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4"/>
  </p:notesMasterIdLst>
  <p:sldIdLst>
    <p:sldId id="457" r:id="rId2"/>
    <p:sldId id="467" r:id="rId3"/>
    <p:sldId id="451" r:id="rId4"/>
    <p:sldId id="1618" r:id="rId5"/>
    <p:sldId id="1621" r:id="rId6"/>
    <p:sldId id="1622" r:id="rId7"/>
    <p:sldId id="1620" r:id="rId8"/>
    <p:sldId id="1617" r:id="rId9"/>
    <p:sldId id="1615" r:id="rId10"/>
    <p:sldId id="1623" r:id="rId11"/>
    <p:sldId id="450" r:id="rId12"/>
    <p:sldId id="1619" r:id="rId13"/>
    <p:sldId id="1616" r:id="rId14"/>
    <p:sldId id="452" r:id="rId15"/>
    <p:sldId id="449" r:id="rId16"/>
    <p:sldId id="1624" r:id="rId17"/>
    <p:sldId id="422" r:id="rId18"/>
    <p:sldId id="448" r:id="rId19"/>
    <p:sldId id="522" r:id="rId20"/>
    <p:sldId id="523" r:id="rId21"/>
    <p:sldId id="524" r:id="rId22"/>
    <p:sldId id="509" r:id="rId23"/>
    <p:sldId id="501" r:id="rId24"/>
    <p:sldId id="1612" r:id="rId25"/>
    <p:sldId id="1613" r:id="rId26"/>
    <p:sldId id="506" r:id="rId27"/>
    <p:sldId id="507" r:id="rId28"/>
    <p:sldId id="508" r:id="rId29"/>
    <p:sldId id="514" r:id="rId30"/>
    <p:sldId id="436" r:id="rId31"/>
    <p:sldId id="437" r:id="rId32"/>
    <p:sldId id="463" r:id="rId33"/>
    <p:sldId id="374" r:id="rId34"/>
    <p:sldId id="438" r:id="rId35"/>
    <p:sldId id="464" r:id="rId36"/>
    <p:sldId id="465" r:id="rId37"/>
    <p:sldId id="466" r:id="rId38"/>
    <p:sldId id="439" r:id="rId39"/>
    <p:sldId id="513" r:id="rId40"/>
    <p:sldId id="481" r:id="rId41"/>
    <p:sldId id="412" r:id="rId42"/>
    <p:sldId id="1614" r:id="rId43"/>
    <p:sldId id="378" r:id="rId44"/>
    <p:sldId id="414" r:id="rId45"/>
    <p:sldId id="380" r:id="rId46"/>
    <p:sldId id="480" r:id="rId47"/>
    <p:sldId id="402" r:id="rId48"/>
    <p:sldId id="403" r:id="rId49"/>
    <p:sldId id="478" r:id="rId50"/>
    <p:sldId id="475" r:id="rId51"/>
    <p:sldId id="833" r:id="rId52"/>
    <p:sldId id="836" r:id="rId53"/>
    <p:sldId id="837" r:id="rId54"/>
    <p:sldId id="838" r:id="rId55"/>
    <p:sldId id="842" r:id="rId56"/>
    <p:sldId id="843" r:id="rId57"/>
    <p:sldId id="844" r:id="rId58"/>
    <p:sldId id="845" r:id="rId59"/>
    <p:sldId id="1711" r:id="rId60"/>
    <p:sldId id="1712" r:id="rId61"/>
    <p:sldId id="1713" r:id="rId62"/>
    <p:sldId id="1714" r:id="rId63"/>
    <p:sldId id="1715" r:id="rId64"/>
    <p:sldId id="1716" r:id="rId65"/>
    <p:sldId id="1741" r:id="rId66"/>
    <p:sldId id="1742" r:id="rId67"/>
    <p:sldId id="1743" r:id="rId68"/>
    <p:sldId id="1717" r:id="rId69"/>
    <p:sldId id="1728" r:id="rId70"/>
    <p:sldId id="383" r:id="rId71"/>
    <p:sldId id="1729" r:id="rId72"/>
    <p:sldId id="1142" r:id="rId73"/>
    <p:sldId id="1143" r:id="rId74"/>
    <p:sldId id="1144" r:id="rId75"/>
    <p:sldId id="1145" r:id="rId76"/>
    <p:sldId id="1146" r:id="rId77"/>
    <p:sldId id="1136" r:id="rId78"/>
    <p:sldId id="1135" r:id="rId79"/>
    <p:sldId id="1134" r:id="rId80"/>
    <p:sldId id="1768" r:id="rId81"/>
    <p:sldId id="1738" r:id="rId82"/>
    <p:sldId id="1767" r:id="rId83"/>
    <p:sldId id="1739" r:id="rId84"/>
    <p:sldId id="1740" r:id="rId85"/>
    <p:sldId id="1744" r:id="rId86"/>
    <p:sldId id="1745" r:id="rId87"/>
    <p:sldId id="1746" r:id="rId88"/>
    <p:sldId id="1747" r:id="rId89"/>
    <p:sldId id="1748" r:id="rId90"/>
    <p:sldId id="1749" r:id="rId91"/>
    <p:sldId id="1759" r:id="rId92"/>
    <p:sldId id="1750" r:id="rId93"/>
    <p:sldId id="1751" r:id="rId94"/>
    <p:sldId id="1752" r:id="rId95"/>
    <p:sldId id="1753" r:id="rId96"/>
    <p:sldId id="1754" r:id="rId97"/>
    <p:sldId id="1755" r:id="rId98"/>
    <p:sldId id="1756" r:id="rId99"/>
    <p:sldId id="1757" r:id="rId100"/>
    <p:sldId id="1758" r:id="rId101"/>
    <p:sldId id="1760" r:id="rId102"/>
    <p:sldId id="1761" r:id="rId103"/>
    <p:sldId id="1730" r:id="rId104"/>
    <p:sldId id="1731" r:id="rId105"/>
    <p:sldId id="1732" r:id="rId106"/>
    <p:sldId id="1733" r:id="rId107"/>
    <p:sldId id="1734" r:id="rId108"/>
    <p:sldId id="549" r:id="rId109"/>
    <p:sldId id="1651" r:id="rId110"/>
    <p:sldId id="1652" r:id="rId111"/>
    <p:sldId id="499" r:id="rId112"/>
    <p:sldId id="551" r:id="rId113"/>
    <p:sldId id="1735" r:id="rId114"/>
    <p:sldId id="512" r:id="rId115"/>
    <p:sldId id="497" r:id="rId116"/>
    <p:sldId id="1736" r:id="rId117"/>
    <p:sldId id="1737" r:id="rId118"/>
    <p:sldId id="1765" r:id="rId119"/>
    <p:sldId id="1766" r:id="rId120"/>
    <p:sldId id="552" r:id="rId121"/>
    <p:sldId id="423" r:id="rId122"/>
    <p:sldId id="1701" r:id="rId123"/>
    <p:sldId id="520" r:id="rId124"/>
    <p:sldId id="1625" r:id="rId125"/>
    <p:sldId id="1650" r:id="rId126"/>
    <p:sldId id="918" r:id="rId127"/>
    <p:sldId id="920" r:id="rId128"/>
    <p:sldId id="1019" r:id="rId129"/>
    <p:sldId id="1628" r:id="rId130"/>
    <p:sldId id="1649" r:id="rId131"/>
    <p:sldId id="872" r:id="rId132"/>
    <p:sldId id="533" r:id="rId133"/>
    <p:sldId id="1633" r:id="rId134"/>
    <p:sldId id="1634" r:id="rId135"/>
    <p:sldId id="1635" r:id="rId136"/>
    <p:sldId id="1636" r:id="rId137"/>
    <p:sldId id="1637" r:id="rId138"/>
    <p:sldId id="539" r:id="rId139"/>
    <p:sldId id="540" r:id="rId140"/>
    <p:sldId id="525" r:id="rId141"/>
    <p:sldId id="526" r:id="rId142"/>
    <p:sldId id="527" r:id="rId143"/>
    <p:sldId id="528" r:id="rId144"/>
    <p:sldId id="1629" r:id="rId145"/>
    <p:sldId id="1630" r:id="rId146"/>
    <p:sldId id="1631" r:id="rId147"/>
    <p:sldId id="1632" r:id="rId148"/>
    <p:sldId id="541" r:id="rId149"/>
    <p:sldId id="1638" r:id="rId150"/>
    <p:sldId id="1639" r:id="rId151"/>
    <p:sldId id="1640" r:id="rId152"/>
    <p:sldId id="1641" r:id="rId153"/>
    <p:sldId id="1642" r:id="rId154"/>
    <p:sldId id="1643" r:id="rId155"/>
    <p:sldId id="1644" r:id="rId156"/>
    <p:sldId id="1645" r:id="rId157"/>
    <p:sldId id="1646" r:id="rId158"/>
    <p:sldId id="1647" r:id="rId159"/>
    <p:sldId id="1648" r:id="rId160"/>
    <p:sldId id="553" r:id="rId161"/>
    <p:sldId id="554" r:id="rId162"/>
    <p:sldId id="555" r:id="rId163"/>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F9FFC6"/>
    <a:srgbClr val="FFFFCC"/>
    <a:srgbClr val="EEF4C8"/>
    <a:srgbClr val="0000FF"/>
    <a:srgbClr val="DDDEB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11"/>
    <p:restoredTop sz="95588" autoAdjust="0"/>
  </p:normalViewPr>
  <p:slideViewPr>
    <p:cSldViewPr>
      <p:cViewPr varScale="1">
        <p:scale>
          <a:sx n="124" d="100"/>
          <a:sy n="124" d="100"/>
        </p:scale>
        <p:origin x="110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7" d="100"/>
          <a:sy n="57" d="100"/>
        </p:scale>
        <p:origin x="-25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1177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新細明體" pitchFamily="18" charset="-120"/>
                <a:cs typeface="+mn-cs"/>
              </a:defRPr>
            </a:lvl1pPr>
          </a:lstStyle>
          <a:p>
            <a:pPr>
              <a:defRPr/>
            </a:pPr>
            <a:endParaRPr lang="en-US" altLang="zh-TW"/>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77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1177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pitchFamily="34" charset="0"/>
                <a:ea typeface="新細明體" pitchFamily="18" charset="-120"/>
              </a:defRPr>
            </a:lvl1pPr>
          </a:lstStyle>
          <a:p>
            <a:pPr>
              <a:defRPr/>
            </a:pPr>
            <a:fld id="{50933373-E70C-4B78-A253-1C82F5FDA7A3}" type="slidenum">
              <a:rPr lang="en-US" altLang="zh-TW"/>
              <a:pPr>
                <a:defRPr/>
              </a:pPr>
              <a:t>‹#›</a:t>
            </a:fld>
            <a:endParaRPr lang="en-US" altLang="zh-TW"/>
          </a:p>
        </p:txBody>
      </p:sp>
    </p:spTree>
    <p:extLst>
      <p:ext uri="{BB962C8B-B14F-4D97-AF65-F5344CB8AC3E}">
        <p14:creationId xmlns:p14="http://schemas.microsoft.com/office/powerpoint/2010/main" val="1086079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新細明體" charset="0"/>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729C993-AD4B-41A8-8E4B-E64C94A29708}" type="slidenum">
              <a:rPr lang="en-US" altLang="zh-TW"/>
              <a:pPr>
                <a:defRPr/>
              </a:pPr>
              <a:t>‹#›</a:t>
            </a:fld>
            <a:endParaRPr lang="en-US" altLang="zh-TW"/>
          </a:p>
        </p:txBody>
      </p:sp>
    </p:spTree>
    <p:extLst>
      <p:ext uri="{BB962C8B-B14F-4D97-AF65-F5344CB8AC3E}">
        <p14:creationId xmlns:p14="http://schemas.microsoft.com/office/powerpoint/2010/main" val="2680509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5B86F5E-AB25-4649-B9C2-2F1411DBB394}" type="slidenum">
              <a:rPr lang="en-US" altLang="zh-TW"/>
              <a:pPr>
                <a:defRPr/>
              </a:pPr>
              <a:t>‹#›</a:t>
            </a:fld>
            <a:endParaRPr lang="en-US" altLang="zh-TW"/>
          </a:p>
        </p:txBody>
      </p:sp>
    </p:spTree>
    <p:extLst>
      <p:ext uri="{BB962C8B-B14F-4D97-AF65-F5344CB8AC3E}">
        <p14:creationId xmlns:p14="http://schemas.microsoft.com/office/powerpoint/2010/main" val="3479348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3EEBF01-0942-455D-93BD-9D9AF4F38ECB}" type="slidenum">
              <a:rPr lang="en-US" altLang="zh-TW"/>
              <a:pPr>
                <a:defRPr/>
              </a:pPr>
              <a:t>‹#›</a:t>
            </a:fld>
            <a:endParaRPr lang="en-US" altLang="zh-TW"/>
          </a:p>
        </p:txBody>
      </p:sp>
    </p:spTree>
    <p:extLst>
      <p:ext uri="{BB962C8B-B14F-4D97-AF65-F5344CB8AC3E}">
        <p14:creationId xmlns:p14="http://schemas.microsoft.com/office/powerpoint/2010/main" val="1943338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208FC894-F535-4D8F-805C-2884A0366D45}" type="slidenum">
              <a:rPr lang="en-US" altLang="zh-TW"/>
              <a:pPr>
                <a:defRPr/>
              </a:pPr>
              <a:t>‹#›</a:t>
            </a:fld>
            <a:endParaRPr lang="en-US" altLang="zh-TW"/>
          </a:p>
        </p:txBody>
      </p:sp>
    </p:spTree>
    <p:extLst>
      <p:ext uri="{BB962C8B-B14F-4D97-AF65-F5344CB8AC3E}">
        <p14:creationId xmlns:p14="http://schemas.microsoft.com/office/powerpoint/2010/main" val="211032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3FE0FF88-0344-4FAE-B969-6DCA0563D82D}" type="slidenum">
              <a:rPr lang="en-US" altLang="zh-TW"/>
              <a:pPr>
                <a:defRPr/>
              </a:pPr>
              <a:t>‹#›</a:t>
            </a:fld>
            <a:endParaRPr lang="en-US" altLang="zh-TW"/>
          </a:p>
        </p:txBody>
      </p:sp>
    </p:spTree>
    <p:extLst>
      <p:ext uri="{BB962C8B-B14F-4D97-AF65-F5344CB8AC3E}">
        <p14:creationId xmlns:p14="http://schemas.microsoft.com/office/powerpoint/2010/main" val="634465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75C2AEC-8420-4356-A964-603093FEBD90}" type="slidenum">
              <a:rPr lang="en-US" altLang="zh-TW"/>
              <a:pPr>
                <a:defRPr/>
              </a:pPr>
              <a:t>‹#›</a:t>
            </a:fld>
            <a:endParaRPr lang="en-US" altLang="zh-TW"/>
          </a:p>
        </p:txBody>
      </p:sp>
    </p:spTree>
    <p:extLst>
      <p:ext uri="{BB962C8B-B14F-4D97-AF65-F5344CB8AC3E}">
        <p14:creationId xmlns:p14="http://schemas.microsoft.com/office/powerpoint/2010/main" val="39417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F01F018-80EB-475A-9148-0AAAFB8A9AE6}" type="slidenum">
              <a:rPr lang="en-US" altLang="zh-TW"/>
              <a:pPr>
                <a:defRPr/>
              </a:pPr>
              <a:t>‹#›</a:t>
            </a:fld>
            <a:endParaRPr lang="en-US" altLang="zh-TW"/>
          </a:p>
        </p:txBody>
      </p:sp>
    </p:spTree>
    <p:extLst>
      <p:ext uri="{BB962C8B-B14F-4D97-AF65-F5344CB8AC3E}">
        <p14:creationId xmlns:p14="http://schemas.microsoft.com/office/powerpoint/2010/main" val="210222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EEBF175-5E2F-4701-B303-70D4C7999086}" type="slidenum">
              <a:rPr lang="en-US" altLang="zh-TW"/>
              <a:pPr>
                <a:defRPr/>
              </a:pPr>
              <a:t>‹#›</a:t>
            </a:fld>
            <a:endParaRPr lang="en-US" altLang="zh-TW"/>
          </a:p>
        </p:txBody>
      </p:sp>
    </p:spTree>
    <p:extLst>
      <p:ext uri="{BB962C8B-B14F-4D97-AF65-F5344CB8AC3E}">
        <p14:creationId xmlns:p14="http://schemas.microsoft.com/office/powerpoint/2010/main" val="244218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597701D-91A9-48F8-A09D-E92777650617}" type="slidenum">
              <a:rPr lang="en-US" altLang="zh-TW"/>
              <a:pPr>
                <a:defRPr/>
              </a:pPr>
              <a:t>‹#›</a:t>
            </a:fld>
            <a:endParaRPr lang="en-US" altLang="zh-TW"/>
          </a:p>
        </p:txBody>
      </p:sp>
    </p:spTree>
    <p:extLst>
      <p:ext uri="{BB962C8B-B14F-4D97-AF65-F5344CB8AC3E}">
        <p14:creationId xmlns:p14="http://schemas.microsoft.com/office/powerpoint/2010/main" val="393890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DBFCE1FA-5A87-4DF7-A3B5-291F3502E624}" type="slidenum">
              <a:rPr lang="en-US" altLang="zh-TW"/>
              <a:pPr>
                <a:defRPr/>
              </a:pPr>
              <a:t>‹#›</a:t>
            </a:fld>
            <a:endParaRPr lang="en-US" altLang="zh-TW"/>
          </a:p>
        </p:txBody>
      </p:sp>
    </p:spTree>
    <p:extLst>
      <p:ext uri="{BB962C8B-B14F-4D97-AF65-F5344CB8AC3E}">
        <p14:creationId xmlns:p14="http://schemas.microsoft.com/office/powerpoint/2010/main" val="876280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02F994CF-49E1-4DEC-B67C-9DD1AB135656}" type="slidenum">
              <a:rPr lang="en-US" altLang="zh-TW"/>
              <a:pPr>
                <a:defRPr/>
              </a:pPr>
              <a:t>‹#›</a:t>
            </a:fld>
            <a:endParaRPr lang="en-US" altLang="zh-TW"/>
          </a:p>
        </p:txBody>
      </p:sp>
    </p:spTree>
    <p:extLst>
      <p:ext uri="{BB962C8B-B14F-4D97-AF65-F5344CB8AC3E}">
        <p14:creationId xmlns:p14="http://schemas.microsoft.com/office/powerpoint/2010/main" val="3833202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672CEE4-7EA3-4A34-A72C-2A643B38E642}" type="slidenum">
              <a:rPr lang="en-US" altLang="zh-TW"/>
              <a:pPr>
                <a:defRPr/>
              </a:pPr>
              <a:t>‹#›</a:t>
            </a:fld>
            <a:endParaRPr lang="en-US" altLang="zh-TW"/>
          </a:p>
        </p:txBody>
      </p:sp>
    </p:spTree>
    <p:extLst>
      <p:ext uri="{BB962C8B-B14F-4D97-AF65-F5344CB8AC3E}">
        <p14:creationId xmlns:p14="http://schemas.microsoft.com/office/powerpoint/2010/main" val="242761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95D7C79-3730-41AE-BBB4-4253FF3303FF}" type="slidenum">
              <a:rPr lang="en-US" altLang="zh-TW"/>
              <a:pPr>
                <a:defRPr/>
              </a:pPr>
              <a:t>‹#›</a:t>
            </a:fld>
            <a:endParaRPr lang="en-US" altLang="zh-TW"/>
          </a:p>
        </p:txBody>
      </p:sp>
    </p:spTree>
    <p:extLst>
      <p:ext uri="{BB962C8B-B14F-4D97-AF65-F5344CB8AC3E}">
        <p14:creationId xmlns:p14="http://schemas.microsoft.com/office/powerpoint/2010/main" val="314195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pitchFamily="34" charset="0"/>
                <a:ea typeface="新細明體" pitchFamily="18" charset="-120"/>
              </a:defRPr>
            </a:lvl1pPr>
          </a:lstStyle>
          <a:p>
            <a:pPr>
              <a:defRPr/>
            </a:pPr>
            <a:fld id="{8C78F23C-7050-43FA-9A77-6A633F265A6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1.png"/></Relationships>
</file>

<file path=ppt/slides/_rels/slide10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7.xml"/><Relationship Id="rId4" Type="http://schemas.openxmlformats.org/officeDocument/2006/relationships/image" Target="../media/image186.jpg"/></Relationships>
</file>

<file path=ppt/slides/_rels/slide103.xml.rels><?xml version="1.0" encoding="UTF-8" standalone="yes"?>
<Relationships xmlns="http://schemas.openxmlformats.org/package/2006/relationships"><Relationship Id="rId3" Type="http://schemas.openxmlformats.org/officeDocument/2006/relationships/image" Target="../media/image1750.png"/><Relationship Id="rId2" Type="http://schemas.openxmlformats.org/officeDocument/2006/relationships/image" Target="../media/image187.png"/><Relationship Id="rId1" Type="http://schemas.openxmlformats.org/officeDocument/2006/relationships/slideLayout" Target="../slideLayouts/slideLayout7.xml"/><Relationship Id="rId5" Type="http://schemas.openxmlformats.org/officeDocument/2006/relationships/image" Target="../media/image148.png"/><Relationship Id="rId4" Type="http://schemas.openxmlformats.org/officeDocument/2006/relationships/image" Target="../media/image1760.png"/></Relationships>
</file>

<file path=ppt/slides/_rels/slide10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hyperlink" Target="https://www.mirrorvoice.com.tw/podcasts/78/1688" TargetMode="External"/><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10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image" Target="../media/image1412.png"/><Relationship Id="rId3" Type="http://schemas.openxmlformats.org/officeDocument/2006/relationships/image" Target="../media/image1771.png"/><Relationship Id="rId7" Type="http://schemas.openxmlformats.org/officeDocument/2006/relationships/image" Target="../media/image1402.png"/><Relationship Id="rId2"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image" Target="../media/image1791.png"/><Relationship Id="rId11" Type="http://schemas.openxmlformats.org/officeDocument/2006/relationships/image" Target="../media/image1790.png"/><Relationship Id="rId5" Type="http://schemas.openxmlformats.org/officeDocument/2006/relationships/image" Target="../media/image1781.png"/><Relationship Id="rId10" Type="http://schemas.openxmlformats.org/officeDocument/2006/relationships/image" Target="../media/image194.png"/><Relationship Id="rId4" Type="http://schemas.openxmlformats.org/officeDocument/2006/relationships/image" Target="../media/image1782.png"/><Relationship Id="rId9" Type="http://schemas.openxmlformats.org/officeDocument/2006/relationships/image" Target="../media/image19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6" Type="http://schemas.openxmlformats.org/officeDocument/2006/relationships/image" Target="../media/image1361.png"/><Relationship Id="rId5" Type="http://schemas.openxmlformats.org/officeDocument/2006/relationships/image" Target="../media/image1370.png"/></Relationships>
</file>

<file path=ppt/slides/_rels/slide109.xml.rels><?xml version="1.0" encoding="UTF-8" standalone="yes"?>
<Relationships xmlns="http://schemas.openxmlformats.org/package/2006/relationships"><Relationship Id="rId13" Type="http://schemas.openxmlformats.org/officeDocument/2006/relationships/image" Target="../media/image1850.png"/><Relationship Id="rId12" Type="http://schemas.openxmlformats.org/officeDocument/2006/relationships/image" Target="../media/image1681.png"/><Relationship Id="rId17" Type="http://schemas.openxmlformats.org/officeDocument/2006/relationships/image" Target="../media/image1421.png"/><Relationship Id="rId2" Type="http://schemas.openxmlformats.org/officeDocument/2006/relationships/image" Target="../media/image1380.png"/><Relationship Id="rId16" Type="http://schemas.openxmlformats.org/officeDocument/2006/relationships/image" Target="../media/image1411.png"/><Relationship Id="rId1" Type="http://schemas.openxmlformats.org/officeDocument/2006/relationships/slideLayout" Target="../slideLayouts/slideLayout7.xml"/><Relationship Id="rId11" Type="http://schemas.openxmlformats.org/officeDocument/2006/relationships/image" Target="../media/image1671.png"/><Relationship Id="rId15" Type="http://schemas.openxmlformats.org/officeDocument/2006/relationships/image" Target="../media/image1401.png"/><Relationship Id="rId10" Type="http://schemas.openxmlformats.org/officeDocument/2006/relationships/image" Target="../media/image1661.png"/><Relationship Id="rId14" Type="http://schemas.openxmlformats.org/officeDocument/2006/relationships/image" Target="../media/image170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4.jpeg"/></Relationships>
</file>

<file path=ppt/slides/_rels/slide110.xml.rels><?xml version="1.0" encoding="UTF-8" standalone="yes"?>
<Relationships xmlns="http://schemas.openxmlformats.org/package/2006/relationships"><Relationship Id="rId3" Type="http://schemas.openxmlformats.org/officeDocument/2006/relationships/image" Target="../media/image1431.png"/><Relationship Id="rId7" Type="http://schemas.openxmlformats.org/officeDocument/2006/relationships/image" Target="../media/image1470.pn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461.png"/><Relationship Id="rId5" Type="http://schemas.openxmlformats.org/officeDocument/2006/relationships/image" Target="../media/image1451.png"/><Relationship Id="rId4" Type="http://schemas.openxmlformats.org/officeDocument/2006/relationships/image" Target="../media/image1440.png"/></Relationships>
</file>

<file path=ppt/slides/_rels/slide11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hyperlink" Target="http://en.wikipedia.org/wiki/File:Leonhard_Euler_2.jpg" TargetMode="External"/><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501.png"/></Relationships>
</file>

<file path=ppt/slides/_rels/slide112.xml.rels><?xml version="1.0" encoding="UTF-8" standalone="yes"?>
<Relationships xmlns="http://schemas.openxmlformats.org/package/2006/relationships"><Relationship Id="rId8" Type="http://schemas.openxmlformats.org/officeDocument/2006/relationships/image" Target="../media/image1500.png"/><Relationship Id="rId3" Type="http://schemas.openxmlformats.org/officeDocument/2006/relationships/image" Target="../media/image1450.png"/><Relationship Id="rId7" Type="http://schemas.openxmlformats.org/officeDocument/2006/relationships/image" Target="../media/image1490.png"/><Relationship Id="rId12" Type="http://schemas.openxmlformats.org/officeDocument/2006/relationships/image" Target="../media/image1520.png"/><Relationship Id="rId2"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image" Target="../media/image200.png"/><Relationship Id="rId11" Type="http://schemas.openxmlformats.org/officeDocument/2006/relationships/image" Target="../media/image197.png"/><Relationship Id="rId5" Type="http://schemas.openxmlformats.org/officeDocument/2006/relationships/image" Target="../media/image198.png"/><Relationship Id="rId10" Type="http://schemas.openxmlformats.org/officeDocument/2006/relationships/image" Target="../media/image1360.png"/><Relationship Id="rId4" Type="http://schemas.openxmlformats.org/officeDocument/2006/relationships/image" Target="../media/image1460.png"/><Relationship Id="rId9" Type="http://schemas.openxmlformats.org/officeDocument/2006/relationships/image" Target="../media/image1510.png"/></Relationships>
</file>

<file path=ppt/slides/_rels/slide113.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530.png"/><Relationship Id="rId7" Type="http://schemas.openxmlformats.org/officeDocument/2006/relationships/image" Target="../media/image1570.png"/><Relationship Id="rId12" Type="http://schemas.openxmlformats.org/officeDocument/2006/relationships/image" Target="../media/image1420.png"/><Relationship Id="rId2"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image" Target="../media/image1560.png"/><Relationship Id="rId11" Type="http://schemas.openxmlformats.org/officeDocument/2006/relationships/image" Target="../media/image1410.png"/><Relationship Id="rId10" Type="http://schemas.openxmlformats.org/officeDocument/2006/relationships/image" Target="../media/image1400.png"/><Relationship Id="rId4" Type="http://schemas.openxmlformats.org/officeDocument/2006/relationships/image" Target="../media/image1540.png"/><Relationship Id="rId9" Type="http://schemas.openxmlformats.org/officeDocument/2006/relationships/image" Target="../media/image1390.png"/></Relationships>
</file>

<file path=ppt/slides/_rels/slide11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1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16.xml.rels><?xml version="1.0" encoding="UTF-8" standalone="yes"?>
<Relationships xmlns="http://schemas.openxmlformats.org/package/2006/relationships"><Relationship Id="rId13" Type="http://schemas.openxmlformats.org/officeDocument/2006/relationships/image" Target="../media/image283.png"/><Relationship Id="rId3" Type="http://schemas.openxmlformats.org/officeDocument/2006/relationships/image" Target="../media/image278.png"/><Relationship Id="rId12" Type="http://schemas.openxmlformats.org/officeDocument/2006/relationships/image" Target="../media/image282.png"/><Relationship Id="rId2" Type="http://schemas.openxmlformats.org/officeDocument/2006/relationships/image" Target="../media/image198.jpeg"/><Relationship Id="rId1" Type="http://schemas.openxmlformats.org/officeDocument/2006/relationships/slideLayout" Target="../slideLayouts/slideLayout7.xml"/><Relationship Id="rId11" Type="http://schemas.openxmlformats.org/officeDocument/2006/relationships/image" Target="../media/image1780.png"/><Relationship Id="rId10" Type="http://schemas.openxmlformats.org/officeDocument/2006/relationships/image" Target="../media/image1770.png"/><Relationship Id="rId4" Type="http://schemas.openxmlformats.org/officeDocument/2006/relationships/image" Target="../media/image281.png"/><Relationship Id="rId14" Type="http://schemas.openxmlformats.org/officeDocument/2006/relationships/image" Target="../media/image284.png"/></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99.gif"/><Relationship Id="rId1" Type="http://schemas.openxmlformats.org/officeDocument/2006/relationships/slideLayout" Target="../slideLayouts/slideLayout7.xml"/><Relationship Id="rId4" Type="http://schemas.openxmlformats.org/officeDocument/2006/relationships/image" Target="../media/image200.jpeg"/></Relationships>
</file>

<file path=ppt/slides/_rels/slide118.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11.jpeg"/><Relationship Id="rId2"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image" Target="../media/image210.jpeg"/><Relationship Id="rId5" Type="http://schemas.openxmlformats.org/officeDocument/2006/relationships/image" Target="../media/image209.png"/><Relationship Id="rId4" Type="http://schemas.openxmlformats.org/officeDocument/2006/relationships/image" Target="../media/image206.png"/></Relationships>
</file>

<file path=ppt/slides/_rels/slide11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0.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jpeg"/><Relationship Id="rId7" Type="http://schemas.openxmlformats.org/officeDocument/2006/relationships/image" Target="../media/image2661.png"/><Relationship Id="rId12" Type="http://schemas.openxmlformats.org/officeDocument/2006/relationships/image" Target="../media/image220.jpeg"/><Relationship Id="rId2" Type="http://schemas.openxmlformats.org/officeDocument/2006/relationships/image" Target="../media/image216.jpeg"/><Relationship Id="rId1" Type="http://schemas.openxmlformats.org/officeDocument/2006/relationships/slideLayout" Target="../slideLayouts/slideLayout7.xml"/><Relationship Id="rId6" Type="http://schemas.openxmlformats.org/officeDocument/2006/relationships/image" Target="../media/image273.png"/><Relationship Id="rId11" Type="http://schemas.openxmlformats.org/officeDocument/2006/relationships/image" Target="../media/image276.png"/><Relationship Id="rId5" Type="http://schemas.openxmlformats.org/officeDocument/2006/relationships/image" Target="../media/image218.jpeg"/><Relationship Id="rId10" Type="http://schemas.openxmlformats.org/officeDocument/2006/relationships/image" Target="../media/image275.png"/><Relationship Id="rId4" Type="http://schemas.openxmlformats.org/officeDocument/2006/relationships/hyperlink" Target="http://en.wikipedia.org/wiki/File:EscherichiaColi_NIAID.jpg" TargetMode="External"/><Relationship Id="rId9" Type="http://schemas.openxmlformats.org/officeDocument/2006/relationships/image" Target="../media/image268.png"/></Relationships>
</file>

<file path=ppt/slides/_rels/slide121.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21.tiff"/><Relationship Id="rId1" Type="http://schemas.openxmlformats.org/officeDocument/2006/relationships/slideLayout" Target="../slideLayouts/slideLayout7.xml"/><Relationship Id="rId5" Type="http://schemas.openxmlformats.org/officeDocument/2006/relationships/image" Target="../media/image220.jpeg"/><Relationship Id="rId4" Type="http://schemas.openxmlformats.org/officeDocument/2006/relationships/image" Target="../media/image28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31.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1550.png"/></Relationships>
</file>

<file path=ppt/slides/_rels/slide125.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1580.png"/><Relationship Id="rId1" Type="http://schemas.openxmlformats.org/officeDocument/2006/relationships/slideLayout" Target="../slideLayouts/slideLayout7.xml"/><Relationship Id="rId5" Type="http://schemas.openxmlformats.org/officeDocument/2006/relationships/image" Target="../media/image1611.png"/><Relationship Id="rId4" Type="http://schemas.openxmlformats.org/officeDocument/2006/relationships/image" Target="../media/image1601.png"/></Relationships>
</file>

<file path=ppt/slides/_rels/slide126.xml.rels><?xml version="1.0" encoding="UTF-8" standalone="yes"?>
<Relationships xmlns="http://schemas.openxmlformats.org/package/2006/relationships"><Relationship Id="rId3" Type="http://schemas.openxmlformats.org/officeDocument/2006/relationships/image" Target="../media/image1861.png"/><Relationship Id="rId2" Type="http://schemas.openxmlformats.org/officeDocument/2006/relationships/image" Target="../media/image223.jpeg"/><Relationship Id="rId1" Type="http://schemas.openxmlformats.org/officeDocument/2006/relationships/slideLayout" Target="../slideLayouts/slideLayout7.xml"/><Relationship Id="rId6" Type="http://schemas.openxmlformats.org/officeDocument/2006/relationships/image" Target="../media/image224.jpeg"/><Relationship Id="rId5" Type="http://schemas.openxmlformats.org/officeDocument/2006/relationships/image" Target="../media/image1880.png"/><Relationship Id="rId4" Type="http://schemas.openxmlformats.org/officeDocument/2006/relationships/image" Target="../media/image1870.png"/></Relationships>
</file>

<file path=ppt/slides/_rels/slide127.xml.rels><?xml version="1.0" encoding="UTF-8" standalone="yes"?>
<Relationships xmlns="http://schemas.openxmlformats.org/package/2006/relationships"><Relationship Id="rId3" Type="http://schemas.openxmlformats.org/officeDocument/2006/relationships/image" Target="../media/image1590.png"/><Relationship Id="rId2" Type="http://schemas.openxmlformats.org/officeDocument/2006/relationships/image" Target="../media/image225.jpeg"/><Relationship Id="rId1" Type="http://schemas.openxmlformats.org/officeDocument/2006/relationships/slideLayout" Target="../slideLayouts/slideLayout7.xml"/><Relationship Id="rId6" Type="http://schemas.openxmlformats.org/officeDocument/2006/relationships/image" Target="../media/image1620.png"/><Relationship Id="rId5" Type="http://schemas.openxmlformats.org/officeDocument/2006/relationships/image" Target="../media/image1610.png"/><Relationship Id="rId4" Type="http://schemas.openxmlformats.org/officeDocument/2006/relationships/image" Target="../media/image1600.png"/></Relationships>
</file>

<file path=ppt/slides/_rels/slide128.xml.rels><?xml version="1.0" encoding="UTF-8" standalone="yes"?>
<Relationships xmlns="http://schemas.openxmlformats.org/package/2006/relationships"><Relationship Id="rId3" Type="http://schemas.openxmlformats.org/officeDocument/2006/relationships/image" Target="../media/image1930.png"/><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40.png"/><Relationship Id="rId2" Type="http://schemas.openxmlformats.org/officeDocument/2006/relationships/image" Target="../media/image225.jpeg"/><Relationship Id="rId1" Type="http://schemas.openxmlformats.org/officeDocument/2006/relationships/slideLayout" Target="../slideLayouts/slideLayout7.xml"/><Relationship Id="rId5" Type="http://schemas.openxmlformats.org/officeDocument/2006/relationships/image" Target="../media/image1660.png"/><Relationship Id="rId4" Type="http://schemas.openxmlformats.org/officeDocument/2006/relationships/image" Target="../media/image1650.png"/></Relationships>
</file>

<file path=ppt/slides/_rels/slide1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8" Type="http://schemas.openxmlformats.org/officeDocument/2006/relationships/image" Target="../media/image1740.png"/><Relationship Id="rId3" Type="http://schemas.openxmlformats.org/officeDocument/2006/relationships/image" Target="../media/image225.jpeg"/><Relationship Id="rId7" Type="http://schemas.openxmlformats.org/officeDocument/2006/relationships/image" Target="../media/image1730.png"/><Relationship Id="rId2" Type="http://schemas.openxmlformats.org/officeDocument/2006/relationships/image" Target="../media/image1670.png"/><Relationship Id="rId1" Type="http://schemas.openxmlformats.org/officeDocument/2006/relationships/slideLayout" Target="../slideLayouts/slideLayout7.xml"/><Relationship Id="rId6" Type="http://schemas.openxmlformats.org/officeDocument/2006/relationships/image" Target="../media/image1720.png"/><Relationship Id="rId5" Type="http://schemas.openxmlformats.org/officeDocument/2006/relationships/image" Target="../media/image1710.png"/><Relationship Id="rId4" Type="http://schemas.openxmlformats.org/officeDocument/2006/relationships/image" Target="../media/image1680.png"/><Relationship Id="rId9" Type="http://schemas.openxmlformats.org/officeDocument/2006/relationships/image" Target="../media/image222.jpg"/></Relationships>
</file>

<file path=ppt/slides/_rels/slide131.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2001.png"/><Relationship Id="rId1" Type="http://schemas.openxmlformats.org/officeDocument/2006/relationships/slideLayout" Target="../slideLayouts/slideLayout7.xml"/><Relationship Id="rId5" Type="http://schemas.openxmlformats.org/officeDocument/2006/relationships/image" Target="../media/image23010.png"/><Relationship Id="rId4" Type="http://schemas.openxmlformats.org/officeDocument/2006/relationships/image" Target="../media/image2200.png"/></Relationships>
</file>

<file path=ppt/slides/_rels/slide132.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upload.wikimedia.org/wikipedia/commons/2/2d/Newton's_tree,_Botanic_Gardens,_Cambridge.JPG" TargetMode="Externa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hyperlink" Target="http://upload.wikimedia.org/wikipedia/commons/f/f2/Newtons_apple.jpg"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1990.png"/><Relationship Id="rId7" Type="http://schemas.openxmlformats.org/officeDocument/2006/relationships/image" Target="../media/image2010.png"/><Relationship Id="rId2" Type="http://schemas.openxmlformats.org/officeDocument/2006/relationships/image" Target="../media/image237.tiff"/><Relationship Id="rId1" Type="http://schemas.openxmlformats.org/officeDocument/2006/relationships/slideLayout" Target="../slideLayouts/slideLayout7.xml"/><Relationship Id="rId6" Type="http://schemas.openxmlformats.org/officeDocument/2006/relationships/image" Target="../media/image2000.png"/><Relationship Id="rId5" Type="http://schemas.openxmlformats.org/officeDocument/2006/relationships/image" Target="../media/image2371.png"/><Relationship Id="rId4" Type="http://schemas.openxmlformats.org/officeDocument/2006/relationships/image" Target="../media/image2360.png"/></Relationships>
</file>

<file path=ppt/slides/_rels/slide141.xml.rels><?xml version="1.0" encoding="UTF-8" standalone="yes"?>
<Relationships xmlns="http://schemas.openxmlformats.org/package/2006/relationships"><Relationship Id="rId8" Type="http://schemas.openxmlformats.org/officeDocument/2006/relationships/image" Target="../media/image23700.png"/><Relationship Id="rId3" Type="http://schemas.openxmlformats.org/officeDocument/2006/relationships/image" Target="../media/image238.jpeg"/><Relationship Id="rId7" Type="http://schemas.openxmlformats.org/officeDocument/2006/relationships/image" Target="../media/image950.png"/><Relationship Id="rId2" Type="http://schemas.openxmlformats.org/officeDocument/2006/relationships/image" Target="../media/image500.png"/><Relationship Id="rId1" Type="http://schemas.openxmlformats.org/officeDocument/2006/relationships/slideLayout" Target="../slideLayouts/slideLayout7.xml"/><Relationship Id="rId4" Type="http://schemas.openxmlformats.org/officeDocument/2006/relationships/image" Target="../media/image520.png"/></Relationships>
</file>

<file path=ppt/slides/_rels/slide142.xml.rels><?xml version="1.0" encoding="UTF-8" standalone="yes"?>
<Relationships xmlns="http://schemas.openxmlformats.org/package/2006/relationships"><Relationship Id="rId8" Type="http://schemas.openxmlformats.org/officeDocument/2006/relationships/image" Target="../media/image2500.png"/><Relationship Id="rId13" Type="http://schemas.openxmlformats.org/officeDocument/2006/relationships/image" Target="../media/image2550.png"/><Relationship Id="rId3" Type="http://schemas.openxmlformats.org/officeDocument/2006/relationships/image" Target="../media/image240.tiff"/><Relationship Id="rId7" Type="http://schemas.openxmlformats.org/officeDocument/2006/relationships/image" Target="../media/image2490.png"/><Relationship Id="rId12" Type="http://schemas.openxmlformats.org/officeDocument/2006/relationships/image" Target="../media/image2540.png"/><Relationship Id="rId17" Type="http://schemas.openxmlformats.org/officeDocument/2006/relationships/image" Target="../media/image2590.png"/><Relationship Id="rId2" Type="http://schemas.openxmlformats.org/officeDocument/2006/relationships/image" Target="../media/image239.tiff"/><Relationship Id="rId16" Type="http://schemas.openxmlformats.org/officeDocument/2006/relationships/image" Target="../media/image2580.png"/><Relationship Id="rId1" Type="http://schemas.openxmlformats.org/officeDocument/2006/relationships/slideLayout" Target="../slideLayouts/slideLayout7.xml"/><Relationship Id="rId6" Type="http://schemas.openxmlformats.org/officeDocument/2006/relationships/image" Target="../media/image2480.png"/><Relationship Id="rId11" Type="http://schemas.openxmlformats.org/officeDocument/2006/relationships/image" Target="../media/image2530.png"/><Relationship Id="rId5" Type="http://schemas.openxmlformats.org/officeDocument/2006/relationships/image" Target="../media/image2471.png"/><Relationship Id="rId15" Type="http://schemas.openxmlformats.org/officeDocument/2006/relationships/image" Target="../media/image2570.png"/><Relationship Id="rId10" Type="http://schemas.openxmlformats.org/officeDocument/2006/relationships/image" Target="../media/image2521.png"/><Relationship Id="rId4" Type="http://schemas.openxmlformats.org/officeDocument/2006/relationships/image" Target="../media/image2400.png"/><Relationship Id="rId9" Type="http://schemas.openxmlformats.org/officeDocument/2006/relationships/image" Target="../media/image2511.png"/><Relationship Id="rId14" Type="http://schemas.openxmlformats.org/officeDocument/2006/relationships/image" Target="../media/image2560.png"/></Relationships>
</file>

<file path=ppt/slides/_rels/slide143.xml.rels><?xml version="1.0" encoding="UTF-8" standalone="yes"?>
<Relationships xmlns="http://schemas.openxmlformats.org/package/2006/relationships"><Relationship Id="rId8" Type="http://schemas.openxmlformats.org/officeDocument/2006/relationships/image" Target="../media/image2620.png"/><Relationship Id="rId3" Type="http://schemas.openxmlformats.org/officeDocument/2006/relationships/image" Target="../media/image2601.png"/><Relationship Id="rId7" Type="http://schemas.openxmlformats.org/officeDocument/2006/relationships/image" Target="../media/image2610.png"/><Relationship Id="rId2" Type="http://schemas.openxmlformats.org/officeDocument/2006/relationships/image" Target="../media/image2470.png"/><Relationship Id="rId1" Type="http://schemas.openxmlformats.org/officeDocument/2006/relationships/slideLayout" Target="../slideLayouts/slideLayout7.xml"/><Relationship Id="rId6" Type="http://schemas.openxmlformats.org/officeDocument/2006/relationships/image" Target="../media/image2600.png"/><Relationship Id="rId11" Type="http://schemas.openxmlformats.org/officeDocument/2006/relationships/image" Target="../media/image2650.png"/><Relationship Id="rId5" Type="http://schemas.openxmlformats.org/officeDocument/2006/relationships/image" Target="../media/image2621.png"/><Relationship Id="rId10" Type="http://schemas.openxmlformats.org/officeDocument/2006/relationships/image" Target="../media/image2640.png"/><Relationship Id="rId4" Type="http://schemas.openxmlformats.org/officeDocument/2006/relationships/image" Target="../media/image2611.png"/><Relationship Id="rId9" Type="http://schemas.openxmlformats.org/officeDocument/2006/relationships/image" Target="../media/image2630.png"/></Relationships>
</file>

<file path=ppt/slides/_rels/slide144.xml.rels><?xml version="1.0" encoding="UTF-8" standalone="yes"?>
<Relationships xmlns="http://schemas.openxmlformats.org/package/2006/relationships"><Relationship Id="rId3" Type="http://schemas.openxmlformats.org/officeDocument/2006/relationships/image" Target="../media/image2670.png"/><Relationship Id="rId7" Type="http://schemas.openxmlformats.org/officeDocument/2006/relationships/image" Target="../media/image2781.png"/><Relationship Id="rId2" Type="http://schemas.openxmlformats.org/officeDocument/2006/relationships/image" Target="../media/image2660.png"/><Relationship Id="rId1" Type="http://schemas.openxmlformats.org/officeDocument/2006/relationships/slideLayout" Target="../slideLayouts/slideLayout7.xml"/><Relationship Id="rId6" Type="http://schemas.openxmlformats.org/officeDocument/2006/relationships/image" Target="../media/image2690.png"/><Relationship Id="rId5" Type="http://schemas.openxmlformats.org/officeDocument/2006/relationships/image" Target="../media/image2760.png"/><Relationship Id="rId4" Type="http://schemas.openxmlformats.org/officeDocument/2006/relationships/image" Target="../media/image2680.png"/></Relationships>
</file>

<file path=ppt/slides/_rels/slide145.xml.rels><?xml version="1.0" encoding="UTF-8" standalone="yes"?>
<Relationships xmlns="http://schemas.openxmlformats.org/package/2006/relationships"><Relationship Id="rId3" Type="http://schemas.openxmlformats.org/officeDocument/2006/relationships/image" Target="../media/image2800.png"/><Relationship Id="rId2" Type="http://schemas.openxmlformats.org/officeDocument/2006/relationships/image" Target="../media/image242.png"/><Relationship Id="rId1" Type="http://schemas.openxmlformats.org/officeDocument/2006/relationships/slideLayout" Target="../slideLayouts/slideLayout7.xml"/><Relationship Id="rId5" Type="http://schemas.openxmlformats.org/officeDocument/2006/relationships/image" Target="../media/image2720.png"/><Relationship Id="rId4" Type="http://schemas.openxmlformats.org/officeDocument/2006/relationships/image" Target="../media/image243.png"/></Relationships>
</file>

<file path=ppt/slides/_rels/slide146.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8" Type="http://schemas.openxmlformats.org/officeDocument/2006/relationships/image" Target="../media/image2890.png"/><Relationship Id="rId3" Type="http://schemas.openxmlformats.org/officeDocument/2006/relationships/image" Target="../media/image2751.png"/><Relationship Id="rId7" Type="http://schemas.openxmlformats.org/officeDocument/2006/relationships/image" Target="../media/image2880.png"/><Relationship Id="rId2" Type="http://schemas.openxmlformats.org/officeDocument/2006/relationships/image" Target="../media/image245.tiff"/><Relationship Id="rId1" Type="http://schemas.openxmlformats.org/officeDocument/2006/relationships/slideLayout" Target="../slideLayouts/slideLayout7.xml"/><Relationship Id="rId6" Type="http://schemas.openxmlformats.org/officeDocument/2006/relationships/image" Target="../media/image2870.png"/><Relationship Id="rId5" Type="http://schemas.openxmlformats.org/officeDocument/2006/relationships/image" Target="../media/image2860.png"/><Relationship Id="rId4" Type="http://schemas.openxmlformats.org/officeDocument/2006/relationships/image" Target="../media/image2771.png"/></Relationships>
</file>

<file path=ppt/slides/_rels/slide148.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8" Type="http://schemas.openxmlformats.org/officeDocument/2006/relationships/image" Target="../media/image252.tiff"/><Relationship Id="rId3" Type="http://schemas.openxmlformats.org/officeDocument/2006/relationships/image" Target="../media/image249.tiff"/><Relationship Id="rId7" Type="http://schemas.openxmlformats.org/officeDocument/2006/relationships/image" Target="../media/image2750.png"/><Relationship Id="rId2" Type="http://schemas.openxmlformats.org/officeDocument/2006/relationships/image" Target="../media/image248.tiff"/><Relationship Id="rId1" Type="http://schemas.openxmlformats.org/officeDocument/2006/relationships/slideLayout" Target="../slideLayouts/slideLayout7.xml"/><Relationship Id="rId6" Type="http://schemas.openxmlformats.org/officeDocument/2006/relationships/image" Target="../media/image251.tiff"/><Relationship Id="rId5" Type="http://schemas.openxmlformats.org/officeDocument/2006/relationships/image" Target="../media/image2730.png"/><Relationship Id="rId10" Type="http://schemas.openxmlformats.org/officeDocument/2006/relationships/image" Target="../media/image2780.png"/><Relationship Id="rId4" Type="http://schemas.openxmlformats.org/officeDocument/2006/relationships/image" Target="../media/image250.tiff"/><Relationship Id="rId9" Type="http://schemas.openxmlformats.org/officeDocument/2006/relationships/image" Target="../media/image2770.png"/></Relationships>
</file>

<file path=ppt/slides/_rels/slide152.xml.rels><?xml version="1.0" encoding="UTF-8" standalone="yes"?>
<Relationships xmlns="http://schemas.openxmlformats.org/package/2006/relationships"><Relationship Id="rId8" Type="http://schemas.openxmlformats.org/officeDocument/2006/relationships/image" Target="../media/image254.tiff"/><Relationship Id="rId3" Type="http://schemas.openxmlformats.org/officeDocument/2006/relationships/image" Target="../media/image251.tiff"/><Relationship Id="rId7" Type="http://schemas.openxmlformats.org/officeDocument/2006/relationships/image" Target="../media/image24.png"/><Relationship Id="rId2" Type="http://schemas.openxmlformats.org/officeDocument/2006/relationships/image" Target="../media/image253.tiff"/><Relationship Id="rId1" Type="http://schemas.openxmlformats.org/officeDocument/2006/relationships/slideLayout" Target="../slideLayouts/slideLayout7.xml"/><Relationship Id="rId6" Type="http://schemas.openxmlformats.org/officeDocument/2006/relationships/image" Target="../media/image2300.png"/><Relationship Id="rId5" Type="http://schemas.openxmlformats.org/officeDocument/2006/relationships/image" Target="../media/image249.tiff"/><Relationship Id="rId4" Type="http://schemas.openxmlformats.org/officeDocument/2006/relationships/image" Target="../media/image248.tiff"/></Relationships>
</file>

<file path=ppt/slides/_rels/slide153.xml.rels><?xml version="1.0" encoding="UTF-8" standalone="yes"?>
<Relationships xmlns="http://schemas.openxmlformats.org/package/2006/relationships"><Relationship Id="rId3" Type="http://schemas.openxmlformats.org/officeDocument/2006/relationships/image" Target="../media/image255.tiff"/><Relationship Id="rId2" Type="http://schemas.openxmlformats.org/officeDocument/2006/relationships/image" Target="../media/image254.tiff"/><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28.png"/><Relationship Id="rId7" Type="http://schemas.openxmlformats.org/officeDocument/2006/relationships/image" Target="../media/image257.tiff"/><Relationship Id="rId2" Type="http://schemas.openxmlformats.org/officeDocument/2006/relationships/image" Target="../media/image256.tiff"/><Relationship Id="rId1" Type="http://schemas.openxmlformats.org/officeDocument/2006/relationships/slideLayout" Target="../slideLayouts/slideLayout7.xml"/><Relationship Id="rId6" Type="http://schemas.openxmlformats.org/officeDocument/2006/relationships/image" Target="../media/image3000.png"/><Relationship Id="rId5" Type="http://schemas.openxmlformats.org/officeDocument/2006/relationships/image" Target="../media/image2900.png"/><Relationship Id="rId4" Type="http://schemas.openxmlformats.org/officeDocument/2006/relationships/image" Target="../media/image255.tiff"/></Relationships>
</file>

<file path=ppt/slides/_rels/slide155.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0.png"/><Relationship Id="rId1" Type="http://schemas.openxmlformats.org/officeDocument/2006/relationships/slideLayout" Target="../slideLayouts/slideLayout7.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15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260.png"/><Relationship Id="rId1" Type="http://schemas.openxmlformats.org/officeDocument/2006/relationships/slideLayout" Target="../slideLayouts/slideLayout7.xml"/><Relationship Id="rId6" Type="http://schemas.openxmlformats.org/officeDocument/2006/relationships/image" Target="../media/image258.png"/><Relationship Id="rId5" Type="http://schemas.openxmlformats.org/officeDocument/2006/relationships/image" Target="../media/image4300.png"/><Relationship Id="rId4" Type="http://schemas.openxmlformats.org/officeDocument/2006/relationships/image" Target="../media/image4200.png"/></Relationships>
</file>

<file path=ppt/slides/_rels/slide158.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5.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51.png"/><Relationship Id="rId5" Type="http://schemas.openxmlformats.org/officeDocument/2006/relationships/image" Target="../media/image441.png"/><Relationship Id="rId4" Type="http://schemas.openxmlformats.org/officeDocument/2006/relationships/image" Target="../media/image45.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1.png"/><Relationship Id="rId5" Type="http://schemas.openxmlformats.org/officeDocument/2006/relationships/image" Target="../media/image361.png"/><Relationship Id="rId4" Type="http://schemas.openxmlformats.org/officeDocument/2006/relationships/image" Target="../media/image351.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13" Type="http://schemas.openxmlformats.org/officeDocument/2006/relationships/image" Target="../media/image60.png"/><Relationship Id="rId3" Type="http://schemas.openxmlformats.org/officeDocument/2006/relationships/image" Target="../media/image58.png"/><Relationship Id="rId12" Type="http://schemas.openxmlformats.org/officeDocument/2006/relationships/image" Target="../media/image501.png"/><Relationship Id="rId2" Type="http://schemas.openxmlformats.org/officeDocument/2006/relationships/image" Target="../media/image40.jpeg"/><Relationship Id="rId1" Type="http://schemas.openxmlformats.org/officeDocument/2006/relationships/slideLayout" Target="../slideLayouts/slideLayout7.xml"/><Relationship Id="rId11" Type="http://schemas.openxmlformats.org/officeDocument/2006/relationships/image" Target="../media/image490.png"/><Relationship Id="rId10" Type="http://schemas.openxmlformats.org/officeDocument/2006/relationships/image" Target="../media/image400.png"/><Relationship Id="rId4" Type="http://schemas.openxmlformats.org/officeDocument/2006/relationships/image" Target="../media/image59.png"/><Relationship Id="rId1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3.png"/><Relationship Id="rId7" Type="http://schemas.openxmlformats.org/officeDocument/2006/relationships/image" Target="../media/image62.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upload.wikimedia.org/wikipedia/commons/9/92/Isaac_Newton_signature.sv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jpeg"/><Relationship Id="rId1" Type="http://schemas.openxmlformats.org/officeDocument/2006/relationships/slideLayout" Target="../slideLayouts/slideLayout7.xml"/><Relationship Id="rId11" Type="http://schemas.openxmlformats.org/officeDocument/2006/relationships/image" Target="../media/image631.png"/><Relationship Id="rId10" Type="http://schemas.openxmlformats.org/officeDocument/2006/relationships/image" Target="../media/image601.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1.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570.png"/></Relationships>
</file>

<file path=ppt/slides/_rels/slide37.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600.png"/></Relationships>
</file>

<file path=ppt/slides/_rels/slide38.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620.png"/><Relationship Id="rId7" Type="http://schemas.openxmlformats.org/officeDocument/2006/relationships/image" Target="../media/image660.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650.png"/><Relationship Id="rId5" Type="http://schemas.openxmlformats.org/officeDocument/2006/relationships/image" Target="../media/image640.png"/><Relationship Id="rId4" Type="http://schemas.openxmlformats.org/officeDocument/2006/relationships/image" Target="../media/image630.png"/></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 Id="rId4" Type="http://schemas.openxmlformats.org/officeDocument/2006/relationships/image" Target="../media/image12.tiff"/></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740.png"/></Relationships>
</file>

<file path=ppt/slides/_rels/slide42.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750.png"/><Relationship Id="rId7" Type="http://schemas.openxmlformats.org/officeDocument/2006/relationships/image" Target="../media/image790.png"/><Relationship Id="rId12" Type="http://schemas.openxmlformats.org/officeDocument/2006/relationships/image" Target="../media/image84.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780.png"/><Relationship Id="rId11" Type="http://schemas.openxmlformats.org/officeDocument/2006/relationships/image" Target="../media/image830.png"/><Relationship Id="rId5" Type="http://schemas.openxmlformats.org/officeDocument/2006/relationships/image" Target="../media/image770.png"/><Relationship Id="rId10" Type="http://schemas.openxmlformats.org/officeDocument/2006/relationships/image" Target="../media/image820.png"/><Relationship Id="rId4" Type="http://schemas.openxmlformats.org/officeDocument/2006/relationships/image" Target="../media/image76.png"/><Relationship Id="rId9" Type="http://schemas.openxmlformats.org/officeDocument/2006/relationships/image" Target="../media/image810.pn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90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tiff"/><Relationship Id="rId4" Type="http://schemas.openxmlformats.org/officeDocument/2006/relationships/image" Target="../media/image106.tiff"/></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6.tiff"/></Relationships>
</file>

<file path=ppt/slides/_rels/slide61.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image" Target="../media/image120.tiff"/><Relationship Id="rId1" Type="http://schemas.openxmlformats.org/officeDocument/2006/relationships/slideLayout" Target="../slideLayouts/slideLayout7.xml"/><Relationship Id="rId5" Type="http://schemas.openxmlformats.org/officeDocument/2006/relationships/image" Target="../media/image123.tiff"/><Relationship Id="rId4" Type="http://schemas.openxmlformats.org/officeDocument/2006/relationships/image" Target="../media/image122.tiff"/></Relationships>
</file>

<file path=ppt/slides/_rels/slide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248.png"/></Relationships>
</file>

<file path=ppt/slides/_rels/slide6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image" Target="../media/image127.jpeg"/><Relationship Id="rId1" Type="http://schemas.openxmlformats.org/officeDocument/2006/relationships/slideLayout" Target="../slideLayouts/slideLayout7.xml"/><Relationship Id="rId5" Type="http://schemas.openxmlformats.org/officeDocument/2006/relationships/image" Target="../media/image129.tiff"/><Relationship Id="rId4" Type="http://schemas.openxmlformats.org/officeDocument/2006/relationships/image" Target="../media/image251.png"/></Relationships>
</file>

<file path=ppt/slides/_rels/slide6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133.png"/></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741.png"/><Relationship Id="rId1" Type="http://schemas.openxmlformats.org/officeDocument/2006/relationships/slideLayout" Target="../slideLayouts/slideLayout7.xml"/><Relationship Id="rId6" Type="http://schemas.openxmlformats.org/officeDocument/2006/relationships/image" Target="../media/image781.png"/><Relationship Id="rId5" Type="http://schemas.openxmlformats.org/officeDocument/2006/relationships/image" Target="../media/image771.png"/><Relationship Id="rId4" Type="http://schemas.openxmlformats.org/officeDocument/2006/relationships/image" Target="../media/image136.jpeg"/></Relationships>
</file>

<file path=ppt/slides/_rels/slide71.xml.rels><?xml version="1.0" encoding="UTF-8" standalone="yes"?>
<Relationships xmlns="http://schemas.openxmlformats.org/package/2006/relationships"><Relationship Id="rId3" Type="http://schemas.openxmlformats.org/officeDocument/2006/relationships/image" Target="../media/image791.png"/><Relationship Id="rId2" Type="http://schemas.openxmlformats.org/officeDocument/2006/relationships/image" Target="../media/image136.jpe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7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230.png"/><Relationship Id="rId5" Type="http://schemas.openxmlformats.org/officeDocument/2006/relationships/image" Target="../media/image91.png"/><Relationship Id="rId4" Type="http://schemas.openxmlformats.org/officeDocument/2006/relationships/image" Target="../media/image94.png"/></Relationships>
</file>

<file path=ppt/slides/_rels/slide81.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9.png"/><Relationship Id="rId7" Type="http://schemas.openxmlformats.org/officeDocument/2006/relationships/image" Target="../media/image151.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50.png"/><Relationship Id="rId9" Type="http://schemas.openxmlformats.org/officeDocument/2006/relationships/image" Target="../media/image153.png"/></Relationships>
</file>

<file path=ppt/slides/_rels/slide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8.png"/><Relationship Id="rId1" Type="http://schemas.openxmlformats.org/officeDocument/2006/relationships/slideLayout" Target="../slideLayouts/slideLayout7.xml"/><Relationship Id="rId5" Type="http://schemas.openxmlformats.org/officeDocument/2006/relationships/image" Target="../media/image1430.png"/><Relationship Id="rId4" Type="http://schemas.openxmlformats.org/officeDocument/2006/relationships/image" Target="../media/image1422.png"/></Relationships>
</file>

<file path=ppt/slides/_rels/slide8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241.png"/><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8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230.png"/><Relationship Id="rId5" Type="http://schemas.openxmlformats.org/officeDocument/2006/relationships/image" Target="../media/image91.png"/><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213.png"/></Relationships>
</file>

<file path=ppt/slides/_rels/slide9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gif"/><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9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1.png"/><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170.png"/></Relationships>
</file>

<file path=ppt/slides/_rels/slide95.xml.rels><?xml version="1.0" encoding="UTF-8" standalone="yes"?>
<Relationships xmlns="http://schemas.openxmlformats.org/package/2006/relationships"><Relationship Id="rId3" Type="http://schemas.openxmlformats.org/officeDocument/2006/relationships/image" Target="../media/image1190.png"/><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image" Target="../media/image172.jpeg"/><Relationship Id="rId4" Type="http://schemas.openxmlformats.org/officeDocument/2006/relationships/image" Target="../media/image208.png"/></Relationships>
</file>

<file path=ppt/slides/_rels/slide9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ropbox\Documents\課程\YoungTextBook\Images\Chapter04\A_Images\A_Figures_and_Photos\04_00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150" y="1484313"/>
            <a:ext cx="5381625"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文字方塊 4"/>
          <p:cNvSpPr txBox="1">
            <a:spLocks noChangeArrowheads="1"/>
          </p:cNvSpPr>
          <p:nvPr/>
        </p:nvSpPr>
        <p:spPr bwMode="auto">
          <a:xfrm>
            <a:off x="3924300" y="908050"/>
            <a:ext cx="151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solidFill>
                  <a:srgbClr val="FF0000"/>
                </a:solidFill>
              </a:rPr>
              <a:t>力  </a:t>
            </a:r>
            <a:r>
              <a:rPr lang="en-US" altLang="zh-TW" sz="1800">
                <a:solidFill>
                  <a:srgbClr val="FF0000"/>
                </a:solidFill>
                <a:latin typeface="Times New Roman" pitchFamily="18" charset="0"/>
                <a:cs typeface="Times New Roman" pitchFamily="18" charset="0"/>
              </a:rPr>
              <a:t>Force</a:t>
            </a:r>
            <a:endParaRPr lang="zh-TW" altLang="en-US" sz="1800">
              <a:solidFill>
                <a:srgbClr val="FF000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3ECA116-792D-D845-930C-97BC1A9B607C}"/>
              </a:ext>
            </a:extLst>
          </p:cNvPr>
          <p:cNvSpPr/>
          <p:nvPr/>
        </p:nvSpPr>
        <p:spPr>
          <a:xfrm>
            <a:off x="1187624" y="548680"/>
            <a:ext cx="7344816" cy="1477328"/>
          </a:xfrm>
          <a:prstGeom prst="rect">
            <a:avLst/>
          </a:prstGeom>
        </p:spPr>
        <p:txBody>
          <a:bodyPr wrap="square">
            <a:spAutoFit/>
          </a:bodyPr>
          <a:lstStyle/>
          <a:p>
            <a:r>
              <a:rPr lang="zh-TW" altLang="en-US" dirty="0">
                <a:latin typeface="PT Serif" panose="020A0603040505020204" pitchFamily="18" charset="0"/>
              </a:rPr>
              <a:t>Although he had been undistinguished as a Cambridge student, Newton's private studies at his home in Woolsthorpe over the subsequent two years saw the development of his theories on </a:t>
            </a:r>
            <a:r>
              <a:rPr lang="zh-TW" altLang="en-US" dirty="0">
                <a:solidFill>
                  <a:srgbClr val="FF0000"/>
                </a:solidFill>
                <a:latin typeface="PT Serif" panose="020A0603040505020204" pitchFamily="18" charset="0"/>
              </a:rPr>
              <a:t>calculus, optics, and the law of gravitation</a:t>
            </a:r>
            <a:r>
              <a:rPr lang="en-US" altLang="zh-TW" dirty="0">
                <a:solidFill>
                  <a:srgbClr val="FF0000"/>
                </a:solidFill>
                <a:latin typeface="PT Serif" panose="020A0603040505020204" pitchFamily="18" charset="0"/>
              </a:rPr>
              <a:t>.</a:t>
            </a:r>
          </a:p>
          <a:p>
            <a:pPr algn="r"/>
            <a:r>
              <a:rPr lang="en-US" altLang="zh-TW" sz="1600" dirty="0">
                <a:latin typeface="PT Serif" panose="020A0603040505020204" pitchFamily="18" charset="0"/>
              </a:rPr>
              <a:t>Wiki</a:t>
            </a:r>
            <a:endParaRPr lang="zh-TW" altLang="en-US" sz="1600" dirty="0">
              <a:latin typeface="PT Serif" panose="020A0603040505020204" pitchFamily="18" charset="0"/>
            </a:endParaRPr>
          </a:p>
        </p:txBody>
      </p:sp>
      <p:graphicFrame>
        <p:nvGraphicFramePr>
          <p:cNvPr id="3" name="Object 4">
            <a:extLst>
              <a:ext uri="{FF2B5EF4-FFF2-40B4-BE49-F238E27FC236}">
                <a16:creationId xmlns:a16="http://schemas.microsoft.com/office/drawing/2014/main" id="{ADBFDC49-E190-0443-8981-83900710DE0F}"/>
              </a:ext>
            </a:extLst>
          </p:cNvPr>
          <p:cNvGraphicFramePr>
            <a:graphicFrameLocks noChangeAspect="1"/>
          </p:cNvGraphicFramePr>
          <p:nvPr>
            <p:extLst>
              <p:ext uri="{D42A27DB-BD31-4B8C-83A1-F6EECF244321}">
                <p14:modId xmlns:p14="http://schemas.microsoft.com/office/powerpoint/2010/main" val="1310167129"/>
              </p:ext>
            </p:extLst>
          </p:nvPr>
        </p:nvGraphicFramePr>
        <p:xfrm>
          <a:off x="1885735" y="2204864"/>
          <a:ext cx="3198812" cy="728663"/>
        </p:xfrm>
        <a:graphic>
          <a:graphicData uri="http://schemas.openxmlformats.org/presentationml/2006/ole">
            <mc:AlternateContent xmlns:mc="http://schemas.openxmlformats.org/markup-compatibility/2006">
              <mc:Choice xmlns:v="urn:schemas-microsoft-com:vml" Requires="v">
                <p:oleObj name="方程式" r:id="rId2" imgW="1841500" imgH="419100" progId="Equation.3">
                  <p:embed/>
                </p:oleObj>
              </mc:Choice>
              <mc:Fallback>
                <p:oleObj name="方程式" r:id="rId2" imgW="1841500" imgH="419100" progId="Equation.3">
                  <p:embed/>
                  <p:pic>
                    <p:nvPicPr>
                      <p:cNvPr id="32769"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735" y="2204864"/>
                        <a:ext cx="3198812" cy="728663"/>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 name="文字方塊 4">
            <a:extLst>
              <a:ext uri="{FF2B5EF4-FFF2-40B4-BE49-F238E27FC236}">
                <a16:creationId xmlns:a16="http://schemas.microsoft.com/office/drawing/2014/main" id="{E083B5C9-D5F1-C340-9BFC-1D4B5DEC470A}"/>
              </a:ext>
            </a:extLst>
          </p:cNvPr>
          <p:cNvSpPr txBox="1"/>
          <p:nvPr/>
        </p:nvSpPr>
        <p:spPr bwMode="auto">
          <a:xfrm>
            <a:off x="1042624" y="2348880"/>
            <a:ext cx="1456258" cy="369332"/>
          </a:xfrm>
          <a:prstGeom prst="rect">
            <a:avLst/>
          </a:prstGeom>
          <a:noFill/>
          <a:ln w="9525">
            <a:noFill/>
            <a:miter lim="800000"/>
            <a:headEnd/>
            <a:tailEnd/>
          </a:ln>
        </p:spPr>
        <p:txBody>
          <a:bodyPr wrap="square" rtlCol="0">
            <a:spAutoFit/>
          </a:bodyPr>
          <a:lstStyle/>
          <a:p>
            <a:r>
              <a:rPr lang="zh-TW" altLang="en-US" dirty="0"/>
              <a:t>定義：</a:t>
            </a:r>
          </a:p>
        </p:txBody>
      </p:sp>
      <p:sp>
        <p:nvSpPr>
          <p:cNvPr id="6" name="文字方塊 5">
            <a:extLst>
              <a:ext uri="{FF2B5EF4-FFF2-40B4-BE49-F238E27FC236}">
                <a16:creationId xmlns:a16="http://schemas.microsoft.com/office/drawing/2014/main" id="{959E96A5-00C3-8B4C-AE32-CA8EE73EB434}"/>
              </a:ext>
            </a:extLst>
          </p:cNvPr>
          <p:cNvSpPr txBox="1"/>
          <p:nvPr/>
        </p:nvSpPr>
        <p:spPr bwMode="auto">
          <a:xfrm>
            <a:off x="6603681" y="3145326"/>
            <a:ext cx="2268388" cy="369332"/>
          </a:xfrm>
          <a:prstGeom prst="rect">
            <a:avLst/>
          </a:prstGeom>
          <a:noFill/>
          <a:ln w="9525">
            <a:noFill/>
            <a:miter lim="800000"/>
            <a:headEnd/>
            <a:tailEnd/>
          </a:ln>
        </p:spPr>
        <p:txBody>
          <a:bodyPr wrap="square" rtlCol="0">
            <a:spAutoFit/>
          </a:bodyPr>
          <a:lstStyle/>
          <a:p>
            <a:r>
              <a:rPr lang="zh-TW" altLang="en-US" dirty="0"/>
              <a:t>稱為導數</a:t>
            </a:r>
            <a:r>
              <a:rPr lang="zh-CN" altLang="en-US" dirty="0"/>
              <a:t>或流數。</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0A471662-821C-A74B-97E9-A912A9DB5EBB}"/>
                  </a:ext>
                </a:extLst>
              </p:cNvPr>
              <p:cNvSpPr txBox="1"/>
              <p:nvPr/>
            </p:nvSpPr>
            <p:spPr>
              <a:xfrm>
                <a:off x="1885735" y="3061233"/>
                <a:ext cx="4682116" cy="53751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𝑣</m:t>
                      </m:r>
                      <m:r>
                        <a:rPr kumimoji="1" lang="en-US" altLang="zh-TW" b="0" i="1" smtClean="0">
                          <a:latin typeface="Cambria Math" panose="02040503050406030204" pitchFamily="18" charset="0"/>
                        </a:rPr>
                        <m:t>=</m:t>
                      </m:r>
                      <m:func>
                        <m:funcPr>
                          <m:ctrlPr>
                            <a:rPr kumimoji="1" lang="en-US" altLang="zh-TW" b="0" i="1" smtClean="0">
                              <a:latin typeface="Cambria Math" panose="02040503050406030204" pitchFamily="18" charset="0"/>
                            </a:rPr>
                          </m:ctrlPr>
                        </m:funcPr>
                        <m:fName>
                          <m:limLow>
                            <m:limLowPr>
                              <m:ctrlPr>
                                <a:rPr kumimoji="1" lang="en-US" altLang="zh-TW" b="0" i="1" smtClean="0">
                                  <a:latin typeface="Cambria Math" panose="02040503050406030204" pitchFamily="18" charset="0"/>
                                </a:rPr>
                              </m:ctrlPr>
                            </m:limLowPr>
                            <m:e>
                              <m:r>
                                <m:rPr>
                                  <m:sty m:val="p"/>
                                </m:rPr>
                                <a:rPr kumimoji="1" lang="en-US" altLang="zh-TW" b="0" i="0" smtClean="0">
                                  <a:latin typeface="Cambria Math" panose="02040503050406030204" pitchFamily="18" charset="0"/>
                                </a:rPr>
                                <m:t>lim</m:t>
                              </m:r>
                            </m:e>
                            <m:lim>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𝑡</m:t>
                              </m:r>
                              <m:r>
                                <a:rPr kumimoji="1" lang="en-US" altLang="zh-TW" b="0" i="1" smtClean="0">
                                  <a:latin typeface="Cambria Math" panose="02040503050406030204" pitchFamily="18" charset="0"/>
                                  <a:ea typeface="Cambria Math" panose="02040503050406030204" pitchFamily="18" charset="0"/>
                                </a:rPr>
                                <m:t>→0</m:t>
                              </m:r>
                            </m:lim>
                          </m:limLow>
                        </m:fName>
                        <m:e>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𝑥</m:t>
                              </m:r>
                            </m:num>
                            <m:den>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𝑡</m:t>
                              </m:r>
                            </m:den>
                          </m:f>
                        </m:e>
                      </m:func>
                      <m:r>
                        <a:rPr kumimoji="1"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𝑥</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e>
                      </m:func>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𝑑𝑥</m:t>
                          </m:r>
                        </m:num>
                        <m:den>
                          <m:r>
                            <a:rPr lang="en-US" altLang="zh-TW" b="0" i="1" smtClean="0">
                              <a:latin typeface="Cambria Math" panose="02040503050406030204" pitchFamily="18" charset="0"/>
                              <a:ea typeface="Cambria Math" panose="02040503050406030204" pitchFamily="18" charset="0"/>
                            </a:rPr>
                            <m:t>𝑑𝑡</m:t>
                          </m:r>
                        </m:den>
                      </m:f>
                      <m:r>
                        <a:rPr lang="en-US" altLang="zh-TW" i="1" smtClean="0">
                          <a:latin typeface="Cambria Math" panose="02040503050406030204" pitchFamily="18" charset="0"/>
                          <a:ea typeface="Cambria Math" panose="02040503050406030204" pitchFamily="18" charset="0"/>
                        </a:rPr>
                        <m:t>≡</m:t>
                      </m:r>
                      <m:acc>
                        <m:accPr>
                          <m:chr m:val="̇"/>
                          <m:ctrlPr>
                            <a:rPr kumimoji="1" lang="en-US" altLang="zh-TW" b="0" i="1" smtClean="0">
                              <a:latin typeface="Cambria Math" panose="02040503050406030204" pitchFamily="18" charset="0"/>
                              <a:ea typeface="Cambria Math" panose="02040503050406030204" pitchFamily="18" charset="0"/>
                            </a:rPr>
                          </m:ctrlPr>
                        </m:accPr>
                        <m:e>
                          <m:r>
                            <a:rPr kumimoji="1" lang="en-US" altLang="zh-TW" b="0" i="1" smtClean="0">
                              <a:latin typeface="Cambria Math" panose="02040503050406030204" pitchFamily="18" charset="0"/>
                              <a:ea typeface="Cambria Math" panose="02040503050406030204" pitchFamily="18" charset="0"/>
                            </a:rPr>
                            <m:t>𝑥</m:t>
                          </m:r>
                        </m:e>
                      </m:acc>
                    </m:oMath>
                  </m:oMathPara>
                </a14:m>
                <a:endParaRPr kumimoji="1" lang="zh-TW" altLang="en-US" dirty="0"/>
              </a:p>
            </p:txBody>
          </p:sp>
        </mc:Choice>
        <mc:Fallback xmlns="">
          <p:sp>
            <p:nvSpPr>
              <p:cNvPr id="7" name="文字方塊 6">
                <a:extLst>
                  <a:ext uri="{FF2B5EF4-FFF2-40B4-BE49-F238E27FC236}">
                    <a16:creationId xmlns:a16="http://schemas.microsoft.com/office/drawing/2014/main" id="{0A471662-821C-A74B-97E9-A912A9DB5EBB}"/>
                  </a:ext>
                </a:extLst>
              </p:cNvPr>
              <p:cNvSpPr txBox="1">
                <a:spLocks noRot="1" noChangeAspect="1" noMove="1" noResize="1" noEditPoints="1" noAdjustHandles="1" noChangeArrowheads="1" noChangeShapeType="1" noTextEdit="1"/>
              </p:cNvSpPr>
              <p:nvPr/>
            </p:nvSpPr>
            <p:spPr>
              <a:xfrm>
                <a:off x="1885735" y="3061233"/>
                <a:ext cx="4682116" cy="537519"/>
              </a:xfrm>
              <a:prstGeom prst="rect">
                <a:avLst/>
              </a:prstGeom>
              <a:blipFill>
                <a:blip r:embed="rId5"/>
                <a:stretch>
                  <a:fillRect b="-13953"/>
                </a:stretch>
              </a:blipFill>
            </p:spPr>
            <p:txBody>
              <a:bodyPr/>
              <a:lstStyle/>
              <a:p>
                <a:r>
                  <a:rPr lang="zh-TW" altLang="en-US">
                    <a:noFill/>
                  </a:rPr>
                  <a:t> </a:t>
                </a:r>
              </a:p>
            </p:txBody>
          </p:sp>
        </mc:Fallback>
      </mc:AlternateContent>
      <p:pic>
        <p:nvPicPr>
          <p:cNvPr id="8" name="Picture 2" descr="D:\Dropbox\Documents\課程\YoungTextBook\Images\Chapter03\A_Images\A_Figures_and_Photos\03_28_Figure.jpg">
            <a:extLst>
              <a:ext uri="{FF2B5EF4-FFF2-40B4-BE49-F238E27FC236}">
                <a16:creationId xmlns:a16="http://schemas.microsoft.com/office/drawing/2014/main" id="{D477FA43-739F-2848-BE16-751DC47FAA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1354"/>
          <a:stretch/>
        </p:blipFill>
        <p:spPr bwMode="auto">
          <a:xfrm>
            <a:off x="420041" y="3950978"/>
            <a:ext cx="2520950" cy="252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Dropbox\Documents\課程\YoungTextBook\Images\Chapter03\A_Images\A_Figures_and_Photos\03_28_Figure.jpg">
            <a:extLst>
              <a:ext uri="{FF2B5EF4-FFF2-40B4-BE49-F238E27FC236}">
                <a16:creationId xmlns:a16="http://schemas.microsoft.com/office/drawing/2014/main" id="{6F7F4717-480B-A94D-9FDE-1A608B70F1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646" b="35983"/>
          <a:stretch/>
        </p:blipFill>
        <p:spPr bwMode="auto">
          <a:xfrm>
            <a:off x="3059832" y="3968752"/>
            <a:ext cx="252095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Dropbox\Documents\課程\YoungTextBook\Images\Chapter03\A_Images\A_Figures_and_Photos\03_28_Figure.jpg">
            <a:extLst>
              <a:ext uri="{FF2B5EF4-FFF2-40B4-BE49-F238E27FC236}">
                <a16:creationId xmlns:a16="http://schemas.microsoft.com/office/drawing/2014/main" id="{73DA678D-E648-0346-9F66-AC7389D6AF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183"/>
          <a:stretch/>
        </p:blipFill>
        <p:spPr bwMode="auto">
          <a:xfrm>
            <a:off x="5868144" y="3950978"/>
            <a:ext cx="2520950" cy="227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8">
            <a:extLst>
              <a:ext uri="{FF2B5EF4-FFF2-40B4-BE49-F238E27FC236}">
                <a16:creationId xmlns:a16="http://schemas.microsoft.com/office/drawing/2014/main" id="{BE984DAD-346C-A942-8DB8-73B8ACFD932D}"/>
              </a:ext>
            </a:extLst>
          </p:cNvPr>
          <p:cNvSpPr>
            <a:spLocks noChangeArrowheads="1"/>
          </p:cNvSpPr>
          <p:nvPr/>
        </p:nvSpPr>
        <p:spPr bwMode="auto">
          <a:xfrm>
            <a:off x="3069433" y="6309320"/>
            <a:ext cx="3185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圓周運動的加速度指向地心！</a:t>
            </a:r>
          </a:p>
        </p:txBody>
      </p:sp>
    </p:spTree>
    <p:extLst>
      <p:ext uri="{BB962C8B-B14F-4D97-AF65-F5344CB8AC3E}">
        <p14:creationId xmlns:p14="http://schemas.microsoft.com/office/powerpoint/2010/main" val="1319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100</a:t>
            </a:fld>
            <a:endParaRPr lang="en-US" altLang="zh-TW"/>
          </a:p>
        </p:txBody>
      </p:sp>
      <p:pic>
        <p:nvPicPr>
          <p:cNvPr id="281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490" y="746321"/>
            <a:ext cx="6668269" cy="588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3154573" y="335121"/>
            <a:ext cx="4431891" cy="369332"/>
          </a:xfrm>
          <a:prstGeom prst="rect">
            <a:avLst/>
          </a:prstGeom>
          <a:noFill/>
        </p:spPr>
        <p:txBody>
          <a:bodyPr wrap="square" rtlCol="0">
            <a:spAutoFit/>
          </a:bodyPr>
          <a:lstStyle/>
          <a:p>
            <a:r>
              <a:rPr lang="zh-TW" altLang="en-US" dirty="0"/>
              <a:t>真正長壽的是質子。</a:t>
            </a:r>
            <a:endParaRPr lang="zh-TW" altLang="en-US" dirty="0">
              <a:latin typeface="+mn-lt"/>
            </a:endParaRPr>
          </a:p>
        </p:txBody>
      </p:sp>
      <p:sp>
        <p:nvSpPr>
          <p:cNvPr id="6" name="矩形 5">
            <a:extLst>
              <a:ext uri="{FF2B5EF4-FFF2-40B4-BE49-F238E27FC236}">
                <a16:creationId xmlns:a16="http://schemas.microsoft.com/office/drawing/2014/main" id="{385FE3DA-8C73-0B4D-B0BC-871B3E1D4C9A}"/>
              </a:ext>
            </a:extLst>
          </p:cNvPr>
          <p:cNvSpPr/>
          <p:nvPr/>
        </p:nvSpPr>
        <p:spPr>
          <a:xfrm>
            <a:off x="1403648" y="5915693"/>
            <a:ext cx="6083094" cy="7109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594492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Oval 4"/>
          <p:cNvSpPr>
            <a:spLocks noChangeArrowheads="1"/>
          </p:cNvSpPr>
          <p:nvPr/>
        </p:nvSpPr>
        <p:spPr bwMode="auto">
          <a:xfrm>
            <a:off x="1068387" y="4266027"/>
            <a:ext cx="611188" cy="6223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117763" name="Oval 5"/>
          <p:cNvSpPr>
            <a:spLocks noChangeArrowheads="1"/>
          </p:cNvSpPr>
          <p:nvPr/>
        </p:nvSpPr>
        <p:spPr bwMode="auto">
          <a:xfrm>
            <a:off x="2578100" y="4262852"/>
            <a:ext cx="736600" cy="69532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117764" name="Oval 6"/>
          <p:cNvSpPr>
            <a:spLocks noChangeArrowheads="1"/>
          </p:cNvSpPr>
          <p:nvPr/>
        </p:nvSpPr>
        <p:spPr bwMode="auto">
          <a:xfrm>
            <a:off x="4741862" y="4483514"/>
            <a:ext cx="144463" cy="158750"/>
          </a:xfrm>
          <a:prstGeom prst="ellipse">
            <a:avLst/>
          </a:prstGeom>
          <a:solidFill>
            <a:srgbClr val="FF9933"/>
          </a:solidFill>
          <a:ln w="9525">
            <a:solidFill>
              <a:schemeClr val="tx1"/>
            </a:solidFill>
            <a:round/>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117765" name="AutoShape 7"/>
          <p:cNvSpPr>
            <a:spLocks noChangeArrowheads="1"/>
          </p:cNvSpPr>
          <p:nvPr/>
        </p:nvSpPr>
        <p:spPr bwMode="auto">
          <a:xfrm>
            <a:off x="6424612" y="4454939"/>
            <a:ext cx="566738" cy="174625"/>
          </a:xfrm>
          <a:prstGeom prst="lightningBolt">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endParaRPr lang="zh-TW" altLang="en-US" sz="1800">
              <a:latin typeface="Tahoma" pitchFamily="34" charset="0"/>
            </a:endParaRPr>
          </a:p>
        </p:txBody>
      </p:sp>
      <p:sp>
        <p:nvSpPr>
          <p:cNvPr id="117766" name="Text Box 8"/>
          <p:cNvSpPr txBox="1">
            <a:spLocks noChangeArrowheads="1"/>
          </p:cNvSpPr>
          <p:nvPr/>
        </p:nvSpPr>
        <p:spPr bwMode="auto">
          <a:xfrm>
            <a:off x="893762" y="5080414"/>
            <a:ext cx="1235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a:t>Neutron</a:t>
            </a:r>
          </a:p>
        </p:txBody>
      </p:sp>
      <p:sp>
        <p:nvSpPr>
          <p:cNvPr id="117767" name="Text Box 9"/>
          <p:cNvSpPr txBox="1">
            <a:spLocks noChangeArrowheads="1"/>
          </p:cNvSpPr>
          <p:nvPr/>
        </p:nvSpPr>
        <p:spPr bwMode="auto">
          <a:xfrm>
            <a:off x="2387600" y="5064539"/>
            <a:ext cx="111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a:t>Proton</a:t>
            </a:r>
          </a:p>
        </p:txBody>
      </p:sp>
      <p:sp>
        <p:nvSpPr>
          <p:cNvPr id="117768" name="Text Box 10"/>
          <p:cNvSpPr txBox="1">
            <a:spLocks noChangeArrowheads="1"/>
          </p:cNvSpPr>
          <p:nvPr/>
        </p:nvSpPr>
        <p:spPr bwMode="auto">
          <a:xfrm>
            <a:off x="4173537" y="5107402"/>
            <a:ext cx="1379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a:t>Electron</a:t>
            </a:r>
          </a:p>
        </p:txBody>
      </p:sp>
      <p:sp>
        <p:nvSpPr>
          <p:cNvPr id="117769" name="Text Box 11"/>
          <p:cNvSpPr txBox="1">
            <a:spLocks noChangeArrowheads="1"/>
          </p:cNvSpPr>
          <p:nvPr/>
        </p:nvSpPr>
        <p:spPr bwMode="auto">
          <a:xfrm>
            <a:off x="6146800" y="5093114"/>
            <a:ext cx="1379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a:t>Photon</a:t>
            </a:r>
          </a:p>
        </p:txBody>
      </p:sp>
      <p:pic>
        <p:nvPicPr>
          <p:cNvPr id="117770" name="Picture 2" descr="http://www.particlezoo.net/individual_pages/info/pro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2147888"/>
            <a:ext cx="1538287"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1" name="Picture 4" descr="http://www.particlezoo.net/individual_pages/info/neutr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888" y="2162175"/>
            <a:ext cx="14986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2" name="Picture 6" descr="http://www.particlezoo.net/individual_pages/info/electron_handma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263" y="2190750"/>
            <a:ext cx="1462087"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3" name="Picture 8" descr="http://www.particlezoo.net/individual_pages/info/electron-neutrin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7288" y="2205038"/>
            <a:ext cx="1404937"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4" name="Picture 10" descr="http://www.particlezoo.net/individual_pages/info/phot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9625" y="2205038"/>
            <a:ext cx="1430338"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5" name="Text Box 11"/>
          <p:cNvSpPr txBox="1">
            <a:spLocks noChangeArrowheads="1"/>
          </p:cNvSpPr>
          <p:nvPr/>
        </p:nvSpPr>
        <p:spPr bwMode="auto">
          <a:xfrm>
            <a:off x="7743825" y="5099464"/>
            <a:ext cx="1379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en-US" altLang="zh-TW" sz="2000"/>
              <a:t>Neutrino</a:t>
            </a:r>
          </a:p>
        </p:txBody>
      </p:sp>
      <p:sp>
        <p:nvSpPr>
          <p:cNvPr id="117776" name="Rectangle 2"/>
          <p:cNvSpPr txBox="1">
            <a:spLocks noChangeArrowheads="1"/>
          </p:cNvSpPr>
          <p:nvPr/>
        </p:nvSpPr>
        <p:spPr bwMode="auto">
          <a:xfrm>
            <a:off x="683569" y="1353001"/>
            <a:ext cx="8228656"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b="1" dirty="0">
                <a:solidFill>
                  <a:srgbClr val="FF0000"/>
                </a:solidFill>
              </a:rPr>
              <a:t>大部分粒子都衰變，五種基本粒子因為輕或其他因素，不會衰變，組成了自然。</a:t>
            </a:r>
          </a:p>
        </p:txBody>
      </p:sp>
      <p:sp>
        <p:nvSpPr>
          <p:cNvPr id="11777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9254C7BE-C680-47FC-BD01-C8700FE2965E}" type="slidenum">
              <a:rPr kumimoji="0" lang="zh-TW" altLang="en-US" sz="1400">
                <a:latin typeface="Tahoma" pitchFamily="34" charset="0"/>
              </a:rPr>
              <a:pPr eaLnBrk="1" hangingPunct="1">
                <a:spcBef>
                  <a:spcPct val="0"/>
                </a:spcBef>
                <a:buClrTx/>
                <a:buSzTx/>
                <a:buFontTx/>
                <a:buNone/>
              </a:pPr>
              <a:t>101</a:t>
            </a:fld>
            <a:endParaRPr kumimoji="0" lang="en-US" altLang="zh-TW" sz="1400">
              <a:latin typeface="Tahoma" pitchFamily="34" charset="0"/>
            </a:endParaRPr>
          </a:p>
        </p:txBody>
      </p:sp>
      <p:sp>
        <p:nvSpPr>
          <p:cNvPr id="19" name="TextBox 18">
            <a:extLst>
              <a:ext uri="{FF2B5EF4-FFF2-40B4-BE49-F238E27FC236}">
                <a16:creationId xmlns:a16="http://schemas.microsoft.com/office/drawing/2014/main" id="{CE8CDC69-950B-2D49-BB1E-E5A1A0157021}"/>
              </a:ext>
            </a:extLst>
          </p:cNvPr>
          <p:cNvSpPr txBox="1"/>
          <p:nvPr/>
        </p:nvSpPr>
        <p:spPr>
          <a:xfrm>
            <a:off x="681038" y="983669"/>
            <a:ext cx="8005762" cy="369332"/>
          </a:xfrm>
          <a:prstGeom prst="rect">
            <a:avLst/>
          </a:prstGeom>
          <a:noFill/>
        </p:spPr>
        <p:txBody>
          <a:bodyPr wrap="square">
            <a:spAutoFit/>
          </a:bodyPr>
          <a:lstStyle/>
          <a:p>
            <a:r>
              <a:rPr lang="zh-TW" altLang="en-US" sz="1800" b="1" dirty="0">
                <a:solidFill>
                  <a:srgbClr val="FF0000"/>
                </a:solidFill>
                <a:latin typeface="Times New Roman" pitchFamily="18" charset="0"/>
                <a:cs typeface="Times New Roman" pitchFamily="18" charset="0"/>
              </a:rPr>
              <a:t>造成衰變的弱交互作用是幾乎所有基本粒子都有的作用。人都會衰老。</a:t>
            </a:r>
            <a:endParaRPr lang="en-TW" b="1" dirty="0"/>
          </a:p>
        </p:txBody>
      </p:sp>
    </p:spTree>
    <p:extLst>
      <p:ext uri="{BB962C8B-B14F-4D97-AF65-F5344CB8AC3E}">
        <p14:creationId xmlns:p14="http://schemas.microsoft.com/office/powerpoint/2010/main" val="8675617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http://www-d0.fnal.gov/Run2Physics/WWW/results/final/TOP/T06C/elementary_particles.jpg"/>
          <p:cNvPicPr>
            <a:picLocks noChangeAspect="1" noChangeArrowheads="1"/>
          </p:cNvPicPr>
          <p:nvPr/>
        </p:nvPicPr>
        <p:blipFill>
          <a:blip r:embed="rId2" cstate="print">
            <a:extLst>
              <a:ext uri="{28A0092B-C50C-407E-A947-70E740481C1C}">
                <a14:useLocalDpi xmlns:a14="http://schemas.microsoft.com/office/drawing/2010/main" val="0"/>
              </a:ext>
            </a:extLst>
          </a:blip>
          <a:srcRect l="20081" r="20857" b="5501"/>
          <a:stretch>
            <a:fillRect/>
          </a:stretch>
        </p:blipFill>
        <p:spPr bwMode="auto">
          <a:xfrm>
            <a:off x="395536" y="1574772"/>
            <a:ext cx="3017087" cy="362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0"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1882" y="2839370"/>
            <a:ext cx="1677147" cy="167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A36E4ACF-0BD3-46EB-A4A6-6297C678315E}" type="slidenum">
              <a:rPr kumimoji="0" lang="zh-TW" altLang="en-US" sz="1400">
                <a:latin typeface="Tahoma" pitchFamily="34" charset="0"/>
              </a:rPr>
              <a:pPr eaLnBrk="1" hangingPunct="1">
                <a:spcBef>
                  <a:spcPct val="0"/>
                </a:spcBef>
                <a:buClrTx/>
                <a:buSzTx/>
                <a:buFontTx/>
                <a:buNone/>
              </a:pPr>
              <a:t>102</a:t>
            </a:fld>
            <a:endParaRPr kumimoji="0" lang="en-US" altLang="zh-TW" sz="1400">
              <a:latin typeface="Tahoma" pitchFamily="34" charset="0"/>
            </a:endParaRPr>
          </a:p>
        </p:txBody>
      </p:sp>
      <p:pic>
        <p:nvPicPr>
          <p:cNvPr id="11" name="圖片 10"/>
          <p:cNvPicPr>
            <a:picLocks noChangeAspect="1"/>
          </p:cNvPicPr>
          <p:nvPr/>
        </p:nvPicPr>
        <p:blipFill rotWithShape="1">
          <a:blip r:embed="rId4">
            <a:extLst>
              <a:ext uri="{28A0092B-C50C-407E-A947-70E740481C1C}">
                <a14:useLocalDpi xmlns:a14="http://schemas.microsoft.com/office/drawing/2010/main" val="0"/>
              </a:ext>
            </a:extLst>
          </a:blip>
          <a:srcRect t="4133" b="40863"/>
          <a:stretch/>
        </p:blipFill>
        <p:spPr>
          <a:xfrm>
            <a:off x="3678049" y="1574772"/>
            <a:ext cx="4947090" cy="3622360"/>
          </a:xfrm>
          <a:prstGeom prst="rect">
            <a:avLst/>
          </a:prstGeom>
        </p:spPr>
      </p:pic>
      <p:sp>
        <p:nvSpPr>
          <p:cNvPr id="12" name="TextBox 11">
            <a:extLst>
              <a:ext uri="{FF2B5EF4-FFF2-40B4-BE49-F238E27FC236}">
                <a16:creationId xmlns:a16="http://schemas.microsoft.com/office/drawing/2014/main" id="{73C1F19D-1148-7349-A345-8CFFBCEB9115}"/>
              </a:ext>
            </a:extLst>
          </p:cNvPr>
          <p:cNvSpPr txBox="1"/>
          <p:nvPr/>
        </p:nvSpPr>
        <p:spPr>
          <a:xfrm>
            <a:off x="3865594" y="918746"/>
            <a:ext cx="1276288" cy="369332"/>
          </a:xfrm>
          <a:prstGeom prst="rect">
            <a:avLst/>
          </a:prstGeom>
          <a:noFill/>
        </p:spPr>
        <p:txBody>
          <a:bodyPr wrap="square">
            <a:spAutoFit/>
          </a:bodyPr>
          <a:lstStyle/>
          <a:p>
            <a:r>
              <a:rPr lang="zh-TW" altLang="en-US" sz="1800" b="1" dirty="0">
                <a:solidFill>
                  <a:srgbClr val="FF0000"/>
                </a:solidFill>
              </a:rPr>
              <a:t>基本粒子</a:t>
            </a:r>
            <a:endParaRPr lang="en-TW" dirty="0"/>
          </a:p>
        </p:txBody>
      </p:sp>
    </p:spTree>
    <p:extLst>
      <p:ext uri="{BB962C8B-B14F-4D97-AF65-F5344CB8AC3E}">
        <p14:creationId xmlns:p14="http://schemas.microsoft.com/office/powerpoint/2010/main" val="1647525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http://www.hk-phy.org/energy/power/nuclear_phy/images/r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401" y="1824977"/>
            <a:ext cx="2313333" cy="138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笑臉 3"/>
          <p:cNvSpPr/>
          <p:nvPr/>
        </p:nvSpPr>
        <p:spPr>
          <a:xfrm>
            <a:off x="1923802" y="4865387"/>
            <a:ext cx="500062" cy="5000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右箭號 4"/>
          <p:cNvSpPr/>
          <p:nvPr/>
        </p:nvSpPr>
        <p:spPr>
          <a:xfrm rot="20166475">
            <a:off x="2635002" y="4573287"/>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右箭號 5"/>
          <p:cNvSpPr/>
          <p:nvPr/>
        </p:nvSpPr>
        <p:spPr>
          <a:xfrm rot="1319998">
            <a:off x="2647702" y="5357512"/>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6" name="文字方塊 6"/>
              <p:cNvSpPr txBox="1">
                <a:spLocks noChangeArrowheads="1"/>
              </p:cNvSpPr>
              <p:nvPr/>
            </p:nvSpPr>
            <p:spPr bwMode="auto">
              <a:xfrm>
                <a:off x="2709614" y="4293887"/>
                <a:ext cx="50006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Γ</m:t>
                      </m:r>
                    </m:oMath>
                  </m:oMathPara>
                </a14:m>
                <a:endParaRPr lang="zh-TW" altLang="en-US" sz="1800" i="1" dirty="0"/>
              </a:p>
            </p:txBody>
          </p:sp>
        </mc:Choice>
        <mc:Fallback xmlns="">
          <p:sp>
            <p:nvSpPr>
              <p:cNvPr id="71686" name="文字方塊 6"/>
              <p:cNvSpPr txBox="1">
                <a:spLocks noRot="1" noChangeAspect="1" noMove="1" noResize="1" noEditPoints="1" noAdjustHandles="1" noChangeArrowheads="1" noChangeShapeType="1" noTextEdit="1"/>
              </p:cNvSpPr>
              <p:nvPr/>
            </p:nvSpPr>
            <p:spPr bwMode="auto">
              <a:xfrm>
                <a:off x="2709614" y="4293887"/>
                <a:ext cx="500063" cy="36933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8" name="笑臉 7"/>
          <p:cNvSpPr/>
          <p:nvPr/>
        </p:nvSpPr>
        <p:spPr>
          <a:xfrm>
            <a:off x="3924052" y="5508324"/>
            <a:ext cx="500062" cy="5000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8" name="文字方塊 8"/>
              <p:cNvSpPr txBox="1">
                <a:spLocks noChangeArrowheads="1"/>
              </p:cNvSpPr>
              <p:nvPr/>
            </p:nvSpPr>
            <p:spPr bwMode="auto">
              <a:xfrm>
                <a:off x="2709614" y="5651199"/>
                <a:ext cx="7143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1−</m:t>
                      </m:r>
                      <m:r>
                        <m:rPr>
                          <m:sty m:val="p"/>
                        </m:rPr>
                        <a:rPr lang="el-GR" altLang="zh-TW" sz="1800" i="1" dirty="0" smtClean="0">
                          <a:latin typeface="Cambria Math"/>
                          <a:ea typeface="Cambria Math"/>
                        </a:rPr>
                        <m:t>Γ</m:t>
                      </m:r>
                    </m:oMath>
                  </m:oMathPara>
                </a14:m>
                <a:endParaRPr lang="zh-TW" altLang="en-US" sz="1800" i="1" dirty="0"/>
              </a:p>
            </p:txBody>
          </p:sp>
        </mc:Choice>
        <mc:Fallback xmlns="">
          <p:sp>
            <p:nvSpPr>
              <p:cNvPr id="71688" name="文字方塊 8"/>
              <p:cNvSpPr txBox="1">
                <a:spLocks noRot="1" noChangeAspect="1" noMove="1" noResize="1" noEditPoints="1" noAdjustHandles="1" noChangeArrowheads="1" noChangeShapeType="1" noTextEdit="1"/>
              </p:cNvSpPr>
              <p:nvPr/>
            </p:nvSpPr>
            <p:spPr bwMode="auto">
              <a:xfrm>
                <a:off x="2709614" y="5651199"/>
                <a:ext cx="714375" cy="369332"/>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1689" name="文字方塊 9"/>
          <p:cNvSpPr txBox="1">
            <a:spLocks noChangeArrowheads="1"/>
          </p:cNvSpPr>
          <p:nvPr/>
        </p:nvSpPr>
        <p:spPr bwMode="auto">
          <a:xfrm>
            <a:off x="4617347" y="4732036"/>
            <a:ext cx="4451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每單位時間衰變發生的機率通常是固定的。</a:t>
            </a:r>
            <a:endParaRPr lang="zh-TW" altLang="en-US" sz="1800" i="1" dirty="0"/>
          </a:p>
        </p:txBody>
      </p:sp>
      <p:sp>
        <p:nvSpPr>
          <p:cNvPr id="71690" name="矩形 10"/>
          <p:cNvSpPr>
            <a:spLocks noChangeArrowheads="1"/>
          </p:cNvSpPr>
          <p:nvPr/>
        </p:nvSpPr>
        <p:spPr bwMode="auto">
          <a:xfrm>
            <a:off x="1073401" y="918034"/>
            <a:ext cx="784904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我們無法預測單一一顆原子核何時及是否衰變，只能預測它衰變的機率。</a:t>
            </a:r>
          </a:p>
        </p:txBody>
      </p:sp>
      <p:sp>
        <p:nvSpPr>
          <p:cNvPr id="71691" name="文字方塊 1"/>
          <p:cNvSpPr txBox="1">
            <a:spLocks noChangeArrowheads="1"/>
          </p:cNvSpPr>
          <p:nvPr/>
        </p:nvSpPr>
        <p:spPr bwMode="auto">
          <a:xfrm>
            <a:off x="1073401" y="486234"/>
            <a:ext cx="60488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原子核的衰變是一個微觀的量子現象。</a:t>
            </a: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1844771"/>
            <a:ext cx="2586494" cy="13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0"/>
          <p:cNvSpPr>
            <a:spLocks noChangeArrowheads="1"/>
          </p:cNvSpPr>
          <p:nvPr/>
        </p:nvSpPr>
        <p:spPr bwMode="auto">
          <a:xfrm>
            <a:off x="1073401" y="1347607"/>
            <a:ext cx="741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注意即使完全相同的原子核，它的命運：何時及是否衰變，都不相同。</a:t>
            </a:r>
          </a:p>
        </p:txBody>
      </p:sp>
      <p:pic>
        <p:nvPicPr>
          <p:cNvPr id="2" name="Picture 2">
            <a:extLst>
              <a:ext uri="{FF2B5EF4-FFF2-40B4-BE49-F238E27FC236}">
                <a16:creationId xmlns:a16="http://schemas.microsoft.com/office/drawing/2014/main" id="{06AEF7F4-0F99-CF4D-E9FF-AD1B1E4FA1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927" r="77659"/>
          <a:stretch/>
        </p:blipFill>
        <p:spPr bwMode="auto">
          <a:xfrm>
            <a:off x="1571838" y="4365469"/>
            <a:ext cx="832035" cy="152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E8C7D8E7-C89F-0CED-C63F-1C34C11985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409" r="35819" b="38242"/>
          <a:stretch/>
        </p:blipFill>
        <p:spPr bwMode="auto">
          <a:xfrm>
            <a:off x="3728652" y="3570685"/>
            <a:ext cx="798002" cy="116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7121A590-0476-D15A-2B48-03E0436999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927" r="77659" b="7485"/>
          <a:stretch/>
        </p:blipFill>
        <p:spPr bwMode="auto">
          <a:xfrm>
            <a:off x="3732429" y="5229200"/>
            <a:ext cx="808518" cy="133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664990F8-9135-CE46-9B5F-0B6A94416E20}"/>
              </a:ext>
            </a:extLst>
          </p:cNvPr>
          <p:cNvSpPr txBox="1"/>
          <p:nvPr/>
        </p:nvSpPr>
        <p:spPr>
          <a:xfrm>
            <a:off x="4609910" y="5162609"/>
            <a:ext cx="3778514" cy="369332"/>
          </a:xfrm>
          <a:prstGeom prst="rect">
            <a:avLst/>
          </a:prstGeom>
          <a:noFill/>
        </p:spPr>
        <p:txBody>
          <a:bodyPr wrap="square" rtlCol="0">
            <a:spAutoFit/>
          </a:bodyPr>
          <a:lstStyle/>
          <a:p>
            <a:r>
              <a:rPr lang="en-TW" dirty="0"/>
              <a:t>對每一個相同的原子核都相等。</a:t>
            </a:r>
          </a:p>
        </p:txBody>
      </p:sp>
    </p:spTree>
    <p:extLst>
      <p:ext uri="{BB962C8B-B14F-4D97-AF65-F5344CB8AC3E}">
        <p14:creationId xmlns:p14="http://schemas.microsoft.com/office/powerpoint/2010/main" val="166650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1686"/>
                                        </p:tgtEl>
                                        <p:attrNameLst>
                                          <p:attrName>style.visibility</p:attrName>
                                        </p:attrNameLst>
                                      </p:cBhvr>
                                      <p:to>
                                        <p:strVal val="visible"/>
                                      </p:to>
                                    </p:set>
                                    <p:anim calcmode="lin" valueType="num">
                                      <p:cBhvr additive="base">
                                        <p:cTn id="19" dur="500" fill="hold"/>
                                        <p:tgtEl>
                                          <p:spTgt spid="71686"/>
                                        </p:tgtEl>
                                        <p:attrNameLst>
                                          <p:attrName>ppt_x</p:attrName>
                                        </p:attrNameLst>
                                      </p:cBhvr>
                                      <p:tavLst>
                                        <p:tav tm="0">
                                          <p:val>
                                            <p:strVal val="#ppt_x"/>
                                          </p:val>
                                        </p:tav>
                                        <p:tav tm="100000">
                                          <p:val>
                                            <p:strVal val="#ppt_x"/>
                                          </p:val>
                                        </p:tav>
                                      </p:tavLst>
                                    </p:anim>
                                    <p:anim calcmode="lin" valueType="num">
                                      <p:cBhvr additive="base">
                                        <p:cTn id="20" dur="500" fill="hold"/>
                                        <p:tgtEl>
                                          <p:spTgt spid="7168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1688"/>
                                        </p:tgtEl>
                                        <p:attrNameLst>
                                          <p:attrName>style.visibility</p:attrName>
                                        </p:attrNameLst>
                                      </p:cBhvr>
                                      <p:to>
                                        <p:strVal val="visible"/>
                                      </p:to>
                                    </p:set>
                                    <p:anim calcmode="lin" valueType="num">
                                      <p:cBhvr additive="base">
                                        <p:cTn id="27" dur="500" fill="hold"/>
                                        <p:tgtEl>
                                          <p:spTgt spid="71688"/>
                                        </p:tgtEl>
                                        <p:attrNameLst>
                                          <p:attrName>ppt_x</p:attrName>
                                        </p:attrNameLst>
                                      </p:cBhvr>
                                      <p:tavLst>
                                        <p:tav tm="0">
                                          <p:val>
                                            <p:strVal val="#ppt_x"/>
                                          </p:val>
                                        </p:tav>
                                        <p:tav tm="100000">
                                          <p:val>
                                            <p:strVal val="#ppt_x"/>
                                          </p:val>
                                        </p:tav>
                                      </p:tavLst>
                                    </p:anim>
                                    <p:anim calcmode="lin" valueType="num">
                                      <p:cBhvr additive="base">
                                        <p:cTn id="28" dur="500" fill="hold"/>
                                        <p:tgtEl>
                                          <p:spTgt spid="7168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1689"/>
                                        </p:tgtEl>
                                        <p:attrNameLst>
                                          <p:attrName>style.visibility</p:attrName>
                                        </p:attrNameLst>
                                      </p:cBhvr>
                                      <p:to>
                                        <p:strVal val="visible"/>
                                      </p:to>
                                    </p:set>
                                    <p:anim calcmode="lin" valueType="num">
                                      <p:cBhvr additive="base">
                                        <p:cTn id="31" dur="500" fill="hold"/>
                                        <p:tgtEl>
                                          <p:spTgt spid="71689"/>
                                        </p:tgtEl>
                                        <p:attrNameLst>
                                          <p:attrName>ppt_x</p:attrName>
                                        </p:attrNameLst>
                                      </p:cBhvr>
                                      <p:tavLst>
                                        <p:tav tm="0">
                                          <p:val>
                                            <p:strVal val="#ppt_x"/>
                                          </p:val>
                                        </p:tav>
                                        <p:tav tm="100000">
                                          <p:val>
                                            <p:strVal val="#ppt_x"/>
                                          </p:val>
                                        </p:tav>
                                      </p:tavLst>
                                    </p:anim>
                                    <p:anim calcmode="lin" valueType="num">
                                      <p:cBhvr additive="base">
                                        <p:cTn id="32" dur="500" fill="hold"/>
                                        <p:tgtEl>
                                          <p:spTgt spid="7168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1686" grpId="0"/>
      <p:bldP spid="8" grpId="0" animBg="1"/>
      <p:bldP spid="71688" grpId="0"/>
      <p:bldP spid="71689" grpId="0"/>
      <p:bldP spid="1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908720"/>
            <a:ext cx="4694252" cy="340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115616" y="4653136"/>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農場的每一株菜都不同，代表一樣品種的菜還是有先天與後天的差異。</a:t>
            </a:r>
          </a:p>
        </p:txBody>
      </p:sp>
      <p:sp>
        <p:nvSpPr>
          <p:cNvPr id="4" name="文字方塊 3"/>
          <p:cNvSpPr txBox="1"/>
          <p:nvPr/>
        </p:nvSpPr>
        <p:spPr bwMode="auto">
          <a:xfrm>
            <a:off x="1123504" y="5140041"/>
            <a:ext cx="5976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但每一個放射性原子核都是一模一樣的，無從分辨，</a:t>
            </a:r>
          </a:p>
        </p:txBody>
      </p:sp>
      <p:sp>
        <p:nvSpPr>
          <p:cNvPr id="3" name="文字方塊 2"/>
          <p:cNvSpPr txBox="1"/>
          <p:nvPr/>
        </p:nvSpPr>
        <p:spPr bwMode="auto">
          <a:xfrm>
            <a:off x="1123504" y="5661248"/>
            <a:ext cx="7408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根據科學的確定原則，</a:t>
            </a:r>
            <a:r>
              <a:rPr lang="zh-TW" altLang="en-US" dirty="0"/>
              <a:t>照理講應該</a:t>
            </a:r>
            <a:r>
              <a:rPr lang="zh-TW" altLang="en-US" sz="1800" dirty="0"/>
              <a:t>有一樣的性質與測量結果。</a:t>
            </a:r>
          </a:p>
        </p:txBody>
      </p:sp>
      <p:sp>
        <p:nvSpPr>
          <p:cNvPr id="6" name="矩形 10"/>
          <p:cNvSpPr>
            <a:spLocks noChangeArrowheads="1"/>
          </p:cNvSpPr>
          <p:nvPr/>
        </p:nvSpPr>
        <p:spPr bwMode="auto">
          <a:xfrm>
            <a:off x="1165770" y="6165304"/>
            <a:ext cx="787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但事實是：完全相同的原子核，它的命運，何時及是否衰變，都不相同。</a:t>
            </a:r>
          </a:p>
        </p:txBody>
      </p:sp>
    </p:spTree>
    <p:extLst>
      <p:ext uri="{BB962C8B-B14F-4D97-AF65-F5344CB8AC3E}">
        <p14:creationId xmlns:p14="http://schemas.microsoft.com/office/powerpoint/2010/main" val="8452608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hlinkClick r:id="rId2"/>
            <a:extLst>
              <a:ext uri="{FF2B5EF4-FFF2-40B4-BE49-F238E27FC236}">
                <a16:creationId xmlns:a16="http://schemas.microsoft.com/office/drawing/2014/main" id="{4ADF4B47-7E15-2547-BC5D-FF807A2C8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3815849"/>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795453A8-E64C-A245-9055-9465380D14B9}"/>
              </a:ext>
            </a:extLst>
          </p:cNvPr>
          <p:cNvPicPr>
            <a:picLocks noChangeAspect="1"/>
          </p:cNvPicPr>
          <p:nvPr/>
        </p:nvPicPr>
        <p:blipFill rotWithShape="1">
          <a:blip r:embed="rId4">
            <a:extLst>
              <a:ext uri="{28A0092B-C50C-407E-A947-70E740481C1C}">
                <a14:useLocalDpi xmlns:a14="http://schemas.microsoft.com/office/drawing/2010/main" val="0"/>
              </a:ext>
            </a:extLst>
          </a:blip>
          <a:srcRect t="640"/>
          <a:stretch/>
        </p:blipFill>
        <p:spPr>
          <a:xfrm>
            <a:off x="323528" y="2060848"/>
            <a:ext cx="8323954" cy="4607937"/>
          </a:xfrm>
          <a:prstGeom prst="rect">
            <a:avLst/>
          </a:prstGeom>
        </p:spPr>
      </p:pic>
    </p:spTree>
    <p:extLst>
      <p:ext uri="{BB962C8B-B14F-4D97-AF65-F5344CB8AC3E}">
        <p14:creationId xmlns:p14="http://schemas.microsoft.com/office/powerpoint/2010/main" val="376405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kushima No. 1 nuclear power plant in Okuma town">
            <a:extLst>
              <a:ext uri="{FF2B5EF4-FFF2-40B4-BE49-F238E27FC236}">
                <a16:creationId xmlns:a16="http://schemas.microsoft.com/office/drawing/2014/main" id="{983820C9-7B48-1757-1D24-76598FFFC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69755"/>
            <a:ext cx="8388424" cy="471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1081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圖片 1" descr="decay.jpg"/>
          <p:cNvPicPr>
            <a:picLocks noChangeAspect="1"/>
          </p:cNvPicPr>
          <p:nvPr/>
        </p:nvPicPr>
        <p:blipFill>
          <a:blip r:embed="rId2">
            <a:extLst>
              <a:ext uri="{28A0092B-C50C-407E-A947-70E740481C1C}">
                <a14:useLocalDpi xmlns:a14="http://schemas.microsoft.com/office/drawing/2010/main" val="0"/>
              </a:ext>
            </a:extLst>
          </a:blip>
          <a:srcRect l="30128" t="9094" b="5412"/>
          <a:stretch>
            <a:fillRect/>
          </a:stretch>
        </p:blipFill>
        <p:spPr bwMode="auto">
          <a:xfrm>
            <a:off x="1884109" y="846725"/>
            <a:ext cx="548005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文字方塊 2"/>
          <p:cNvSpPr txBox="1">
            <a:spLocks noChangeArrowheads="1"/>
          </p:cNvSpPr>
          <p:nvPr/>
        </p:nvSpPr>
        <p:spPr bwMode="auto">
          <a:xfrm>
            <a:off x="2963608" y="918162"/>
            <a:ext cx="56408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如果是觀測一大群原子核：等於重複實驗很多次。</a:t>
            </a:r>
          </a:p>
        </p:txBody>
      </p:sp>
      <mc:AlternateContent xmlns:mc="http://schemas.openxmlformats.org/markup-compatibility/2006" xmlns:a14="http://schemas.microsoft.com/office/drawing/2010/main">
        <mc:Choice Requires="a14">
          <p:sp>
            <p:nvSpPr>
              <p:cNvPr id="72709" name="文字方塊 5"/>
              <p:cNvSpPr txBox="1">
                <a:spLocks noChangeArrowheads="1"/>
              </p:cNvSpPr>
              <p:nvPr/>
            </p:nvSpPr>
            <p:spPr bwMode="auto">
              <a:xfrm>
                <a:off x="3120761" y="5448550"/>
                <a:ext cx="5760640" cy="4912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每衰變一次，數目就減</a:t>
                </a:r>
                <a:r>
                  <a:rPr lang="en-US" altLang="zh-TW" sz="1800" dirty="0"/>
                  <a:t>1</a:t>
                </a:r>
                <a:r>
                  <a:rPr lang="zh-TW" altLang="en-US" sz="1800" dirty="0"/>
                  <a:t>。</a:t>
                </a:r>
                <a:r>
                  <a:rPr lang="el-GR" altLang="zh-TW" sz="1800" dirty="0">
                    <a:ea typeface="Cambria Math"/>
                  </a:rPr>
                  <a:t> </a:t>
                </a:r>
                <a14:m>
                  <m:oMath xmlns:m="http://schemas.openxmlformats.org/officeDocument/2006/math">
                    <m:r>
                      <a:rPr lang="en-US" altLang="zh-TW" sz="1800" b="0" i="0" smtClean="0">
                        <a:latin typeface="Cambria Math" panose="02040503050406030204" pitchFamily="18" charset="0"/>
                        <a:ea typeface="Cambria Math"/>
                      </a:rPr>
                      <m:t>−</m:t>
                    </m:r>
                    <m:r>
                      <m:rPr>
                        <m:sty m:val="p"/>
                      </m:rPr>
                      <a:rPr lang="el-GR" altLang="zh-TW" sz="1800" i="1">
                        <a:latin typeface="Cambria Math"/>
                        <a:ea typeface="Cambria Math"/>
                      </a:rPr>
                      <m:t>Γ</m:t>
                    </m:r>
                    <m:r>
                      <a:rPr lang="en-US" altLang="zh-TW" sz="1800" i="1">
                        <a:latin typeface="Cambria Math"/>
                        <a:ea typeface="Cambria Math"/>
                      </a:rPr>
                      <m:t>𝑁</m:t>
                    </m:r>
                  </m:oMath>
                </a14:m>
                <a:r>
                  <a:rPr lang="zh-TW" altLang="en-US" sz="1800" i="1" dirty="0"/>
                  <a:t> </a:t>
                </a:r>
                <a:r>
                  <a:rPr lang="zh-TW" altLang="en-US" sz="1800" dirty="0"/>
                  <a:t>等於數目變化率</a:t>
                </a:r>
                <a14:m>
                  <m:oMath xmlns:m="http://schemas.openxmlformats.org/officeDocument/2006/math">
                    <m:f>
                      <m:fPr>
                        <m:ctrlPr>
                          <a:rPr lang="en-US" altLang="zh-TW" sz="1800" i="1">
                            <a:latin typeface="Cambria Math" panose="02040503050406030204" pitchFamily="18" charset="0"/>
                          </a:rPr>
                        </m:ctrlPr>
                      </m:fPr>
                      <m:num>
                        <m:r>
                          <a:rPr lang="en-US" altLang="zh-TW" sz="1800" i="1">
                            <a:latin typeface="Cambria Math"/>
                          </a:rPr>
                          <m:t>𝑑𝑁</m:t>
                        </m:r>
                      </m:num>
                      <m:den>
                        <m:r>
                          <a:rPr lang="en-US" altLang="zh-TW" sz="1800" i="1">
                            <a:latin typeface="Cambria Math"/>
                          </a:rPr>
                          <m:t>𝑑𝑡</m:t>
                        </m:r>
                      </m:den>
                    </m:f>
                    <m:r>
                      <a:rPr lang="en-US" altLang="zh-TW" sz="1800" i="1">
                        <a:latin typeface="Cambria Math" panose="02040503050406030204" pitchFamily="18" charset="0"/>
                      </a:rPr>
                      <m:t> </m:t>
                    </m:r>
                  </m:oMath>
                </a14:m>
                <a:r>
                  <a:rPr lang="zh-TW" altLang="en-US" sz="1800" dirty="0"/>
                  <a:t>。</a:t>
                </a:r>
              </a:p>
            </p:txBody>
          </p:sp>
        </mc:Choice>
        <mc:Fallback xmlns="">
          <p:sp>
            <p:nvSpPr>
              <p:cNvPr id="72709" name="文字方塊 5"/>
              <p:cNvSpPr txBox="1">
                <a:spLocks noRot="1" noChangeAspect="1" noMove="1" noResize="1" noEditPoints="1" noAdjustHandles="1" noChangeArrowheads="1" noChangeShapeType="1" noTextEdit="1"/>
              </p:cNvSpPr>
              <p:nvPr/>
            </p:nvSpPr>
            <p:spPr bwMode="auto">
              <a:xfrm>
                <a:off x="3120761" y="5448550"/>
                <a:ext cx="5760640" cy="491288"/>
              </a:xfrm>
              <a:prstGeom prst="rect">
                <a:avLst/>
              </a:prstGeom>
              <a:blipFill>
                <a:blip r:embed="rId3"/>
                <a:stretch>
                  <a:fillRect l="-879" b="-512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2710" name="文字方塊 6"/>
              <p:cNvSpPr txBox="1">
                <a:spLocks noChangeArrowheads="1"/>
              </p:cNvSpPr>
              <p:nvPr/>
            </p:nvSpPr>
            <p:spPr bwMode="auto">
              <a:xfrm>
                <a:off x="3149347" y="4756780"/>
                <a:ext cx="4214812"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PMingLiU" panose="02020500000000000000" pitchFamily="18" charset="-120"/>
                    <a:ea typeface="PMingLiU" panose="02020500000000000000" pitchFamily="18" charset="-120"/>
                  </a:rPr>
                  <a:t>假設</a:t>
                </a:r>
                <a:r>
                  <a:rPr lang="zh-TW" altLang="en-US" sz="1800" dirty="0">
                    <a:ea typeface="Cambria Math"/>
                  </a:rPr>
                  <a:t> </a:t>
                </a:r>
                <a14:m>
                  <m:oMath xmlns:m="http://schemas.openxmlformats.org/officeDocument/2006/math">
                    <m:r>
                      <m:rPr>
                        <m:sty m:val="p"/>
                      </m:rPr>
                      <a:rPr lang="el-GR" altLang="zh-TW" sz="1800" i="1">
                        <a:latin typeface="Cambria Math"/>
                        <a:ea typeface="Cambria Math"/>
                      </a:rPr>
                      <m:t>Γ</m:t>
                    </m:r>
                  </m:oMath>
                </a14:m>
                <a:r>
                  <a:rPr lang="zh-TW" altLang="en-US" sz="1800" i="1" dirty="0"/>
                  <a:t> </a:t>
                </a:r>
                <a:r>
                  <a:rPr lang="zh-TW" altLang="en-US" sz="1800" dirty="0"/>
                  <a:t>是一個原子核每秒衰變的機率。</a:t>
                </a:r>
              </a:p>
            </p:txBody>
          </p:sp>
        </mc:Choice>
        <mc:Fallback xmlns="">
          <p:sp>
            <p:nvSpPr>
              <p:cNvPr id="72710" name="文字方塊 6"/>
              <p:cNvSpPr txBox="1">
                <a:spLocks noRot="1" noChangeAspect="1" noMove="1" noResize="1" noEditPoints="1" noAdjustHandles="1" noChangeArrowheads="1" noChangeShapeType="1" noTextEdit="1"/>
              </p:cNvSpPr>
              <p:nvPr/>
            </p:nvSpPr>
            <p:spPr bwMode="auto">
              <a:xfrm>
                <a:off x="3149347" y="4756780"/>
                <a:ext cx="4214812" cy="369887"/>
              </a:xfrm>
              <a:prstGeom prst="rect">
                <a:avLst/>
              </a:prstGeom>
              <a:blipFill>
                <a:blip r:embed="rId4"/>
                <a:stretch>
                  <a:fillRect l="-150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2712" name="文字方塊 8"/>
          <p:cNvSpPr txBox="1">
            <a:spLocks noChangeArrowheads="1"/>
          </p:cNvSpPr>
          <p:nvPr/>
        </p:nvSpPr>
        <p:spPr bwMode="auto">
          <a:xfrm>
            <a:off x="2963609" y="343487"/>
            <a:ext cx="403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機率對單一的原子核無法預測，</a:t>
            </a:r>
          </a:p>
        </p:txBody>
      </p:sp>
      <mc:AlternateContent xmlns:mc="http://schemas.openxmlformats.org/markup-compatibility/2006" xmlns:a14="http://schemas.microsoft.com/office/drawing/2010/main">
        <mc:Choice Requires="a14">
          <p:sp>
            <p:nvSpPr>
              <p:cNvPr id="72713" name="文字方塊 9"/>
              <p:cNvSpPr txBox="1">
                <a:spLocks noChangeArrowheads="1"/>
              </p:cNvSpPr>
              <p:nvPr/>
            </p:nvSpPr>
            <p:spPr bwMode="auto">
              <a:xfrm>
                <a:off x="2963608" y="1351550"/>
                <a:ext cx="555079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機率使我們可以預測原子核的數量</a:t>
                </a:r>
                <a14:m>
                  <m:oMath xmlns:m="http://schemas.openxmlformats.org/officeDocument/2006/math">
                    <m:r>
                      <a:rPr lang="en-US" altLang="zh-TW" sz="1800" i="1" dirty="0">
                        <a:latin typeface="Cambria Math"/>
                      </a:rPr>
                      <m:t>𝑁</m:t>
                    </m:r>
                    <m:r>
                      <a:rPr lang="en-US" altLang="zh-TW" sz="1800" i="1" dirty="0">
                        <a:latin typeface="Cambria Math"/>
                      </a:rPr>
                      <m:t> </m:t>
                    </m:r>
                  </m:oMath>
                </a14:m>
                <a:r>
                  <a:rPr lang="zh-TW" altLang="en-US" sz="1800" dirty="0"/>
                  <a:t>。</a:t>
                </a:r>
              </a:p>
            </p:txBody>
          </p:sp>
        </mc:Choice>
        <mc:Fallback xmlns="">
          <p:sp>
            <p:nvSpPr>
              <p:cNvPr id="72713" name="文字方塊 9"/>
              <p:cNvSpPr txBox="1">
                <a:spLocks noRot="1" noChangeAspect="1" noMove="1" noResize="1" noEditPoints="1" noAdjustHandles="1" noChangeArrowheads="1" noChangeShapeType="1" noTextEdit="1"/>
              </p:cNvSpPr>
              <p:nvPr/>
            </p:nvSpPr>
            <p:spPr bwMode="auto">
              <a:xfrm>
                <a:off x="2963608" y="1351550"/>
                <a:ext cx="5550799" cy="369332"/>
              </a:xfrm>
              <a:prstGeom prst="rect">
                <a:avLst/>
              </a:prstGeom>
              <a:blipFill>
                <a:blip r:embed="rId5"/>
                <a:stretch>
                  <a:fillRect l="-91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2715" name="文字方塊 6"/>
              <p:cNvSpPr txBox="1">
                <a:spLocks noChangeArrowheads="1"/>
              </p:cNvSpPr>
              <p:nvPr/>
            </p:nvSpPr>
            <p:spPr bwMode="auto">
              <a:xfrm>
                <a:off x="3151293" y="5126667"/>
                <a:ext cx="545315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14:m>
                  <m:oMath xmlns:m="http://schemas.openxmlformats.org/officeDocument/2006/math">
                    <m:r>
                      <m:rPr>
                        <m:sty m:val="p"/>
                      </m:rPr>
                      <a:rPr lang="el-GR" altLang="zh-TW" sz="1800" i="1" smtClean="0">
                        <a:latin typeface="Cambria Math"/>
                        <a:ea typeface="Cambria Math"/>
                      </a:rPr>
                      <m:t>Γ</m:t>
                    </m:r>
                    <m:r>
                      <a:rPr lang="en-US" altLang="zh-TW" sz="1800" b="0" i="1" smtClean="0">
                        <a:latin typeface="Cambria Math"/>
                        <a:ea typeface="Cambria Math"/>
                      </a:rPr>
                      <m:t>𝑁</m:t>
                    </m:r>
                  </m:oMath>
                </a14:m>
                <a:r>
                  <a:rPr lang="zh-TW" altLang="en-US" sz="1800" i="1" dirty="0"/>
                  <a:t> </a:t>
                </a:r>
                <a:r>
                  <a:rPr lang="zh-TW" altLang="en-US" sz="1800" dirty="0"/>
                  <a:t>即是一群</a:t>
                </a:r>
                <a14:m>
                  <m:oMath xmlns:m="http://schemas.openxmlformats.org/officeDocument/2006/math">
                    <m:r>
                      <a:rPr lang="en-US" altLang="zh-TW" sz="1800" i="1" dirty="0" smtClean="0">
                        <a:latin typeface="Cambria Math"/>
                      </a:rPr>
                      <m:t>𝑁</m:t>
                    </m:r>
                  </m:oMath>
                </a14:m>
                <a:r>
                  <a:rPr lang="zh-TW" altLang="en-US" sz="1800" dirty="0"/>
                  <a:t>個原子核，每秒衰變發生的次數。</a:t>
                </a:r>
              </a:p>
            </p:txBody>
          </p:sp>
        </mc:Choice>
        <mc:Fallback xmlns="">
          <p:sp>
            <p:nvSpPr>
              <p:cNvPr id="72715" name="文字方塊 6"/>
              <p:cNvSpPr txBox="1">
                <a:spLocks noRot="1" noChangeAspect="1" noMove="1" noResize="1" noEditPoints="1" noAdjustHandles="1" noChangeArrowheads="1" noChangeShapeType="1" noTextEdit="1"/>
              </p:cNvSpPr>
              <p:nvPr/>
            </p:nvSpPr>
            <p:spPr bwMode="auto">
              <a:xfrm>
                <a:off x="3151293" y="5126667"/>
                <a:ext cx="5453154" cy="369332"/>
              </a:xfrm>
              <a:prstGeom prst="rect">
                <a:avLst/>
              </a:prstGeom>
              <a:blipFill>
                <a:blip r:embed="rId6"/>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 name="矩形 1"/>
          <p:cNvSpPr/>
          <p:nvPr/>
        </p:nvSpPr>
        <p:spPr>
          <a:xfrm>
            <a:off x="3756292" y="4439401"/>
            <a:ext cx="122344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884109" y="2654030"/>
            <a:ext cx="360015" cy="100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 name="文字方塊 2"/>
              <p:cNvSpPr txBox="1"/>
              <p:nvPr/>
            </p:nvSpPr>
            <p:spPr bwMode="auto">
              <a:xfrm>
                <a:off x="6348580" y="4159192"/>
                <a:ext cx="144016"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𝑡</m:t>
                      </m:r>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6348580" y="4159192"/>
                <a:ext cx="144016" cy="369332"/>
              </a:xfrm>
              <a:prstGeom prst="rect">
                <a:avLst/>
              </a:prstGeom>
              <a:blipFill>
                <a:blip r:embed="rId7"/>
                <a:stretch>
                  <a:fillRect r="-5384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bwMode="auto">
              <a:xfrm>
                <a:off x="1956092" y="1926944"/>
                <a:ext cx="249241"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1956092" y="1926944"/>
                <a:ext cx="249241" cy="369332"/>
              </a:xfrm>
              <a:prstGeom prst="rect">
                <a:avLst/>
              </a:prstGeom>
              <a:blipFill>
                <a:blip r:embed="rId8"/>
                <a:stretch>
                  <a:fillRect r="-35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1134119" y="5929701"/>
                <a:ext cx="7747282" cy="369332"/>
              </a:xfrm>
              <a:prstGeom prst="rect">
                <a:avLst/>
              </a:prstGeom>
              <a:noFill/>
            </p:spPr>
            <p:txBody>
              <a:bodyPr wrap="square" rtlCol="0">
                <a:spAutoFit/>
              </a:bodyPr>
              <a:lstStyle/>
              <a:p>
                <a:r>
                  <a:rPr lang="zh-TW" altLang="en-US" dirty="0"/>
                  <a:t>這是一個微分方程式！等式在任何時間</a:t>
                </a:r>
                <a14:m>
                  <m:oMath xmlns:m="http://schemas.openxmlformats.org/officeDocument/2006/math">
                    <m:r>
                      <a:rPr lang="en-US" altLang="zh-TW" i="1">
                        <a:latin typeface="Cambria Math"/>
                      </a:rPr>
                      <m:t>𝑡</m:t>
                    </m:r>
                  </m:oMath>
                </a14:m>
                <a:r>
                  <a:rPr lang="zh-TW" altLang="en-US" dirty="0"/>
                  <a:t>都成立，因此是一個函數方程式。</a:t>
                </a:r>
              </a:p>
            </p:txBody>
          </p:sp>
        </mc:Choice>
        <mc:Fallback xmlns="">
          <p:sp>
            <p:nvSpPr>
              <p:cNvPr id="4" name="文字方塊 3"/>
              <p:cNvSpPr txBox="1">
                <a:spLocks noRot="1" noChangeAspect="1" noMove="1" noResize="1" noEditPoints="1" noAdjustHandles="1" noChangeArrowheads="1" noChangeShapeType="1" noTextEdit="1"/>
              </p:cNvSpPr>
              <p:nvPr/>
            </p:nvSpPr>
            <p:spPr>
              <a:xfrm>
                <a:off x="1134119" y="5929701"/>
                <a:ext cx="7747282" cy="369332"/>
              </a:xfrm>
              <a:prstGeom prst="rect">
                <a:avLst/>
              </a:prstGeom>
              <a:blipFill>
                <a:blip r:embed="rId9"/>
                <a:stretch>
                  <a:fillRect l="-655"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7">
                <a:extLst>
                  <a:ext uri="{FF2B5EF4-FFF2-40B4-BE49-F238E27FC236}">
                    <a16:creationId xmlns:a16="http://schemas.microsoft.com/office/drawing/2014/main" id="{F1C617FF-F6EF-CB4C-A42F-3FC74E612260}"/>
                  </a:ext>
                </a:extLst>
              </p:cNvPr>
              <p:cNvSpPr txBox="1"/>
              <p:nvPr/>
            </p:nvSpPr>
            <p:spPr bwMode="auto">
              <a:xfrm>
                <a:off x="1205990" y="4830304"/>
                <a:ext cx="1943353"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d>
                        <m:dPr>
                          <m:ctrlPr>
                            <a:rPr lang="zh-TW" altLang="en-US" sz="1800" b="0" i="1" dirty="0" smtClean="0">
                              <a:latin typeface="Cambria Math" panose="02040503050406030204" pitchFamily="18" charset="0"/>
                            </a:rPr>
                          </m:ctrlPr>
                        </m:dPr>
                        <m:e>
                          <m:r>
                            <a:rPr lang="en-US" altLang="zh-TW" sz="1800" b="0" i="1" dirty="0" smtClean="0">
                              <a:latin typeface="Cambria Math" panose="02040503050406030204" pitchFamily="18" charset="0"/>
                            </a:rPr>
                            <m:t>𝑡</m:t>
                          </m:r>
                        </m:e>
                      </m:d>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𝑁</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𝑡</m:t>
                          </m:r>
                        </m:e>
                      </m:d>
                    </m:oMath>
                  </m:oMathPara>
                </a14:m>
                <a:endParaRPr lang="zh-TW" altLang="en-US" sz="1800" dirty="0"/>
              </a:p>
            </p:txBody>
          </p:sp>
        </mc:Choice>
        <mc:Fallback xmlns="">
          <p:sp>
            <p:nvSpPr>
              <p:cNvPr id="15" name="文字方塊 17">
                <a:extLst>
                  <a:ext uri="{FF2B5EF4-FFF2-40B4-BE49-F238E27FC236}">
                    <a16:creationId xmlns:a16="http://schemas.microsoft.com/office/drawing/2014/main" id="{F1C617FF-F6EF-CB4C-A42F-3FC74E612260}"/>
                  </a:ext>
                </a:extLst>
              </p:cNvPr>
              <p:cNvSpPr txBox="1">
                <a:spLocks noRot="1" noChangeAspect="1" noMove="1" noResize="1" noEditPoints="1" noAdjustHandles="1" noChangeArrowheads="1" noChangeShapeType="1" noTextEdit="1"/>
              </p:cNvSpPr>
              <p:nvPr/>
            </p:nvSpPr>
            <p:spPr bwMode="auto">
              <a:xfrm>
                <a:off x="1205990" y="4830304"/>
                <a:ext cx="1943353" cy="618246"/>
              </a:xfrm>
              <a:prstGeom prst="rect">
                <a:avLst/>
              </a:prstGeom>
              <a:blipFill>
                <a:blip r:embed="rId10"/>
                <a:stretch>
                  <a:fillRect b="-4000"/>
                </a:stretch>
              </a:blipFill>
              <a:ln>
                <a:no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A9652BC9-C1A5-0F40-8F85-0B0F59243673}"/>
              </a:ext>
            </a:extLst>
          </p:cNvPr>
          <p:cNvSpPr txBox="1"/>
          <p:nvPr/>
        </p:nvSpPr>
        <p:spPr>
          <a:xfrm>
            <a:off x="2933323" y="5332844"/>
            <a:ext cx="184731" cy="369332"/>
          </a:xfrm>
          <a:prstGeom prst="rect">
            <a:avLst/>
          </a:prstGeom>
          <a:noFill/>
        </p:spPr>
        <p:txBody>
          <a:bodyPr wrap="none" rtlCol="0">
            <a:spAutoFit/>
          </a:bodyPr>
          <a:lstStyle/>
          <a:p>
            <a:endParaRPr lang="en-TW" dirty="0"/>
          </a:p>
        </p:txBody>
      </p:sp>
      <mc:AlternateContent xmlns:mc="http://schemas.openxmlformats.org/markup-compatibility/2006" xmlns:a14="http://schemas.microsoft.com/office/drawing/2010/main">
        <mc:Choice Requires="a14">
          <p:sp>
            <p:nvSpPr>
              <p:cNvPr id="17" name="文字方塊 5">
                <a:extLst>
                  <a:ext uri="{FF2B5EF4-FFF2-40B4-BE49-F238E27FC236}">
                    <a16:creationId xmlns:a16="http://schemas.microsoft.com/office/drawing/2014/main" id="{8C76998D-5684-7247-8581-30FC4139DE39}"/>
                  </a:ext>
                </a:extLst>
              </p:cNvPr>
              <p:cNvSpPr txBox="1">
                <a:spLocks noChangeArrowheads="1"/>
              </p:cNvSpPr>
              <p:nvPr/>
            </p:nvSpPr>
            <p:spPr bwMode="auto">
              <a:xfrm>
                <a:off x="1098414" y="6357658"/>
                <a:ext cx="538256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14:m>
                  <m:oMath xmlns:m="http://schemas.openxmlformats.org/officeDocument/2006/math">
                    <m:r>
                      <a:rPr lang="en-US" altLang="zh-TW" sz="1800" i="1">
                        <a:latin typeface="Cambria Math"/>
                        <a:ea typeface="Cambria Math"/>
                      </a:rPr>
                      <m:t>𝑁</m:t>
                    </m:r>
                  </m:oMath>
                </a14:m>
                <a:r>
                  <a:rPr lang="zh-TW" altLang="en-US" sz="1800" dirty="0"/>
                  <a:t>的一次微分這個函數，與</a:t>
                </a:r>
                <a14:m>
                  <m:oMath xmlns:m="http://schemas.openxmlformats.org/officeDocument/2006/math">
                    <m:r>
                      <a:rPr lang="en-US" altLang="zh-TW" sz="1800" i="1">
                        <a:latin typeface="Cambria Math"/>
                      </a:rPr>
                      <m:t>𝑁</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𝑡</m:t>
                        </m:r>
                      </m:e>
                    </m:d>
                  </m:oMath>
                </a14:m>
                <a:r>
                  <a:rPr lang="zh-TW" altLang="en-US" sz="1800" dirty="0"/>
                  <a:t>函數成正比。</a:t>
                </a:r>
              </a:p>
            </p:txBody>
          </p:sp>
        </mc:Choice>
        <mc:Fallback xmlns="">
          <p:sp>
            <p:nvSpPr>
              <p:cNvPr id="17" name="文字方塊 5">
                <a:extLst>
                  <a:ext uri="{FF2B5EF4-FFF2-40B4-BE49-F238E27FC236}">
                    <a16:creationId xmlns:a16="http://schemas.microsoft.com/office/drawing/2014/main" id="{8C76998D-5684-7247-8581-30FC4139DE39}"/>
                  </a:ext>
                </a:extLst>
              </p:cNvPr>
              <p:cNvSpPr txBox="1">
                <a:spLocks noRot="1" noChangeAspect="1" noMove="1" noResize="1" noEditPoints="1" noAdjustHandles="1" noChangeArrowheads="1" noChangeShapeType="1" noTextEdit="1"/>
              </p:cNvSpPr>
              <p:nvPr/>
            </p:nvSpPr>
            <p:spPr bwMode="auto">
              <a:xfrm>
                <a:off x="1098414" y="6357658"/>
                <a:ext cx="5382568" cy="369332"/>
              </a:xfrm>
              <a:prstGeom prst="rect">
                <a:avLst/>
              </a:prstGeom>
              <a:blipFill>
                <a:blip r:embed="rId11"/>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14934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15"/>
                                        </p:tgtEl>
                                        <p:attrNameLst>
                                          <p:attrName>style.visibility</p:attrName>
                                        </p:attrNameLst>
                                      </p:cBhvr>
                                      <p:to>
                                        <p:strVal val="visible"/>
                                      </p:to>
                                    </p:set>
                                    <p:anim calcmode="lin" valueType="num">
                                      <p:cBhvr additive="base">
                                        <p:cTn id="7" dur="500" fill="hold"/>
                                        <p:tgtEl>
                                          <p:spTgt spid="72715"/>
                                        </p:tgtEl>
                                        <p:attrNameLst>
                                          <p:attrName>ppt_x</p:attrName>
                                        </p:attrNameLst>
                                      </p:cBhvr>
                                      <p:tavLst>
                                        <p:tav tm="0">
                                          <p:val>
                                            <p:strVal val="#ppt_x"/>
                                          </p:val>
                                        </p:tav>
                                        <p:tav tm="100000">
                                          <p:val>
                                            <p:strVal val="#ppt_x"/>
                                          </p:val>
                                        </p:tav>
                                      </p:tavLst>
                                    </p:anim>
                                    <p:anim calcmode="lin" valueType="num">
                                      <p:cBhvr additive="base">
                                        <p:cTn id="8" dur="500" fill="hold"/>
                                        <p:tgtEl>
                                          <p:spTgt spid="727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709"/>
                                        </p:tgtEl>
                                        <p:attrNameLst>
                                          <p:attrName>style.visibility</p:attrName>
                                        </p:attrNameLst>
                                      </p:cBhvr>
                                      <p:to>
                                        <p:strVal val="visible"/>
                                      </p:to>
                                    </p:set>
                                    <p:anim calcmode="lin" valueType="num">
                                      <p:cBhvr additive="base">
                                        <p:cTn id="13" dur="500" fill="hold"/>
                                        <p:tgtEl>
                                          <p:spTgt spid="72709"/>
                                        </p:tgtEl>
                                        <p:attrNameLst>
                                          <p:attrName>ppt_x</p:attrName>
                                        </p:attrNameLst>
                                      </p:cBhvr>
                                      <p:tavLst>
                                        <p:tav tm="0">
                                          <p:val>
                                            <p:strVal val="#ppt_x"/>
                                          </p:val>
                                        </p:tav>
                                        <p:tav tm="100000">
                                          <p:val>
                                            <p:strVal val="#ppt_x"/>
                                          </p:val>
                                        </p:tav>
                                      </p:tavLst>
                                    </p:anim>
                                    <p:anim calcmode="lin" valueType="num">
                                      <p:cBhvr additive="base">
                                        <p:cTn id="14" dur="500" fill="hold"/>
                                        <p:tgtEl>
                                          <p:spTgt spid="7270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P spid="72715" grpId="0"/>
      <p:bldP spid="4" grpId="0"/>
      <p:bldP spid="15" grpId="0" animBg="1"/>
      <p:bldP spid="1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文字方塊 3"/>
          <p:cNvSpPr txBox="1">
            <a:spLocks noChangeArrowheads="1"/>
          </p:cNvSpPr>
          <p:nvPr/>
        </p:nvSpPr>
        <p:spPr bwMode="auto">
          <a:xfrm>
            <a:off x="2051050" y="2565400"/>
            <a:ext cx="385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函數的微分與自己成正比！</a:t>
            </a:r>
          </a:p>
        </p:txBody>
      </p:sp>
      <p:sp>
        <p:nvSpPr>
          <p:cNvPr id="6656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17" name="文字方塊 16"/>
          <p:cNvSpPr txBox="1">
            <a:spLocks noChangeArrowheads="1"/>
          </p:cNvSpPr>
          <p:nvPr/>
        </p:nvSpPr>
        <p:spPr bwMode="auto">
          <a:xfrm>
            <a:off x="2051050" y="3111500"/>
            <a:ext cx="6481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有沒有這樣的函數？不可能是多項式。也不是三角函數。</a:t>
            </a:r>
          </a:p>
        </p:txBody>
      </p:sp>
      <p:sp>
        <p:nvSpPr>
          <p:cNvPr id="2" name="文字方塊 1"/>
          <p:cNvSpPr txBox="1"/>
          <p:nvPr/>
        </p:nvSpPr>
        <p:spPr bwMode="auto">
          <a:xfrm>
            <a:off x="3563888" y="3914369"/>
            <a:ext cx="38884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指數函數的微分依舊是指數函數。</a:t>
            </a:r>
          </a:p>
        </p:txBody>
      </p:sp>
      <mc:AlternateContent xmlns:mc="http://schemas.openxmlformats.org/markup-compatibility/2006" xmlns:a14="http://schemas.microsoft.com/office/drawing/2010/main">
        <mc:Choice Requires="a14">
          <p:sp>
            <p:nvSpPr>
              <p:cNvPr id="9" name="文字方塊 8"/>
              <p:cNvSpPr txBox="1"/>
              <p:nvPr/>
            </p:nvSpPr>
            <p:spPr bwMode="auto">
              <a:xfrm>
                <a:off x="2051050" y="1700808"/>
                <a:ext cx="1335687"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𝑁</m:t>
                      </m:r>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2051050" y="1700808"/>
                <a:ext cx="1335687" cy="618246"/>
              </a:xfrm>
              <a:prstGeom prst="rect">
                <a:avLst/>
              </a:prstGeom>
              <a:blipFill rotWithShape="1">
                <a:blip r:embed="rId5"/>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5B99A19-3709-7044-8F01-58C7DC503056}"/>
                  </a:ext>
                </a:extLst>
              </p:cNvPr>
              <p:cNvSpPr txBox="1"/>
              <p:nvPr/>
            </p:nvSpPr>
            <p:spPr bwMode="auto">
              <a:xfrm>
                <a:off x="2051050" y="3836078"/>
                <a:ext cx="1157305" cy="525913"/>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TW"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𝑑𝑥</m:t>
                          </m:r>
                        </m:den>
                      </m:f>
                      <m:sSup>
                        <m:sSupPr>
                          <m:ctrlPr>
                            <a:rPr lang="en-TW"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𝑥</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𝑥</m:t>
                          </m:r>
                        </m:sup>
                      </m:sSup>
                    </m:oMath>
                  </m:oMathPara>
                </a14:m>
                <a:endParaRPr lang="en-TW" dirty="0"/>
              </a:p>
            </p:txBody>
          </p:sp>
        </mc:Choice>
        <mc:Fallback xmlns="">
          <p:sp>
            <p:nvSpPr>
              <p:cNvPr id="8" name="TextBox 7">
                <a:extLst>
                  <a:ext uri="{FF2B5EF4-FFF2-40B4-BE49-F238E27FC236}">
                    <a16:creationId xmlns:a16="http://schemas.microsoft.com/office/drawing/2014/main" id="{85B99A19-3709-7044-8F01-58C7DC503056}"/>
                  </a:ext>
                </a:extLst>
              </p:cNvPr>
              <p:cNvSpPr txBox="1">
                <a:spLocks noRot="1" noChangeAspect="1" noMove="1" noResize="1" noEditPoints="1" noAdjustHandles="1" noChangeArrowheads="1" noChangeShapeType="1" noTextEdit="1"/>
              </p:cNvSpPr>
              <p:nvPr/>
            </p:nvSpPr>
            <p:spPr bwMode="auto">
              <a:xfrm>
                <a:off x="2051050" y="3836078"/>
                <a:ext cx="1157305" cy="525913"/>
              </a:xfrm>
              <a:prstGeom prst="rect">
                <a:avLst/>
              </a:prstGeom>
              <a:blipFill>
                <a:blip r:embed="rId6"/>
                <a:stretch>
                  <a:fillRect l="-4348" t="-2326" b="-1395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411711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6758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6758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67591" name="文字方塊 8"/>
          <p:cNvSpPr txBox="1">
            <a:spLocks noChangeArrowheads="1"/>
          </p:cNvSpPr>
          <p:nvPr/>
        </p:nvSpPr>
        <p:spPr bwMode="auto">
          <a:xfrm>
            <a:off x="827088" y="549275"/>
            <a:ext cx="273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a:t>指數函數的微分</a:t>
            </a:r>
          </a:p>
        </p:txBody>
      </p:sp>
      <p:sp>
        <p:nvSpPr>
          <p:cNvPr id="67592" name="文字方塊 9"/>
          <p:cNvSpPr txBox="1">
            <a:spLocks noChangeArrowheads="1"/>
          </p:cNvSpPr>
          <p:nvPr/>
        </p:nvSpPr>
        <p:spPr bwMode="auto">
          <a:xfrm>
            <a:off x="755650" y="2780928"/>
            <a:ext cx="648064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中括號內的式子與</a:t>
            </a:r>
            <a:r>
              <a:rPr lang="zh-TW" altLang="en-US" sz="1800" i="1" dirty="0"/>
              <a:t> </a:t>
            </a:r>
            <a:r>
              <a:rPr lang="en-US" altLang="zh-TW" sz="1800" i="1" dirty="0"/>
              <a:t>x</a:t>
            </a:r>
            <a:r>
              <a:rPr lang="zh-TW" altLang="en-US" sz="1800" i="1" dirty="0"/>
              <a:t> </a:t>
            </a:r>
            <a:r>
              <a:rPr lang="zh-TW" altLang="en-US" sz="1800" dirty="0"/>
              <a:t>無關，可以視為一個常數，由</a:t>
            </a:r>
            <a:r>
              <a:rPr lang="en-US" altLang="zh-TW" sz="1800" i="1" dirty="0"/>
              <a:t>a</a:t>
            </a:r>
            <a:r>
              <a:rPr lang="zh-TW" altLang="en-US" sz="1800" dirty="0"/>
              <a:t>決定。</a:t>
            </a:r>
          </a:p>
        </p:txBody>
      </p:sp>
      <mc:AlternateContent xmlns:mc="http://schemas.openxmlformats.org/markup-compatibility/2006" xmlns:a14="http://schemas.microsoft.com/office/drawing/2010/main">
        <mc:Choice Requires="a14">
          <p:sp>
            <p:nvSpPr>
              <p:cNvPr id="67593" name="矩形 10"/>
              <p:cNvSpPr>
                <a:spLocks noChangeArrowheads="1"/>
              </p:cNvSpPr>
              <p:nvPr/>
            </p:nvSpPr>
            <p:spPr bwMode="auto">
              <a:xfrm>
                <a:off x="755650" y="4221163"/>
                <a:ext cx="813683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對於不同</a:t>
                </a:r>
                <a14:m>
                  <m:oMath xmlns:m="http://schemas.openxmlformats.org/officeDocument/2006/math">
                    <m:r>
                      <a:rPr lang="zh-TW" altLang="en-US" sz="1800" i="1" dirty="0" smtClean="0">
                        <a:latin typeface="Cambria Math" panose="02040503050406030204" pitchFamily="18" charset="0"/>
                      </a:rPr>
                      <m:t>的</m:t>
                    </m:r>
                    <m:r>
                      <a:rPr lang="zh-TW" altLang="en-US" sz="1800" i="1" dirty="0" smtClean="0">
                        <a:latin typeface="Cambria Math" panose="02040503050406030204" pitchFamily="18" charset="0"/>
                      </a:rPr>
                      <m:t> </m:t>
                    </m:r>
                    <m:r>
                      <a:rPr lang="en-US" altLang="zh-TW" sz="1800" i="1" dirty="0">
                        <a:latin typeface="Cambria Math" panose="02040503050406030204" pitchFamily="18" charset="0"/>
                      </a:rPr>
                      <m:t>𝑎</m:t>
                    </m:r>
                    <m:r>
                      <a:rPr lang="zh-TW" altLang="en-US" sz="1800" i="1" dirty="0">
                        <a:latin typeface="Cambria Math" panose="02040503050406030204" pitchFamily="18" charset="0"/>
                      </a:rPr>
                      <m:t>，</m:t>
                    </m:r>
                    <m:r>
                      <a:rPr lang="en-US" altLang="zh-TW" sz="1800" i="1" dirty="0">
                        <a:latin typeface="Cambria Math" panose="02040503050406030204" pitchFamily="18" charset="0"/>
                      </a:rPr>
                      <m:t>𝑐</m:t>
                    </m:r>
                  </m:oMath>
                </a14:m>
                <a:r>
                  <a:rPr lang="zh-TW" altLang="en-US" sz="1800" i="1" dirty="0"/>
                  <a:t> </a:t>
                </a:r>
                <a:r>
                  <a:rPr lang="zh-TW" altLang="en-US" sz="1800" dirty="0"/>
                  <a:t>也會不一樣，可以看成由</a:t>
                </a:r>
                <a14:m>
                  <m:oMath xmlns:m="http://schemas.openxmlformats.org/officeDocument/2006/math">
                    <m:r>
                      <a:rPr lang="en-US" altLang="zh-TW" sz="1800" b="0" i="1" dirty="0" smtClean="0">
                        <a:latin typeface="Cambria Math" panose="02040503050406030204" pitchFamily="18" charset="0"/>
                      </a:rPr>
                      <m:t>𝑎</m:t>
                    </m:r>
                  </m:oMath>
                </a14:m>
                <a:r>
                  <a:rPr lang="zh-TW" altLang="en-US" sz="1800" dirty="0"/>
                  <a:t>的值決定的函數</a:t>
                </a:r>
                <a14:m>
                  <m:oMath xmlns:m="http://schemas.openxmlformats.org/officeDocument/2006/math">
                    <m:r>
                      <a:rPr lang="en-US" altLang="zh-TW" sz="1800" i="1" dirty="0">
                        <a:latin typeface="Cambria Math" panose="02040503050406030204" pitchFamily="18" charset="0"/>
                      </a:rPr>
                      <m:t>𝑐</m:t>
                    </m:r>
                    <m:d>
                      <m:dPr>
                        <m:ctrlPr>
                          <a:rPr lang="en-US" altLang="zh-TW" sz="1800" i="1" dirty="0">
                            <a:latin typeface="Cambria Math" panose="02040503050406030204" pitchFamily="18" charset="0"/>
                          </a:rPr>
                        </m:ctrlPr>
                      </m:dPr>
                      <m:e>
                        <m:r>
                          <a:rPr lang="en-US" altLang="zh-TW" sz="1800" b="0" i="1" dirty="0" smtClean="0">
                            <a:latin typeface="Cambria Math" panose="02040503050406030204" pitchFamily="18" charset="0"/>
                          </a:rPr>
                          <m:t>𝑎</m:t>
                        </m:r>
                      </m:e>
                    </m:d>
                  </m:oMath>
                </a14:m>
                <a:r>
                  <a:rPr lang="zh-TW" altLang="en-US" sz="1800" dirty="0"/>
                  <a:t>。</a:t>
                </a:r>
              </a:p>
            </p:txBody>
          </p:sp>
        </mc:Choice>
        <mc:Fallback xmlns="">
          <p:sp>
            <p:nvSpPr>
              <p:cNvPr id="67593" name="矩形 10"/>
              <p:cNvSpPr>
                <a:spLocks noRot="1" noChangeAspect="1" noMove="1" noResize="1" noEditPoints="1" noAdjustHandles="1" noChangeArrowheads="1" noChangeShapeType="1" noTextEdit="1"/>
              </p:cNvSpPr>
              <p:nvPr/>
            </p:nvSpPr>
            <p:spPr bwMode="auto">
              <a:xfrm>
                <a:off x="755650" y="4221163"/>
                <a:ext cx="8136830" cy="369332"/>
              </a:xfrm>
              <a:prstGeom prst="rect">
                <a:avLst/>
              </a:prstGeom>
              <a:blipFill>
                <a:blip r:embed="rId2"/>
                <a:stretch>
                  <a:fillRect l="-62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7594" name="矩形 17"/>
              <p:cNvSpPr>
                <a:spLocks noChangeArrowheads="1"/>
              </p:cNvSpPr>
              <p:nvPr/>
            </p:nvSpPr>
            <p:spPr bwMode="auto">
              <a:xfrm>
                <a:off x="738188" y="5217299"/>
                <a:ext cx="64229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那麼在</a:t>
                </a:r>
                <a14:m>
                  <m:oMath xmlns:m="http://schemas.openxmlformats.org/officeDocument/2006/math">
                    <m:r>
                      <a:rPr lang="en-US" altLang="zh-TW" sz="1800" i="1" dirty="0" smtClean="0">
                        <a:latin typeface="Cambria Math" panose="02040503050406030204" pitchFamily="18" charset="0"/>
                      </a:rPr>
                      <m:t>𝑎</m:t>
                    </m:r>
                    <m:r>
                      <a:rPr lang="en-US" altLang="zh-TW" sz="1800" i="1" dirty="0" smtClean="0">
                        <a:latin typeface="Cambria Math" panose="02040503050406030204" pitchFamily="18" charset="0"/>
                      </a:rPr>
                      <m:t>=1</m:t>
                    </m:r>
                  </m:oMath>
                </a14:m>
                <a:r>
                  <a:rPr lang="zh-TW" altLang="en-US" sz="1800" dirty="0"/>
                  <a:t>與</a:t>
                </a:r>
                <a14:m>
                  <m:oMath xmlns:m="http://schemas.openxmlformats.org/officeDocument/2006/math">
                    <m:r>
                      <a:rPr lang="en-US" altLang="zh-TW" sz="1800" i="1" dirty="0" smtClean="0">
                        <a:latin typeface="Cambria Math" panose="02040503050406030204" pitchFamily="18" charset="0"/>
                      </a:rPr>
                      <m:t>𝑎</m:t>
                    </m:r>
                    <m:r>
                      <a:rPr lang="en-US" altLang="zh-TW" sz="1800" i="1" dirty="0" smtClean="0">
                        <a:latin typeface="Cambria Math" panose="02040503050406030204" pitchFamily="18" charset="0"/>
                      </a:rPr>
                      <m:t>=∞</m:t>
                    </m:r>
                  </m:oMath>
                </a14:m>
                <a:r>
                  <a:rPr lang="zh-TW" altLang="en-US" sz="1800" dirty="0"/>
                  <a:t>之間，應該有一個</a:t>
                </a:r>
                <a:r>
                  <a:rPr lang="en-US" altLang="zh-TW" sz="1800" i="1" dirty="0"/>
                  <a:t>a</a:t>
                </a:r>
                <a:r>
                  <a:rPr lang="zh-TW" altLang="en-US" sz="1800" dirty="0"/>
                  <a:t>，它所對應的</a:t>
                </a:r>
                <a14:m>
                  <m:oMath xmlns:m="http://schemas.openxmlformats.org/officeDocument/2006/math">
                    <m:r>
                      <a:rPr lang="en-US" altLang="zh-TW" sz="1800" i="1" dirty="0" smtClean="0">
                        <a:latin typeface="Cambria Math" panose="02040503050406030204" pitchFamily="18" charset="0"/>
                      </a:rPr>
                      <m:t>𝑐</m:t>
                    </m:r>
                    <m:r>
                      <a:rPr lang="en-US" altLang="zh-TW" sz="1800" i="1" dirty="0" smtClean="0">
                        <a:latin typeface="Cambria Math" panose="02040503050406030204" pitchFamily="18" charset="0"/>
                      </a:rPr>
                      <m:t>=1</m:t>
                    </m:r>
                  </m:oMath>
                </a14:m>
                <a:r>
                  <a:rPr lang="zh-TW" altLang="en-US" sz="1800" dirty="0"/>
                  <a:t>。</a:t>
                </a:r>
              </a:p>
            </p:txBody>
          </p:sp>
        </mc:Choice>
        <mc:Fallback xmlns="">
          <p:sp>
            <p:nvSpPr>
              <p:cNvPr id="67594" name="矩形 17"/>
              <p:cNvSpPr>
                <a:spLocks noRot="1" noChangeAspect="1" noMove="1" noResize="1" noEditPoints="1" noAdjustHandles="1" noChangeArrowheads="1" noChangeShapeType="1" noTextEdit="1"/>
              </p:cNvSpPr>
              <p:nvPr/>
            </p:nvSpPr>
            <p:spPr bwMode="auto">
              <a:xfrm>
                <a:off x="738188" y="5217299"/>
                <a:ext cx="6422912" cy="369332"/>
              </a:xfrm>
              <a:prstGeom prst="rect">
                <a:avLst/>
              </a:prstGeom>
              <a:blipFill>
                <a:blip r:embed="rId10"/>
                <a:stretch>
                  <a:fillRect l="-79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7595" name="矩形 18"/>
              <p:cNvSpPr>
                <a:spLocks noChangeArrowheads="1"/>
              </p:cNvSpPr>
              <p:nvPr/>
            </p:nvSpPr>
            <p:spPr bwMode="auto">
              <a:xfrm>
                <a:off x="755650" y="5795781"/>
                <a:ext cx="21916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將此數稱為 </a:t>
                </a:r>
                <a14:m>
                  <m:oMath xmlns:m="http://schemas.openxmlformats.org/officeDocument/2006/math">
                    <m:r>
                      <a:rPr lang="en-US" altLang="zh-TW" sz="1800" i="1" dirty="0" smtClean="0">
                        <a:latin typeface="Cambria Math" panose="02040503050406030204" pitchFamily="18" charset="0"/>
                      </a:rPr>
                      <m:t>𝑒</m:t>
                    </m:r>
                  </m:oMath>
                </a14:m>
                <a:r>
                  <a:rPr lang="zh-TW" altLang="en-US" sz="1800" dirty="0"/>
                  <a:t>，那麼</a:t>
                </a:r>
              </a:p>
            </p:txBody>
          </p:sp>
        </mc:Choice>
        <mc:Fallback xmlns="">
          <p:sp>
            <p:nvSpPr>
              <p:cNvPr id="67595" name="矩形 18"/>
              <p:cNvSpPr>
                <a:spLocks noRot="1" noChangeAspect="1" noMove="1" noResize="1" noEditPoints="1" noAdjustHandles="1" noChangeArrowheads="1" noChangeShapeType="1" noTextEdit="1"/>
              </p:cNvSpPr>
              <p:nvPr/>
            </p:nvSpPr>
            <p:spPr bwMode="auto">
              <a:xfrm>
                <a:off x="755650" y="5795781"/>
                <a:ext cx="2191626" cy="369332"/>
              </a:xfrm>
              <a:prstGeom prst="rect">
                <a:avLst/>
              </a:prstGeom>
              <a:blipFill>
                <a:blip r:embed="rId11"/>
                <a:stretch>
                  <a:fillRect l="-2312" t="-6667" r="-2312"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67596"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7F08989-E427-AD49-B335-25D27EC7AA82}"/>
                  </a:ext>
                </a:extLst>
              </p:cNvPr>
              <p:cNvSpPr txBox="1"/>
              <p:nvPr/>
            </p:nvSpPr>
            <p:spPr bwMode="auto">
              <a:xfrm>
                <a:off x="5355979" y="5730647"/>
                <a:ext cx="2295500" cy="525913"/>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TW"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𝑑𝑥</m:t>
                          </m:r>
                        </m:den>
                      </m:f>
                      <m:sSup>
                        <m:sSupPr>
                          <m:ctrlPr>
                            <a:rPr lang="en-TW"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𝑥</m:t>
                          </m:r>
                        </m:sup>
                      </m:sSup>
                      <m:r>
                        <a:rPr lang="en-US" b="0" i="1" smtClean="0">
                          <a:latin typeface="Cambria Math" panose="02040503050406030204" pitchFamily="18" charset="0"/>
                        </a:rPr>
                        <m:t>=</m:t>
                      </m:r>
                      <m:r>
                        <a:rPr lang="en-US" altLang="zh-TW" i="1" dirty="0">
                          <a:latin typeface="Cambria Math" panose="02040503050406030204" pitchFamily="18" charset="0"/>
                        </a:rPr>
                        <m:t>𝑐</m:t>
                      </m:r>
                      <m:d>
                        <m:dPr>
                          <m:ctrlPr>
                            <a:rPr lang="en-US" altLang="zh-TW" i="1" dirty="0">
                              <a:latin typeface="Cambria Math" panose="02040503050406030204" pitchFamily="18" charset="0"/>
                            </a:rPr>
                          </m:ctrlPr>
                        </m:dPr>
                        <m:e>
                          <m:r>
                            <a:rPr lang="en-US" altLang="zh-TW" i="1" dirty="0">
                              <a:latin typeface="Cambria Math" panose="02040503050406030204" pitchFamily="18" charset="0"/>
                            </a:rPr>
                            <m:t>𝑒</m:t>
                          </m:r>
                        </m:e>
                      </m:d>
                      <m:r>
                        <a:rPr lang="en-US" altLang="zh-TW" i="1" dirty="0"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𝑥</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𝑥</m:t>
                          </m:r>
                        </m:sup>
                      </m:sSup>
                    </m:oMath>
                  </m:oMathPara>
                </a14:m>
                <a:endParaRPr lang="en-TW" dirty="0"/>
              </a:p>
            </p:txBody>
          </p:sp>
        </mc:Choice>
        <mc:Fallback xmlns="">
          <p:sp>
            <p:nvSpPr>
              <p:cNvPr id="2" name="TextBox 1">
                <a:extLst>
                  <a:ext uri="{FF2B5EF4-FFF2-40B4-BE49-F238E27FC236}">
                    <a16:creationId xmlns:a16="http://schemas.microsoft.com/office/drawing/2014/main" id="{27F08989-E427-AD49-B335-25D27EC7AA82}"/>
                  </a:ext>
                </a:extLst>
              </p:cNvPr>
              <p:cNvSpPr txBox="1">
                <a:spLocks noRot="1" noChangeAspect="1" noMove="1" noResize="1" noEditPoints="1" noAdjustHandles="1" noChangeArrowheads="1" noChangeShapeType="1" noTextEdit="1"/>
              </p:cNvSpPr>
              <p:nvPr/>
            </p:nvSpPr>
            <p:spPr bwMode="auto">
              <a:xfrm>
                <a:off x="5355979" y="5730647"/>
                <a:ext cx="2295500" cy="525913"/>
              </a:xfrm>
              <a:prstGeom prst="rect">
                <a:avLst/>
              </a:prstGeom>
              <a:blipFill>
                <a:blip r:embed="rId12"/>
                <a:stretch>
                  <a:fillRect l="-1648" t="-2381" b="-1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B4ABB5C-C543-FC4E-94E0-39C8D344BF1F}"/>
                  </a:ext>
                </a:extLst>
              </p:cNvPr>
              <p:cNvSpPr/>
              <p:nvPr/>
            </p:nvSpPr>
            <p:spPr>
              <a:xfrm>
                <a:off x="755650" y="4639373"/>
                <a:ext cx="8177495" cy="369332"/>
              </a:xfrm>
              <a:prstGeom prst="rect">
                <a:avLst/>
              </a:prstGeom>
            </p:spPr>
            <p:txBody>
              <a:bodyPr wrap="none">
                <a:spAutoFit/>
              </a:bodyPr>
              <a:lstStyle/>
              <a:p>
                <a:r>
                  <a:rPr lang="zh-TW" altLang="en-US" dirty="0"/>
                  <a:t>我們先從兩個極端來看這函數：</a:t>
                </a:r>
                <a14:m>
                  <m:oMath xmlns:m="http://schemas.openxmlformats.org/officeDocument/2006/math">
                    <m:r>
                      <a:rPr lang="en-US" altLang="zh-TW" i="1" dirty="0" smtClean="0">
                        <a:latin typeface="Cambria Math" panose="02040503050406030204" pitchFamily="18" charset="0"/>
                      </a:rPr>
                      <m:t>𝑎</m:t>
                    </m:r>
                    <m:r>
                      <a:rPr lang="en-US" altLang="zh-TW" i="1" dirty="0" smtClean="0">
                        <a:latin typeface="Cambria Math" panose="02040503050406030204" pitchFamily="18" charset="0"/>
                      </a:rPr>
                      <m:t>=1</m:t>
                    </m:r>
                  </m:oMath>
                </a14:m>
                <a:r>
                  <a:rPr lang="zh-TW" altLang="en-US" i="1" dirty="0"/>
                  <a:t> </a:t>
                </a:r>
                <a:r>
                  <a:rPr lang="zh-TW" altLang="en-US" dirty="0"/>
                  <a:t>時 </a:t>
                </a:r>
                <a14:m>
                  <m:oMath xmlns:m="http://schemas.openxmlformats.org/officeDocument/2006/math">
                    <m:r>
                      <a:rPr lang="en-US" altLang="zh-TW" i="1" dirty="0" smtClean="0">
                        <a:latin typeface="Cambria Math" panose="02040503050406030204" pitchFamily="18" charset="0"/>
                      </a:rPr>
                      <m:t>𝑐</m:t>
                    </m:r>
                    <m:r>
                      <a:rPr lang="en-US" altLang="zh-TW" i="1" dirty="0" smtClean="0">
                        <a:latin typeface="Cambria Math" panose="02040503050406030204" pitchFamily="18" charset="0"/>
                      </a:rPr>
                      <m:t>=0</m:t>
                    </m:r>
                  </m:oMath>
                </a14:m>
                <a:r>
                  <a:rPr lang="zh-TW" altLang="en-US" dirty="0"/>
                  <a:t>，而</a:t>
                </a:r>
                <a14:m>
                  <m:oMath xmlns:m="http://schemas.openxmlformats.org/officeDocument/2006/math">
                    <m:r>
                      <a:rPr lang="en-US" altLang="zh-TW" i="1" dirty="0">
                        <a:latin typeface="Cambria Math"/>
                      </a:rPr>
                      <m:t>𝑎</m:t>
                    </m:r>
                    <m:r>
                      <a:rPr lang="en-US" altLang="zh-TW" i="1" dirty="0">
                        <a:latin typeface="Cambria Math"/>
                        <a:ea typeface="Cambria Math"/>
                      </a:rPr>
                      <m:t>→∞</m:t>
                    </m:r>
                  </m:oMath>
                </a14:m>
                <a:r>
                  <a:rPr lang="zh-TW" altLang="en-US" dirty="0"/>
                  <a:t>時，</a:t>
                </a:r>
                <a14:m>
                  <m:oMath xmlns:m="http://schemas.openxmlformats.org/officeDocument/2006/math">
                    <m:r>
                      <a:rPr lang="en-US" altLang="zh-TW" i="1" dirty="0" smtClean="0">
                        <a:latin typeface="Cambria Math" panose="02040503050406030204" pitchFamily="18" charset="0"/>
                      </a:rPr>
                      <m:t>𝑐</m:t>
                    </m:r>
                  </m:oMath>
                </a14:m>
                <a:r>
                  <a:rPr lang="zh-TW" altLang="en-US" dirty="0"/>
                  <a:t>應該也</a:t>
                </a:r>
                <a14:m>
                  <m:oMath xmlns:m="http://schemas.openxmlformats.org/officeDocument/2006/math">
                    <m:r>
                      <a:rPr lang="zh-TW" altLang="en-US" i="1" dirty="0">
                        <a:latin typeface="Cambria Math"/>
                      </a:rPr>
                      <m:t>→∞</m:t>
                    </m:r>
                  </m:oMath>
                </a14:m>
                <a:r>
                  <a:rPr lang="zh-TW" altLang="en-US" dirty="0"/>
                  <a:t>。</a:t>
                </a:r>
                <a:endParaRPr lang="en-TW" dirty="0"/>
              </a:p>
            </p:txBody>
          </p:sp>
        </mc:Choice>
        <mc:Fallback xmlns="">
          <p:sp>
            <p:nvSpPr>
              <p:cNvPr id="3" name="Rectangle 2">
                <a:extLst>
                  <a:ext uri="{FF2B5EF4-FFF2-40B4-BE49-F238E27FC236}">
                    <a16:creationId xmlns:a16="http://schemas.microsoft.com/office/drawing/2014/main" id="{5B4ABB5C-C543-FC4E-94E0-39C8D344BF1F}"/>
                  </a:ext>
                </a:extLst>
              </p:cNvPr>
              <p:cNvSpPr>
                <a:spLocks noRot="1" noChangeAspect="1" noMove="1" noResize="1" noEditPoints="1" noAdjustHandles="1" noChangeArrowheads="1" noChangeShapeType="1" noTextEdit="1"/>
              </p:cNvSpPr>
              <p:nvPr/>
            </p:nvSpPr>
            <p:spPr>
              <a:xfrm>
                <a:off x="755650" y="4639373"/>
                <a:ext cx="8177495" cy="369332"/>
              </a:xfrm>
              <a:prstGeom prst="rect">
                <a:avLst/>
              </a:prstGeom>
              <a:blipFill>
                <a:blip r:embed="rId13"/>
                <a:stretch>
                  <a:fillRect l="-620" t="-10000"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BD528CC-138E-B144-8944-485970584E70}"/>
                  </a:ext>
                </a:extLst>
              </p:cNvPr>
              <p:cNvSpPr/>
              <p:nvPr/>
            </p:nvSpPr>
            <p:spPr>
              <a:xfrm>
                <a:off x="2947668" y="5795225"/>
                <a:ext cx="1101968" cy="369332"/>
              </a:xfrm>
              <a:prstGeom prst="rect">
                <a:avLst/>
              </a:prstGeom>
              <a:solidFill>
                <a:srgbClr val="FFFF99"/>
              </a:solidFill>
            </p:spPr>
            <p:txBody>
              <a:bodyPr wrap="none">
                <a:spAutoFit/>
              </a:bodyPr>
              <a:lstStyle/>
              <a:p>
                <a14:m>
                  <m:oMath xmlns:m="http://schemas.openxmlformats.org/officeDocument/2006/math">
                    <m:r>
                      <a:rPr lang="en-US" altLang="zh-TW" i="1" dirty="0" smtClean="0">
                        <a:latin typeface="Cambria Math" panose="02040503050406030204" pitchFamily="18" charset="0"/>
                      </a:rPr>
                      <m:t>𝑐</m:t>
                    </m:r>
                    <m:d>
                      <m:dPr>
                        <m:ctrlPr>
                          <a:rPr lang="en-US" altLang="zh-TW" i="1" dirty="0" smtClean="0">
                            <a:latin typeface="Cambria Math" panose="02040503050406030204" pitchFamily="18" charset="0"/>
                          </a:rPr>
                        </m:ctrlPr>
                      </m:dPr>
                      <m:e>
                        <m:r>
                          <a:rPr lang="en-US" altLang="zh-TW" b="0" i="1" dirty="0" smtClean="0">
                            <a:latin typeface="Cambria Math" panose="02040503050406030204" pitchFamily="18" charset="0"/>
                          </a:rPr>
                          <m:t>𝑒</m:t>
                        </m:r>
                      </m:e>
                    </m:d>
                    <m:r>
                      <a:rPr lang="en-US" altLang="zh-TW" b="0" i="1" dirty="0" smtClean="0">
                        <a:latin typeface="Cambria Math" panose="02040503050406030204" pitchFamily="18" charset="0"/>
                      </a:rPr>
                      <m:t>=1</m:t>
                    </m:r>
                  </m:oMath>
                </a14:m>
                <a:r>
                  <a:rPr lang="zh-TW" altLang="en-US" i="1" dirty="0"/>
                  <a:t> </a:t>
                </a:r>
                <a:endParaRPr lang="en-TW" dirty="0"/>
              </a:p>
            </p:txBody>
          </p:sp>
        </mc:Choice>
        <mc:Fallback xmlns="">
          <p:sp>
            <p:nvSpPr>
              <p:cNvPr id="4" name="Rectangle 3">
                <a:extLst>
                  <a:ext uri="{FF2B5EF4-FFF2-40B4-BE49-F238E27FC236}">
                    <a16:creationId xmlns:a16="http://schemas.microsoft.com/office/drawing/2014/main" id="{5BD528CC-138E-B144-8944-485970584E70}"/>
                  </a:ext>
                </a:extLst>
              </p:cNvPr>
              <p:cNvSpPr>
                <a:spLocks noRot="1" noChangeAspect="1" noMove="1" noResize="1" noEditPoints="1" noAdjustHandles="1" noChangeArrowheads="1" noChangeShapeType="1" noTextEdit="1"/>
              </p:cNvSpPr>
              <p:nvPr/>
            </p:nvSpPr>
            <p:spPr>
              <a:xfrm>
                <a:off x="2947668" y="5795225"/>
                <a:ext cx="1101968" cy="369332"/>
              </a:xfrm>
              <a:prstGeom prst="rect">
                <a:avLst/>
              </a:prstGeom>
              <a:blipFill>
                <a:blip r:embed="rId14"/>
                <a:stretch>
                  <a:fillRect/>
                </a:stretch>
              </a:blipFill>
            </p:spPr>
            <p:txBody>
              <a:bodyPr/>
              <a:lstStyle/>
              <a:p>
                <a:r>
                  <a:rPr lang="en-TW">
                    <a:noFill/>
                  </a:rPr>
                  <a:t> </a:t>
                </a:r>
              </a:p>
            </p:txBody>
          </p:sp>
        </mc:Fallback>
      </mc:AlternateContent>
      <p:sp>
        <p:nvSpPr>
          <p:cNvPr id="18" name="文字方塊 3">
            <a:extLst>
              <a:ext uri="{FF2B5EF4-FFF2-40B4-BE49-F238E27FC236}">
                <a16:creationId xmlns:a16="http://schemas.microsoft.com/office/drawing/2014/main" id="{5F2E715C-E41F-CD49-A68B-1A589963AD57}"/>
              </a:ext>
            </a:extLst>
          </p:cNvPr>
          <p:cNvSpPr txBox="1">
            <a:spLocks noChangeArrowheads="1"/>
          </p:cNvSpPr>
          <p:nvPr/>
        </p:nvSpPr>
        <p:spPr bwMode="auto">
          <a:xfrm>
            <a:off x="755650" y="6256560"/>
            <a:ext cx="5429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rPr>
              <a:t>於是我就找到一個函數的微分就是它自己！</a:t>
            </a:r>
          </a:p>
        </p:txBody>
      </p:sp>
      <mc:AlternateContent xmlns:mc="http://schemas.openxmlformats.org/markup-compatibility/2006" xmlns:a14="http://schemas.microsoft.com/office/drawing/2010/main">
        <mc:Choice Requires="a14">
          <p:sp>
            <p:nvSpPr>
              <p:cNvPr id="19" name="文字方塊 7">
                <a:extLst>
                  <a:ext uri="{FF2B5EF4-FFF2-40B4-BE49-F238E27FC236}">
                    <a16:creationId xmlns:a16="http://schemas.microsoft.com/office/drawing/2014/main" id="{8023C5C5-9DA9-BA49-A51C-FA0A5F2E7FF0}"/>
                  </a:ext>
                </a:extLst>
              </p:cNvPr>
              <p:cNvSpPr txBox="1"/>
              <p:nvPr/>
            </p:nvSpPr>
            <p:spPr bwMode="auto">
              <a:xfrm>
                <a:off x="866329" y="943865"/>
                <a:ext cx="1258165" cy="369332"/>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dirty="0" smtClean="0">
                          <a:latin typeface="Cambria Math" panose="02040503050406030204" pitchFamily="18" charset="0"/>
                        </a:rPr>
                        <m:t>𝑓</m:t>
                      </m:r>
                      <m:d>
                        <m:dPr>
                          <m:ctrlPr>
                            <a:rPr lang="en-US" altLang="zh-TW" sz="1800" b="0" i="1" dirty="0" smtClean="0">
                              <a:latin typeface="Cambria Math" panose="02040503050406030204" pitchFamily="18" charset="0"/>
                            </a:rPr>
                          </m:ctrlPr>
                        </m:dPr>
                        <m:e>
                          <m:r>
                            <a:rPr lang="en-US" altLang="zh-TW" sz="1800" b="0" i="1" dirty="0" smtClean="0">
                              <a:latin typeface="Cambria Math" panose="02040503050406030204" pitchFamily="18" charset="0"/>
                            </a:rPr>
                            <m:t>𝑥</m:t>
                          </m:r>
                        </m:e>
                      </m:d>
                      <m:r>
                        <a:rPr lang="en-US" altLang="zh-TW" sz="1800" b="0" i="1" dirty="0" smtClean="0">
                          <a:latin typeface="Cambria Math" panose="02040503050406030204" pitchFamily="18" charset="0"/>
                        </a:rPr>
                        <m:t>=</m:t>
                      </m:r>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𝑎</m:t>
                          </m:r>
                        </m:e>
                        <m:sup>
                          <m:r>
                            <a:rPr lang="en-US" altLang="zh-TW" sz="1800" i="1" dirty="0">
                              <a:latin typeface="Cambria Math" panose="02040503050406030204" pitchFamily="18" charset="0"/>
                            </a:rPr>
                            <m:t>𝑥</m:t>
                          </m:r>
                        </m:sup>
                      </m:sSup>
                    </m:oMath>
                  </m:oMathPara>
                </a14:m>
                <a:endParaRPr lang="zh-TW" altLang="en-US" sz="1800" dirty="0"/>
              </a:p>
            </p:txBody>
          </p:sp>
        </mc:Choice>
        <mc:Fallback xmlns="">
          <p:sp>
            <p:nvSpPr>
              <p:cNvPr id="19" name="文字方塊 7">
                <a:extLst>
                  <a:ext uri="{FF2B5EF4-FFF2-40B4-BE49-F238E27FC236}">
                    <a16:creationId xmlns:a16="http://schemas.microsoft.com/office/drawing/2014/main" id="{8023C5C5-9DA9-BA49-A51C-FA0A5F2E7FF0}"/>
                  </a:ext>
                </a:extLst>
              </p:cNvPr>
              <p:cNvSpPr txBox="1">
                <a:spLocks noRot="1" noChangeAspect="1" noMove="1" noResize="1" noEditPoints="1" noAdjustHandles="1" noChangeArrowheads="1" noChangeShapeType="1" noTextEdit="1"/>
              </p:cNvSpPr>
              <p:nvPr/>
            </p:nvSpPr>
            <p:spPr bwMode="auto">
              <a:xfrm>
                <a:off x="866329" y="943865"/>
                <a:ext cx="1258165" cy="369332"/>
              </a:xfrm>
              <a:prstGeom prst="rect">
                <a:avLst/>
              </a:prstGeom>
              <a:blipFill>
                <a:blip r:embed="rId15"/>
                <a:stretch>
                  <a:fillRect b="-1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7">
                <a:extLst>
                  <a:ext uri="{FF2B5EF4-FFF2-40B4-BE49-F238E27FC236}">
                    <a16:creationId xmlns:a16="http://schemas.microsoft.com/office/drawing/2014/main" id="{6D6F23DF-A852-E943-8732-1378BD32F790}"/>
                  </a:ext>
                </a:extLst>
              </p:cNvPr>
              <p:cNvSpPr txBox="1"/>
              <p:nvPr/>
            </p:nvSpPr>
            <p:spPr bwMode="auto">
              <a:xfrm>
                <a:off x="855868" y="1480154"/>
                <a:ext cx="6795611" cy="663900"/>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𝑥</m:t>
                          </m:r>
                        </m:den>
                      </m:f>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𝑎</m:t>
                          </m:r>
                        </m:e>
                        <m:sup>
                          <m:r>
                            <a:rPr lang="en-US" altLang="zh-TW" i="1" dirty="0">
                              <a:latin typeface="Cambria Math" panose="02040503050406030204" pitchFamily="18" charset="0"/>
                            </a:rPr>
                            <m:t>𝑥</m:t>
                          </m:r>
                        </m:sup>
                      </m:sSup>
                      <m:r>
                        <a:rPr lang="en-US" altLang="zh-TW" sz="1800" b="0" i="1" smtClean="0">
                          <a:latin typeface="Cambria Math"/>
                        </a:rPr>
                        <m:t>=</m:t>
                      </m:r>
                      <m:func>
                        <m:funcPr>
                          <m:ctrlPr>
                            <a:rPr lang="en-US" altLang="zh-TW" sz="1800" b="0" i="1" smtClean="0">
                              <a:latin typeface="Cambria Math" panose="02040503050406030204" pitchFamily="18" charset="0"/>
                            </a:rPr>
                          </m:ctrlPr>
                        </m:funcPr>
                        <m:fName>
                          <m:limLow>
                            <m:limLowPr>
                              <m:ctrlPr>
                                <a:rPr lang="en-US" altLang="zh-TW" sz="1800" b="0" i="1" smtClean="0">
                                  <a:latin typeface="Cambria Math" panose="02040503050406030204" pitchFamily="18" charset="0"/>
                                </a:rPr>
                              </m:ctrlPr>
                            </m:limLowPr>
                            <m:e>
                              <m:r>
                                <m:rPr>
                                  <m:sty m:val="p"/>
                                </m:rPr>
                                <a:rPr lang="en-US" altLang="zh-TW" sz="1800" b="0" i="0" smtClean="0">
                                  <a:latin typeface="Cambria Math" panose="02040503050406030204" pitchFamily="18" charset="0"/>
                                </a:rPr>
                                <m:t>lim</m:t>
                              </m:r>
                            </m:e>
                            <m:lim>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r>
                                <a:rPr lang="en-US" altLang="zh-TW" sz="1800" b="0" i="1" smtClean="0">
                                  <a:latin typeface="Cambria Math" panose="02040503050406030204" pitchFamily="18" charset="0"/>
                                  <a:ea typeface="Cambria Math" panose="02040503050406030204" pitchFamily="18" charset="0"/>
                                </a:rPr>
                                <m:t>→0</m:t>
                              </m:r>
                            </m:lim>
                          </m:limLow>
                        </m:fName>
                        <m:e>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𝑎</m:t>
                                  </m:r>
                                </m:e>
                                <m:sup>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sup>
                              </m:sSup>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𝑎</m:t>
                                  </m:r>
                                </m:e>
                                <m:sup>
                                  <m:r>
                                    <a:rPr lang="en-US" altLang="zh-TW" sz="1800" b="0" i="1" smtClean="0">
                                      <a:latin typeface="Cambria Math" panose="02040503050406030204" pitchFamily="18" charset="0"/>
                                    </a:rPr>
                                    <m:t>𝑥</m:t>
                                  </m:r>
                                </m:sup>
                              </m:sSup>
                            </m:num>
                            <m:den>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den>
                          </m:f>
                        </m:e>
                      </m:func>
                      <m:r>
                        <a:rPr lang="en-US" altLang="zh-TW" sz="1800" b="0" i="1" smtClean="0">
                          <a:latin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𝑎</m:t>
                                  </m:r>
                                </m:e>
                                <m:sup>
                                  <m:r>
                                    <a:rPr lang="en-US" altLang="zh-TW" i="1">
                                      <a:latin typeface="Cambria Math" panose="02040503050406030204" pitchFamily="18" charset="0"/>
                                    </a:rPr>
                                    <m:t>𝑥</m:t>
                                  </m:r>
                                </m:sup>
                              </m:sSup>
                              <m:d>
                                <m:dPr>
                                  <m:ctrlPr>
                                    <a:rPr lang="en-US" altLang="zh-TW" i="1" smtClean="0">
                                      <a:latin typeface="Cambria Math" panose="02040503050406030204" pitchFamily="18" charset="0"/>
                                      <a:ea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𝑎</m:t>
                                      </m:r>
                                    </m:e>
                                    <m: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sup>
                                  </m:sSup>
                                  <m:r>
                                    <a:rPr lang="en-US" altLang="zh-TW" b="0" i="1" smtClean="0">
                                      <a:latin typeface="Cambria Math" panose="02040503050406030204" pitchFamily="18" charset="0"/>
                                      <a:ea typeface="Cambria Math" panose="02040503050406030204" pitchFamily="18" charset="0"/>
                                    </a:rPr>
                                    <m:t>−1</m:t>
                                  </m:r>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den>
                          </m:f>
                        </m:e>
                      </m:func>
                      <m:r>
                        <a:rPr lang="en-US" altLang="zh-TW" b="0"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𝑎</m:t>
                          </m:r>
                        </m:e>
                        <m:sup>
                          <m:r>
                            <a:rPr lang="en-US" altLang="zh-TW" i="1">
                              <a:latin typeface="Cambria Math" panose="02040503050406030204" pitchFamily="18" charset="0"/>
                            </a:rPr>
                            <m:t>𝑥</m:t>
                          </m:r>
                        </m:sup>
                      </m:sSup>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d>
                                <m:dPr>
                                  <m:ctrlPr>
                                    <a:rPr lang="en-US" altLang="zh-TW" i="1">
                                      <a:latin typeface="Cambria Math" panose="02040503050406030204" pitchFamily="18" charset="0"/>
                                      <a:ea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𝑎</m:t>
                                      </m:r>
                                    </m:e>
                                    <m: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sup>
                                  </m:sSup>
                                  <m:r>
                                    <a:rPr lang="en-US" altLang="zh-TW" i="1">
                                      <a:latin typeface="Cambria Math" panose="02040503050406030204" pitchFamily="18" charset="0"/>
                                      <a:ea typeface="Cambria Math" panose="02040503050406030204" pitchFamily="18" charset="0"/>
                                    </a:rPr>
                                    <m:t>−1</m:t>
                                  </m:r>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den>
                          </m:f>
                        </m:e>
                      </m:func>
                    </m:oMath>
                  </m:oMathPara>
                </a14:m>
                <a:endParaRPr lang="zh-TW" altLang="en-US" sz="1800" dirty="0"/>
              </a:p>
            </p:txBody>
          </p:sp>
        </mc:Choice>
        <mc:Fallback xmlns="">
          <p:sp>
            <p:nvSpPr>
              <p:cNvPr id="20" name="文字方塊 7">
                <a:extLst>
                  <a:ext uri="{FF2B5EF4-FFF2-40B4-BE49-F238E27FC236}">
                    <a16:creationId xmlns:a16="http://schemas.microsoft.com/office/drawing/2014/main" id="{6D6F23DF-A852-E943-8732-1378BD32F790}"/>
                  </a:ext>
                </a:extLst>
              </p:cNvPr>
              <p:cNvSpPr txBox="1">
                <a:spLocks noRot="1" noChangeAspect="1" noMove="1" noResize="1" noEditPoints="1" noAdjustHandles="1" noChangeArrowheads="1" noChangeShapeType="1" noTextEdit="1"/>
              </p:cNvSpPr>
              <p:nvPr/>
            </p:nvSpPr>
            <p:spPr bwMode="auto">
              <a:xfrm>
                <a:off x="855868" y="1480154"/>
                <a:ext cx="6795611" cy="663900"/>
              </a:xfrm>
              <a:prstGeom prst="rect">
                <a:avLst/>
              </a:prstGeom>
              <a:blipFill>
                <a:blip r:embed="rId16"/>
                <a:stretch>
                  <a:fillRect b="-377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7">
                <a:extLst>
                  <a:ext uri="{FF2B5EF4-FFF2-40B4-BE49-F238E27FC236}">
                    <a16:creationId xmlns:a16="http://schemas.microsoft.com/office/drawing/2014/main" id="{302E6C57-BAA8-9545-B6AB-80EFC66DD5CE}"/>
                  </a:ext>
                </a:extLst>
              </p:cNvPr>
              <p:cNvSpPr txBox="1"/>
              <p:nvPr/>
            </p:nvSpPr>
            <p:spPr bwMode="auto">
              <a:xfrm>
                <a:off x="855867" y="3274321"/>
                <a:ext cx="4076173" cy="733086"/>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𝑥</m:t>
                          </m:r>
                        </m:den>
                      </m:f>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𝑎</m:t>
                          </m:r>
                        </m:e>
                        <m:sup>
                          <m:r>
                            <a:rPr lang="en-US" altLang="zh-TW" i="1" dirty="0">
                              <a:latin typeface="Cambria Math" panose="02040503050406030204" pitchFamily="18" charset="0"/>
                            </a:rPr>
                            <m:t>𝑥</m:t>
                          </m:r>
                        </m:sup>
                      </m:sSup>
                      <m:r>
                        <a:rPr lang="en-US" altLang="zh-TW" sz="1800" b="0" i="1" smtClean="0">
                          <a:latin typeface="Cambria Math"/>
                        </a:rPr>
                        <m:t>=</m:t>
                      </m:r>
                      <m:d>
                        <m:dPr>
                          <m:begChr m:val="["/>
                          <m:endChr m:val="]"/>
                          <m:ctrlPr>
                            <a:rPr lang="en-US" altLang="zh-TW" sz="1800" b="0" i="1" smtClean="0">
                              <a:latin typeface="Cambria Math" panose="02040503050406030204" pitchFamily="18" charset="0"/>
                            </a:rPr>
                          </m:ctrlPr>
                        </m:dPr>
                        <m:e>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d>
                                    <m:dPr>
                                      <m:ctrlPr>
                                        <a:rPr lang="en-US" altLang="zh-TW" i="1">
                                          <a:latin typeface="Cambria Math" panose="02040503050406030204" pitchFamily="18" charset="0"/>
                                          <a:ea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𝑎</m:t>
                                          </m:r>
                                        </m:e>
                                        <m:sup>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sup>
                                      </m:sSup>
                                      <m:r>
                                        <a:rPr lang="en-US" altLang="zh-TW" i="1">
                                          <a:latin typeface="Cambria Math" panose="02040503050406030204" pitchFamily="18" charset="0"/>
                                          <a:ea typeface="Cambria Math" panose="02040503050406030204" pitchFamily="18" charset="0"/>
                                        </a:rPr>
                                        <m:t>−1</m:t>
                                      </m:r>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den>
                              </m:f>
                            </m:e>
                          </m:func>
                        </m:e>
                      </m:d>
                      <m:r>
                        <a:rPr lang="en-US" altLang="zh-TW" sz="1800" b="0"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𝑎</m:t>
                          </m:r>
                        </m:e>
                        <m:sup>
                          <m:r>
                            <a:rPr lang="en-US" altLang="zh-TW" i="1">
                              <a:latin typeface="Cambria Math" panose="02040503050406030204" pitchFamily="18" charset="0"/>
                            </a:rPr>
                            <m:t>𝑥</m:t>
                          </m:r>
                        </m:sup>
                      </m:sSup>
                      <m:r>
                        <a:rPr lang="en-US" altLang="zh-TW" b="0" i="0" smtClean="0">
                          <a:latin typeface="Cambria Math" panose="02040503050406030204" pitchFamily="18" charset="0"/>
                        </a:rPr>
                        <m:t>=</m:t>
                      </m:r>
                      <m:r>
                        <a:rPr lang="en-US" altLang="zh-TW" b="0" i="1" smtClean="0">
                          <a:latin typeface="Cambria Math" panose="02040503050406030204" pitchFamily="18" charset="0"/>
                        </a:rPr>
                        <m:t>𝑐</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𝑎</m:t>
                      </m:r>
                    </m:oMath>
                  </m:oMathPara>
                </a14:m>
                <a:endParaRPr lang="zh-TW" altLang="en-US" sz="1800" i="1" dirty="0"/>
              </a:p>
            </p:txBody>
          </p:sp>
        </mc:Choice>
        <mc:Fallback xmlns="">
          <p:sp>
            <p:nvSpPr>
              <p:cNvPr id="21" name="文字方塊 7">
                <a:extLst>
                  <a:ext uri="{FF2B5EF4-FFF2-40B4-BE49-F238E27FC236}">
                    <a16:creationId xmlns:a16="http://schemas.microsoft.com/office/drawing/2014/main" id="{302E6C57-BAA8-9545-B6AB-80EFC66DD5CE}"/>
                  </a:ext>
                </a:extLst>
              </p:cNvPr>
              <p:cNvSpPr txBox="1">
                <a:spLocks noRot="1" noChangeAspect="1" noMove="1" noResize="1" noEditPoints="1" noAdjustHandles="1" noChangeArrowheads="1" noChangeShapeType="1" noTextEdit="1"/>
              </p:cNvSpPr>
              <p:nvPr/>
            </p:nvSpPr>
            <p:spPr bwMode="auto">
              <a:xfrm>
                <a:off x="855867" y="3274321"/>
                <a:ext cx="4076173" cy="733086"/>
              </a:xfrm>
              <a:prstGeom prst="rect">
                <a:avLst/>
              </a:prstGeom>
              <a:blipFill>
                <a:blip r:embed="rId17"/>
                <a:stretch>
                  <a:fillRect/>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193462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93"/>
                                        </p:tgtEl>
                                        <p:attrNameLst>
                                          <p:attrName>style.visibility</p:attrName>
                                        </p:attrNameLst>
                                      </p:cBhvr>
                                      <p:to>
                                        <p:strVal val="visible"/>
                                      </p:to>
                                    </p:set>
                                    <p:anim calcmode="lin" valueType="num">
                                      <p:cBhvr additive="base">
                                        <p:cTn id="7" dur="500" fill="hold"/>
                                        <p:tgtEl>
                                          <p:spTgt spid="67593"/>
                                        </p:tgtEl>
                                        <p:attrNameLst>
                                          <p:attrName>ppt_x</p:attrName>
                                        </p:attrNameLst>
                                      </p:cBhvr>
                                      <p:tavLst>
                                        <p:tav tm="0">
                                          <p:val>
                                            <p:strVal val="#ppt_x"/>
                                          </p:val>
                                        </p:tav>
                                        <p:tav tm="100000">
                                          <p:val>
                                            <p:strVal val="#ppt_x"/>
                                          </p:val>
                                        </p:tav>
                                      </p:tavLst>
                                    </p:anim>
                                    <p:anim calcmode="lin" valueType="num">
                                      <p:cBhvr additive="base">
                                        <p:cTn id="8" dur="500" fill="hold"/>
                                        <p:tgtEl>
                                          <p:spTgt spid="6759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7594"/>
                                        </p:tgtEl>
                                        <p:attrNameLst>
                                          <p:attrName>style.visibility</p:attrName>
                                        </p:attrNameLst>
                                      </p:cBhvr>
                                      <p:to>
                                        <p:strVal val="visible"/>
                                      </p:to>
                                    </p:set>
                                    <p:anim calcmode="lin" valueType="num">
                                      <p:cBhvr additive="base">
                                        <p:cTn id="11" dur="500" fill="hold"/>
                                        <p:tgtEl>
                                          <p:spTgt spid="67594"/>
                                        </p:tgtEl>
                                        <p:attrNameLst>
                                          <p:attrName>ppt_x</p:attrName>
                                        </p:attrNameLst>
                                      </p:cBhvr>
                                      <p:tavLst>
                                        <p:tav tm="0">
                                          <p:val>
                                            <p:strVal val="#ppt_x"/>
                                          </p:val>
                                        </p:tav>
                                        <p:tav tm="100000">
                                          <p:val>
                                            <p:strVal val="#ppt_x"/>
                                          </p:val>
                                        </p:tav>
                                      </p:tavLst>
                                    </p:anim>
                                    <p:anim calcmode="lin" valueType="num">
                                      <p:cBhvr additive="base">
                                        <p:cTn id="12" dur="500" fill="hold"/>
                                        <p:tgtEl>
                                          <p:spTgt spid="6759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7595"/>
                                        </p:tgtEl>
                                        <p:attrNameLst>
                                          <p:attrName>style.visibility</p:attrName>
                                        </p:attrNameLst>
                                      </p:cBhvr>
                                      <p:to>
                                        <p:strVal val="visible"/>
                                      </p:to>
                                    </p:set>
                                    <p:anim calcmode="lin" valueType="num">
                                      <p:cBhvr additive="base">
                                        <p:cTn id="21" dur="500" fill="hold"/>
                                        <p:tgtEl>
                                          <p:spTgt spid="67595"/>
                                        </p:tgtEl>
                                        <p:attrNameLst>
                                          <p:attrName>ppt_x</p:attrName>
                                        </p:attrNameLst>
                                      </p:cBhvr>
                                      <p:tavLst>
                                        <p:tav tm="0">
                                          <p:val>
                                            <p:strVal val="#ppt_x"/>
                                          </p:val>
                                        </p:tav>
                                        <p:tav tm="100000">
                                          <p:val>
                                            <p:strVal val="#ppt_x"/>
                                          </p:val>
                                        </p:tav>
                                      </p:tavLst>
                                    </p:anim>
                                    <p:anim calcmode="lin" valueType="num">
                                      <p:cBhvr additive="base">
                                        <p:cTn id="22" dur="500" fill="hold"/>
                                        <p:tgtEl>
                                          <p:spTgt spid="6759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3" grpId="0"/>
      <p:bldP spid="67594" grpId="0"/>
      <p:bldP spid="67595" grpId="0"/>
      <p:bldP spid="2" grpId="0" animBg="1"/>
      <p:bldP spid="3" grpId="0"/>
      <p:bldP spid="4"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cartoonstock.com/newscartoons/cartoonists/cga/lowres/cgan626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661" y="836613"/>
            <a:ext cx="3436315" cy="381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8" descr="http://www.google.com/url?source=imglanding&amp;ct=img&amp;q=http://3.bp.blogspot.com/-R76aAXAEtB8/T-GQDTnz25I/AAAAAAAABss/ehx2IsDEl28/s1600/newton+apple+jokes.jpg&amp;sa=X&amp;ei=IpVeUJPpGKjomAW3iYGACQ&amp;ved=0CAwQ8wc4ywE&amp;usg=AFQjCNHi-yVEQEvdwis-5V0R2kex7XRm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36613"/>
            <a:ext cx="2524125"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descr="http://www.google.com/url?source=imglanding&amp;ct=img&amp;q=http://4.bp.blogspot.com/-0CWKPREmazI/TXkqmtheGII/AAAAAAAAAe4/GH4Li3lA3so/s1600/newton%2Blarge%2Bapple.jpg&amp;sa=X&amp;ei=yJReUK-3HajbmAWj6YF4&amp;ved=0CAsQ8wc4dA&amp;usg=AFQjCNFix6VE7fjNAXex6zBHXrt9DyLJq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836613"/>
            <a:ext cx="22780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6"/>
          <p:cNvPicPr>
            <a:picLocks noChangeAspect="1" noChangeArrowheads="1"/>
          </p:cNvPicPr>
          <p:nvPr/>
        </p:nvPicPr>
        <p:blipFill>
          <a:blip r:embed="rId5">
            <a:extLst>
              <a:ext uri="{28A0092B-C50C-407E-A947-70E740481C1C}">
                <a14:useLocalDpi xmlns:a14="http://schemas.microsoft.com/office/drawing/2010/main" val="0"/>
              </a:ext>
            </a:extLst>
          </a:blip>
          <a:srcRect l="30269" r="49509" b="49471"/>
          <a:stretch>
            <a:fillRect/>
          </a:stretch>
        </p:blipFill>
        <p:spPr bwMode="auto">
          <a:xfrm>
            <a:off x="6804025" y="3429000"/>
            <a:ext cx="1296988"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3"/>
          <p:cNvSpPr txBox="1">
            <a:spLocks noChangeArrowheads="1"/>
          </p:cNvSpPr>
          <p:nvPr/>
        </p:nvSpPr>
        <p:spPr bwMode="auto">
          <a:xfrm>
            <a:off x="2059905" y="3366360"/>
            <a:ext cx="5429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rPr>
              <a:t>於是我就找到一個函數的微分與自己成正比！</a:t>
            </a:r>
          </a:p>
        </p:txBody>
      </p:sp>
      <mc:AlternateContent xmlns:mc="http://schemas.openxmlformats.org/markup-compatibility/2006" xmlns:a14="http://schemas.microsoft.com/office/drawing/2010/main">
        <mc:Choice Requires="a14">
          <p:sp>
            <p:nvSpPr>
              <p:cNvPr id="8" name="文字方塊 10">
                <a:extLst>
                  <a:ext uri="{FF2B5EF4-FFF2-40B4-BE49-F238E27FC236}">
                    <a16:creationId xmlns:a16="http://schemas.microsoft.com/office/drawing/2014/main" id="{A7243CA8-E495-4941-8CE2-C0EA769F65DC}"/>
                  </a:ext>
                </a:extLst>
              </p:cNvPr>
              <p:cNvSpPr txBox="1">
                <a:spLocks noChangeArrowheads="1"/>
              </p:cNvSpPr>
              <p:nvPr/>
            </p:nvSpPr>
            <p:spPr bwMode="auto">
              <a:xfrm>
                <a:off x="1445974" y="4246216"/>
                <a:ext cx="658241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若有了常數</a:t>
                </a:r>
                <a:r>
                  <a:rPr lang="en-US" altLang="zh-TW" sz="1800" i="1" dirty="0"/>
                  <a:t>e</a:t>
                </a:r>
                <a:r>
                  <a:rPr lang="zh-TW" altLang="en-US" sz="1800" dirty="0"/>
                  <a:t>的值，任意</a:t>
                </a:r>
                <a14:m>
                  <m:oMath xmlns:m="http://schemas.openxmlformats.org/officeDocument/2006/math">
                    <m:r>
                      <a:rPr lang="en-US" altLang="zh-TW" sz="1800" b="0" i="1" dirty="0" smtClean="0">
                        <a:latin typeface="Cambria Math" panose="02040503050406030204" pitchFamily="18" charset="0"/>
                      </a:rPr>
                      <m:t>𝑎</m:t>
                    </m:r>
                  </m:oMath>
                </a14:m>
                <a:r>
                  <a:rPr lang="zh-TW" altLang="en-US" sz="1800" dirty="0"/>
                  <a:t>的指數函數微分就可以計算出來。</a:t>
                </a:r>
              </a:p>
            </p:txBody>
          </p:sp>
        </mc:Choice>
        <mc:Fallback xmlns="">
          <p:sp>
            <p:nvSpPr>
              <p:cNvPr id="8" name="文字方塊 10">
                <a:extLst>
                  <a:ext uri="{FF2B5EF4-FFF2-40B4-BE49-F238E27FC236}">
                    <a16:creationId xmlns:a16="http://schemas.microsoft.com/office/drawing/2014/main" id="{A7243CA8-E495-4941-8CE2-C0EA769F65DC}"/>
                  </a:ext>
                </a:extLst>
              </p:cNvPr>
              <p:cNvSpPr txBox="1">
                <a:spLocks noRot="1" noChangeAspect="1" noMove="1" noResize="1" noEditPoints="1" noAdjustHandles="1" noChangeArrowheads="1" noChangeShapeType="1" noTextEdit="1"/>
              </p:cNvSpPr>
              <p:nvPr/>
            </p:nvSpPr>
            <p:spPr bwMode="auto">
              <a:xfrm>
                <a:off x="1445974" y="4246216"/>
                <a:ext cx="6582410" cy="369332"/>
              </a:xfrm>
              <a:prstGeom prst="rect">
                <a:avLst/>
              </a:prstGeom>
              <a:blipFill>
                <a:blip r:embed="rId2"/>
                <a:stretch>
                  <a:fillRect l="-769"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矩形 18">
            <a:extLst>
              <a:ext uri="{FF2B5EF4-FFF2-40B4-BE49-F238E27FC236}">
                <a16:creationId xmlns:a16="http://schemas.microsoft.com/office/drawing/2014/main" id="{2422A06F-C862-E04A-B7A1-2A973C5B3D9F}"/>
              </a:ext>
            </a:extLst>
          </p:cNvPr>
          <p:cNvSpPr>
            <a:spLocks noChangeArrowheads="1"/>
          </p:cNvSpPr>
          <p:nvPr/>
        </p:nvSpPr>
        <p:spPr bwMode="auto">
          <a:xfrm>
            <a:off x="1512512" y="705366"/>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如果</a:t>
            </a:r>
          </a:p>
        </p:txBody>
      </p:sp>
      <p:sp>
        <p:nvSpPr>
          <p:cNvPr id="14" name="文字方塊 5">
            <a:extLst>
              <a:ext uri="{FF2B5EF4-FFF2-40B4-BE49-F238E27FC236}">
                <a16:creationId xmlns:a16="http://schemas.microsoft.com/office/drawing/2014/main" id="{00AD28E7-B7E9-E346-AAC7-E7F331BBAB78}"/>
              </a:ext>
            </a:extLst>
          </p:cNvPr>
          <p:cNvSpPr txBox="1"/>
          <p:nvPr/>
        </p:nvSpPr>
        <p:spPr bwMode="auto">
          <a:xfrm>
            <a:off x="1512512" y="1425446"/>
            <a:ext cx="720081" cy="369332"/>
          </a:xfrm>
          <a:prstGeom prst="rect">
            <a:avLst/>
          </a:prstGeom>
          <a:noFill/>
          <a:ln w="9525">
            <a:noFill/>
            <a:miter lim="800000"/>
            <a:headEnd/>
            <a:tailEnd/>
          </a:ln>
        </p:spPr>
        <p:txBody>
          <a:bodyPr wrap="square" rtlCol="0">
            <a:spAutoFit/>
          </a:bodyPr>
          <a:lstStyle/>
          <a:p>
            <a:pPr>
              <a:spcBef>
                <a:spcPct val="50000"/>
              </a:spcBef>
            </a:pPr>
            <a:r>
              <a:rPr lang="zh-TW" altLang="en-US" sz="1800" dirty="0"/>
              <a:t>那麼</a:t>
            </a:r>
          </a:p>
        </p:txBody>
      </p:sp>
      <mc:AlternateContent xmlns:mc="http://schemas.openxmlformats.org/markup-compatibility/2006" xmlns:a14="http://schemas.microsoft.com/office/drawing/2010/main">
        <mc:Choice Requires="a14">
          <p:sp>
            <p:nvSpPr>
              <p:cNvPr id="15" name="文字方塊 7">
                <a:extLst>
                  <a:ext uri="{FF2B5EF4-FFF2-40B4-BE49-F238E27FC236}">
                    <a16:creationId xmlns:a16="http://schemas.microsoft.com/office/drawing/2014/main" id="{2A64A261-3FF5-D14E-984E-92703567EBC5}"/>
                  </a:ext>
                </a:extLst>
              </p:cNvPr>
              <p:cNvSpPr txBox="1"/>
              <p:nvPr/>
            </p:nvSpPr>
            <p:spPr bwMode="auto">
              <a:xfrm>
                <a:off x="2136328" y="1386529"/>
                <a:ext cx="1663404" cy="61824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𝑥</m:t>
                          </m:r>
                        </m:den>
                      </m:f>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r>
                        <a:rPr lang="en-US" altLang="zh-TW" sz="1800" b="0" i="1" smtClean="0">
                          <a:latin typeface="Cambria Math"/>
                        </a:rPr>
                        <m:t>=</m:t>
                      </m:r>
                      <m:r>
                        <a:rPr lang="en-US" altLang="zh-TW" sz="1800" b="0" i="1" smtClean="0">
                          <a:latin typeface="Cambria Math" panose="02040503050406030204" pitchFamily="18" charset="0"/>
                        </a:rPr>
                        <m:t>𝑏</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oMath>
                  </m:oMathPara>
                </a14:m>
                <a:endParaRPr lang="zh-TW" altLang="en-US" sz="1800" dirty="0"/>
              </a:p>
            </p:txBody>
          </p:sp>
        </mc:Choice>
        <mc:Fallback xmlns="">
          <p:sp>
            <p:nvSpPr>
              <p:cNvPr id="15" name="文字方塊 7">
                <a:extLst>
                  <a:ext uri="{FF2B5EF4-FFF2-40B4-BE49-F238E27FC236}">
                    <a16:creationId xmlns:a16="http://schemas.microsoft.com/office/drawing/2014/main" id="{2A64A261-3FF5-D14E-984E-92703567EBC5}"/>
                  </a:ext>
                </a:extLst>
              </p:cNvPr>
              <p:cNvSpPr txBox="1">
                <a:spLocks noRot="1" noChangeAspect="1" noMove="1" noResize="1" noEditPoints="1" noAdjustHandles="1" noChangeArrowheads="1" noChangeShapeType="1" noTextEdit="1"/>
              </p:cNvSpPr>
              <p:nvPr/>
            </p:nvSpPr>
            <p:spPr bwMode="auto">
              <a:xfrm>
                <a:off x="2136328" y="1386529"/>
                <a:ext cx="1663404" cy="618246"/>
              </a:xfrm>
              <a:prstGeom prst="rect">
                <a:avLst/>
              </a:prstGeom>
              <a:blipFill>
                <a:blip r:embed="rId3"/>
                <a:stretch>
                  <a:fillRect b="-6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8">
                <a:extLst>
                  <a:ext uri="{FF2B5EF4-FFF2-40B4-BE49-F238E27FC236}">
                    <a16:creationId xmlns:a16="http://schemas.microsoft.com/office/drawing/2014/main" id="{F459F37C-57D1-7B48-A1DA-6B716F7F77E7}"/>
                  </a:ext>
                </a:extLst>
              </p:cNvPr>
              <p:cNvSpPr txBox="1"/>
              <p:nvPr/>
            </p:nvSpPr>
            <p:spPr bwMode="auto">
              <a:xfrm>
                <a:off x="2158843" y="539054"/>
                <a:ext cx="1341969" cy="61824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𝑥</m:t>
                          </m:r>
                        </m:den>
                      </m:f>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𝑥</m:t>
                          </m:r>
                        </m:sup>
                      </m:sSup>
                      <m:r>
                        <a:rPr lang="en-US" altLang="zh-TW" sz="1800" b="0" i="1" smtClean="0">
                          <a:latin typeface="Cambria Math"/>
                        </a:rPr>
                        <m:t>=</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𝑥</m:t>
                          </m:r>
                        </m:sup>
                      </m:sSup>
                    </m:oMath>
                  </m:oMathPara>
                </a14:m>
                <a:endParaRPr lang="zh-TW" altLang="en-US" sz="1800" dirty="0"/>
              </a:p>
            </p:txBody>
          </p:sp>
        </mc:Choice>
        <mc:Fallback xmlns="">
          <p:sp>
            <p:nvSpPr>
              <p:cNvPr id="16" name="文字方塊 8">
                <a:extLst>
                  <a:ext uri="{FF2B5EF4-FFF2-40B4-BE49-F238E27FC236}">
                    <a16:creationId xmlns:a16="http://schemas.microsoft.com/office/drawing/2014/main" id="{F459F37C-57D1-7B48-A1DA-6B716F7F77E7}"/>
                  </a:ext>
                </a:extLst>
              </p:cNvPr>
              <p:cNvSpPr txBox="1">
                <a:spLocks noRot="1" noChangeAspect="1" noMove="1" noResize="1" noEditPoints="1" noAdjustHandles="1" noChangeArrowheads="1" noChangeShapeType="1" noTextEdit="1"/>
              </p:cNvSpPr>
              <p:nvPr/>
            </p:nvSpPr>
            <p:spPr bwMode="auto">
              <a:xfrm>
                <a:off x="2158843" y="539054"/>
                <a:ext cx="1341969" cy="618246"/>
              </a:xfrm>
              <a:prstGeom prst="rect">
                <a:avLst/>
              </a:prstGeom>
              <a:blipFill>
                <a:blip r:embed="rId4"/>
                <a:stretch>
                  <a:fillRect b="-4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7">
                <a:extLst>
                  <a:ext uri="{FF2B5EF4-FFF2-40B4-BE49-F238E27FC236}">
                    <a16:creationId xmlns:a16="http://schemas.microsoft.com/office/drawing/2014/main" id="{52F7B058-7CEF-B64F-9D58-6C8322C50427}"/>
                  </a:ext>
                </a:extLst>
              </p:cNvPr>
              <p:cNvSpPr txBox="1"/>
              <p:nvPr/>
            </p:nvSpPr>
            <p:spPr bwMode="auto">
              <a:xfrm>
                <a:off x="2132163" y="2392668"/>
                <a:ext cx="3809569" cy="679032"/>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𝑥</m:t>
                          </m:r>
                        </m:den>
                      </m:f>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r>
                        <a:rPr lang="en-US" altLang="zh-TW" sz="1800" i="1">
                          <a:latin typeface="Cambria Math"/>
                        </a:rPr>
                        <m:t>=</m:t>
                      </m:r>
                      <m:f>
                        <m:fPr>
                          <m:ctrlPr>
                            <a:rPr lang="en-US" altLang="zh-TW" sz="1800" i="1">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𝑏𝑥</m:t>
                          </m:r>
                          <m:r>
                            <a:rPr lang="en-US" altLang="zh-TW" sz="1800" b="0" i="1" smtClean="0">
                              <a:latin typeface="Cambria Math" panose="02040503050406030204" pitchFamily="18" charset="0"/>
                            </a:rPr>
                            <m:t>)</m:t>
                          </m:r>
                        </m:den>
                      </m:f>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r>
                        <a:rPr lang="en-US" altLang="zh-TW" sz="1800" i="1" dirty="0"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𝑑</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𝑏𝑥</m:t>
                              </m:r>
                            </m:e>
                          </m:d>
                        </m:num>
                        <m:den>
                          <m:r>
                            <a:rPr lang="en-US" altLang="zh-TW" sz="1800" i="1">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𝑏</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oMath>
                  </m:oMathPara>
                </a14:m>
                <a:endParaRPr lang="zh-TW" altLang="en-US" sz="1800" dirty="0"/>
              </a:p>
            </p:txBody>
          </p:sp>
        </mc:Choice>
        <mc:Fallback xmlns="">
          <p:sp>
            <p:nvSpPr>
              <p:cNvPr id="17" name="文字方塊 7">
                <a:extLst>
                  <a:ext uri="{FF2B5EF4-FFF2-40B4-BE49-F238E27FC236}">
                    <a16:creationId xmlns:a16="http://schemas.microsoft.com/office/drawing/2014/main" id="{52F7B058-7CEF-B64F-9D58-6C8322C50427}"/>
                  </a:ext>
                </a:extLst>
              </p:cNvPr>
              <p:cNvSpPr txBox="1">
                <a:spLocks noRot="1" noChangeAspect="1" noMove="1" noResize="1" noEditPoints="1" noAdjustHandles="1" noChangeArrowheads="1" noChangeShapeType="1" noTextEdit="1"/>
              </p:cNvSpPr>
              <p:nvPr/>
            </p:nvSpPr>
            <p:spPr bwMode="auto">
              <a:xfrm>
                <a:off x="2132163" y="2392668"/>
                <a:ext cx="3809569" cy="679032"/>
              </a:xfrm>
              <a:prstGeom prst="rect">
                <a:avLst/>
              </a:prstGeom>
              <a:blipFill>
                <a:blip r:embed="rId5"/>
                <a:stretch>
                  <a:fillRect b="-925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7">
                <a:extLst>
                  <a:ext uri="{FF2B5EF4-FFF2-40B4-BE49-F238E27FC236}">
                    <a16:creationId xmlns:a16="http://schemas.microsoft.com/office/drawing/2014/main" id="{FE7E70CA-F3EB-E041-930B-BEFAD49D4601}"/>
                  </a:ext>
                </a:extLst>
              </p:cNvPr>
              <p:cNvSpPr txBox="1"/>
              <p:nvPr/>
            </p:nvSpPr>
            <p:spPr bwMode="auto">
              <a:xfrm>
                <a:off x="2132163" y="4747742"/>
                <a:ext cx="2467855" cy="437107"/>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𝑎</m:t>
                          </m:r>
                        </m:e>
                        <m:sup>
                          <m:r>
                            <a:rPr lang="en-US" altLang="zh-TW" sz="1800" i="1" dirty="0">
                              <a:latin typeface="Cambria Math" panose="02040503050406030204" pitchFamily="18" charset="0"/>
                            </a:rPr>
                            <m:t>𝑥</m:t>
                          </m:r>
                        </m:sup>
                      </m:sSup>
                      <m:r>
                        <a:rPr lang="en-US" altLang="zh-TW" sz="1800" i="1">
                          <a:latin typeface="Cambria Math"/>
                        </a:rPr>
                        <m:t>=</m:t>
                      </m:r>
                      <m:sSup>
                        <m:sSupPr>
                          <m:ctrlPr>
                            <a:rPr lang="en-US" altLang="zh-TW" i="1" dirty="0">
                              <a:latin typeface="Cambria Math" panose="02040503050406030204" pitchFamily="18" charset="0"/>
                            </a:rPr>
                          </m:ctrlPr>
                        </m:sSupPr>
                        <m:e>
                          <m:d>
                            <m:dPr>
                              <m:ctrlPr>
                                <a:rPr lang="en-US" altLang="zh-TW" i="1" dirty="0">
                                  <a:latin typeface="Cambria Math" panose="02040503050406030204" pitchFamily="18" charset="0"/>
                                </a:rPr>
                              </m:ctrlPr>
                            </m:dPr>
                            <m:e>
                              <m:sSup>
                                <m:sSupPr>
                                  <m:ctrlPr>
                                    <a:rPr lang="en-US" altLang="zh-TW" i="1" dirty="0">
                                      <a:latin typeface="Cambria Math" panose="02040503050406030204" pitchFamily="18" charset="0"/>
                                    </a:rPr>
                                  </m:ctrlPr>
                                </m:sSupPr>
                                <m:e>
                                  <m:r>
                                    <a:rPr lang="en-US" altLang="zh-TW" i="1" dirty="0">
                                      <a:latin typeface="Cambria Math" panose="02040503050406030204" pitchFamily="18" charset="0"/>
                                    </a:rPr>
                                    <m:t>𝑒</m:t>
                                  </m:r>
                                </m:e>
                                <m:sup>
                                  <m:func>
                                    <m:funcPr>
                                      <m:ctrlPr>
                                        <a:rPr lang="en-US" altLang="zh-TW" i="1" dirty="0">
                                          <a:latin typeface="Cambria Math" panose="02040503050406030204" pitchFamily="18" charset="0"/>
                                        </a:rPr>
                                      </m:ctrlPr>
                                    </m:funcPr>
                                    <m:fName>
                                      <m:r>
                                        <m:rPr>
                                          <m:sty m:val="p"/>
                                        </m:rPr>
                                        <a:rPr lang="en-US" altLang="zh-TW" dirty="0">
                                          <a:latin typeface="Cambria Math" panose="02040503050406030204" pitchFamily="18" charset="0"/>
                                        </a:rPr>
                                        <m:t>ln</m:t>
                                      </m:r>
                                    </m:fName>
                                    <m:e>
                                      <m:r>
                                        <a:rPr lang="en-US" altLang="zh-TW" i="1" dirty="0">
                                          <a:latin typeface="Cambria Math" panose="02040503050406030204" pitchFamily="18" charset="0"/>
                                        </a:rPr>
                                        <m:t>𝑎</m:t>
                                      </m:r>
                                    </m:e>
                                  </m:func>
                                </m:sup>
                              </m:sSup>
                            </m:e>
                          </m:d>
                        </m:e>
                        <m:sup>
                          <m:r>
                            <a:rPr lang="en-US" altLang="zh-TW" b="0" i="1" dirty="0" smtClean="0">
                              <a:latin typeface="Cambria Math" panose="02040503050406030204" pitchFamily="18" charset="0"/>
                            </a:rPr>
                            <m:t>𝑥</m:t>
                          </m:r>
                        </m:sup>
                      </m:sSup>
                      <m:r>
                        <a:rPr lang="en-US" altLang="zh-TW" b="0" i="1" dirty="0" smtClean="0">
                          <a:latin typeface="Cambria Math" panose="02040503050406030204" pitchFamily="18" charset="0"/>
                        </a:rPr>
                        <m:t>=</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func>
                            <m:funcPr>
                              <m:ctrlPr>
                                <a:rPr lang="en-US" altLang="zh-TW" i="1" dirty="0">
                                  <a:latin typeface="Cambria Math" panose="02040503050406030204" pitchFamily="18" charset="0"/>
                                </a:rPr>
                              </m:ctrlPr>
                            </m:funcPr>
                            <m:fName>
                              <m:r>
                                <m:rPr>
                                  <m:sty m:val="p"/>
                                </m:rPr>
                                <a:rPr lang="en-US" altLang="zh-TW" dirty="0">
                                  <a:latin typeface="Cambria Math" panose="02040503050406030204" pitchFamily="18" charset="0"/>
                                </a:rPr>
                                <m:t>ln</m:t>
                              </m:r>
                            </m:fName>
                            <m:e>
                              <m:r>
                                <a:rPr lang="en-US" altLang="zh-TW" i="1" dirty="0">
                                  <a:latin typeface="Cambria Math" panose="02040503050406030204" pitchFamily="18" charset="0"/>
                                </a:rPr>
                                <m:t>𝑎</m:t>
                              </m:r>
                            </m:e>
                          </m:func>
                          <m:r>
                            <a:rPr lang="en-US" altLang="zh-TW" i="1" dirty="0" smtClean="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rPr>
                            <m:t>𝑥</m:t>
                          </m:r>
                        </m:sup>
                      </m:sSup>
                    </m:oMath>
                  </m:oMathPara>
                </a14:m>
                <a:endParaRPr lang="zh-TW" altLang="en-US" sz="1800" dirty="0"/>
              </a:p>
            </p:txBody>
          </p:sp>
        </mc:Choice>
        <mc:Fallback xmlns="">
          <p:sp>
            <p:nvSpPr>
              <p:cNvPr id="18" name="文字方塊 7">
                <a:extLst>
                  <a:ext uri="{FF2B5EF4-FFF2-40B4-BE49-F238E27FC236}">
                    <a16:creationId xmlns:a16="http://schemas.microsoft.com/office/drawing/2014/main" id="{FE7E70CA-F3EB-E041-930B-BEFAD49D4601}"/>
                  </a:ext>
                </a:extLst>
              </p:cNvPr>
              <p:cNvSpPr txBox="1">
                <a:spLocks noRot="1" noChangeAspect="1" noMove="1" noResize="1" noEditPoints="1" noAdjustHandles="1" noChangeArrowheads="1" noChangeShapeType="1" noTextEdit="1"/>
              </p:cNvSpPr>
              <p:nvPr/>
            </p:nvSpPr>
            <p:spPr bwMode="auto">
              <a:xfrm>
                <a:off x="2132163" y="4747742"/>
                <a:ext cx="2467855" cy="437107"/>
              </a:xfrm>
              <a:prstGeom prst="rect">
                <a:avLst/>
              </a:prstGeom>
              <a:blipFill>
                <a:blip r:embed="rId6"/>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7">
                <a:extLst>
                  <a:ext uri="{FF2B5EF4-FFF2-40B4-BE49-F238E27FC236}">
                    <a16:creationId xmlns:a16="http://schemas.microsoft.com/office/drawing/2014/main" id="{A1951425-9762-A54C-8CCE-66EED45A5A6D}"/>
                  </a:ext>
                </a:extLst>
              </p:cNvPr>
              <p:cNvSpPr txBox="1"/>
              <p:nvPr/>
            </p:nvSpPr>
            <p:spPr bwMode="auto">
              <a:xfrm>
                <a:off x="2132163" y="5501181"/>
                <a:ext cx="4514441" cy="61824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𝑥</m:t>
                          </m:r>
                        </m:den>
                      </m:f>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𝑎</m:t>
                          </m:r>
                        </m:e>
                        <m:sup>
                          <m:r>
                            <a:rPr lang="en-US" altLang="zh-TW" i="1" dirty="0">
                              <a:latin typeface="Cambria Math" panose="02040503050406030204" pitchFamily="18" charset="0"/>
                            </a:rPr>
                            <m:t>𝑥</m:t>
                          </m:r>
                        </m:sup>
                      </m:sSup>
                      <m:r>
                        <a:rPr lang="en-US" altLang="zh-TW" sz="1800"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𝑑</m:t>
                          </m:r>
                          <m:r>
                            <a:rPr lang="en-US" altLang="zh-TW" i="1">
                              <a:latin typeface="Cambria Math" panose="02040503050406030204" pitchFamily="18" charset="0"/>
                            </a:rPr>
                            <m:t>𝑥</m:t>
                          </m:r>
                        </m:den>
                      </m:f>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𝑒</m:t>
                          </m:r>
                        </m:e>
                        <m:sup>
                          <m:func>
                            <m:funcPr>
                              <m:ctrlPr>
                                <a:rPr lang="en-US" altLang="zh-TW" i="1" dirty="0">
                                  <a:latin typeface="Cambria Math" panose="02040503050406030204" pitchFamily="18" charset="0"/>
                                </a:rPr>
                              </m:ctrlPr>
                            </m:funcPr>
                            <m:fName>
                              <m:r>
                                <m:rPr>
                                  <m:sty m:val="p"/>
                                </m:rPr>
                                <a:rPr lang="en-US" altLang="zh-TW" dirty="0">
                                  <a:latin typeface="Cambria Math" panose="02040503050406030204" pitchFamily="18" charset="0"/>
                                </a:rPr>
                                <m:t>ln</m:t>
                              </m:r>
                            </m:fName>
                            <m:e>
                              <m:r>
                                <a:rPr lang="en-US" altLang="zh-TW" i="1" dirty="0">
                                  <a:latin typeface="Cambria Math" panose="02040503050406030204" pitchFamily="18" charset="0"/>
                                </a:rPr>
                                <m:t>𝑎</m:t>
                              </m:r>
                            </m:e>
                          </m:func>
                          <m:r>
                            <a:rPr lang="en-US" altLang="zh-TW" i="1" dirty="0">
                              <a:latin typeface="Cambria Math" panose="02040503050406030204" pitchFamily="18" charset="0"/>
                              <a:ea typeface="Cambria Math" panose="02040503050406030204" pitchFamily="18" charset="0"/>
                            </a:rPr>
                            <m:t>∙</m:t>
                          </m:r>
                          <m:r>
                            <a:rPr lang="en-US" altLang="zh-TW" i="1" dirty="0">
                              <a:latin typeface="Cambria Math" panose="02040503050406030204" pitchFamily="18" charset="0"/>
                            </a:rPr>
                            <m:t>𝑥</m:t>
                          </m:r>
                        </m:sup>
                      </m:sSup>
                      <m:r>
                        <a:rPr lang="en-US" altLang="zh-TW" b="0" i="1" dirty="0" smtClean="0">
                          <a:latin typeface="Cambria Math" panose="02040503050406030204" pitchFamily="18" charset="0"/>
                        </a:rPr>
                        <m:t>=</m:t>
                      </m:r>
                      <m:func>
                        <m:funcPr>
                          <m:ctrlPr>
                            <a:rPr lang="en-US" altLang="zh-TW" b="0" i="1" dirty="0" smtClean="0">
                              <a:latin typeface="Cambria Math" panose="02040503050406030204" pitchFamily="18" charset="0"/>
                            </a:rPr>
                          </m:ctrlPr>
                        </m:funcPr>
                        <m:fName>
                          <m:r>
                            <m:rPr>
                              <m:sty m:val="p"/>
                            </m:rPr>
                            <a:rPr lang="en-US" altLang="zh-TW" b="0" i="0" dirty="0" smtClean="0">
                              <a:latin typeface="Cambria Math" panose="02040503050406030204" pitchFamily="18" charset="0"/>
                            </a:rPr>
                            <m:t>ln</m:t>
                          </m:r>
                        </m:fName>
                        <m:e>
                          <m:r>
                            <a:rPr lang="en-US" altLang="zh-TW" b="0" i="1" dirty="0" smtClean="0">
                              <a:latin typeface="Cambria Math" panose="02040503050406030204" pitchFamily="18" charset="0"/>
                            </a:rPr>
                            <m:t>𝑎</m:t>
                          </m:r>
                        </m:e>
                      </m:func>
                      <m:r>
                        <a:rPr lang="en-US" altLang="zh-TW" b="0" i="1" dirty="0" smtClean="0">
                          <a:latin typeface="Cambria Math" panose="02040503050406030204" pitchFamily="18" charset="0"/>
                          <a:ea typeface="Cambria Math" panose="02040503050406030204" pitchFamily="18" charset="0"/>
                        </a:rPr>
                        <m:t>∙</m:t>
                      </m:r>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𝑒</m:t>
                          </m:r>
                        </m:e>
                        <m:sup>
                          <m:func>
                            <m:funcPr>
                              <m:ctrlPr>
                                <a:rPr lang="en-US" altLang="zh-TW" i="1" dirty="0">
                                  <a:latin typeface="Cambria Math" panose="02040503050406030204" pitchFamily="18" charset="0"/>
                                </a:rPr>
                              </m:ctrlPr>
                            </m:funcPr>
                            <m:fName>
                              <m:r>
                                <m:rPr>
                                  <m:sty m:val="p"/>
                                </m:rPr>
                                <a:rPr lang="en-US" altLang="zh-TW" dirty="0">
                                  <a:latin typeface="Cambria Math" panose="02040503050406030204" pitchFamily="18" charset="0"/>
                                </a:rPr>
                                <m:t>ln</m:t>
                              </m:r>
                            </m:fName>
                            <m:e>
                              <m:r>
                                <a:rPr lang="en-US" altLang="zh-TW" i="1" dirty="0">
                                  <a:latin typeface="Cambria Math" panose="02040503050406030204" pitchFamily="18" charset="0"/>
                                </a:rPr>
                                <m:t>𝑎</m:t>
                              </m:r>
                            </m:e>
                          </m:func>
                          <m:r>
                            <a:rPr lang="en-US" altLang="zh-TW" i="1" dirty="0">
                              <a:latin typeface="Cambria Math" panose="02040503050406030204" pitchFamily="18" charset="0"/>
                              <a:ea typeface="Cambria Math" panose="02040503050406030204" pitchFamily="18" charset="0"/>
                            </a:rPr>
                            <m:t>∙</m:t>
                          </m:r>
                          <m:r>
                            <a:rPr lang="en-US" altLang="zh-TW" i="1" dirty="0">
                              <a:latin typeface="Cambria Math" panose="02040503050406030204" pitchFamily="18" charset="0"/>
                            </a:rPr>
                            <m:t>𝑥</m:t>
                          </m:r>
                        </m:sup>
                      </m:sSup>
                      <m:r>
                        <a:rPr lang="en-US" altLang="zh-TW" b="0" i="1" dirty="0" smtClean="0">
                          <a:latin typeface="Cambria Math" panose="02040503050406030204" pitchFamily="18" charset="0"/>
                        </a:rPr>
                        <m:t>=</m:t>
                      </m:r>
                      <m:func>
                        <m:funcPr>
                          <m:ctrlPr>
                            <a:rPr lang="en-US" altLang="zh-TW" i="1" dirty="0">
                              <a:latin typeface="Cambria Math" panose="02040503050406030204" pitchFamily="18" charset="0"/>
                            </a:rPr>
                          </m:ctrlPr>
                        </m:funcPr>
                        <m:fName>
                          <m:r>
                            <m:rPr>
                              <m:sty m:val="p"/>
                            </m:rPr>
                            <a:rPr lang="en-US" altLang="zh-TW" dirty="0">
                              <a:latin typeface="Cambria Math" panose="02040503050406030204" pitchFamily="18" charset="0"/>
                            </a:rPr>
                            <m:t>ln</m:t>
                          </m:r>
                        </m:fName>
                        <m:e>
                          <m:r>
                            <a:rPr lang="en-US" altLang="zh-TW" i="1" dirty="0">
                              <a:latin typeface="Cambria Math" panose="02040503050406030204" pitchFamily="18" charset="0"/>
                            </a:rPr>
                            <m:t>𝑎</m:t>
                          </m:r>
                        </m:e>
                      </m:func>
                      <m:r>
                        <a:rPr lang="en-US" altLang="zh-TW" i="1" dirty="0" smtClean="0">
                          <a:latin typeface="Cambria Math" panose="02040503050406030204" pitchFamily="18" charset="0"/>
                          <a:ea typeface="Cambria Math" panose="02040503050406030204" pitchFamily="18" charset="0"/>
                        </a:rPr>
                        <m:t>∙</m:t>
                      </m:r>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𝑎</m:t>
                          </m:r>
                        </m:e>
                        <m:sup>
                          <m:r>
                            <a:rPr lang="en-US" altLang="zh-TW" i="1" dirty="0">
                              <a:latin typeface="Cambria Math" panose="02040503050406030204" pitchFamily="18" charset="0"/>
                            </a:rPr>
                            <m:t>𝑥</m:t>
                          </m:r>
                        </m:sup>
                      </m:sSup>
                    </m:oMath>
                  </m:oMathPara>
                </a14:m>
                <a:endParaRPr lang="zh-TW" altLang="en-US" sz="1800" dirty="0"/>
              </a:p>
            </p:txBody>
          </p:sp>
        </mc:Choice>
        <mc:Fallback xmlns="">
          <p:sp>
            <p:nvSpPr>
              <p:cNvPr id="19" name="文字方塊 7">
                <a:extLst>
                  <a:ext uri="{FF2B5EF4-FFF2-40B4-BE49-F238E27FC236}">
                    <a16:creationId xmlns:a16="http://schemas.microsoft.com/office/drawing/2014/main" id="{A1951425-9762-A54C-8CCE-66EED45A5A6D}"/>
                  </a:ext>
                </a:extLst>
              </p:cNvPr>
              <p:cNvSpPr txBox="1">
                <a:spLocks noRot="1" noChangeAspect="1" noMove="1" noResize="1" noEditPoints="1" noAdjustHandles="1" noChangeArrowheads="1" noChangeShapeType="1" noTextEdit="1"/>
              </p:cNvSpPr>
              <p:nvPr/>
            </p:nvSpPr>
            <p:spPr bwMode="auto">
              <a:xfrm>
                <a:off x="2132163" y="5501181"/>
                <a:ext cx="4514441" cy="618246"/>
              </a:xfrm>
              <a:prstGeom prst="rect">
                <a:avLst/>
              </a:prstGeom>
              <a:blipFill>
                <a:blip r:embed="rId7"/>
                <a:stretch>
                  <a:fillRect b="-6000"/>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27231011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矩形 1"/>
          <p:cNvSpPr>
            <a:spLocks noChangeArrowheads="1"/>
          </p:cNvSpPr>
          <p:nvPr/>
        </p:nvSpPr>
        <p:spPr bwMode="auto">
          <a:xfrm>
            <a:off x="755650" y="1341438"/>
            <a:ext cx="7632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常數 </a:t>
            </a:r>
            <a:r>
              <a:rPr lang="en-US" altLang="zh-TW" sz="1800" i="1"/>
              <a:t>e</a:t>
            </a:r>
            <a:r>
              <a:rPr lang="zh-TW" altLang="en-US" sz="1800" i="1"/>
              <a:t> </a:t>
            </a:r>
            <a:r>
              <a:rPr lang="zh-TW" altLang="en-US" sz="1800"/>
              <a:t>是一個無理數，在數學上就像 </a:t>
            </a:r>
            <a:r>
              <a:rPr lang="en-US" altLang="zh-TW" sz="1800" i="1"/>
              <a:t>π</a:t>
            </a:r>
            <a:r>
              <a:rPr lang="zh-TW" altLang="en-US" sz="1800"/>
              <a:t> 一樣重要，其值大概是</a:t>
            </a:r>
            <a:r>
              <a:rPr lang="en-US" altLang="zh-TW" sz="1800"/>
              <a:t>2.71828</a:t>
            </a:r>
            <a:r>
              <a:rPr lang="zh-TW" altLang="en-US" sz="1800"/>
              <a:t>左右</a:t>
            </a:r>
            <a:r>
              <a:rPr lang="zh-TW" altLang="en-US"/>
              <a:t>。</a:t>
            </a:r>
            <a:endParaRPr lang="zh-TW" altLang="zh-TW"/>
          </a:p>
        </p:txBody>
      </p:sp>
      <p:sp>
        <p:nvSpPr>
          <p:cNvPr id="68610" name="矩形 2"/>
          <p:cNvSpPr>
            <a:spLocks noChangeArrowheads="1"/>
          </p:cNvSpPr>
          <p:nvPr/>
        </p:nvSpPr>
        <p:spPr bwMode="auto">
          <a:xfrm>
            <a:off x="3348038" y="836613"/>
            <a:ext cx="1795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2000"/>
              <a:t>Euler's number </a:t>
            </a:r>
            <a:endParaRPr lang="zh-TW" altLang="en-US" sz="2000"/>
          </a:p>
        </p:txBody>
      </p:sp>
      <p:sp>
        <p:nvSpPr>
          <p:cNvPr id="68611" name="矩形 3"/>
          <p:cNvSpPr>
            <a:spLocks noChangeArrowheads="1"/>
          </p:cNvSpPr>
          <p:nvPr/>
        </p:nvSpPr>
        <p:spPr bwMode="auto">
          <a:xfrm>
            <a:off x="1042988" y="1916113"/>
            <a:ext cx="698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2000"/>
              <a:t>2.71828182845904523536028747135266249775724709369995</a:t>
            </a:r>
            <a:endParaRPr lang="zh-TW" altLang="en-US" sz="2000"/>
          </a:p>
        </p:txBody>
      </p:sp>
      <p:pic>
        <p:nvPicPr>
          <p:cNvPr id="68615" name="Picture 7" descr="http://upload.wikimedia.org/wikipedia/commons/thumb/6/60/Leonhard_Euler_2.jpg/280px-Leonhard_Euler_2.jpg">
            <a:hlinkClick r:id="rId2" tooltip="Portrait by Johann Georg Brucker (1756 ?)"/>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3860800"/>
            <a:ext cx="19177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矩形 9"/>
          <p:cNvSpPr>
            <a:spLocks noChangeArrowheads="1"/>
          </p:cNvSpPr>
          <p:nvPr/>
        </p:nvSpPr>
        <p:spPr bwMode="auto">
          <a:xfrm>
            <a:off x="6875463" y="6211888"/>
            <a:ext cx="1768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b="1"/>
              <a:t>Leonhard Euler</a:t>
            </a:r>
          </a:p>
          <a:p>
            <a:r>
              <a:rPr lang="en-US" altLang="zh-TW" sz="1800" b="1"/>
              <a:t>(1707-1783)</a:t>
            </a:r>
            <a:endParaRPr lang="zh-TW" altLang="en-US" sz="1800"/>
          </a:p>
        </p:txBody>
      </p:sp>
      <p:sp>
        <p:nvSpPr>
          <p:cNvPr id="68618"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68620"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mc:AlternateContent xmlns:mc="http://schemas.openxmlformats.org/markup-compatibility/2006" xmlns:a14="http://schemas.microsoft.com/office/drawing/2010/main">
        <mc:Choice Requires="a14">
          <p:sp>
            <p:nvSpPr>
              <p:cNvPr id="13" name="文字方塊 8">
                <a:extLst>
                  <a:ext uri="{FF2B5EF4-FFF2-40B4-BE49-F238E27FC236}">
                    <a16:creationId xmlns:a16="http://schemas.microsoft.com/office/drawing/2014/main" id="{E823B66C-09E2-C24B-B30C-092B328170F9}"/>
                  </a:ext>
                </a:extLst>
              </p:cNvPr>
              <p:cNvSpPr txBox="1"/>
              <p:nvPr/>
            </p:nvSpPr>
            <p:spPr bwMode="auto">
              <a:xfrm>
                <a:off x="6946606" y="2594854"/>
                <a:ext cx="1341969" cy="61824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𝑥</m:t>
                          </m:r>
                        </m:den>
                      </m:f>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𝑥</m:t>
                          </m:r>
                        </m:sup>
                      </m:sSup>
                      <m:r>
                        <a:rPr lang="en-US" altLang="zh-TW" sz="1800" b="0" i="1" smtClean="0">
                          <a:latin typeface="Cambria Math"/>
                        </a:rPr>
                        <m:t>=</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𝑥</m:t>
                          </m:r>
                        </m:sup>
                      </m:sSup>
                    </m:oMath>
                  </m:oMathPara>
                </a14:m>
                <a:endParaRPr lang="zh-TW" altLang="en-US" sz="1800" dirty="0"/>
              </a:p>
            </p:txBody>
          </p:sp>
        </mc:Choice>
        <mc:Fallback xmlns="">
          <p:sp>
            <p:nvSpPr>
              <p:cNvPr id="13" name="文字方塊 8">
                <a:extLst>
                  <a:ext uri="{FF2B5EF4-FFF2-40B4-BE49-F238E27FC236}">
                    <a16:creationId xmlns:a16="http://schemas.microsoft.com/office/drawing/2014/main" id="{E823B66C-09E2-C24B-B30C-092B328170F9}"/>
                  </a:ext>
                </a:extLst>
              </p:cNvPr>
              <p:cNvSpPr txBox="1">
                <a:spLocks noRot="1" noChangeAspect="1" noMove="1" noResize="1" noEditPoints="1" noAdjustHandles="1" noChangeArrowheads="1" noChangeShapeType="1" noTextEdit="1"/>
              </p:cNvSpPr>
              <p:nvPr/>
            </p:nvSpPr>
            <p:spPr bwMode="auto">
              <a:xfrm>
                <a:off x="6946606" y="2594854"/>
                <a:ext cx="1341969" cy="618246"/>
              </a:xfrm>
              <a:prstGeom prst="rect">
                <a:avLst/>
              </a:prstGeom>
              <a:blipFill>
                <a:blip r:embed="rId5"/>
                <a:stretch>
                  <a:fillRect b="-6122"/>
                </a:stretch>
              </a:blipFill>
              <a:ln>
                <a:noFill/>
              </a:ln>
            </p:spPr>
            <p:txBody>
              <a:bodyPr/>
              <a:lstStyle/>
              <a:p>
                <a:r>
                  <a:rPr lang="en-TW">
                    <a:noFill/>
                  </a:rPr>
                  <a:t> </a:t>
                </a:r>
              </a:p>
            </p:txBody>
          </p:sp>
        </mc:Fallback>
      </mc:AlternateContent>
      <p:pic>
        <p:nvPicPr>
          <p:cNvPr id="3" name="Picture 2" descr="A picture containing clock, antenna&#10;&#10;Description automatically generated">
            <a:extLst>
              <a:ext uri="{FF2B5EF4-FFF2-40B4-BE49-F238E27FC236}">
                <a16:creationId xmlns:a16="http://schemas.microsoft.com/office/drawing/2014/main" id="{B5934F1E-C00B-DAA6-6662-6CE38B212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633" y="2555023"/>
            <a:ext cx="5288012" cy="1067017"/>
          </a:xfrm>
          <a:prstGeom prst="rect">
            <a:avLst/>
          </a:prstGeom>
        </p:spPr>
      </p:pic>
    </p:spTree>
    <p:extLst>
      <p:ext uri="{BB962C8B-B14F-4D97-AF65-F5344CB8AC3E}">
        <p14:creationId xmlns:p14="http://schemas.microsoft.com/office/powerpoint/2010/main" val="18473656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圖片 1" descr="decay.jpg"/>
          <p:cNvPicPr>
            <a:picLocks noChangeAspect="1"/>
          </p:cNvPicPr>
          <p:nvPr/>
        </p:nvPicPr>
        <p:blipFill>
          <a:blip r:embed="rId2">
            <a:extLst>
              <a:ext uri="{28A0092B-C50C-407E-A947-70E740481C1C}">
                <a14:useLocalDpi xmlns:a14="http://schemas.microsoft.com/office/drawing/2010/main" val="0"/>
              </a:ext>
            </a:extLst>
          </a:blip>
          <a:srcRect l="30128" t="9094" b="5412"/>
          <a:stretch>
            <a:fillRect/>
          </a:stretch>
        </p:blipFill>
        <p:spPr bwMode="auto">
          <a:xfrm>
            <a:off x="1153282" y="278883"/>
            <a:ext cx="548005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025465" y="3871559"/>
            <a:ext cx="122344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153282" y="2086188"/>
            <a:ext cx="360015" cy="100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 name="文字方塊 2"/>
              <p:cNvSpPr txBox="1"/>
              <p:nvPr/>
            </p:nvSpPr>
            <p:spPr bwMode="auto">
              <a:xfrm>
                <a:off x="5617753" y="3591350"/>
                <a:ext cx="144016"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𝑡</m:t>
                      </m:r>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5617753" y="3591350"/>
                <a:ext cx="144016" cy="369332"/>
              </a:xfrm>
              <a:prstGeom prst="rect">
                <a:avLst/>
              </a:prstGeom>
              <a:blipFill rotWithShape="1">
                <a:blip r:embed="rId3"/>
                <a:stretch>
                  <a:fillRect l="-4348" r="-6956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bwMode="auto">
              <a:xfrm>
                <a:off x="1225265" y="1359102"/>
                <a:ext cx="249241"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1225265" y="1359102"/>
                <a:ext cx="249241" cy="369332"/>
              </a:xfrm>
              <a:prstGeom prst="rect">
                <a:avLst/>
              </a:prstGeom>
              <a:blipFill rotWithShape="1">
                <a:blip r:embed="rId4"/>
                <a:stretch>
                  <a:fillRect r="-3658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2853350" y="4338140"/>
                <a:ext cx="1159292" cy="374270"/>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𝑡</m:t>
                          </m:r>
                        </m:sup>
                      </m:sSup>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2853350" y="4338140"/>
                <a:ext cx="1159292" cy="374270"/>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1230613" y="4195224"/>
                <a:ext cx="1335687"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𝑁</m:t>
                      </m:r>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1230613" y="4195224"/>
                <a:ext cx="1335687" cy="618246"/>
              </a:xfrm>
              <a:prstGeom prst="rect">
                <a:avLst/>
              </a:prstGeom>
              <a:blipFill>
                <a:blip r:embed="rId6"/>
                <a:stretch>
                  <a:fillRect b="-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9"/>
              <p:cNvSpPr txBox="1">
                <a:spLocks noChangeArrowheads="1"/>
              </p:cNvSpPr>
              <p:nvPr/>
            </p:nvSpPr>
            <p:spPr bwMode="auto">
              <a:xfrm>
                <a:off x="1225265" y="4920032"/>
                <a:ext cx="5643562"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但我可以在這個解的前面乘上任一個常數</a:t>
                </a:r>
                <a14:m>
                  <m:oMath xmlns:m="http://schemas.openxmlformats.org/officeDocument/2006/math">
                    <m:r>
                      <a:rPr lang="en-US" altLang="zh-TW" sz="1800" i="1" dirty="0" smtClean="0">
                        <a:latin typeface="Cambria Math"/>
                      </a:rPr>
                      <m:t>𝐶</m:t>
                    </m:r>
                  </m:oMath>
                </a14:m>
                <a:r>
                  <a:rPr lang="zh-TW" altLang="en-US" sz="1800" dirty="0"/>
                  <a:t>，解仍成立</a:t>
                </a:r>
              </a:p>
            </p:txBody>
          </p:sp>
        </mc:Choice>
        <mc:Fallback xmlns="">
          <p:sp>
            <p:nvSpPr>
              <p:cNvPr id="15" name="文字方塊 9"/>
              <p:cNvSpPr txBox="1">
                <a:spLocks noRot="1" noChangeAspect="1" noMove="1" noResize="1" noEditPoints="1" noAdjustHandles="1" noChangeArrowheads="1" noChangeShapeType="1" noTextEdit="1"/>
              </p:cNvSpPr>
              <p:nvPr/>
            </p:nvSpPr>
            <p:spPr bwMode="auto">
              <a:xfrm>
                <a:off x="1225265" y="4920032"/>
                <a:ext cx="5643562" cy="369888"/>
              </a:xfrm>
              <a:prstGeom prst="rect">
                <a:avLst/>
              </a:prstGeom>
              <a:blipFill rotWithShape="1">
                <a:blip r:embed="rId7"/>
                <a:stretch>
                  <a:fillRect l="-972" t="-6557" r="-108"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7020272" y="4910563"/>
                <a:ext cx="1307281" cy="374270"/>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r>
                        <a:rPr lang="en-US" altLang="zh-TW" sz="1800" b="0" i="1" smtClean="0">
                          <a:latin typeface="Cambria Math"/>
                        </a:rPr>
                        <m:t>𝐶</m:t>
                      </m:r>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𝑡</m:t>
                          </m:r>
                        </m:sup>
                      </m:sSup>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7020272" y="4910563"/>
                <a:ext cx="1307281" cy="374270"/>
              </a:xfrm>
              <a:prstGeom prst="rect">
                <a:avLst/>
              </a:prstGeom>
              <a:blipFill rotWithShape="1">
                <a:blip r:embed="rId8"/>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bwMode="auto">
              <a:xfrm>
                <a:off x="2379041" y="5373216"/>
                <a:ext cx="4579587" cy="653897"/>
              </a:xfrm>
              <a:prstGeom prst="rect">
                <a:avLst/>
              </a:prstGeom>
              <a:solidFill>
                <a:srgbClr val="FFFFCC"/>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f>
                        <m:fPr>
                          <m:ctrlPr>
                            <a:rPr lang="en-US" altLang="zh-TW" i="1">
                              <a:latin typeface="Cambria Math" panose="02040503050406030204" pitchFamily="18" charset="0"/>
                            </a:rPr>
                          </m:ctrlPr>
                        </m:fPr>
                        <m:num>
                          <m:r>
                            <a:rPr lang="en-US" altLang="zh-TW" i="1">
                              <a:latin typeface="Cambria Math"/>
                            </a:rPr>
                            <m:t>𝑑𝐶</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m:rPr>
                                  <m:sty m:val="p"/>
                                </m:rPr>
                                <a:rPr lang="el-GR" altLang="zh-TW" i="1">
                                  <a:latin typeface="Cambria Math"/>
                                  <a:ea typeface="Cambria Math"/>
                                </a:rPr>
                                <m:t>Γ</m:t>
                              </m:r>
                              <m:r>
                                <a:rPr lang="en-US" altLang="zh-TW" i="1">
                                  <a:latin typeface="Cambria Math"/>
                                </a:rPr>
                                <m:t>𝑡</m:t>
                              </m:r>
                            </m:sup>
                          </m:sSup>
                        </m:num>
                        <m:den>
                          <m:r>
                            <a:rPr lang="en-US" altLang="zh-TW" i="1">
                              <a:latin typeface="Cambria Math"/>
                            </a:rPr>
                            <m:t>𝑑𝑡</m:t>
                          </m:r>
                        </m:den>
                      </m:f>
                      <m:r>
                        <a:rPr lang="en-US" altLang="zh-TW" b="0" i="1" smtClean="0">
                          <a:latin typeface="Cambria Math"/>
                        </a:rPr>
                        <m:t>=</m:t>
                      </m:r>
                      <m:r>
                        <a:rPr lang="en-US" altLang="zh-TW" b="0" i="1" smtClean="0">
                          <a:latin typeface="Cambria Math"/>
                        </a:rPr>
                        <m:t>𝐶</m:t>
                      </m:r>
                      <m:f>
                        <m:fPr>
                          <m:ctrlPr>
                            <a:rPr lang="en-US" altLang="zh-TW" i="1">
                              <a:latin typeface="Cambria Math" panose="02040503050406030204" pitchFamily="18" charset="0"/>
                            </a:rPr>
                          </m:ctrlPr>
                        </m:fPr>
                        <m:num>
                          <m:r>
                            <a:rPr lang="en-US" altLang="zh-TW" i="1">
                              <a:latin typeface="Cambria Math"/>
                            </a:rPr>
                            <m:t>𝑑</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m:rPr>
                                  <m:sty m:val="p"/>
                                </m:rPr>
                                <a:rPr lang="el-GR" altLang="zh-TW" i="1">
                                  <a:latin typeface="Cambria Math"/>
                                  <a:ea typeface="Cambria Math"/>
                                </a:rPr>
                                <m:t>Γ</m:t>
                              </m:r>
                              <m:r>
                                <a:rPr lang="en-US" altLang="zh-TW" i="1">
                                  <a:latin typeface="Cambria Math"/>
                                </a:rPr>
                                <m:t>𝑡</m:t>
                              </m:r>
                            </m:sup>
                          </m:sSup>
                        </m:num>
                        <m:den>
                          <m:r>
                            <a:rPr lang="en-US" altLang="zh-TW" i="1">
                              <a:latin typeface="Cambria Math"/>
                            </a:rPr>
                            <m:t>𝑑𝑡</m:t>
                          </m:r>
                        </m:den>
                      </m:f>
                      <m:r>
                        <a:rPr lang="en-US" altLang="zh-TW" b="0" i="1" smtClean="0">
                          <a:latin typeface="Cambria Math"/>
                        </a:rPr>
                        <m:t>=</m:t>
                      </m:r>
                      <m:r>
                        <a:rPr lang="en-US" altLang="zh-TW" sz="1800" b="0" i="1" smtClean="0">
                          <a:latin typeface="Cambria Math"/>
                        </a:rPr>
                        <m:t>−</m:t>
                      </m:r>
                      <m:r>
                        <a:rPr lang="en-US" altLang="zh-TW" sz="1800" b="0" i="1" smtClean="0">
                          <a:latin typeface="Cambria Math"/>
                        </a:rPr>
                        <m:t>𝐶</m:t>
                      </m:r>
                      <m:r>
                        <m:rPr>
                          <m:sty m:val="p"/>
                        </m:rPr>
                        <a:rPr lang="el-GR" altLang="zh-TW" sz="1800" b="0" i="1" smtClean="0">
                          <a:latin typeface="Cambria Math"/>
                          <a:ea typeface="Cambria Math"/>
                        </a:rPr>
                        <m:t>Γ</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m:rPr>
                              <m:sty m:val="p"/>
                            </m:rPr>
                            <a:rPr lang="el-GR" altLang="zh-TW" i="1">
                              <a:latin typeface="Cambria Math"/>
                              <a:ea typeface="Cambria Math"/>
                            </a:rPr>
                            <m:t>Γ</m:t>
                          </m:r>
                          <m:r>
                            <a:rPr lang="en-US" altLang="zh-TW" i="1">
                              <a:latin typeface="Cambria Math"/>
                            </a:rPr>
                            <m:t>𝑡</m:t>
                          </m:r>
                        </m:sup>
                      </m:sSup>
                      <m:r>
                        <a:rPr lang="en-US" altLang="zh-TW" sz="1800" b="0" i="1" smtClean="0">
                          <a:latin typeface="Cambria Math"/>
                          <a:ea typeface="Cambria Math"/>
                        </a:rPr>
                        <m:t>=−</m:t>
                      </m:r>
                      <m:r>
                        <m:rPr>
                          <m:sty m:val="p"/>
                        </m:rPr>
                        <a:rPr lang="el-GR" altLang="zh-TW" i="1">
                          <a:latin typeface="Cambria Math"/>
                          <a:ea typeface="Cambria Math"/>
                        </a:rPr>
                        <m:t>Γ</m:t>
                      </m:r>
                      <m:r>
                        <a:rPr lang="en-US" altLang="zh-TW" sz="1800" b="0" i="1" smtClean="0">
                          <a:latin typeface="Cambria Math"/>
                        </a:rPr>
                        <m:t>𝑁</m:t>
                      </m:r>
                    </m:oMath>
                  </m:oMathPara>
                </a14:m>
                <a:endParaRPr lang="zh-TW" altLang="en-US" sz="1800" dirty="0"/>
              </a:p>
            </p:txBody>
          </p:sp>
        </mc:Choice>
        <mc:Fallback xmlns="">
          <p:sp>
            <p:nvSpPr>
              <p:cNvPr id="21" name="文字方塊 20"/>
              <p:cNvSpPr txBox="1">
                <a:spLocks noRot="1" noChangeAspect="1" noMove="1" noResize="1" noEditPoints="1" noAdjustHandles="1" noChangeArrowheads="1" noChangeShapeType="1" noTextEdit="1"/>
              </p:cNvSpPr>
              <p:nvPr/>
            </p:nvSpPr>
            <p:spPr bwMode="auto">
              <a:xfrm>
                <a:off x="2379041" y="5373216"/>
                <a:ext cx="4579587" cy="653897"/>
              </a:xfrm>
              <a:prstGeom prst="rect">
                <a:avLst/>
              </a:prstGeom>
              <a:blipFill rotWithShape="1">
                <a:blip r:embed="rId9"/>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
              <p:cNvSpPr txBox="1">
                <a:spLocks noChangeArrowheads="1"/>
              </p:cNvSpPr>
              <p:nvPr/>
            </p:nvSpPr>
            <p:spPr bwMode="auto">
              <a:xfrm>
                <a:off x="1228713" y="6165304"/>
                <a:ext cx="564011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注意常數</a:t>
                </a:r>
                <a14:m>
                  <m:oMath xmlns:m="http://schemas.openxmlformats.org/officeDocument/2006/math">
                    <m:r>
                      <a:rPr lang="en-US" altLang="zh-TW" sz="1800" b="0" i="1" smtClean="0">
                        <a:latin typeface="Cambria Math" panose="02040503050406030204" pitchFamily="18" charset="0"/>
                      </a:rPr>
                      <m:t>𝐶</m:t>
                    </m:r>
                  </m:oMath>
                </a14:m>
                <a:r>
                  <a:rPr lang="zh-TW" altLang="en-US" sz="1800" dirty="0"/>
                  <a:t>可以是任意數，我們似乎得到了無限多組解。</a:t>
                </a:r>
              </a:p>
            </p:txBody>
          </p:sp>
        </mc:Choice>
        <mc:Fallback xmlns="">
          <p:sp>
            <p:nvSpPr>
              <p:cNvPr id="22" name="文字方塊 2"/>
              <p:cNvSpPr txBox="1">
                <a:spLocks noRot="1" noChangeAspect="1" noMove="1" noResize="1" noEditPoints="1" noAdjustHandles="1" noChangeArrowheads="1" noChangeShapeType="1" noTextEdit="1"/>
              </p:cNvSpPr>
              <p:nvPr/>
            </p:nvSpPr>
            <p:spPr bwMode="auto">
              <a:xfrm>
                <a:off x="1228713" y="6165304"/>
                <a:ext cx="5640113" cy="369332"/>
              </a:xfrm>
              <a:prstGeom prst="rect">
                <a:avLst/>
              </a:prstGeom>
              <a:blipFill>
                <a:blip r:embed="rId10"/>
                <a:stretch>
                  <a:fillRect l="-899" t="-3226" r="-4944"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9" name="文字方塊 3">
                <a:extLst>
                  <a:ext uri="{FF2B5EF4-FFF2-40B4-BE49-F238E27FC236}">
                    <a16:creationId xmlns:a16="http://schemas.microsoft.com/office/drawing/2014/main" id="{7934B474-0F63-B046-AF25-B57CDB3C9D91}"/>
                  </a:ext>
                </a:extLst>
              </p:cNvPr>
              <p:cNvSpPr txBox="1">
                <a:spLocks noChangeArrowheads="1"/>
              </p:cNvSpPr>
              <p:nvPr/>
            </p:nvSpPr>
            <p:spPr bwMode="auto">
              <a:xfrm>
                <a:off x="4248907" y="4322325"/>
                <a:ext cx="3857625"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取常數</a:t>
                </a:r>
                <a14:m>
                  <m:oMath xmlns:m="http://schemas.openxmlformats.org/officeDocument/2006/math">
                    <m:r>
                      <a:rPr lang="en-US" altLang="zh-TW" sz="1800" i="1" dirty="0" smtClean="0">
                        <a:latin typeface="Cambria Math" panose="02040503050406030204" pitchFamily="18" charset="0"/>
                      </a:rPr>
                      <m:t>𝑏</m:t>
                    </m:r>
                  </m:oMath>
                </a14:m>
                <a:r>
                  <a:rPr lang="zh-TW" altLang="en-US" sz="1800" dirty="0"/>
                  <a:t>為</a:t>
                </a:r>
                <a14:m>
                  <m:oMath xmlns:m="http://schemas.openxmlformats.org/officeDocument/2006/math">
                    <m:r>
                      <a:rPr lang="en-US" altLang="zh-TW" sz="1800" b="0" i="0" smtClean="0">
                        <a:latin typeface="Cambria Math" panose="02040503050406030204" pitchFamily="18" charset="0"/>
                        <a:ea typeface="Cambria Math"/>
                      </a:rPr>
                      <m:t>−</m:t>
                    </m:r>
                    <m:r>
                      <m:rPr>
                        <m:sty m:val="p"/>
                      </m:rPr>
                      <a:rPr lang="el-GR" altLang="zh-TW" sz="1800" i="1">
                        <a:latin typeface="Cambria Math"/>
                        <a:ea typeface="Cambria Math"/>
                      </a:rPr>
                      <m:t>Γ</m:t>
                    </m:r>
                  </m:oMath>
                </a14:m>
                <a:r>
                  <a:rPr lang="zh-TW" altLang="en-US" sz="1800" dirty="0"/>
                  <a:t>，即得到解！</a:t>
                </a:r>
              </a:p>
            </p:txBody>
          </p:sp>
        </mc:Choice>
        <mc:Fallback>
          <p:sp>
            <p:nvSpPr>
              <p:cNvPr id="19" name="文字方塊 3">
                <a:extLst>
                  <a:ext uri="{FF2B5EF4-FFF2-40B4-BE49-F238E27FC236}">
                    <a16:creationId xmlns:a16="http://schemas.microsoft.com/office/drawing/2014/main" id="{7934B474-0F63-B046-AF25-B57CDB3C9D91}"/>
                  </a:ext>
                </a:extLst>
              </p:cNvPr>
              <p:cNvSpPr txBox="1">
                <a:spLocks noRot="1" noChangeAspect="1" noMove="1" noResize="1" noEditPoints="1" noAdjustHandles="1" noChangeArrowheads="1" noChangeShapeType="1" noTextEdit="1"/>
              </p:cNvSpPr>
              <p:nvPr/>
            </p:nvSpPr>
            <p:spPr bwMode="auto">
              <a:xfrm>
                <a:off x="4248907" y="4322325"/>
                <a:ext cx="3857625" cy="369888"/>
              </a:xfrm>
              <a:prstGeom prst="rect">
                <a:avLst/>
              </a:prstGeom>
              <a:blipFill>
                <a:blip r:embed="rId11"/>
                <a:stretch>
                  <a:fillRect l="-131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7">
                <a:extLst>
                  <a:ext uri="{FF2B5EF4-FFF2-40B4-BE49-F238E27FC236}">
                    <a16:creationId xmlns:a16="http://schemas.microsoft.com/office/drawing/2014/main" id="{55B743C9-F1E0-C049-918C-3713CDFACC93}"/>
                  </a:ext>
                </a:extLst>
              </p:cNvPr>
              <p:cNvSpPr txBox="1"/>
              <p:nvPr/>
            </p:nvSpPr>
            <p:spPr bwMode="auto">
              <a:xfrm>
                <a:off x="6842111" y="3439633"/>
                <a:ext cx="1663404" cy="61824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𝑥</m:t>
                          </m:r>
                        </m:den>
                      </m:f>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r>
                        <a:rPr lang="en-US" altLang="zh-TW" sz="1800" b="0" i="1" smtClean="0">
                          <a:latin typeface="Cambria Math"/>
                        </a:rPr>
                        <m:t>=</m:t>
                      </m:r>
                      <m:r>
                        <a:rPr lang="en-US" altLang="zh-TW" sz="1800" b="0" i="1" smtClean="0">
                          <a:latin typeface="Cambria Math" panose="02040503050406030204" pitchFamily="18" charset="0"/>
                        </a:rPr>
                        <m:t>𝑏</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oMath>
                  </m:oMathPara>
                </a14:m>
                <a:endParaRPr lang="zh-TW" altLang="en-US" sz="1800" dirty="0"/>
              </a:p>
            </p:txBody>
          </p:sp>
        </mc:Choice>
        <mc:Fallback xmlns="">
          <p:sp>
            <p:nvSpPr>
              <p:cNvPr id="23" name="文字方塊 7">
                <a:extLst>
                  <a:ext uri="{FF2B5EF4-FFF2-40B4-BE49-F238E27FC236}">
                    <a16:creationId xmlns:a16="http://schemas.microsoft.com/office/drawing/2014/main" id="{55B743C9-F1E0-C049-918C-3713CDFACC93}"/>
                  </a:ext>
                </a:extLst>
              </p:cNvPr>
              <p:cNvSpPr txBox="1">
                <a:spLocks noRot="1" noChangeAspect="1" noMove="1" noResize="1" noEditPoints="1" noAdjustHandles="1" noChangeArrowheads="1" noChangeShapeType="1" noTextEdit="1"/>
              </p:cNvSpPr>
              <p:nvPr/>
            </p:nvSpPr>
            <p:spPr bwMode="auto">
              <a:xfrm>
                <a:off x="6842111" y="3439633"/>
                <a:ext cx="1663404" cy="618246"/>
              </a:xfrm>
              <a:prstGeom prst="rect">
                <a:avLst/>
              </a:prstGeom>
              <a:blipFill>
                <a:blip r:embed="rId12"/>
                <a:stretch>
                  <a:fillRect b="-6000"/>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19652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1" grpId="0" animBg="1"/>
      <p:bldP spid="2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decay.jpg"/>
          <p:cNvPicPr>
            <a:picLocks noChangeAspect="1"/>
          </p:cNvPicPr>
          <p:nvPr/>
        </p:nvPicPr>
        <p:blipFill>
          <a:blip r:embed="rId2">
            <a:extLst>
              <a:ext uri="{28A0092B-C50C-407E-A947-70E740481C1C}">
                <a14:useLocalDpi xmlns:a14="http://schemas.microsoft.com/office/drawing/2010/main" val="0"/>
              </a:ext>
            </a:extLst>
          </a:blip>
          <a:srcRect l="30128" t="9094" b="5412"/>
          <a:stretch>
            <a:fillRect/>
          </a:stretch>
        </p:blipFill>
        <p:spPr bwMode="auto">
          <a:xfrm>
            <a:off x="1097658" y="121679"/>
            <a:ext cx="548005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2969841" y="3714355"/>
            <a:ext cx="122344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1097658" y="1928984"/>
            <a:ext cx="360015" cy="100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 name="文字方塊 5"/>
              <p:cNvSpPr txBox="1"/>
              <p:nvPr/>
            </p:nvSpPr>
            <p:spPr bwMode="auto">
              <a:xfrm>
                <a:off x="5562129" y="3434146"/>
                <a:ext cx="144016"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𝑡</m:t>
                      </m:r>
                    </m:oMath>
                  </m:oMathPara>
                </a14:m>
                <a:endParaRPr lang="zh-TW" altLang="en-US" sz="1800" dirty="0"/>
              </a:p>
            </p:txBody>
          </p:sp>
        </mc:Choice>
        <mc:Fallback xmlns="">
          <p:sp>
            <p:nvSpPr>
              <p:cNvPr id="6" name="文字方塊 5"/>
              <p:cNvSpPr txBox="1">
                <a:spLocks noRot="1" noChangeAspect="1" noMove="1" noResize="1" noEditPoints="1" noAdjustHandles="1" noChangeArrowheads="1" noChangeShapeType="1" noTextEdit="1"/>
              </p:cNvSpPr>
              <p:nvPr/>
            </p:nvSpPr>
            <p:spPr bwMode="auto">
              <a:xfrm>
                <a:off x="5562129" y="3434146"/>
                <a:ext cx="144016" cy="369332"/>
              </a:xfrm>
              <a:prstGeom prst="rect">
                <a:avLst/>
              </a:prstGeom>
              <a:blipFill rotWithShape="1">
                <a:blip r:embed="rId3"/>
                <a:stretch>
                  <a:fillRect r="-6666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bwMode="auto">
              <a:xfrm>
                <a:off x="1169641" y="1201898"/>
                <a:ext cx="249241"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oMath>
                  </m:oMathPara>
                </a14:m>
                <a:endParaRPr lang="zh-TW" altLang="en-US" sz="1800" dirty="0"/>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1169641" y="1201898"/>
                <a:ext cx="249241" cy="369332"/>
              </a:xfrm>
              <a:prstGeom prst="rect">
                <a:avLst/>
              </a:prstGeom>
              <a:blipFill rotWithShape="1">
                <a:blip r:embed="rId4"/>
                <a:stretch>
                  <a:fillRect r="-3658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1272217" y="4022709"/>
                <a:ext cx="1335687"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𝑁</m:t>
                      </m:r>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1272217" y="4022709"/>
                <a:ext cx="1335687" cy="618246"/>
              </a:xfrm>
              <a:prstGeom prst="rect">
                <a:avLst/>
              </a:prstGeom>
              <a:blipFill rotWithShape="1">
                <a:blip r:embed="rId6"/>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1266750" y="4833032"/>
                <a:ext cx="1307281" cy="374270"/>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r>
                        <a:rPr lang="en-US" altLang="zh-TW" sz="1800" b="0" i="1" smtClean="0">
                          <a:latin typeface="Cambria Math"/>
                        </a:rPr>
                        <m:t>𝐶</m:t>
                      </m:r>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𝑡</m:t>
                          </m:r>
                        </m:sup>
                      </m:sSup>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1266750" y="4833032"/>
                <a:ext cx="1307281" cy="374270"/>
              </a:xfrm>
              <a:prstGeom prst="rect">
                <a:avLst/>
              </a:prstGeom>
              <a:blipFill rotWithShape="1">
                <a:blip r:embed="rId7"/>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2607904" y="4845870"/>
                <a:ext cx="6428592" cy="369332"/>
              </a:xfrm>
              <a:prstGeom prst="rect">
                <a:avLst/>
              </a:prstGeom>
              <a:noFill/>
            </p:spPr>
            <p:txBody>
              <a:bodyPr wrap="square" rtlCol="0">
                <a:spAutoFit/>
              </a:bodyPr>
              <a:lstStyle/>
              <a:p>
                <a:r>
                  <a:rPr lang="zh-TW" altLang="en-US" dirty="0"/>
                  <a:t>但也因有</a:t>
                </a:r>
                <a14:m>
                  <m:oMath xmlns:m="http://schemas.openxmlformats.org/officeDocument/2006/math">
                    <m:r>
                      <a:rPr lang="en-US" altLang="zh-TW" i="1">
                        <a:latin typeface="Cambria Math"/>
                      </a:rPr>
                      <m:t>𝐶</m:t>
                    </m:r>
                  </m:oMath>
                </a14:m>
                <a:r>
                  <a:rPr lang="zh-TW" altLang="en-US" dirty="0"/>
                  <a:t>我們才能引入起始數目</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𝑁</m:t>
                        </m:r>
                      </m:e>
                      <m:sub>
                        <m:r>
                          <a:rPr lang="en-US" altLang="zh-TW" b="0" i="1" smtClean="0">
                            <a:latin typeface="Cambria Math"/>
                          </a:rPr>
                          <m:t>0</m:t>
                        </m:r>
                      </m:sub>
                    </m:sSub>
                  </m:oMath>
                </a14:m>
                <a:r>
                  <a:rPr lang="zh-TW" altLang="en-US" dirty="0"/>
                  <a:t>，否則起始數量只是</a:t>
                </a:r>
                <a14:m>
                  <m:oMath xmlns:m="http://schemas.openxmlformats.org/officeDocument/2006/math">
                    <m:r>
                      <a:rPr lang="en-US" altLang="zh-TW" b="0" i="1" dirty="0" smtClean="0">
                        <a:latin typeface="Cambria Math" panose="02040503050406030204" pitchFamily="18" charset="0"/>
                      </a:rPr>
                      <m:t>1</m:t>
                    </m:r>
                  </m:oMath>
                </a14:m>
                <a:r>
                  <a:rPr lang="zh-TW" altLang="en-US" dirty="0"/>
                  <a:t>。</a:t>
                </a:r>
              </a:p>
            </p:txBody>
          </p:sp>
        </mc:Choice>
        <mc:Fallback xmlns="">
          <p:sp>
            <p:nvSpPr>
              <p:cNvPr id="12" name="文字方塊 11"/>
              <p:cNvSpPr txBox="1">
                <a:spLocks noRot="1" noChangeAspect="1" noMove="1" noResize="1" noEditPoints="1" noAdjustHandles="1" noChangeArrowheads="1" noChangeShapeType="1" noTextEdit="1"/>
              </p:cNvSpPr>
              <p:nvPr/>
            </p:nvSpPr>
            <p:spPr>
              <a:xfrm>
                <a:off x="2607904" y="4845870"/>
                <a:ext cx="6428592" cy="369332"/>
              </a:xfrm>
              <a:prstGeom prst="rect">
                <a:avLst/>
              </a:prstGeom>
              <a:blipFill>
                <a:blip r:embed="rId8"/>
                <a:stretch>
                  <a:fillRect l="-789"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1266750" y="5339195"/>
                <a:ext cx="4752528" cy="369332"/>
              </a:xfrm>
              <a:prstGeom prst="rect">
                <a:avLst/>
              </a:prstGeom>
              <a:noFill/>
            </p:spPr>
            <p:txBody>
              <a:bodyPr wrap="square" rtlCol="0">
                <a:spAutoFit/>
              </a:bodyPr>
              <a:lstStyle/>
              <a:p>
                <a:r>
                  <a:rPr lang="zh-TW" altLang="en-US" dirty="0"/>
                  <a:t>事實上</a:t>
                </a:r>
                <a14:m>
                  <m:oMath xmlns:m="http://schemas.openxmlformats.org/officeDocument/2006/math">
                    <m:r>
                      <a:rPr lang="en-US" altLang="zh-TW" b="0" i="1" smtClean="0">
                        <a:latin typeface="Cambria Math" panose="02040503050406030204" pitchFamily="18" charset="0"/>
                      </a:rPr>
                      <m:t>𝑁</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0</m:t>
                        </m:r>
                      </m:e>
                    </m:d>
                    <m:r>
                      <a:rPr lang="en-US" altLang="zh-TW" b="0" i="1" smtClean="0">
                        <a:latin typeface="Cambria Math"/>
                      </a:rPr>
                      <m:t>=</m:t>
                    </m:r>
                    <m:r>
                      <a:rPr lang="en-US" altLang="zh-TW" b="0" i="1" smtClean="0">
                        <a:latin typeface="Cambria Math" panose="02040503050406030204" pitchFamily="18" charset="0"/>
                      </a:rPr>
                      <m:t>𝐶</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𝑁</m:t>
                        </m:r>
                      </m:e>
                      <m:sub>
                        <m:r>
                          <a:rPr lang="en-US" altLang="zh-TW" i="1">
                            <a:latin typeface="Cambria Math"/>
                          </a:rPr>
                          <m:t>0</m:t>
                        </m:r>
                      </m:sub>
                    </m:sSub>
                  </m:oMath>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266750" y="5339195"/>
                <a:ext cx="4752528" cy="369332"/>
              </a:xfrm>
              <a:prstGeom prst="rect">
                <a:avLst/>
              </a:prstGeom>
              <a:blipFill>
                <a:blip r:embed="rId9"/>
                <a:stretch>
                  <a:fillRect l="-1067" t="-6897" b="-2413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4323820" y="5347095"/>
                <a:ext cx="1415772" cy="374270"/>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𝑁</m:t>
                          </m:r>
                        </m:e>
                        <m:sub>
                          <m:r>
                            <a:rPr lang="en-US" altLang="zh-TW" i="1">
                              <a:latin typeface="Cambria Math"/>
                            </a:rPr>
                            <m:t>0</m:t>
                          </m:r>
                        </m:sub>
                      </m:sSub>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𝑡</m:t>
                          </m:r>
                        </m:sup>
                      </m:sSup>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4323820" y="5347095"/>
                <a:ext cx="1415772" cy="374270"/>
              </a:xfrm>
              <a:prstGeom prst="rect">
                <a:avLst/>
              </a:prstGeom>
              <a:blipFill>
                <a:blip r:embed="rId10"/>
                <a:stretch>
                  <a:fillRect/>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237703" y="5807824"/>
                <a:ext cx="6069645" cy="369332"/>
              </a:xfrm>
              <a:prstGeom prst="rect">
                <a:avLst/>
              </a:prstGeom>
              <a:noFill/>
            </p:spPr>
            <p:txBody>
              <a:bodyPr wrap="square" rtlCol="0">
                <a:spAutoFit/>
              </a:bodyPr>
              <a:lstStyle/>
              <a:p>
                <a:r>
                  <a:rPr lang="zh-TW" altLang="en-US" dirty="0">
                    <a:solidFill>
                      <a:srgbClr val="FF0000"/>
                    </a:solidFill>
                  </a:rPr>
                  <a:t>如果沒有引入起始的條件</a:t>
                </a:r>
                <a14:m>
                  <m:oMath xmlns:m="http://schemas.openxmlformats.org/officeDocument/2006/math">
                    <m:sSub>
                      <m:sSubPr>
                        <m:ctrlPr>
                          <a:rPr lang="en-US" altLang="zh-TW" i="1" smtClean="0">
                            <a:solidFill>
                              <a:srgbClr val="FF0000"/>
                            </a:solidFill>
                            <a:latin typeface="Cambria Math" panose="02040503050406030204" pitchFamily="18" charset="0"/>
                          </a:rPr>
                        </m:ctrlPr>
                      </m:sSubPr>
                      <m:e>
                        <m:r>
                          <a:rPr lang="en-US" altLang="zh-TW" b="0" i="1" smtClean="0">
                            <a:solidFill>
                              <a:srgbClr val="FF0000"/>
                            </a:solidFill>
                            <a:latin typeface="Cambria Math"/>
                          </a:rPr>
                          <m:t>𝑁</m:t>
                        </m:r>
                      </m:e>
                      <m:sub>
                        <m:r>
                          <a:rPr lang="en-US" altLang="zh-TW" b="0" i="1" smtClean="0">
                            <a:solidFill>
                              <a:srgbClr val="FF0000"/>
                            </a:solidFill>
                            <a:latin typeface="Cambria Math"/>
                          </a:rPr>
                          <m:t>0</m:t>
                        </m:r>
                      </m:sub>
                    </m:sSub>
                  </m:oMath>
                </a14:m>
                <a:r>
                  <a:rPr lang="zh-TW" altLang="en-US" dirty="0">
                    <a:solidFill>
                      <a:srgbClr val="FF0000"/>
                    </a:solidFill>
                  </a:rPr>
                  <a:t>，微分方程式有無限多個解。</a:t>
                </a:r>
              </a:p>
            </p:txBody>
          </p:sp>
        </mc:Choice>
        <mc:Fallback xmlns="">
          <p:sp>
            <p:nvSpPr>
              <p:cNvPr id="15" name="文字方塊 14"/>
              <p:cNvSpPr txBox="1">
                <a:spLocks noRot="1" noChangeAspect="1" noMove="1" noResize="1" noEditPoints="1" noAdjustHandles="1" noChangeArrowheads="1" noChangeShapeType="1" noTextEdit="1"/>
              </p:cNvSpPr>
              <p:nvPr/>
            </p:nvSpPr>
            <p:spPr>
              <a:xfrm>
                <a:off x="1237703" y="5807824"/>
                <a:ext cx="6069645" cy="369332"/>
              </a:xfrm>
              <a:prstGeom prst="rect">
                <a:avLst/>
              </a:prstGeom>
              <a:blipFill>
                <a:blip r:embed="rId11"/>
                <a:stretch>
                  <a:fillRect l="-626" t="-3333" b="-20000"/>
                </a:stretch>
              </a:blipFill>
            </p:spPr>
            <p:txBody>
              <a:bodyPr/>
              <a:lstStyle/>
              <a:p>
                <a:r>
                  <a:rPr lang="zh-TW" altLang="en-US">
                    <a:noFill/>
                  </a:rPr>
                  <a:t> </a:t>
                </a:r>
              </a:p>
            </p:txBody>
          </p:sp>
        </mc:Fallback>
      </mc:AlternateContent>
      <p:sp>
        <p:nvSpPr>
          <p:cNvPr id="16" name="文字方塊 15"/>
          <p:cNvSpPr txBox="1"/>
          <p:nvPr/>
        </p:nvSpPr>
        <p:spPr>
          <a:xfrm>
            <a:off x="1226465" y="6263615"/>
            <a:ext cx="6069645" cy="369332"/>
          </a:xfrm>
          <a:prstGeom prst="rect">
            <a:avLst/>
          </a:prstGeom>
          <a:noFill/>
        </p:spPr>
        <p:txBody>
          <a:bodyPr wrap="square" rtlCol="0">
            <a:spAutoFit/>
          </a:bodyPr>
          <a:lstStyle/>
          <a:p>
            <a:r>
              <a:rPr lang="zh-TW" altLang="en-US" dirty="0">
                <a:solidFill>
                  <a:srgbClr val="FF0000"/>
                </a:solidFill>
              </a:rPr>
              <a:t>引入適當的起始條件，微分方程式</a:t>
            </a:r>
            <a:r>
              <a:rPr lang="zh-CN" altLang="en-US" dirty="0">
                <a:solidFill>
                  <a:srgbClr val="FF0000"/>
                </a:solidFill>
              </a:rPr>
              <a:t>就</a:t>
            </a:r>
            <a:r>
              <a:rPr lang="zh-TW" altLang="en-US" dirty="0">
                <a:solidFill>
                  <a:srgbClr val="FF0000"/>
                </a:solidFill>
              </a:rPr>
              <a:t>只有唯一解。</a:t>
            </a:r>
          </a:p>
        </p:txBody>
      </p:sp>
      <p:sp>
        <p:nvSpPr>
          <p:cNvPr id="10" name="文字方塊 9">
            <a:extLst>
              <a:ext uri="{FF2B5EF4-FFF2-40B4-BE49-F238E27FC236}">
                <a16:creationId xmlns:a16="http://schemas.microsoft.com/office/drawing/2014/main" id="{2DC5C202-A61D-F649-B1B2-E3C38C35CA97}"/>
              </a:ext>
            </a:extLst>
          </p:cNvPr>
          <p:cNvSpPr txBox="1"/>
          <p:nvPr/>
        </p:nvSpPr>
        <p:spPr>
          <a:xfrm>
            <a:off x="2607904" y="4034668"/>
            <a:ext cx="5099983" cy="369332"/>
          </a:xfrm>
          <a:prstGeom prst="rect">
            <a:avLst/>
          </a:prstGeom>
          <a:noFill/>
        </p:spPr>
        <p:txBody>
          <a:bodyPr wrap="square" rtlCol="0">
            <a:spAutoFit/>
          </a:bodyPr>
          <a:lstStyle/>
          <a:p>
            <a:r>
              <a:rPr kumimoji="1" lang="zh-TW" altLang="en-US" dirty="0"/>
              <a:t>微分方程式只規定變化率與數量正比，</a:t>
            </a:r>
          </a:p>
        </p:txBody>
      </p:sp>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2E846BAC-73DF-244D-99A8-055382FFEF5B}"/>
                  </a:ext>
                </a:extLst>
              </p:cNvPr>
              <p:cNvSpPr/>
              <p:nvPr/>
            </p:nvSpPr>
            <p:spPr>
              <a:xfrm>
                <a:off x="2607904" y="4342412"/>
                <a:ext cx="6642075" cy="369332"/>
              </a:xfrm>
              <a:prstGeom prst="rect">
                <a:avLst/>
              </a:prstGeom>
            </p:spPr>
            <p:txBody>
              <a:bodyPr wrap="none">
                <a:spAutoFit/>
              </a:bodyPr>
              <a:lstStyle/>
              <a:p>
                <a:r>
                  <a:rPr lang="zh-TW" altLang="en-US" dirty="0"/>
                  <a:t>此規定的漏洞是無法禁止等比例增減，也就是將數量乘常數</a:t>
                </a:r>
                <a14:m>
                  <m:oMath xmlns:m="http://schemas.openxmlformats.org/officeDocument/2006/math">
                    <m:r>
                      <a:rPr lang="en-US" altLang="zh-TW" i="1">
                        <a:latin typeface="Cambria Math"/>
                      </a:rPr>
                      <m:t>𝐶</m:t>
                    </m:r>
                  </m:oMath>
                </a14:m>
                <a:r>
                  <a:rPr lang="zh-TW" altLang="en-US" dirty="0"/>
                  <a:t>！</a:t>
                </a:r>
                <a:endParaRPr lang="en-US" altLang="zh-TW" dirty="0"/>
              </a:p>
            </p:txBody>
          </p:sp>
        </mc:Choice>
        <mc:Fallback xmlns="">
          <p:sp>
            <p:nvSpPr>
              <p:cNvPr id="17" name="矩形 16">
                <a:extLst>
                  <a:ext uri="{FF2B5EF4-FFF2-40B4-BE49-F238E27FC236}">
                    <a16:creationId xmlns:a16="http://schemas.microsoft.com/office/drawing/2014/main" id="{2E846BAC-73DF-244D-99A8-055382FFEF5B}"/>
                  </a:ext>
                </a:extLst>
              </p:cNvPr>
              <p:cNvSpPr>
                <a:spLocks noRot="1" noChangeAspect="1" noMove="1" noResize="1" noEditPoints="1" noAdjustHandles="1" noChangeArrowheads="1" noChangeShapeType="1" noTextEdit="1"/>
              </p:cNvSpPr>
              <p:nvPr/>
            </p:nvSpPr>
            <p:spPr>
              <a:xfrm>
                <a:off x="2607904" y="4342412"/>
                <a:ext cx="6642075" cy="369332"/>
              </a:xfrm>
              <a:prstGeom prst="rect">
                <a:avLst/>
              </a:prstGeom>
              <a:blipFill>
                <a:blip r:embed="rId12"/>
                <a:stretch>
                  <a:fillRect l="-573" t="-6667" b="-200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6193589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29">
            <a:extLst>
              <a:ext uri="{FF2B5EF4-FFF2-40B4-BE49-F238E27FC236}">
                <a16:creationId xmlns:a16="http://schemas.microsoft.com/office/drawing/2014/main" id="{719FAE3B-690E-8B4D-A667-1F81A0CFCF3C}"/>
              </a:ext>
            </a:extLst>
          </p:cNvPr>
          <p:cNvSpPr txBox="1">
            <a:spLocks noChangeArrowheads="1"/>
          </p:cNvSpPr>
          <p:nvPr/>
        </p:nvSpPr>
        <p:spPr bwMode="auto">
          <a:xfrm>
            <a:off x="1519708" y="621044"/>
            <a:ext cx="5185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latin typeface="Arial" pitchFamily="34" charset="0"/>
              </a:rPr>
              <a:t>以積分來進行解微分方程式的技巧：</a:t>
            </a:r>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3F2C0D53-6D3B-8F4A-B0D0-C705AAD9F76A}"/>
                  </a:ext>
                </a:extLst>
              </p:cNvPr>
              <p:cNvSpPr txBox="1"/>
              <p:nvPr/>
            </p:nvSpPr>
            <p:spPr bwMode="auto">
              <a:xfrm>
                <a:off x="1600200" y="1143000"/>
                <a:ext cx="1136593" cy="525913"/>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𝑑𝑁</m:t>
                          </m:r>
                        </m:num>
                        <m:den>
                          <m:r>
                            <a:rPr kumimoji="1" lang="en-US" altLang="zh-TW" b="0" i="1" smtClean="0">
                              <a:latin typeface="Cambria Math" panose="02040503050406030204" pitchFamily="18" charset="0"/>
                              <a:cs typeface="Times New Roman" panose="02020603050405020304" pitchFamily="18" charset="0"/>
                            </a:rPr>
                            <m:t>𝑑𝑡</m:t>
                          </m:r>
                        </m:den>
                      </m:f>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𝑁</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3" name="文字方塊 2">
                <a:extLst>
                  <a:ext uri="{FF2B5EF4-FFF2-40B4-BE49-F238E27FC236}">
                    <a16:creationId xmlns:a16="http://schemas.microsoft.com/office/drawing/2014/main" id="{3F2C0D53-6D3B-8F4A-B0D0-C705AAD9F76A}"/>
                  </a:ext>
                </a:extLst>
              </p:cNvPr>
              <p:cNvSpPr txBox="1">
                <a:spLocks noRot="1" noChangeAspect="1" noMove="1" noResize="1" noEditPoints="1" noAdjustHandles="1" noChangeArrowheads="1" noChangeShapeType="1" noTextEdit="1"/>
              </p:cNvSpPr>
              <p:nvPr/>
            </p:nvSpPr>
            <p:spPr bwMode="auto">
              <a:xfrm>
                <a:off x="1600200" y="1143000"/>
                <a:ext cx="1136593" cy="525913"/>
              </a:xfrm>
              <a:prstGeom prst="rect">
                <a:avLst/>
              </a:prstGeom>
              <a:blipFill>
                <a:blip r:embed="rId2"/>
                <a:stretch>
                  <a:fillRect l="-4444" t="-2381" r="-3333" b="-14286"/>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030E9A1B-195C-6C47-9F27-D978631FFE00}"/>
                  </a:ext>
                </a:extLst>
              </p:cNvPr>
              <p:cNvSpPr txBox="1"/>
              <p:nvPr/>
            </p:nvSpPr>
            <p:spPr bwMode="auto">
              <a:xfrm>
                <a:off x="1600200" y="1797883"/>
                <a:ext cx="1405128" cy="518604"/>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1</m:t>
                          </m:r>
                        </m:num>
                        <m:den>
                          <m:r>
                            <a:rPr kumimoji="1" lang="en-US" altLang="zh-TW" b="0" i="1" smtClean="0">
                              <a:latin typeface="Cambria Math" panose="02040503050406030204" pitchFamily="18" charset="0"/>
                              <a:cs typeface="Times New Roman" panose="02020603050405020304" pitchFamily="18" charset="0"/>
                            </a:rPr>
                            <m:t>𝑁</m:t>
                          </m:r>
                        </m:den>
                      </m:f>
                      <m:r>
                        <a:rPr kumimoji="1" lang="en-US" altLang="zh-TW" b="0" i="1" smtClean="0">
                          <a:latin typeface="Cambria Math" panose="02040503050406030204" pitchFamily="18" charset="0"/>
                          <a:cs typeface="Times New Roman" panose="02020603050405020304" pitchFamily="18" charset="0"/>
                        </a:rPr>
                        <m:t>𝑑𝑁</m:t>
                      </m:r>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𝑑𝑡</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4" name="文字方塊 3">
                <a:extLst>
                  <a:ext uri="{FF2B5EF4-FFF2-40B4-BE49-F238E27FC236}">
                    <a16:creationId xmlns:a16="http://schemas.microsoft.com/office/drawing/2014/main" id="{030E9A1B-195C-6C47-9F27-D978631FFE00}"/>
                  </a:ext>
                </a:extLst>
              </p:cNvPr>
              <p:cNvSpPr txBox="1">
                <a:spLocks noRot="1" noChangeAspect="1" noMove="1" noResize="1" noEditPoints="1" noAdjustHandles="1" noChangeArrowheads="1" noChangeShapeType="1" noTextEdit="1"/>
              </p:cNvSpPr>
              <p:nvPr/>
            </p:nvSpPr>
            <p:spPr bwMode="auto">
              <a:xfrm>
                <a:off x="1600200" y="1797883"/>
                <a:ext cx="1405128" cy="518604"/>
              </a:xfrm>
              <a:prstGeom prst="rect">
                <a:avLst/>
              </a:prstGeom>
              <a:blipFill>
                <a:blip r:embed="rId3"/>
                <a:stretch>
                  <a:fillRect l="-2679" t="-4878" r="-2679" b="-12195"/>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72325CAA-700C-C540-AEC6-86A0836F5315}"/>
                  </a:ext>
                </a:extLst>
              </p:cNvPr>
              <p:cNvSpPr txBox="1"/>
              <p:nvPr/>
            </p:nvSpPr>
            <p:spPr bwMode="auto">
              <a:xfrm>
                <a:off x="1630607" y="3431171"/>
                <a:ext cx="2151871" cy="869020"/>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limLoc m:val="undOvr"/>
                          <m:ctrlPr>
                            <a:rPr kumimoji="1" lang="en-US" altLang="zh-TW" b="0" i="1" smtClean="0">
                              <a:latin typeface="Cambria Math" panose="02040503050406030204" pitchFamily="18" charset="0"/>
                              <a:cs typeface="Times New Roman" panose="02020603050405020304" pitchFamily="18" charset="0"/>
                            </a:rPr>
                          </m:ctrlPr>
                        </m:naryPr>
                        <m:sub>
                          <m:sSub>
                            <m:sSubPr>
                              <m:ctrlPr>
                                <a:rPr kumimoji="1" lang="en-US" altLang="zh-TW" b="0" i="1" smtClean="0">
                                  <a:latin typeface="Cambria Math" panose="02040503050406030204" pitchFamily="18" charset="0"/>
                                  <a:cs typeface="Times New Roman" panose="02020603050405020304" pitchFamily="18" charset="0"/>
                                </a:rPr>
                              </m:ctrlPr>
                            </m:sSubPr>
                            <m:e>
                              <m:r>
                                <a:rPr kumimoji="1" lang="en-US" altLang="zh-TW" b="0" i="1" smtClean="0">
                                  <a:latin typeface="Cambria Math" panose="02040503050406030204" pitchFamily="18" charset="0"/>
                                  <a:cs typeface="Times New Roman" panose="02020603050405020304" pitchFamily="18" charset="0"/>
                                </a:rPr>
                                <m:t>𝑁</m:t>
                              </m:r>
                            </m:e>
                            <m:sub>
                              <m:r>
                                <a:rPr kumimoji="1" lang="en-US" altLang="zh-TW" b="0" i="1" smtClean="0">
                                  <a:latin typeface="Cambria Math" panose="02040503050406030204" pitchFamily="18" charset="0"/>
                                  <a:cs typeface="Times New Roman" panose="02020603050405020304" pitchFamily="18" charset="0"/>
                                </a:rPr>
                                <m:t>0</m:t>
                              </m:r>
                            </m:sub>
                          </m:sSub>
                        </m:sub>
                        <m:sup>
                          <m:r>
                            <a:rPr kumimoji="1" lang="en-US" altLang="zh-TW" b="0" i="1" smtClean="0">
                              <a:latin typeface="Cambria Math" panose="02040503050406030204" pitchFamily="18" charset="0"/>
                              <a:cs typeface="Times New Roman" panose="02020603050405020304" pitchFamily="18" charset="0"/>
                            </a:rPr>
                            <m:t>𝑁</m:t>
                          </m:r>
                        </m:sup>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1</m:t>
                              </m:r>
                            </m:num>
                            <m:den>
                              <m:r>
                                <a:rPr lang="en-US" altLang="zh-TW" i="1">
                                  <a:latin typeface="Cambria Math" panose="02040503050406030204" pitchFamily="18" charset="0"/>
                                  <a:cs typeface="Times New Roman" panose="02020603050405020304" pitchFamily="18" charset="0"/>
                                </a:rPr>
                                <m:t>𝑁</m:t>
                              </m:r>
                              <m:r>
                                <a:rPr lang="en-US" altLang="zh-TW" b="0" i="1" smtClean="0">
                                  <a:latin typeface="Cambria Math" panose="02040503050406030204" pitchFamily="18" charset="0"/>
                                  <a:cs typeface="Times New Roman" panose="02020603050405020304" pitchFamily="18" charset="0"/>
                                </a:rPr>
                                <m:t>′</m:t>
                              </m:r>
                            </m:den>
                          </m:f>
                          <m:r>
                            <a:rPr lang="en-US" altLang="zh-TW" i="1">
                              <a:latin typeface="Cambria Math" panose="02040503050406030204" pitchFamily="18" charset="0"/>
                              <a:cs typeface="Times New Roman" panose="02020603050405020304" pitchFamily="18" charset="0"/>
                            </a:rPr>
                            <m:t>𝑑𝑁</m:t>
                          </m:r>
                          <m:r>
                            <a:rPr lang="en-US" altLang="zh-TW" b="0" i="1" smtClean="0">
                              <a:latin typeface="Cambria Math" panose="02040503050406030204" pitchFamily="18" charset="0"/>
                              <a:cs typeface="Times New Roman" panose="02020603050405020304" pitchFamily="18" charset="0"/>
                            </a:rPr>
                            <m:t>′</m:t>
                          </m:r>
                        </m:e>
                      </m:nary>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nary>
                        <m:naryPr>
                          <m:limLoc m:val="undOvr"/>
                          <m:ctrlP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ctrlPr>
                        </m:naryPr>
                        <m:sub>
                          <m:sSub>
                            <m:sSubPr>
                              <m:ctrlP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e>
                            <m:sub>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0</m:t>
                              </m:r>
                            </m:sub>
                          </m:sSub>
                        </m:sub>
                        <m:sup>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sup>
                        <m:e>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𝑑𝑡</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e>
                      </m:nary>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5" name="文字方塊 4">
                <a:extLst>
                  <a:ext uri="{FF2B5EF4-FFF2-40B4-BE49-F238E27FC236}">
                    <a16:creationId xmlns:a16="http://schemas.microsoft.com/office/drawing/2014/main" id="{72325CAA-700C-C540-AEC6-86A0836F5315}"/>
                  </a:ext>
                </a:extLst>
              </p:cNvPr>
              <p:cNvSpPr txBox="1">
                <a:spLocks noRot="1" noChangeAspect="1" noMove="1" noResize="1" noEditPoints="1" noAdjustHandles="1" noChangeArrowheads="1" noChangeShapeType="1" noTextEdit="1"/>
              </p:cNvSpPr>
              <p:nvPr/>
            </p:nvSpPr>
            <p:spPr bwMode="auto">
              <a:xfrm>
                <a:off x="1630607" y="3431171"/>
                <a:ext cx="2151871" cy="869020"/>
              </a:xfrm>
              <a:prstGeom prst="rect">
                <a:avLst/>
              </a:prstGeom>
              <a:blipFill>
                <a:blip r:embed="rId4"/>
                <a:stretch>
                  <a:fillRect l="-40936" t="-114286" r="-20468" b="-175714"/>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E4ED2E95-9000-0E4F-9454-9FBCBA0FC755}"/>
                  </a:ext>
                </a:extLst>
              </p:cNvPr>
              <p:cNvSpPr txBox="1"/>
              <p:nvPr/>
            </p:nvSpPr>
            <p:spPr bwMode="auto">
              <a:xfrm>
                <a:off x="1630607" y="4491257"/>
                <a:ext cx="1821396" cy="539250"/>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zh-TW" altLang="en-US" i="1" smtClean="0">
                              <a:latin typeface="Cambria Math" panose="02040503050406030204" pitchFamily="18" charset="0"/>
                            </a:rPr>
                          </m:ctrlPr>
                        </m:sSubSupPr>
                        <m:e>
                          <m:d>
                            <m:dPr>
                              <m:begChr m:val=""/>
                              <m:endChr m:val="|"/>
                              <m:ctrlPr>
                                <a:rPr lang="zh-TW" altLang="en-US" i="1">
                                  <a:latin typeface="Cambria Math" panose="02040503050406030204" pitchFamily="18" charset="0"/>
                                </a:rPr>
                              </m:ctrlPr>
                            </m:dPr>
                            <m:e>
                              <m:func>
                                <m:funcPr>
                                  <m:ctrlPr>
                                    <a:rPr lang="en-US" altLang="zh-TW" i="1">
                                      <a:latin typeface="Cambria Math" panose="02040503050406030204" pitchFamily="18" charset="0"/>
                                    </a:rPr>
                                  </m:ctrlPr>
                                </m:funcPr>
                                <m:fName>
                                  <m:r>
                                    <m:rPr>
                                      <m:sty m:val="p"/>
                                    </m:rPr>
                                    <a:rPr lang="en-US" altLang="zh-TW">
                                      <a:latin typeface="Cambria Math"/>
                                    </a:rPr>
                                    <m:t>ln</m:t>
                                  </m:r>
                                </m:fName>
                                <m:e>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𝑁</m:t>
                                      </m:r>
                                    </m:e>
                                    <m:sup>
                                      <m:r>
                                        <a:rPr lang="en-US" altLang="zh-TW" i="1">
                                          <a:latin typeface="Cambria Math"/>
                                        </a:rPr>
                                        <m:t>′</m:t>
                                      </m:r>
                                    </m:sup>
                                  </m:sSup>
                                </m:e>
                              </m:func>
                            </m:e>
                          </m:d>
                        </m:e>
                        <m:sub>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𝑁</m:t>
                              </m:r>
                            </m:e>
                            <m:sub>
                              <m:r>
                                <a:rPr lang="en-US" altLang="zh-TW" b="0" i="1" smtClean="0">
                                  <a:latin typeface="Cambria Math" panose="02040503050406030204" pitchFamily="18" charset="0"/>
                                </a:rPr>
                                <m:t>0</m:t>
                              </m:r>
                            </m:sub>
                          </m:sSub>
                        </m:sub>
                        <m:sup>
                          <m:r>
                            <a:rPr lang="en-US" altLang="zh-TW" b="0" i="1" smtClean="0">
                              <a:latin typeface="Cambria Math" panose="02040503050406030204" pitchFamily="18" charset="0"/>
                            </a:rPr>
                            <m:t>𝑁</m:t>
                          </m:r>
                        </m:sup>
                      </m:sSubSup>
                      <m:r>
                        <a:rPr lang="en-US" altLang="zh-TW" i="1">
                          <a:latin typeface="Cambria Math"/>
                        </a:rPr>
                        <m:t>=</m:t>
                      </m:r>
                      <m:sSubSup>
                        <m:sSubSupPr>
                          <m:ctrlPr>
                            <a:rPr lang="zh-TW" altLang="en-US" i="1">
                              <a:latin typeface="Cambria Math" panose="02040503050406030204" pitchFamily="18" charset="0"/>
                            </a:rPr>
                          </m:ctrlPr>
                        </m:sSubSupPr>
                        <m:e>
                          <m:d>
                            <m:dPr>
                              <m:begChr m:val=""/>
                              <m:endChr m:val="|"/>
                              <m:ctrlPr>
                                <a:rPr lang="zh-TW" altLang="en-US" i="1">
                                  <a:latin typeface="Cambria Math" panose="02040503050406030204" pitchFamily="18" charset="0"/>
                                </a:rPr>
                              </m:ctrlPr>
                            </m:dPr>
                            <m:e>
                              <m:r>
                                <a:rPr lang="en-US" altLang="zh-TW" i="1">
                                  <a:latin typeface="Cambria Math" panose="02040503050406030204" pitchFamily="18" charset="0"/>
                                  <a:cs typeface="Times New Roman" panose="02020603050405020304" pitchFamily="18" charset="0"/>
                                </a:rPr>
                                <m:t>−</m:t>
                              </m:r>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e>
                          </m:d>
                        </m:e>
                        <m:sub>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𝑡</m:t>
                              </m:r>
                            </m:e>
                            <m:sub>
                              <m:r>
                                <a:rPr lang="en-US" altLang="zh-TW" i="1">
                                  <a:latin typeface="Cambria Math" panose="02040503050406030204" pitchFamily="18" charset="0"/>
                                </a:rPr>
                                <m:t>0</m:t>
                              </m:r>
                            </m:sub>
                          </m:sSub>
                        </m:sub>
                        <m:sup>
                          <m:r>
                            <a:rPr lang="en-US" altLang="zh-TW" b="0" i="1" smtClean="0">
                              <a:latin typeface="Cambria Math" panose="02040503050406030204" pitchFamily="18" charset="0"/>
                            </a:rPr>
                            <m:t>𝑡</m:t>
                          </m:r>
                        </m:sup>
                      </m:sSubSup>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6" name="文字方塊 5">
                <a:extLst>
                  <a:ext uri="{FF2B5EF4-FFF2-40B4-BE49-F238E27FC236}">
                    <a16:creationId xmlns:a16="http://schemas.microsoft.com/office/drawing/2014/main" id="{E4ED2E95-9000-0E4F-9454-9FBCBA0FC755}"/>
                  </a:ext>
                </a:extLst>
              </p:cNvPr>
              <p:cNvSpPr txBox="1">
                <a:spLocks noRot="1" noChangeAspect="1" noMove="1" noResize="1" noEditPoints="1" noAdjustHandles="1" noChangeArrowheads="1" noChangeShapeType="1" noTextEdit="1"/>
              </p:cNvSpPr>
              <p:nvPr/>
            </p:nvSpPr>
            <p:spPr bwMode="auto">
              <a:xfrm>
                <a:off x="1630607" y="4491257"/>
                <a:ext cx="1821396" cy="539250"/>
              </a:xfrm>
              <a:prstGeom prst="rect">
                <a:avLst/>
              </a:prstGeom>
              <a:blipFill>
                <a:blip r:embed="rId5"/>
                <a:stretch>
                  <a:fillRect l="-13103" t="-158140" r="-26207" b="-230233"/>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A1597233-B9C9-8246-8590-1F53F01D68BE}"/>
                  </a:ext>
                </a:extLst>
              </p:cNvPr>
              <p:cNvSpPr txBox="1"/>
              <p:nvPr/>
            </p:nvSpPr>
            <p:spPr bwMode="auto">
              <a:xfrm>
                <a:off x="4163324" y="5971921"/>
                <a:ext cx="1474956" cy="565604"/>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a:latin typeface="Cambria Math" panose="02040503050406030204" pitchFamily="18" charset="0"/>
                            </a:rPr>
                            <m:t>𝑁</m:t>
                          </m:r>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𝑁</m:t>
                              </m:r>
                            </m:e>
                            <m:sub>
                              <m:r>
                                <a:rPr lang="en-US" altLang="zh-TW" i="1">
                                  <a:latin typeface="Cambria Math" panose="02040503050406030204" pitchFamily="18" charset="0"/>
                                </a:rPr>
                                <m:t>0</m:t>
                              </m:r>
                            </m:sub>
                          </m:sSub>
                        </m:den>
                      </m:f>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i="1">
                              <a:latin typeface="Cambria Math" panose="02040503050406030204" pitchFamily="18" charset="0"/>
                              <a:cs typeface="Times New Roman" panose="02020603050405020304" pitchFamily="18" charset="0"/>
                            </a:rPr>
                            <m:t>−</m:t>
                          </m:r>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d>
                            <m:dPr>
                              <m:ctrlPr>
                                <a:rPr lang="el-GR" altLang="zh-TW"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TW" i="1">
                                  <a:latin typeface="Cambria Math" panose="02040503050406030204" pitchFamily="18" charset="0"/>
                                  <a:ea typeface="Cambria Math" panose="02040503050406030204" pitchFamily="18" charset="0"/>
                                  <a:cs typeface="Times New Roman" panose="02020603050405020304" pitchFamily="18" charset="0"/>
                                </a:rPr>
                                <m:t>𝑡</m:t>
                              </m:r>
                              <m:r>
                                <a:rPr lang="en-US" altLang="zh-TW"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TW"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i="1">
                                      <a:latin typeface="Cambria Math" panose="02040503050406030204" pitchFamily="18" charset="0"/>
                                      <a:ea typeface="Cambria Math" panose="02040503050406030204" pitchFamily="18" charset="0"/>
                                      <a:cs typeface="Times New Roman" panose="02020603050405020304" pitchFamily="18" charset="0"/>
                                    </a:rPr>
                                    <m:t>𝑡</m:t>
                                  </m:r>
                                </m:e>
                                <m:sub>
                                  <m:r>
                                    <a:rPr lang="en-US" altLang="zh-TW" i="1">
                                      <a:latin typeface="Cambria Math" panose="02040503050406030204" pitchFamily="18" charset="0"/>
                                      <a:ea typeface="Cambria Math" panose="02040503050406030204" pitchFamily="18" charset="0"/>
                                      <a:cs typeface="Times New Roman" panose="02020603050405020304" pitchFamily="18" charset="0"/>
                                    </a:rPr>
                                    <m:t>0</m:t>
                                  </m:r>
                                </m:sub>
                              </m:sSub>
                            </m:e>
                          </m:d>
                        </m:sup>
                      </m:sSup>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7" name="文字方塊 6">
                <a:extLst>
                  <a:ext uri="{FF2B5EF4-FFF2-40B4-BE49-F238E27FC236}">
                    <a16:creationId xmlns:a16="http://schemas.microsoft.com/office/drawing/2014/main" id="{A1597233-B9C9-8246-8590-1F53F01D68BE}"/>
                  </a:ext>
                </a:extLst>
              </p:cNvPr>
              <p:cNvSpPr txBox="1">
                <a:spLocks noRot="1" noChangeAspect="1" noMove="1" noResize="1" noEditPoints="1" noAdjustHandles="1" noChangeArrowheads="1" noChangeShapeType="1" noTextEdit="1"/>
              </p:cNvSpPr>
              <p:nvPr/>
            </p:nvSpPr>
            <p:spPr bwMode="auto">
              <a:xfrm>
                <a:off x="4163324" y="5971921"/>
                <a:ext cx="1474956" cy="565604"/>
              </a:xfrm>
              <a:prstGeom prst="rect">
                <a:avLst/>
              </a:prstGeom>
              <a:blipFill>
                <a:blip r:embed="rId6"/>
                <a:stretch>
                  <a:fillRect l="-2564" b="-6522"/>
                </a:stretch>
              </a:blipFill>
              <a:ln>
                <a:noFill/>
              </a:ln>
            </p:spPr>
            <p:txBody>
              <a:bodyPr/>
              <a:lstStyle/>
              <a:p>
                <a:r>
                  <a:rPr lang="zh-TW" altLang="en-US">
                    <a:noFill/>
                  </a:rPr>
                  <a:t> </a:t>
                </a:r>
              </a:p>
            </p:txBody>
          </p:sp>
        </mc:Fallback>
      </mc:AlternateContent>
      <p:sp>
        <p:nvSpPr>
          <p:cNvPr id="8" name="文字方塊 7">
            <a:extLst>
              <a:ext uri="{FF2B5EF4-FFF2-40B4-BE49-F238E27FC236}">
                <a16:creationId xmlns:a16="http://schemas.microsoft.com/office/drawing/2014/main" id="{5AC3FDA2-205C-E04D-A66F-010275F9CDBA}"/>
              </a:ext>
            </a:extLst>
          </p:cNvPr>
          <p:cNvSpPr txBox="1"/>
          <p:nvPr/>
        </p:nvSpPr>
        <p:spPr bwMode="auto">
          <a:xfrm>
            <a:off x="1589314" y="2939328"/>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50000"/>
              </a:spcBef>
            </a:pPr>
            <a:r>
              <a:rPr lang="zh-CN" altLang="en-US" dirty="0">
                <a:latin typeface="Times New Roman" panose="02020603050405020304" pitchFamily="18" charset="0"/>
                <a:cs typeface="Times New Roman" panose="02020603050405020304" pitchFamily="18" charset="0"/>
              </a:rPr>
              <a:t>兩邊都取積分：</a:t>
            </a:r>
            <a:endParaRPr kumimoji="1" lang="zh-TW" altLang="en-US" dirty="0">
              <a:latin typeface="Times New Roman" panose="02020603050405020304" pitchFamily="18" charset="0"/>
              <a:cs typeface="Times New Roman" panose="02020603050405020304" pitchFamily="18" charset="0"/>
            </a:endParaRPr>
          </a:p>
        </p:txBody>
      </p:sp>
      <p:sp>
        <p:nvSpPr>
          <p:cNvPr id="9" name="文字方塊 8">
            <a:extLst>
              <a:ext uri="{FF2B5EF4-FFF2-40B4-BE49-F238E27FC236}">
                <a16:creationId xmlns:a16="http://schemas.microsoft.com/office/drawing/2014/main" id="{AC2282FB-A5E2-2345-818A-8C004FF7BE32}"/>
              </a:ext>
            </a:extLst>
          </p:cNvPr>
          <p:cNvSpPr txBox="1"/>
          <p:nvPr/>
        </p:nvSpPr>
        <p:spPr bwMode="auto">
          <a:xfrm>
            <a:off x="1600200" y="605229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50000"/>
              </a:spcBef>
            </a:pPr>
            <a:r>
              <a:rPr lang="zh-CN" altLang="en-US" dirty="0">
                <a:latin typeface="Times New Roman" panose="02020603050405020304" pitchFamily="18" charset="0"/>
                <a:cs typeface="Times New Roman" panose="02020603050405020304" pitchFamily="18" charset="0"/>
              </a:rPr>
              <a:t>兩邊都取指數：</a:t>
            </a:r>
            <a:endParaRPr kumimoji="1"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A0677632-26CE-F84C-90EA-8C4B952E3381}"/>
                  </a:ext>
                </a:extLst>
              </p:cNvPr>
              <p:cNvSpPr txBox="1"/>
              <p:nvPr/>
            </p:nvSpPr>
            <p:spPr bwMode="auto">
              <a:xfrm>
                <a:off x="1600200" y="2514600"/>
                <a:ext cx="73914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50000"/>
                  </a:spcBef>
                </a:pPr>
                <a:r>
                  <a:rPr lang="zh-TW" altLang="en-US" dirty="0">
                    <a:latin typeface="Times New Roman" panose="02020603050405020304" pitchFamily="18" charset="0"/>
                    <a:cs typeface="Times New Roman" panose="02020603050405020304" pitchFamily="18" charset="0"/>
                  </a:rPr>
                  <a:t>這是</a:t>
                </a:r>
                <a:r>
                  <a:rPr kumimoji="1" lang="zh-TW" altLang="en-US" dirty="0">
                    <a:latin typeface="Times New Roman" panose="02020603050405020304" pitchFamily="18" charset="0"/>
                    <a:cs typeface="Times New Roman" panose="02020603050405020304" pitchFamily="18" charset="0"/>
                  </a:rPr>
                  <a:t>把函數</a:t>
                </a:r>
                <a14:m>
                  <m:oMath xmlns:m="http://schemas.openxmlformats.org/officeDocument/2006/math">
                    <m:r>
                      <a:rPr lang="en-US" altLang="zh-TW" i="1">
                        <a:latin typeface="Cambria Math" panose="02040503050406030204" pitchFamily="18" charset="0"/>
                        <a:cs typeface="Times New Roman" panose="02020603050405020304" pitchFamily="18" charset="0"/>
                      </a:rPr>
                      <m:t>𝑁</m:t>
                    </m:r>
                  </m:oMath>
                </a14:m>
                <a:r>
                  <a:rPr kumimoji="1" lang="zh-TW" altLang="en-US" dirty="0">
                    <a:latin typeface="Times New Roman" panose="02020603050405020304" pitchFamily="18" charset="0"/>
                    <a:cs typeface="Times New Roman" panose="02020603050405020304" pitchFamily="18" charset="0"/>
                  </a:rPr>
                  <a:t>看成變數時，其變化</a:t>
                </a:r>
                <a14:m>
                  <m:oMath xmlns:m="http://schemas.openxmlformats.org/officeDocument/2006/math">
                    <m:r>
                      <a:rPr lang="en-US" altLang="zh-TW" i="1">
                        <a:latin typeface="Cambria Math" panose="02040503050406030204" pitchFamily="18" charset="0"/>
                        <a:cs typeface="Times New Roman" panose="02020603050405020304" pitchFamily="18" charset="0"/>
                      </a:rPr>
                      <m:t>𝑑𝑁</m:t>
                    </m:r>
                  </m:oMath>
                </a14:m>
                <a:r>
                  <a:rPr kumimoji="1" lang="zh-TW" altLang="en-US" dirty="0">
                    <a:latin typeface="Times New Roman" panose="02020603050405020304" pitchFamily="18" charset="0"/>
                    <a:cs typeface="Times New Roman" panose="02020603050405020304" pitchFamily="18" charset="0"/>
                  </a:rPr>
                  <a:t>與原來的變數變化</a:t>
                </a:r>
                <a14:m>
                  <m:oMath xmlns:m="http://schemas.openxmlformats.org/officeDocument/2006/math">
                    <m:r>
                      <a:rPr lang="en-US" altLang="zh-TW" i="1">
                        <a:latin typeface="Cambria Math" panose="02040503050406030204" pitchFamily="18" charset="0"/>
                        <a:ea typeface="Cambria Math" panose="02040503050406030204" pitchFamily="18" charset="0"/>
                        <a:cs typeface="Times New Roman" panose="02020603050405020304" pitchFamily="18" charset="0"/>
                      </a:rPr>
                      <m:t>𝑑𝑡</m:t>
                    </m:r>
                  </m:oMath>
                </a14:m>
                <a:r>
                  <a:rPr kumimoji="1" lang="zh-TW" altLang="en-US" dirty="0">
                    <a:latin typeface="Times New Roman" panose="02020603050405020304" pitchFamily="18" charset="0"/>
                    <a:cs typeface="Times New Roman" panose="02020603050405020304" pitchFamily="18" charset="0"/>
                  </a:rPr>
                  <a:t>之間的比例。</a:t>
                </a:r>
              </a:p>
            </p:txBody>
          </p:sp>
        </mc:Choice>
        <mc:Fallback xmlns="">
          <p:sp>
            <p:nvSpPr>
              <p:cNvPr id="10" name="文字方塊 9">
                <a:extLst>
                  <a:ext uri="{FF2B5EF4-FFF2-40B4-BE49-F238E27FC236}">
                    <a16:creationId xmlns:a16="http://schemas.microsoft.com/office/drawing/2014/main" id="{A0677632-26CE-F84C-90EA-8C4B952E3381}"/>
                  </a:ext>
                </a:extLst>
              </p:cNvPr>
              <p:cNvSpPr txBox="1">
                <a:spLocks noRot="1" noChangeAspect="1" noMove="1" noResize="1" noEditPoints="1" noAdjustHandles="1" noChangeArrowheads="1" noChangeShapeType="1" noTextEdit="1"/>
              </p:cNvSpPr>
              <p:nvPr/>
            </p:nvSpPr>
            <p:spPr bwMode="auto">
              <a:xfrm>
                <a:off x="1600200" y="2514600"/>
                <a:ext cx="7391400" cy="369332"/>
              </a:xfrm>
              <a:prstGeom prst="rect">
                <a:avLst/>
              </a:prstGeom>
              <a:blipFill>
                <a:blip r:embed="rId7"/>
                <a:stretch>
                  <a:fillRect l="-68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AF4E87BA-A9CC-AF46-A149-2F0D04A75F7D}"/>
                  </a:ext>
                </a:extLst>
              </p:cNvPr>
              <p:cNvSpPr txBox="1"/>
              <p:nvPr/>
            </p:nvSpPr>
            <p:spPr bwMode="auto">
              <a:xfrm>
                <a:off x="4926200" y="1135795"/>
                <a:ext cx="1956112" cy="525913"/>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𝑑𝑁</m:t>
                          </m:r>
                        </m:num>
                        <m:den>
                          <m:r>
                            <a:rPr kumimoji="1" lang="en-US" altLang="zh-TW" b="0" i="1" smtClean="0">
                              <a:latin typeface="Cambria Math" panose="02040503050406030204" pitchFamily="18" charset="0"/>
                              <a:cs typeface="Times New Roman" panose="02020603050405020304" pitchFamily="18" charset="0"/>
                            </a:rPr>
                            <m:t>𝑑𝑡</m:t>
                          </m:r>
                        </m:den>
                      </m:f>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d>
                        <m:dPr>
                          <m:ctrl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ctrlPr>
                        </m:dPr>
                        <m:e>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e>
                      </m:d>
                      <m: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𝑓</m:t>
                      </m:r>
                      <m:d>
                        <m:dPr>
                          <m:ctrlP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TW" i="1">
                              <a:latin typeface="Cambria Math" panose="02040503050406030204" pitchFamily="18" charset="0"/>
                              <a:ea typeface="Cambria Math" panose="02040503050406030204" pitchFamily="18" charset="0"/>
                              <a:cs typeface="Times New Roman" panose="02020603050405020304" pitchFamily="18" charset="0"/>
                            </a:rPr>
                            <m:t>𝑁</m:t>
                          </m:r>
                        </m:e>
                      </m:d>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11" name="文字方塊 10">
                <a:extLst>
                  <a:ext uri="{FF2B5EF4-FFF2-40B4-BE49-F238E27FC236}">
                    <a16:creationId xmlns:a16="http://schemas.microsoft.com/office/drawing/2014/main" id="{AF4E87BA-A9CC-AF46-A149-2F0D04A75F7D}"/>
                  </a:ext>
                </a:extLst>
              </p:cNvPr>
              <p:cNvSpPr txBox="1">
                <a:spLocks noRot="1" noChangeAspect="1" noMove="1" noResize="1" noEditPoints="1" noAdjustHandles="1" noChangeArrowheads="1" noChangeShapeType="1" noTextEdit="1"/>
              </p:cNvSpPr>
              <p:nvPr/>
            </p:nvSpPr>
            <p:spPr bwMode="auto">
              <a:xfrm>
                <a:off x="4926200" y="1135795"/>
                <a:ext cx="1956112" cy="525913"/>
              </a:xfrm>
              <a:prstGeom prst="rect">
                <a:avLst/>
              </a:prstGeom>
              <a:blipFill>
                <a:blip r:embed="rId8"/>
                <a:stretch>
                  <a:fillRect l="-1290" b="-13953"/>
                </a:stretch>
              </a:blipFill>
              <a:ln>
                <a:noFill/>
              </a:ln>
            </p:spPr>
            <p:txBody>
              <a:bodyPr/>
              <a:lstStyle/>
              <a:p>
                <a:r>
                  <a:rPr lang="zh-TW" altLang="en-US">
                    <a:noFill/>
                  </a:rPr>
                  <a:t> </a:t>
                </a:r>
              </a:p>
            </p:txBody>
          </p:sp>
        </mc:Fallback>
      </mc:AlternateContent>
      <p:sp>
        <p:nvSpPr>
          <p:cNvPr id="12" name="向右箭號 11">
            <a:extLst>
              <a:ext uri="{FF2B5EF4-FFF2-40B4-BE49-F238E27FC236}">
                <a16:creationId xmlns:a16="http://schemas.microsoft.com/office/drawing/2014/main" id="{01EF2A28-715B-6440-95D4-41E379E7E809}"/>
              </a:ext>
            </a:extLst>
          </p:cNvPr>
          <p:cNvSpPr/>
          <p:nvPr/>
        </p:nvSpPr>
        <p:spPr>
          <a:xfrm>
            <a:off x="3782478" y="1295400"/>
            <a:ext cx="484722" cy="366308"/>
          </a:xfrm>
          <a:prstGeom prst="rightArrow">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zh-TW" altLang="en-US" sz="1400" i="1">
              <a:solidFill>
                <a:schemeClr val="tx1"/>
              </a:solidFill>
              <a:latin typeface="Cambria Math"/>
            </a:endParaRPr>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690731A2-D97B-9948-BD8A-DBE8072299DE}"/>
                  </a:ext>
                </a:extLst>
              </p:cNvPr>
              <p:cNvSpPr txBox="1"/>
              <p:nvPr/>
            </p:nvSpPr>
            <p:spPr bwMode="auto">
              <a:xfrm>
                <a:off x="5028892" y="3422341"/>
                <a:ext cx="2819105" cy="869020"/>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limLoc m:val="undOvr"/>
                          <m:ctrlPr>
                            <a:rPr kumimoji="1" lang="en-US" altLang="zh-TW" b="0" i="1" smtClean="0">
                              <a:latin typeface="Cambria Math" panose="02040503050406030204" pitchFamily="18" charset="0"/>
                              <a:cs typeface="Times New Roman" panose="02020603050405020304" pitchFamily="18" charset="0"/>
                            </a:rPr>
                          </m:ctrlPr>
                        </m:naryPr>
                        <m:sub>
                          <m:sSub>
                            <m:sSubPr>
                              <m:ctrlPr>
                                <a:rPr kumimoji="1" lang="en-US" altLang="zh-TW" b="0" i="1" smtClean="0">
                                  <a:latin typeface="Cambria Math" panose="02040503050406030204" pitchFamily="18" charset="0"/>
                                  <a:cs typeface="Times New Roman" panose="02020603050405020304" pitchFamily="18" charset="0"/>
                                </a:rPr>
                              </m:ctrlPr>
                            </m:sSubPr>
                            <m:e>
                              <m:r>
                                <a:rPr kumimoji="1" lang="en-US" altLang="zh-TW" b="0" i="1" smtClean="0">
                                  <a:latin typeface="Cambria Math" panose="02040503050406030204" pitchFamily="18" charset="0"/>
                                  <a:cs typeface="Times New Roman" panose="02020603050405020304" pitchFamily="18" charset="0"/>
                                </a:rPr>
                                <m:t>𝑁</m:t>
                              </m:r>
                            </m:e>
                            <m:sub>
                              <m:r>
                                <a:rPr kumimoji="1" lang="en-US" altLang="zh-TW" b="0" i="1" smtClean="0">
                                  <a:latin typeface="Cambria Math" panose="02040503050406030204" pitchFamily="18" charset="0"/>
                                  <a:cs typeface="Times New Roman" panose="02020603050405020304" pitchFamily="18" charset="0"/>
                                </a:rPr>
                                <m:t>0</m:t>
                              </m:r>
                            </m:sub>
                          </m:sSub>
                        </m:sub>
                        <m:sup>
                          <m:r>
                            <a:rPr kumimoji="1" lang="en-US" altLang="zh-TW" b="0" i="1" smtClean="0">
                              <a:latin typeface="Cambria Math" panose="02040503050406030204" pitchFamily="18" charset="0"/>
                              <a:cs typeface="Times New Roman" panose="02020603050405020304" pitchFamily="18" charset="0"/>
                            </a:rPr>
                            <m:t>𝑁</m:t>
                          </m:r>
                        </m:sup>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1</m:t>
                              </m:r>
                            </m:num>
                            <m:den>
                              <m:r>
                                <a:rPr lang="en-US" altLang="zh-TW" b="0" i="1" smtClean="0">
                                  <a:latin typeface="Cambria Math" panose="02040503050406030204" pitchFamily="18" charset="0"/>
                                  <a:cs typeface="Times New Roman" panose="02020603050405020304" pitchFamily="18" charset="0"/>
                                </a:rPr>
                                <m:t>𝑓</m:t>
                              </m:r>
                              <m:d>
                                <m:dPr>
                                  <m:ctrlPr>
                                    <a:rPr lang="en-US" altLang="zh-TW" b="0" i="1" smtClean="0">
                                      <a:latin typeface="Cambria Math" panose="02040503050406030204" pitchFamily="18" charset="0"/>
                                      <a:cs typeface="Times New Roman" panose="02020603050405020304" pitchFamily="18" charset="0"/>
                                    </a:rPr>
                                  </m:ctrlPr>
                                </m:dPr>
                                <m:e>
                                  <m:r>
                                    <a:rPr lang="en-US" altLang="zh-TW" b="0" i="1" smtClean="0">
                                      <a:latin typeface="Cambria Math" panose="02040503050406030204" pitchFamily="18" charset="0"/>
                                      <a:cs typeface="Times New Roman" panose="02020603050405020304" pitchFamily="18" charset="0"/>
                                    </a:rPr>
                                    <m:t>𝑁</m:t>
                                  </m:r>
                                  <m:r>
                                    <a:rPr lang="en-US" altLang="zh-TW" b="0" i="1" smtClean="0">
                                      <a:latin typeface="Cambria Math" panose="02040503050406030204" pitchFamily="18" charset="0"/>
                                      <a:cs typeface="Times New Roman" panose="02020603050405020304" pitchFamily="18" charset="0"/>
                                    </a:rPr>
                                    <m:t>′</m:t>
                                  </m:r>
                                </m:e>
                              </m:d>
                            </m:den>
                          </m:f>
                          <m:r>
                            <a:rPr lang="en-US" altLang="zh-TW" i="1">
                              <a:latin typeface="Cambria Math" panose="02040503050406030204" pitchFamily="18" charset="0"/>
                              <a:cs typeface="Times New Roman" panose="02020603050405020304" pitchFamily="18" charset="0"/>
                            </a:rPr>
                            <m:t>𝑑𝑁</m:t>
                          </m:r>
                          <m:r>
                            <a:rPr lang="en-US" altLang="zh-TW" b="0" i="1" smtClean="0">
                              <a:latin typeface="Cambria Math" panose="02040503050406030204" pitchFamily="18" charset="0"/>
                              <a:cs typeface="Times New Roman" panose="02020603050405020304" pitchFamily="18" charset="0"/>
                            </a:rPr>
                            <m:t>′</m:t>
                          </m:r>
                        </m:e>
                      </m:nary>
                      <m:r>
                        <a:rPr kumimoji="1" lang="en-US" altLang="zh-TW" b="0" i="1" smtClean="0">
                          <a:latin typeface="Cambria Math" panose="02040503050406030204" pitchFamily="18" charset="0"/>
                          <a:cs typeface="Times New Roman" panose="02020603050405020304" pitchFamily="18" charset="0"/>
                        </a:rPr>
                        <m:t>=−</m:t>
                      </m:r>
                      <m:nary>
                        <m:naryPr>
                          <m:limLoc m:val="undOvr"/>
                          <m:ctrlP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ctrlPr>
                        </m:naryPr>
                        <m:sub>
                          <m:sSub>
                            <m:sSubPr>
                              <m:ctrlP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e>
                            <m:sub>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0</m:t>
                              </m:r>
                            </m:sub>
                          </m:sSub>
                        </m:sub>
                        <m:sup>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sup>
                        <m:e>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d>
                            <m:dPr>
                              <m:ctrl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ctrlPr>
                            </m:dPr>
                            <m:e>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e>
                          </m:d>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𝑑𝑡</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e>
                      </m:nary>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13" name="文字方塊 12">
                <a:extLst>
                  <a:ext uri="{FF2B5EF4-FFF2-40B4-BE49-F238E27FC236}">
                    <a16:creationId xmlns:a16="http://schemas.microsoft.com/office/drawing/2014/main" id="{690731A2-D97B-9948-BD8A-DBE8072299DE}"/>
                  </a:ext>
                </a:extLst>
              </p:cNvPr>
              <p:cNvSpPr txBox="1">
                <a:spLocks noRot="1" noChangeAspect="1" noMove="1" noResize="1" noEditPoints="1" noAdjustHandles="1" noChangeArrowheads="1" noChangeShapeType="1" noTextEdit="1"/>
              </p:cNvSpPr>
              <p:nvPr/>
            </p:nvSpPr>
            <p:spPr bwMode="auto">
              <a:xfrm>
                <a:off x="5028892" y="3422341"/>
                <a:ext cx="2819105" cy="869020"/>
              </a:xfrm>
              <a:prstGeom prst="rect">
                <a:avLst/>
              </a:prstGeom>
              <a:blipFill>
                <a:blip r:embed="rId9"/>
                <a:stretch>
                  <a:fillRect l="-32432" t="-114286" r="-1351" b="-175714"/>
                </a:stretch>
              </a:blipFill>
              <a:ln>
                <a:noFill/>
              </a:ln>
            </p:spPr>
            <p:txBody>
              <a:bodyPr/>
              <a:lstStyle/>
              <a:p>
                <a:r>
                  <a:rPr lang="zh-TW" altLang="en-US">
                    <a:noFill/>
                  </a:rPr>
                  <a:t> </a:t>
                </a:r>
              </a:p>
            </p:txBody>
          </p:sp>
        </mc:Fallback>
      </mc:AlternateContent>
      <p:sp>
        <p:nvSpPr>
          <p:cNvPr id="14" name="向右箭號 13">
            <a:extLst>
              <a:ext uri="{FF2B5EF4-FFF2-40B4-BE49-F238E27FC236}">
                <a16:creationId xmlns:a16="http://schemas.microsoft.com/office/drawing/2014/main" id="{8BCABAD2-F2FB-B849-9723-CFF5C095DB1C}"/>
              </a:ext>
            </a:extLst>
          </p:cNvPr>
          <p:cNvSpPr/>
          <p:nvPr/>
        </p:nvSpPr>
        <p:spPr>
          <a:xfrm>
            <a:off x="4163324" y="3682527"/>
            <a:ext cx="484722" cy="366308"/>
          </a:xfrm>
          <a:prstGeom prst="rightArrow">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zh-TW" altLang="en-US" sz="1400" i="1">
              <a:solidFill>
                <a:schemeClr val="tx1"/>
              </a:solidFill>
              <a:latin typeface="Cambria Math"/>
            </a:endParaRP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D464DEF2-9F44-A04A-A27E-08921A9797A5}"/>
                  </a:ext>
                </a:extLst>
              </p:cNvPr>
              <p:cNvSpPr txBox="1"/>
              <p:nvPr/>
            </p:nvSpPr>
            <p:spPr bwMode="auto">
              <a:xfrm>
                <a:off x="3782478" y="1826322"/>
                <a:ext cx="1414746" cy="518604"/>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1</m:t>
                          </m:r>
                        </m:num>
                        <m:den>
                          <m:r>
                            <a:rPr kumimoji="1" lang="en-US" altLang="zh-TW" b="0" i="1" smtClean="0">
                              <a:latin typeface="Cambria Math" panose="02040503050406030204" pitchFamily="18" charset="0"/>
                              <a:cs typeface="Times New Roman" panose="02020603050405020304" pitchFamily="18" charset="0"/>
                            </a:rPr>
                            <m:t>𝑁</m:t>
                          </m:r>
                        </m:den>
                      </m:f>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r>
                        <a:rPr kumimoji="1" lang="en-US" altLang="zh-TW" b="0" i="1" smtClean="0">
                          <a:latin typeface="Cambria Math" panose="02040503050406030204" pitchFamily="18" charset="0"/>
                          <a:cs typeface="Times New Roman" panose="02020603050405020304" pitchFamily="18" charset="0"/>
                        </a:rPr>
                        <m:t>𝑁</m:t>
                      </m:r>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15" name="文字方塊 14">
                <a:extLst>
                  <a:ext uri="{FF2B5EF4-FFF2-40B4-BE49-F238E27FC236}">
                    <a16:creationId xmlns:a16="http://schemas.microsoft.com/office/drawing/2014/main" id="{D464DEF2-9F44-A04A-A27E-08921A9797A5}"/>
                  </a:ext>
                </a:extLst>
              </p:cNvPr>
              <p:cNvSpPr txBox="1">
                <a:spLocks noRot="1" noChangeAspect="1" noMove="1" noResize="1" noEditPoints="1" noAdjustHandles="1" noChangeArrowheads="1" noChangeShapeType="1" noTextEdit="1"/>
              </p:cNvSpPr>
              <p:nvPr/>
            </p:nvSpPr>
            <p:spPr bwMode="auto">
              <a:xfrm>
                <a:off x="3782478" y="1826322"/>
                <a:ext cx="1414746" cy="518604"/>
              </a:xfrm>
              <a:prstGeom prst="rect">
                <a:avLst/>
              </a:prstGeom>
              <a:blipFill>
                <a:blip r:embed="rId10"/>
                <a:stretch>
                  <a:fillRect l="-2679" t="-7317" r="-1786" b="-12195"/>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B0613D79-190B-6E40-8994-2A560644DAD0}"/>
                  </a:ext>
                </a:extLst>
              </p:cNvPr>
              <p:cNvSpPr txBox="1"/>
              <p:nvPr/>
            </p:nvSpPr>
            <p:spPr bwMode="auto">
              <a:xfrm>
                <a:off x="5503714" y="1826322"/>
                <a:ext cx="2142125" cy="670696"/>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chr m:val="∑"/>
                          <m:subHide m:val="on"/>
                          <m:supHide m:val="on"/>
                          <m:ctrlPr>
                            <a:rPr kumimoji="1" lang="en-US" altLang="zh-TW" b="0" i="1" smtClean="0">
                              <a:latin typeface="Cambria Math" panose="02040503050406030204" pitchFamily="18" charset="0"/>
                              <a:cs typeface="Times New Roman" panose="02020603050405020304" pitchFamily="18" charset="0"/>
                            </a:rPr>
                          </m:ctrlPr>
                        </m:naryPr>
                        <m:sub/>
                        <m:sup/>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1</m:t>
                              </m:r>
                            </m:num>
                            <m:den>
                              <m:r>
                                <a:rPr lang="en-US" altLang="zh-TW" i="1">
                                  <a:latin typeface="Cambria Math" panose="02040503050406030204" pitchFamily="18" charset="0"/>
                                  <a:cs typeface="Times New Roman" panose="02020603050405020304" pitchFamily="18" charset="0"/>
                                </a:rPr>
                                <m:t>𝑁</m:t>
                              </m:r>
                            </m:den>
                          </m:f>
                          <m:r>
                            <a:rPr lang="en-US" altLang="zh-TW" i="1">
                              <a:latin typeface="Cambria Math" panose="02040503050406030204" pitchFamily="18" charset="0"/>
                              <a:ea typeface="Cambria Math" panose="02040503050406030204" pitchFamily="18" charset="0"/>
                              <a:cs typeface="Times New Roman" panose="02020603050405020304" pitchFamily="18" charset="0"/>
                            </a:rPr>
                            <m:t>∆</m:t>
                          </m:r>
                          <m:r>
                            <a:rPr lang="en-US" altLang="zh-TW" i="1">
                              <a:latin typeface="Cambria Math" panose="02040503050406030204" pitchFamily="18" charset="0"/>
                              <a:cs typeface="Times New Roman" panose="02020603050405020304" pitchFamily="18" charset="0"/>
                            </a:rPr>
                            <m:t>𝑁</m:t>
                          </m:r>
                        </m:e>
                      </m:nary>
                      <m:r>
                        <a:rPr kumimoji="1" lang="en-US" altLang="zh-TW" b="0" i="1" smtClean="0">
                          <a:latin typeface="Cambria Math" panose="02040503050406030204" pitchFamily="18" charset="0"/>
                          <a:cs typeface="Times New Roman" panose="02020603050405020304" pitchFamily="18" charset="0"/>
                        </a:rPr>
                        <m:t>=−</m:t>
                      </m:r>
                      <m:nary>
                        <m:naryPr>
                          <m:chr m:val="∑"/>
                          <m:subHide m:val="on"/>
                          <m:supHide m:val="on"/>
                          <m:ctrlP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ctrlPr>
                        </m:naryPr>
                        <m:sub/>
                        <m:sup/>
                        <m:e>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l-GR" altLang="zh-TW" i="1">
                              <a:latin typeface="Cambria Math" panose="02040503050406030204" pitchFamily="18" charset="0"/>
                              <a:ea typeface="Cambria Math" panose="02040503050406030204" pitchFamily="18" charset="0"/>
                              <a:cs typeface="Times New Roman" panose="02020603050405020304" pitchFamily="18" charset="0"/>
                            </a:rPr>
                            <m:t>∆</m:t>
                          </m:r>
                          <m:r>
                            <a:rPr lang="en-US" altLang="zh-TW" i="1">
                              <a:latin typeface="Cambria Math" panose="02040503050406030204" pitchFamily="18" charset="0"/>
                              <a:ea typeface="Cambria Math" panose="02040503050406030204" pitchFamily="18" charset="0"/>
                              <a:cs typeface="Times New Roman" panose="02020603050405020304" pitchFamily="18" charset="0"/>
                            </a:rPr>
                            <m:t>𝑡</m:t>
                          </m:r>
                        </m:e>
                      </m:nary>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16" name="文字方塊 15">
                <a:extLst>
                  <a:ext uri="{FF2B5EF4-FFF2-40B4-BE49-F238E27FC236}">
                    <a16:creationId xmlns:a16="http://schemas.microsoft.com/office/drawing/2014/main" id="{B0613D79-190B-6E40-8994-2A560644DAD0}"/>
                  </a:ext>
                </a:extLst>
              </p:cNvPr>
              <p:cNvSpPr txBox="1">
                <a:spLocks noRot="1" noChangeAspect="1" noMove="1" noResize="1" noEditPoints="1" noAdjustHandles="1" noChangeArrowheads="1" noChangeShapeType="1" noTextEdit="1"/>
              </p:cNvSpPr>
              <p:nvPr/>
            </p:nvSpPr>
            <p:spPr bwMode="auto">
              <a:xfrm>
                <a:off x="5503714" y="1826322"/>
                <a:ext cx="2142125" cy="670696"/>
              </a:xfrm>
              <a:prstGeom prst="rect">
                <a:avLst/>
              </a:prstGeom>
              <a:blipFill>
                <a:blip r:embed="rId11"/>
                <a:stretch>
                  <a:fillRect l="-37647" t="-149057" r="-5882" b="-200000"/>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9A41DDA9-530B-8544-958E-0612EDD90926}"/>
                  </a:ext>
                </a:extLst>
              </p:cNvPr>
              <p:cNvSpPr txBox="1"/>
              <p:nvPr/>
            </p:nvSpPr>
            <p:spPr bwMode="auto">
              <a:xfrm>
                <a:off x="1626155" y="5251848"/>
                <a:ext cx="3595087" cy="565604"/>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unc>
                        <m:funcPr>
                          <m:ctrlPr>
                            <a:rPr lang="en-US" altLang="zh-TW" i="1">
                              <a:latin typeface="Cambria Math" panose="02040503050406030204" pitchFamily="18" charset="0"/>
                            </a:rPr>
                          </m:ctrlPr>
                        </m:funcPr>
                        <m:fName>
                          <m:r>
                            <m:rPr>
                              <m:sty m:val="p"/>
                            </m:rPr>
                            <a:rPr lang="en-US" altLang="zh-TW">
                              <a:latin typeface="Cambria Math"/>
                            </a:rPr>
                            <m:t>ln</m:t>
                          </m:r>
                        </m:fName>
                        <m:e>
                          <m:r>
                            <a:rPr lang="en-US" altLang="zh-TW" b="0" i="1" smtClean="0">
                              <a:latin typeface="Cambria Math" panose="02040503050406030204" pitchFamily="18" charset="0"/>
                            </a:rPr>
                            <m:t>𝑁</m:t>
                          </m:r>
                        </m:e>
                      </m:func>
                      <m:r>
                        <a:rPr lang="en-US" altLang="zh-TW" i="1">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ln</m:t>
                          </m:r>
                        </m:fName>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𝑁</m:t>
                              </m:r>
                            </m:e>
                            <m:sub>
                              <m:r>
                                <a:rPr lang="en-US" altLang="zh-TW" b="0" i="1" smtClean="0">
                                  <a:latin typeface="Cambria Math" panose="02040503050406030204" pitchFamily="18" charset="0"/>
                                </a:rPr>
                                <m:t>0</m:t>
                              </m:r>
                            </m:sub>
                          </m:sSub>
                        </m:e>
                      </m:func>
                      <m:r>
                        <a:rPr lang="en-US" altLang="zh-TW" i="1">
                          <a:latin typeface="Cambria Math"/>
                        </a:rPr>
                        <m:t>=</m:t>
                      </m:r>
                      <m:func>
                        <m:funcPr>
                          <m:ctrlPr>
                            <a:rPr lang="en-US" altLang="zh-TW" i="1">
                              <a:latin typeface="Cambria Math" panose="02040503050406030204" pitchFamily="18" charset="0"/>
                            </a:rPr>
                          </m:ctrlPr>
                        </m:funcPr>
                        <m:fName>
                          <m:r>
                            <m:rPr>
                              <m:sty m:val="p"/>
                            </m:rPr>
                            <a:rPr lang="en-US" altLang="zh-TW">
                              <a:latin typeface="Cambria Math"/>
                            </a:rPr>
                            <m:t>ln</m:t>
                          </m:r>
                        </m:fName>
                        <m:e>
                          <m:d>
                            <m:dPr>
                              <m:ctrlPr>
                                <a:rPr lang="en-US" altLang="zh-TW" i="1">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𝑁</m:t>
                                  </m:r>
                                </m:num>
                                <m:den>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𝑁</m:t>
                                      </m:r>
                                    </m:e>
                                    <m:sub>
                                      <m:r>
                                        <a:rPr lang="en-US" altLang="zh-TW" b="0" i="1" smtClean="0">
                                          <a:latin typeface="Cambria Math" panose="02040503050406030204" pitchFamily="18" charset="0"/>
                                        </a:rPr>
                                        <m:t>0</m:t>
                                      </m:r>
                                    </m:sub>
                                  </m:sSub>
                                </m:den>
                              </m:f>
                            </m:e>
                          </m:d>
                        </m:e>
                      </m:func>
                      <m:r>
                        <a:rPr lang="en-US" altLang="zh-TW" b="0" i="1" smtClean="0">
                          <a:latin typeface="Cambria Math" panose="02040503050406030204" pitchFamily="18" charset="0"/>
                        </a:rPr>
                        <m:t>=</m:t>
                      </m:r>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d>
                        <m:dPr>
                          <m:ctrl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ctrlPr>
                        </m:dPr>
                        <m:e>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e>
                            <m:sub>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0</m:t>
                              </m:r>
                            </m:sub>
                          </m:sSub>
                        </m:e>
                      </m:d>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17" name="文字方塊 16">
                <a:extLst>
                  <a:ext uri="{FF2B5EF4-FFF2-40B4-BE49-F238E27FC236}">
                    <a16:creationId xmlns:a16="http://schemas.microsoft.com/office/drawing/2014/main" id="{9A41DDA9-530B-8544-958E-0612EDD90926}"/>
                  </a:ext>
                </a:extLst>
              </p:cNvPr>
              <p:cNvSpPr txBox="1">
                <a:spLocks noRot="1" noChangeAspect="1" noMove="1" noResize="1" noEditPoints="1" noAdjustHandles="1" noChangeArrowheads="1" noChangeShapeType="1" noTextEdit="1"/>
              </p:cNvSpPr>
              <p:nvPr/>
            </p:nvSpPr>
            <p:spPr bwMode="auto">
              <a:xfrm>
                <a:off x="1626155" y="5251848"/>
                <a:ext cx="3595087" cy="565604"/>
              </a:xfrm>
              <a:prstGeom prst="rect">
                <a:avLst/>
              </a:prstGeom>
              <a:blipFill>
                <a:blip r:embed="rId12"/>
                <a:stretch>
                  <a:fillRect l="-1056" t="-2222" b="-6667"/>
                </a:stretch>
              </a:blipFill>
              <a:ln>
                <a:noFill/>
              </a:ln>
            </p:spPr>
            <p:txBody>
              <a:bodyPr/>
              <a:lstStyle/>
              <a:p>
                <a:r>
                  <a:rPr lang="zh-TW" altLang="en-US">
                    <a:noFill/>
                  </a:rPr>
                  <a:t> </a:t>
                </a:r>
              </a:p>
            </p:txBody>
          </p:sp>
        </mc:Fallback>
      </mc:AlternateContent>
    </p:spTree>
    <p:extLst>
      <p:ext uri="{BB962C8B-B14F-4D97-AF65-F5344CB8AC3E}">
        <p14:creationId xmlns:p14="http://schemas.microsoft.com/office/powerpoint/2010/main" val="21403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ppt_x"/>
                                          </p:val>
                                        </p:tav>
                                      </p:tavLst>
                                    </p:anim>
                                    <p:anim calcmode="lin" valueType="num">
                                      <p:cBhvr additive="base">
                                        <p:cTn id="27" dur="500"/>
                                        <p:tgtEl>
                                          <p:spTgt spid="15"/>
                                        </p:tgtEl>
                                        <p:attrNameLst>
                                          <p:attrName>ppt_y</p:attrName>
                                        </p:attrNameLst>
                                      </p:cBhvr>
                                      <p:tavLst>
                                        <p:tav tm="0">
                                          <p:val>
                                            <p:strVal val="ppt_y"/>
                                          </p:val>
                                        </p:tav>
                                        <p:tav tm="100000">
                                          <p:val>
                                            <p:strVal val="1+ppt_h/2"/>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1" grpId="0" animBg="1"/>
      <p:bldP spid="12" grpId="0" animBg="1"/>
      <p:bldP spid="13" grpId="0" animBg="1"/>
      <p:bldP spid="14" grpId="0" animBg="1"/>
      <p:bldP spid="15" grpId="0" animBg="1"/>
      <p:bldP spid="15" grpId="1" animBg="1"/>
      <p:bldP spid="16" grpId="0" animBg="1"/>
      <p:bldP spid="16" grpId="1" animBg="1"/>
      <p:bldP spid="1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288473" y="381000"/>
                <a:ext cx="1519134" cy="940514"/>
              </a:xfrm>
              <a:prstGeom prst="rect">
                <a:avLst/>
              </a:prstGeom>
              <a:solidFill>
                <a:srgbClr val="FAFAA4"/>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zh-TW" altLang="en-US" i="1" smtClean="0">
                              <a:latin typeface="Cambria Math" panose="02040503050406030204" pitchFamily="18" charset="0"/>
                            </a:rPr>
                          </m:ctrlPr>
                        </m:naryPr>
                        <m:sub>
                          <m:sSub>
                            <m:sSubPr>
                              <m:ctrlPr>
                                <a:rPr lang="en-US" altLang="zh-TW" i="1" smtClean="0">
                                  <a:latin typeface="Cambria Math" panose="02040503050406030204" pitchFamily="18" charset="0"/>
                                </a:rPr>
                              </m:ctrlPr>
                            </m:sSubPr>
                            <m:e>
                              <m:r>
                                <a:rPr lang="en-US" altLang="zh-TW" b="0" i="1" smtClean="0">
                                  <a:latin typeface="Cambria Math"/>
                                </a:rPr>
                                <m:t>𝑥</m:t>
                              </m:r>
                            </m:e>
                            <m:sub>
                              <m:r>
                                <a:rPr lang="en-US" altLang="zh-TW" b="0" i="1" smtClean="0">
                                  <a:latin typeface="Cambria Math"/>
                                </a:rPr>
                                <m:t>𝑖</m:t>
                              </m:r>
                            </m:sub>
                          </m:sSub>
                        </m:sub>
                        <m:sup>
                          <m:r>
                            <a:rPr lang="en-US" altLang="zh-TW" b="0" i="1" smtClean="0">
                              <a:latin typeface="Cambria Math"/>
                            </a:rPr>
                            <m:t>𝑥</m:t>
                          </m:r>
                        </m:sup>
                        <m:e>
                          <m:r>
                            <a:rPr lang="en-US" altLang="zh-TW" b="0" i="1" smtClean="0">
                              <a:latin typeface="Cambria Math"/>
                            </a:rPr>
                            <m:t>𝑑𝑥</m:t>
                          </m:r>
                          <m:r>
                            <a:rPr lang="en-US" altLang="zh-TW" b="0" i="1" smtClean="0">
                              <a:latin typeface="Cambria Math"/>
                            </a:rPr>
                            <m:t>′</m:t>
                          </m:r>
                        </m:e>
                      </m:nary>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𝑥</m:t>
                              </m:r>
                            </m:e>
                            <m:sup>
                              <m:r>
                                <a:rPr lang="en-US" altLang="zh-TW" b="0" i="1" smtClean="0">
                                  <a:latin typeface="Cambria Math"/>
                                  <a:ea typeface="Cambria Math"/>
                                </a:rPr>
                                <m:t>′</m:t>
                              </m:r>
                            </m:sup>
                          </m:sSup>
                        </m:den>
                      </m:f>
                      <m:r>
                        <a:rPr lang="en-US" altLang="zh-TW" b="0" i="1" smtClean="0">
                          <a:latin typeface="Cambria Math"/>
                          <a:ea typeface="Cambria Math"/>
                        </a:rPr>
                        <m:t>=</m:t>
                      </m:r>
                      <m:r>
                        <a:rPr lang="en-US" altLang="zh-TW" i="1" smtClean="0">
                          <a:latin typeface="Cambria Math"/>
                        </a:rPr>
                        <m:t>?</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288473" y="381000"/>
                <a:ext cx="1519134" cy="940514"/>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219200" y="5410200"/>
                <a:ext cx="4513928" cy="9405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zh-TW" altLang="en-US" i="1" smtClean="0">
                              <a:latin typeface="Cambria Math" panose="02040503050406030204" pitchFamily="18" charset="0"/>
                            </a:rPr>
                          </m:ctrlPr>
                        </m:naryPr>
                        <m:sub>
                          <m:sSub>
                            <m:sSubPr>
                              <m:ctrlPr>
                                <a:rPr lang="en-US" altLang="zh-TW" i="1" smtClean="0">
                                  <a:latin typeface="Cambria Math" panose="02040503050406030204" pitchFamily="18" charset="0"/>
                                </a:rPr>
                              </m:ctrlPr>
                            </m:sSubPr>
                            <m:e>
                              <m:r>
                                <a:rPr lang="en-US" altLang="zh-TW" b="0" i="1" smtClean="0">
                                  <a:latin typeface="Cambria Math"/>
                                </a:rPr>
                                <m:t>𝑥</m:t>
                              </m:r>
                            </m:e>
                            <m:sub>
                              <m:r>
                                <a:rPr lang="en-US" altLang="zh-TW" b="0" i="1" smtClean="0">
                                  <a:latin typeface="Cambria Math"/>
                                </a:rPr>
                                <m:t>𝑖</m:t>
                              </m:r>
                            </m:sub>
                          </m:sSub>
                        </m:sub>
                        <m:sup>
                          <m:r>
                            <a:rPr lang="en-US" altLang="zh-TW" b="0" i="1" smtClean="0">
                              <a:latin typeface="Cambria Math"/>
                            </a:rPr>
                            <m:t>𝑥</m:t>
                          </m:r>
                        </m:sup>
                        <m:e>
                          <m:r>
                            <a:rPr lang="en-US" altLang="zh-TW" b="0" i="1" smtClean="0">
                              <a:latin typeface="Cambria Math"/>
                            </a:rPr>
                            <m:t>𝑑𝑥</m:t>
                          </m:r>
                          <m:r>
                            <a:rPr lang="en-US" altLang="zh-TW" b="0" i="1" smtClean="0">
                              <a:latin typeface="Cambria Math"/>
                            </a:rPr>
                            <m:t>′</m:t>
                          </m:r>
                        </m:e>
                      </m:nary>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𝑥</m:t>
                              </m:r>
                            </m:e>
                            <m:sup>
                              <m:r>
                                <a:rPr lang="en-US" altLang="zh-TW" b="0" i="1" smtClean="0">
                                  <a:latin typeface="Cambria Math"/>
                                  <a:ea typeface="Cambria Math"/>
                                </a:rPr>
                                <m:t>′</m:t>
                              </m:r>
                            </m:sup>
                          </m:sSup>
                        </m:den>
                      </m:f>
                      <m:r>
                        <a:rPr lang="en-US" altLang="zh-TW" b="0" i="1" smtClean="0">
                          <a:latin typeface="Cambria Math"/>
                          <a:ea typeface="Cambria Math"/>
                        </a:rPr>
                        <m:t>=</m:t>
                      </m:r>
                      <m:sSubSup>
                        <m:sSubSupPr>
                          <m:ctrlPr>
                            <a:rPr lang="zh-TW" altLang="en-US" i="1" smtClean="0">
                              <a:latin typeface="Cambria Math" panose="02040503050406030204" pitchFamily="18" charset="0"/>
                            </a:rPr>
                          </m:ctrlPr>
                        </m:sSubSupPr>
                        <m:e>
                          <m:d>
                            <m:dPr>
                              <m:begChr m:val=""/>
                              <m:endChr m:val="|"/>
                              <m:ctrlPr>
                                <a:rPr lang="zh-TW" altLang="en-US" i="1" smtClean="0">
                                  <a:latin typeface="Cambria Math" panose="02040503050406030204" pitchFamily="18" charset="0"/>
                                </a:rPr>
                              </m:ctrlPr>
                            </m:dPr>
                            <m:e>
                              <m:func>
                                <m:funcPr>
                                  <m:ctrlPr>
                                    <a:rPr lang="en-US" altLang="zh-TW" i="1">
                                      <a:latin typeface="Cambria Math" panose="02040503050406030204" pitchFamily="18" charset="0"/>
                                    </a:rPr>
                                  </m:ctrlPr>
                                </m:funcPr>
                                <m:fName>
                                  <m:r>
                                    <m:rPr>
                                      <m:sty m:val="p"/>
                                    </m:rPr>
                                    <a:rPr lang="en-US" altLang="zh-TW">
                                      <a:latin typeface="Cambria Math"/>
                                    </a:rPr>
                                    <m:t>ln</m:t>
                                  </m:r>
                                </m:fName>
                                <m:e>
                                  <m:sSup>
                                    <m:sSupPr>
                                      <m:ctrlPr>
                                        <a:rPr lang="en-US" altLang="zh-TW" b="0" i="1" smtClean="0">
                                          <a:latin typeface="Cambria Math" panose="02040503050406030204" pitchFamily="18" charset="0"/>
                                        </a:rPr>
                                      </m:ctrlPr>
                                    </m:sSupPr>
                                    <m:e>
                                      <m:r>
                                        <a:rPr lang="en-US" altLang="zh-TW" i="1">
                                          <a:latin typeface="Cambria Math"/>
                                        </a:rPr>
                                        <m:t>𝑥</m:t>
                                      </m:r>
                                    </m:e>
                                    <m:sup>
                                      <m:r>
                                        <a:rPr lang="en-US" altLang="zh-TW" b="0" i="1" smtClean="0">
                                          <a:latin typeface="Cambria Math"/>
                                        </a:rPr>
                                        <m:t>′</m:t>
                                      </m:r>
                                    </m:sup>
                                  </m:sSup>
                                </m:e>
                              </m:func>
                            </m:e>
                          </m:d>
                        </m:e>
                        <m:sub>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a:rPr>
                                <m:t>𝑖</m:t>
                              </m:r>
                            </m:sub>
                          </m:sSub>
                        </m:sub>
                        <m:sup>
                          <m:r>
                            <a:rPr lang="en-US" altLang="zh-TW" b="0" i="1" smtClean="0">
                              <a:latin typeface="Cambria Math"/>
                            </a:rPr>
                            <m:t>𝑥</m:t>
                          </m:r>
                        </m:sup>
                      </m:sSubSup>
                      <m:r>
                        <a:rPr lang="en-US" altLang="zh-TW" b="0" i="1" smtClean="0">
                          <a:latin typeface="Cambria Math"/>
                        </a:rPr>
                        <m:t>=</m:t>
                      </m:r>
                      <m:func>
                        <m:funcPr>
                          <m:ctrlPr>
                            <a:rPr lang="en-US" altLang="zh-TW" i="1">
                              <a:latin typeface="Cambria Math" panose="02040503050406030204" pitchFamily="18" charset="0"/>
                            </a:rPr>
                          </m:ctrlPr>
                        </m:funcPr>
                        <m:fName>
                          <m:r>
                            <m:rPr>
                              <m:sty m:val="p"/>
                            </m:rPr>
                            <a:rPr lang="en-US" altLang="zh-TW">
                              <a:latin typeface="Cambria Math"/>
                            </a:rPr>
                            <m:t>ln</m:t>
                          </m:r>
                        </m:fName>
                        <m:e>
                          <m:r>
                            <a:rPr lang="en-US" altLang="zh-TW" i="1">
                              <a:latin typeface="Cambria Math"/>
                            </a:rPr>
                            <m:t>𝑥</m:t>
                          </m:r>
                        </m:e>
                      </m:func>
                      <m:r>
                        <a:rPr lang="en-US" altLang="zh-TW" b="0" i="1" smtClean="0">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ln</m:t>
                          </m:r>
                        </m:fName>
                        <m:e>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a:rPr>
                                <m:t>𝑖</m:t>
                              </m:r>
                            </m:sub>
                          </m:sSub>
                        </m:e>
                      </m:func>
                      <m:r>
                        <a:rPr lang="en-US" altLang="zh-TW" b="0" i="1" smtClean="0">
                          <a:latin typeface="Cambria Math"/>
                        </a:rPr>
                        <m:t>=</m:t>
                      </m:r>
                      <m:func>
                        <m:funcPr>
                          <m:ctrlPr>
                            <a:rPr lang="en-US" altLang="zh-TW" i="1">
                              <a:latin typeface="Cambria Math" panose="02040503050406030204" pitchFamily="18" charset="0"/>
                            </a:rPr>
                          </m:ctrlPr>
                        </m:funcPr>
                        <m:fName>
                          <m:r>
                            <m:rPr>
                              <m:sty m:val="p"/>
                            </m:rPr>
                            <a:rPr lang="en-US" altLang="zh-TW">
                              <a:latin typeface="Cambria Math"/>
                            </a:rPr>
                            <m:t>ln</m:t>
                          </m:r>
                        </m:fName>
                        <m:e>
                          <m:d>
                            <m:dPr>
                              <m:ctrlPr>
                                <a:rPr lang="en-US" altLang="zh-TW" i="1" smtClean="0">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i="1">
                                      <a:latin typeface="Cambria Math"/>
                                    </a:rPr>
                                    <m:t>𝑥</m:t>
                                  </m:r>
                                </m:num>
                                <m:den>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a:rPr>
                                        <m:t>𝑖</m:t>
                                      </m:r>
                                    </m:sub>
                                  </m:sSub>
                                </m:den>
                              </m:f>
                            </m:e>
                          </m:d>
                        </m:e>
                      </m:func>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1219200" y="5410200"/>
                <a:ext cx="4513928" cy="940514"/>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1295400" y="1828800"/>
                <a:ext cx="1533753" cy="61824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𝑑</m:t>
                          </m:r>
                        </m:num>
                        <m:den>
                          <m:r>
                            <a:rPr lang="en-US" altLang="zh-TW" b="0" i="1" smtClean="0">
                              <a:latin typeface="Cambria Math"/>
                            </a:rPr>
                            <m:t>𝑑𝑥</m:t>
                          </m:r>
                        </m:den>
                      </m:f>
                      <m:d>
                        <m:dPr>
                          <m:ctrlPr>
                            <a:rPr lang="en-US" altLang="zh-TW" i="1" smtClean="0">
                              <a:latin typeface="Cambria Math" panose="02040503050406030204" pitchFamily="18" charset="0"/>
                            </a:rPr>
                          </m:ctrlPr>
                        </m:dPr>
                        <m:e>
                          <m:func>
                            <m:funcPr>
                              <m:ctrlPr>
                                <a:rPr lang="en-US" altLang="zh-TW" i="1" smtClean="0">
                                  <a:latin typeface="Cambria Math" panose="02040503050406030204" pitchFamily="18" charset="0"/>
                                </a:rPr>
                              </m:ctrlPr>
                            </m:funcPr>
                            <m:fName>
                              <m:r>
                                <m:rPr>
                                  <m:sty m:val="p"/>
                                </m:rPr>
                                <a:rPr lang="en-US" altLang="zh-TW" i="0" smtClean="0">
                                  <a:latin typeface="Cambria Math"/>
                                </a:rPr>
                                <m:t>ln</m:t>
                              </m:r>
                            </m:fName>
                            <m:e>
                              <m:r>
                                <a:rPr lang="en-US" altLang="zh-TW" b="0" i="1" smtClean="0">
                                  <a:latin typeface="Cambria Math"/>
                                </a:rPr>
                                <m:t>𝑥</m:t>
                              </m:r>
                            </m:e>
                          </m:func>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𝑥</m:t>
                          </m:r>
                        </m:den>
                      </m:f>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1295400" y="1828800"/>
                <a:ext cx="1533753" cy="618246"/>
              </a:xfrm>
              <a:prstGeom prst="rect">
                <a:avLst/>
              </a:prstGeom>
              <a:blipFill rotWithShape="1">
                <a:blip r:embed="rId4"/>
                <a:stretch>
                  <a:fillRect/>
                </a:stretch>
              </a:blipFill>
            </p:spPr>
            <p:txBody>
              <a:bodyPr/>
              <a:lstStyle/>
              <a:p>
                <a:r>
                  <a:rPr lang="zh-TW" altLang="en-US">
                    <a:noFill/>
                  </a:rPr>
                  <a:t> </a:t>
                </a:r>
              </a:p>
            </p:txBody>
          </p:sp>
        </mc:Fallback>
      </mc:AlternateContent>
      <p:sp>
        <p:nvSpPr>
          <p:cNvPr id="5" name="文字方塊 4"/>
          <p:cNvSpPr txBox="1"/>
          <p:nvPr/>
        </p:nvSpPr>
        <p:spPr>
          <a:xfrm>
            <a:off x="1288473" y="1371600"/>
            <a:ext cx="1676400" cy="369332"/>
          </a:xfrm>
          <a:prstGeom prst="rect">
            <a:avLst/>
          </a:prstGeom>
          <a:noFill/>
        </p:spPr>
        <p:txBody>
          <a:bodyPr wrap="square" rtlCol="0">
            <a:spAutoFit/>
          </a:bodyPr>
          <a:lstStyle/>
          <a:p>
            <a:r>
              <a:rPr lang="zh-TW" altLang="en-US" dirty="0"/>
              <a:t>證明：</a:t>
            </a:r>
          </a:p>
        </p:txBody>
      </p:sp>
      <mc:AlternateContent xmlns:mc="http://schemas.openxmlformats.org/markup-compatibility/2006" xmlns:a14="http://schemas.microsoft.com/office/drawing/2010/main">
        <mc:Choice Requires="a14">
          <p:sp>
            <p:nvSpPr>
              <p:cNvPr id="6" name="文字方塊 5"/>
              <p:cNvSpPr txBox="1"/>
              <p:nvPr/>
            </p:nvSpPr>
            <p:spPr>
              <a:xfrm>
                <a:off x="1295400" y="2604012"/>
                <a:ext cx="1117357" cy="381643"/>
              </a:xfrm>
              <a:prstGeom prst="rect">
                <a:avLst/>
              </a:prstGeom>
              <a:solidFill>
                <a:srgbClr val="FAFAA4"/>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𝑒</m:t>
                          </m:r>
                        </m:e>
                        <m:sup>
                          <m:func>
                            <m:funcPr>
                              <m:ctrlPr>
                                <a:rPr lang="en-US" altLang="zh-TW" i="1" smtClean="0">
                                  <a:latin typeface="Cambria Math" panose="02040503050406030204" pitchFamily="18" charset="0"/>
                                </a:rPr>
                              </m:ctrlPr>
                            </m:funcPr>
                            <m:fName>
                              <m:r>
                                <m:rPr>
                                  <m:sty m:val="p"/>
                                </m:rPr>
                                <a:rPr lang="en-US" altLang="zh-TW" i="0" smtClean="0">
                                  <a:latin typeface="Cambria Math"/>
                                </a:rPr>
                                <m:t>ln</m:t>
                              </m:r>
                            </m:fName>
                            <m:e>
                              <m:r>
                                <a:rPr lang="en-US" altLang="zh-TW" b="0" i="1" smtClean="0">
                                  <a:latin typeface="Cambria Math"/>
                                </a:rPr>
                                <m:t>𝑥</m:t>
                              </m:r>
                            </m:e>
                          </m:func>
                        </m:sup>
                      </m:sSup>
                      <m:r>
                        <a:rPr lang="en-US" altLang="zh-TW" b="0" i="1" smtClean="0">
                          <a:latin typeface="Cambria Math"/>
                        </a:rPr>
                        <m:t>=</m:t>
                      </m:r>
                      <m:r>
                        <a:rPr lang="en-US" altLang="zh-TW" b="0" i="1" smtClean="0">
                          <a:latin typeface="Cambria Math"/>
                        </a:rPr>
                        <m:t>𝑥</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295400" y="2604012"/>
                <a:ext cx="1117357" cy="381643"/>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2743200" y="2604012"/>
                <a:ext cx="3657600" cy="369332"/>
              </a:xfrm>
              <a:prstGeom prst="rect">
                <a:avLst/>
              </a:prstGeom>
              <a:noFill/>
            </p:spPr>
            <p:txBody>
              <a:bodyPr wrap="square" rtlCol="0">
                <a:spAutoFit/>
              </a:bodyPr>
              <a:lstStyle/>
              <a:p>
                <a:r>
                  <a:rPr lang="zh-TW" altLang="en-US" dirty="0"/>
                  <a:t>對</a:t>
                </a:r>
                <a14:m>
                  <m:oMath xmlns:m="http://schemas.openxmlformats.org/officeDocument/2006/math">
                    <m:r>
                      <a:rPr lang="en-US" altLang="zh-TW" b="0" i="1" smtClean="0">
                        <a:latin typeface="Cambria Math"/>
                      </a:rPr>
                      <m:t>𝑥</m:t>
                    </m:r>
                  </m:oMath>
                </a14:m>
                <a:r>
                  <a:rPr lang="zh-TW" altLang="en-US" dirty="0"/>
                  <a:t>微分並使用連鎖律：</a:t>
                </a:r>
              </a:p>
            </p:txBody>
          </p:sp>
        </mc:Choice>
        <mc:Fallback xmlns="">
          <p:sp>
            <p:nvSpPr>
              <p:cNvPr id="7" name="文字方塊 6"/>
              <p:cNvSpPr txBox="1">
                <a:spLocks noRot="1" noChangeAspect="1" noMove="1" noResize="1" noEditPoints="1" noAdjustHandles="1" noChangeArrowheads="1" noChangeShapeType="1" noTextEdit="1"/>
              </p:cNvSpPr>
              <p:nvPr/>
            </p:nvSpPr>
            <p:spPr>
              <a:xfrm>
                <a:off x="2743200" y="2604012"/>
                <a:ext cx="3657600" cy="369332"/>
              </a:xfrm>
              <a:prstGeom prst="rect">
                <a:avLst/>
              </a:prstGeom>
              <a:blipFill rotWithShape="1">
                <a:blip r:embed="rId6"/>
                <a:stretch>
                  <a:fillRect l="-1333" t="-6557"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1295400" y="3200400"/>
                <a:ext cx="2858731" cy="657488"/>
              </a:xfrm>
              <a:prstGeom prst="rect">
                <a:avLst/>
              </a:prstGeom>
              <a:solidFill>
                <a:srgbClr val="FAFAA4"/>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𝑑</m:t>
                          </m:r>
                        </m:num>
                        <m:den>
                          <m:r>
                            <a:rPr lang="en-US" altLang="zh-TW" b="0" i="1" smtClean="0">
                              <a:latin typeface="Cambria Math"/>
                            </a:rPr>
                            <m:t>𝑑</m:t>
                          </m:r>
                          <m:d>
                            <m:dPr>
                              <m:ctrlPr>
                                <a:rPr lang="en-US" altLang="zh-TW" b="0" i="1" smtClean="0">
                                  <a:latin typeface="Cambria Math" panose="02040503050406030204" pitchFamily="18" charset="0"/>
                                </a:rPr>
                              </m:ctrlPr>
                            </m:dPr>
                            <m:e>
                              <m:func>
                                <m:funcPr>
                                  <m:ctrlPr>
                                    <a:rPr lang="en-US" altLang="zh-TW" i="1">
                                      <a:latin typeface="Cambria Math" panose="02040503050406030204" pitchFamily="18" charset="0"/>
                                    </a:rPr>
                                  </m:ctrlPr>
                                </m:funcPr>
                                <m:fName>
                                  <m:r>
                                    <m:rPr>
                                      <m:sty m:val="p"/>
                                    </m:rPr>
                                    <a:rPr lang="en-US" altLang="zh-TW">
                                      <a:latin typeface="Cambria Math"/>
                                    </a:rPr>
                                    <m:t>ln</m:t>
                                  </m:r>
                                </m:fName>
                                <m:e>
                                  <m:r>
                                    <a:rPr lang="en-US" altLang="zh-TW" i="1">
                                      <a:latin typeface="Cambria Math"/>
                                    </a:rPr>
                                    <m:t>𝑥</m:t>
                                  </m:r>
                                </m:e>
                              </m:func>
                            </m:e>
                          </m:d>
                        </m:den>
                      </m:f>
                      <m:sSup>
                        <m:sSupPr>
                          <m:ctrlPr>
                            <a:rPr lang="en-US" altLang="zh-TW" i="1" smtClean="0">
                              <a:latin typeface="Cambria Math" panose="02040503050406030204" pitchFamily="18" charset="0"/>
                            </a:rPr>
                          </m:ctrlPr>
                        </m:sSupPr>
                        <m:e>
                          <m:r>
                            <a:rPr lang="en-US" altLang="zh-TW" b="0" i="1" smtClean="0">
                              <a:latin typeface="Cambria Math"/>
                            </a:rPr>
                            <m:t>𝑒</m:t>
                          </m:r>
                        </m:e>
                        <m:sup>
                          <m:func>
                            <m:funcPr>
                              <m:ctrlPr>
                                <a:rPr lang="en-US" altLang="zh-TW" i="1" smtClean="0">
                                  <a:latin typeface="Cambria Math" panose="02040503050406030204" pitchFamily="18" charset="0"/>
                                </a:rPr>
                              </m:ctrlPr>
                            </m:funcPr>
                            <m:fName>
                              <m:r>
                                <m:rPr>
                                  <m:sty m:val="p"/>
                                </m:rPr>
                                <a:rPr lang="en-US" altLang="zh-TW" i="0" smtClean="0">
                                  <a:latin typeface="Cambria Math"/>
                                </a:rPr>
                                <m:t>ln</m:t>
                              </m:r>
                            </m:fName>
                            <m:e>
                              <m:r>
                                <a:rPr lang="en-US" altLang="zh-TW" b="0" i="1" smtClean="0">
                                  <a:latin typeface="Cambria Math"/>
                                </a:rPr>
                                <m:t>𝑥</m:t>
                              </m:r>
                            </m:e>
                          </m:func>
                        </m:sup>
                      </m:sSup>
                      <m:r>
                        <a:rPr lang="en-US" altLang="zh-TW" i="1" smtClean="0">
                          <a:latin typeface="Cambria Math"/>
                          <a:ea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𝑑𝑥</m:t>
                          </m:r>
                        </m:den>
                      </m:f>
                      <m:d>
                        <m:dPr>
                          <m:ctrlPr>
                            <a:rPr lang="en-US" altLang="zh-TW" i="1">
                              <a:latin typeface="Cambria Math" panose="02040503050406030204" pitchFamily="18" charset="0"/>
                            </a:rPr>
                          </m:ctrlPr>
                        </m:dPr>
                        <m:e>
                          <m:func>
                            <m:funcPr>
                              <m:ctrlPr>
                                <a:rPr lang="en-US" altLang="zh-TW" i="1">
                                  <a:latin typeface="Cambria Math" panose="02040503050406030204" pitchFamily="18" charset="0"/>
                                </a:rPr>
                              </m:ctrlPr>
                            </m:funcPr>
                            <m:fName>
                              <m:r>
                                <m:rPr>
                                  <m:sty m:val="p"/>
                                </m:rPr>
                                <a:rPr lang="en-US" altLang="zh-TW">
                                  <a:latin typeface="Cambria Math"/>
                                </a:rPr>
                                <m:t>ln</m:t>
                              </m:r>
                            </m:fName>
                            <m:e>
                              <m:r>
                                <a:rPr lang="en-US" altLang="zh-TW" i="1">
                                  <a:latin typeface="Cambria Math"/>
                                </a:rPr>
                                <m:t>𝑥</m:t>
                              </m:r>
                            </m:e>
                          </m:func>
                        </m:e>
                      </m:d>
                      <m:r>
                        <a:rPr lang="en-US" altLang="zh-TW" b="0" i="1" smtClean="0">
                          <a:latin typeface="Cambria Math"/>
                        </a:rPr>
                        <m:t>=1</m:t>
                      </m:r>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295400" y="3200400"/>
                <a:ext cx="2858731" cy="657488"/>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1288473" y="4010288"/>
                <a:ext cx="3573927" cy="618246"/>
              </a:xfrm>
              <a:prstGeom prst="rect">
                <a:avLst/>
              </a:prstGeom>
              <a:solidFill>
                <a:srgbClr val="FAFAA4"/>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𝑒</m:t>
                          </m:r>
                        </m:e>
                        <m:sup>
                          <m:func>
                            <m:funcPr>
                              <m:ctrlPr>
                                <a:rPr lang="en-US" altLang="zh-TW" i="1" smtClean="0">
                                  <a:latin typeface="Cambria Math" panose="02040503050406030204" pitchFamily="18" charset="0"/>
                                </a:rPr>
                              </m:ctrlPr>
                            </m:funcPr>
                            <m:fName>
                              <m:r>
                                <m:rPr>
                                  <m:sty m:val="p"/>
                                </m:rPr>
                                <a:rPr lang="en-US" altLang="zh-TW" i="0" smtClean="0">
                                  <a:latin typeface="Cambria Math"/>
                                </a:rPr>
                                <m:t>ln</m:t>
                              </m:r>
                            </m:fName>
                            <m:e>
                              <m:r>
                                <a:rPr lang="en-US" altLang="zh-TW" b="0" i="1" smtClean="0">
                                  <a:latin typeface="Cambria Math"/>
                                </a:rPr>
                                <m:t>𝑥</m:t>
                              </m:r>
                            </m:e>
                          </m:func>
                        </m:sup>
                      </m:sSup>
                      <m:r>
                        <a:rPr lang="en-US" altLang="zh-TW" i="1" smtClean="0">
                          <a:latin typeface="Cambria Math"/>
                          <a:ea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𝑑𝑥</m:t>
                          </m:r>
                        </m:den>
                      </m:f>
                      <m:d>
                        <m:dPr>
                          <m:ctrlPr>
                            <a:rPr lang="en-US" altLang="zh-TW" i="1">
                              <a:latin typeface="Cambria Math" panose="02040503050406030204" pitchFamily="18" charset="0"/>
                            </a:rPr>
                          </m:ctrlPr>
                        </m:dPr>
                        <m:e>
                          <m:func>
                            <m:funcPr>
                              <m:ctrlPr>
                                <a:rPr lang="en-US" altLang="zh-TW" i="1">
                                  <a:latin typeface="Cambria Math" panose="02040503050406030204" pitchFamily="18" charset="0"/>
                                </a:rPr>
                              </m:ctrlPr>
                            </m:funcPr>
                            <m:fName>
                              <m:r>
                                <m:rPr>
                                  <m:sty m:val="p"/>
                                </m:rPr>
                                <a:rPr lang="en-US" altLang="zh-TW">
                                  <a:latin typeface="Cambria Math"/>
                                </a:rPr>
                                <m:t>ln</m:t>
                              </m:r>
                            </m:fName>
                            <m:e>
                              <m:r>
                                <a:rPr lang="en-US" altLang="zh-TW" i="1">
                                  <a:latin typeface="Cambria Math"/>
                                </a:rPr>
                                <m:t>𝑥</m:t>
                              </m:r>
                            </m:e>
                          </m:func>
                        </m:e>
                      </m:d>
                      <m:r>
                        <a:rPr lang="en-US" altLang="zh-TW" b="0" i="1" smtClean="0">
                          <a:latin typeface="Cambria Math"/>
                        </a:rPr>
                        <m:t>=</m:t>
                      </m:r>
                      <m:r>
                        <a:rPr lang="en-US" altLang="zh-TW" b="0" i="1" smtClean="0">
                          <a:latin typeface="Cambria Math"/>
                        </a:rPr>
                        <m:t>𝑥</m:t>
                      </m:r>
                      <m:r>
                        <a:rPr lang="en-US" altLang="zh-TW" i="1">
                          <a:latin typeface="Cambria Math"/>
                          <a:ea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𝑑𝑥</m:t>
                          </m:r>
                        </m:den>
                      </m:f>
                      <m:d>
                        <m:dPr>
                          <m:ctrlPr>
                            <a:rPr lang="en-US" altLang="zh-TW" i="1">
                              <a:latin typeface="Cambria Math" panose="02040503050406030204" pitchFamily="18" charset="0"/>
                            </a:rPr>
                          </m:ctrlPr>
                        </m:dPr>
                        <m:e>
                          <m:func>
                            <m:funcPr>
                              <m:ctrlPr>
                                <a:rPr lang="en-US" altLang="zh-TW" i="1">
                                  <a:latin typeface="Cambria Math" panose="02040503050406030204" pitchFamily="18" charset="0"/>
                                </a:rPr>
                              </m:ctrlPr>
                            </m:funcPr>
                            <m:fName>
                              <m:r>
                                <m:rPr>
                                  <m:sty m:val="p"/>
                                </m:rPr>
                                <a:rPr lang="en-US" altLang="zh-TW">
                                  <a:latin typeface="Cambria Math"/>
                                </a:rPr>
                                <m:t>ln</m:t>
                              </m:r>
                            </m:fName>
                            <m:e>
                              <m:r>
                                <a:rPr lang="en-US" altLang="zh-TW" i="1">
                                  <a:latin typeface="Cambria Math"/>
                                </a:rPr>
                                <m:t>𝑥</m:t>
                              </m:r>
                            </m:e>
                          </m:func>
                        </m:e>
                      </m:d>
                      <m:r>
                        <a:rPr lang="en-US" altLang="zh-TW" b="0" i="1" smtClean="0">
                          <a:latin typeface="Cambria Math"/>
                        </a:rPr>
                        <m:t>=1</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288473" y="4010288"/>
                <a:ext cx="3573927" cy="618246"/>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5943600" y="4010288"/>
                <a:ext cx="1533753" cy="61824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𝑑</m:t>
                          </m:r>
                        </m:num>
                        <m:den>
                          <m:r>
                            <a:rPr lang="en-US" altLang="zh-TW" b="0" i="1" smtClean="0">
                              <a:latin typeface="Cambria Math"/>
                            </a:rPr>
                            <m:t>𝑑𝑥</m:t>
                          </m:r>
                        </m:den>
                      </m:f>
                      <m:d>
                        <m:dPr>
                          <m:ctrlPr>
                            <a:rPr lang="en-US" altLang="zh-TW" i="1" smtClean="0">
                              <a:latin typeface="Cambria Math" panose="02040503050406030204" pitchFamily="18" charset="0"/>
                            </a:rPr>
                          </m:ctrlPr>
                        </m:dPr>
                        <m:e>
                          <m:func>
                            <m:funcPr>
                              <m:ctrlPr>
                                <a:rPr lang="en-US" altLang="zh-TW" i="1" smtClean="0">
                                  <a:latin typeface="Cambria Math" panose="02040503050406030204" pitchFamily="18" charset="0"/>
                                </a:rPr>
                              </m:ctrlPr>
                            </m:funcPr>
                            <m:fName>
                              <m:r>
                                <m:rPr>
                                  <m:sty m:val="p"/>
                                </m:rPr>
                                <a:rPr lang="en-US" altLang="zh-TW" i="0" smtClean="0">
                                  <a:latin typeface="Cambria Math"/>
                                </a:rPr>
                                <m:t>ln</m:t>
                              </m:r>
                            </m:fName>
                            <m:e>
                              <m:r>
                                <a:rPr lang="en-US" altLang="zh-TW" b="0" i="1" smtClean="0">
                                  <a:latin typeface="Cambria Math"/>
                                </a:rPr>
                                <m:t>𝑥</m:t>
                              </m:r>
                            </m:e>
                          </m:func>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𝑥</m:t>
                          </m:r>
                        </m:den>
                      </m:f>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5943600" y="4010288"/>
                <a:ext cx="1533753" cy="618246"/>
              </a:xfrm>
              <a:prstGeom prst="rect">
                <a:avLst/>
              </a:prstGeom>
              <a:blipFill rotWithShape="1">
                <a:blip r:embed="rId9"/>
                <a:stretch>
                  <a:fillRect/>
                </a:stretch>
              </a:blipFill>
            </p:spPr>
            <p:txBody>
              <a:bodyPr/>
              <a:lstStyle/>
              <a:p>
                <a:r>
                  <a:rPr lang="zh-TW" altLang="en-US">
                    <a:noFill/>
                  </a:rPr>
                  <a:t> </a:t>
                </a:r>
              </a:p>
            </p:txBody>
          </p:sp>
        </mc:Fallback>
      </mc:AlternateContent>
      <p:sp>
        <p:nvSpPr>
          <p:cNvPr id="11" name="文字方塊 10"/>
          <p:cNvSpPr txBox="1"/>
          <p:nvPr/>
        </p:nvSpPr>
        <p:spPr>
          <a:xfrm>
            <a:off x="5105400" y="4114800"/>
            <a:ext cx="762000" cy="369332"/>
          </a:xfrm>
          <a:prstGeom prst="rect">
            <a:avLst/>
          </a:prstGeom>
          <a:noFill/>
        </p:spPr>
        <p:txBody>
          <a:bodyPr wrap="square" rtlCol="0">
            <a:spAutoFit/>
          </a:bodyPr>
          <a:lstStyle/>
          <a:p>
            <a:r>
              <a:rPr lang="zh-TW" altLang="en-US" dirty="0"/>
              <a:t>得證：</a:t>
            </a:r>
          </a:p>
        </p:txBody>
      </p:sp>
    </p:spTree>
    <p:extLst>
      <p:ext uri="{BB962C8B-B14F-4D97-AF65-F5344CB8AC3E}">
        <p14:creationId xmlns:p14="http://schemas.microsoft.com/office/powerpoint/2010/main" val="26507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up)">
                                      <p:cBhvr>
                                        <p:cTn id="22" dur="500"/>
                                        <p:tgtEl>
                                          <p:spTgt spid="9"/>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animBg="1"/>
      <p:bldP spid="9" grpId="0" animBg="1"/>
      <p:bldP spid="10" grpId="0" animBg="1"/>
      <p:bldP spid="1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7066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pic>
        <p:nvPicPr>
          <p:cNvPr id="70665" name="Picture 8" descr="C:\Users\Chia-Hung Chang\Downloads\Data\Serway\VII\Media\Images\chapter44\4409.jpg"/>
          <p:cNvPicPr>
            <a:picLocks noChangeAspect="1" noChangeArrowheads="1"/>
          </p:cNvPicPr>
          <p:nvPr/>
        </p:nvPicPr>
        <p:blipFill>
          <a:blip r:embed="rId2">
            <a:extLst>
              <a:ext uri="{28A0092B-C50C-407E-A947-70E740481C1C}">
                <a14:useLocalDpi xmlns:a14="http://schemas.microsoft.com/office/drawing/2010/main" val="0"/>
              </a:ext>
            </a:extLst>
          </a:blip>
          <a:srcRect b="3281"/>
          <a:stretch>
            <a:fillRect/>
          </a:stretch>
        </p:blipFill>
        <p:spPr bwMode="auto">
          <a:xfrm>
            <a:off x="5582234" y="2479633"/>
            <a:ext cx="2632075"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9" name="文字方塊 13"/>
          <p:cNvSpPr txBox="1">
            <a:spLocks noChangeArrowheads="1"/>
          </p:cNvSpPr>
          <p:nvPr/>
        </p:nvSpPr>
        <p:spPr bwMode="auto">
          <a:xfrm>
            <a:off x="6725234" y="4337008"/>
            <a:ext cx="157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指數遞減</a:t>
            </a:r>
          </a:p>
        </p:txBody>
      </p:sp>
      <p:sp>
        <p:nvSpPr>
          <p:cNvPr id="70670" name="文字方塊 10"/>
          <p:cNvSpPr txBox="1">
            <a:spLocks noChangeArrowheads="1"/>
          </p:cNvSpPr>
          <p:nvPr/>
        </p:nvSpPr>
        <p:spPr bwMode="auto">
          <a:xfrm>
            <a:off x="1142569" y="3888905"/>
            <a:ext cx="4968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指數遞減函數，減少一半的時間永遠相同。</a:t>
            </a:r>
          </a:p>
        </p:txBody>
      </p:sp>
      <mc:AlternateContent xmlns:mc="http://schemas.openxmlformats.org/markup-compatibility/2006" xmlns:a14="http://schemas.microsoft.com/office/drawing/2010/main">
        <mc:Choice Requires="a14">
          <p:sp>
            <p:nvSpPr>
              <p:cNvPr id="2" name="文字方塊 1"/>
              <p:cNvSpPr txBox="1"/>
              <p:nvPr/>
            </p:nvSpPr>
            <p:spPr bwMode="auto">
              <a:xfrm>
                <a:off x="1214577" y="4392961"/>
                <a:ext cx="3672408" cy="700705"/>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𝑁</m:t>
                          </m:r>
                          <m:d>
                            <m:dPr>
                              <m:ctrlPr>
                                <a:rPr lang="en-US" altLang="zh-TW" sz="1800" i="1" smtClean="0">
                                  <a:latin typeface="Cambria Math" panose="02040503050406030204" pitchFamily="18" charset="0"/>
                                </a:rPr>
                              </m:ctrlPr>
                            </m:dPr>
                            <m:e>
                              <m:sSub>
                                <m:sSubPr>
                                  <m:ctrlPr>
                                    <a:rPr lang="en-US" altLang="zh-TW" sz="1800" i="1" smtClean="0">
                                      <a:latin typeface="Cambria Math" panose="02040503050406030204" pitchFamily="18" charset="0"/>
                                    </a:rPr>
                                  </m:ctrlPr>
                                </m:sSubPr>
                                <m:e>
                                  <m:r>
                                    <a:rPr lang="en-US" altLang="zh-TW" sz="1800" b="0" i="1" smtClean="0">
                                      <a:latin typeface="Cambria Math"/>
                                    </a:rPr>
                                    <m:t>𝑡</m:t>
                                  </m:r>
                                </m:e>
                                <m:sub>
                                  <m:r>
                                    <a:rPr lang="en-US" altLang="zh-TW" sz="1800" b="0" i="1" smtClean="0">
                                      <a:latin typeface="Cambria Math"/>
                                    </a:rPr>
                                    <m:t>2</m:t>
                                  </m:r>
                                </m:sub>
                              </m:sSub>
                            </m:e>
                          </m:d>
                        </m:num>
                        <m:den>
                          <m:r>
                            <a:rPr lang="en-US" altLang="zh-TW" sz="1800" b="0" i="1" smtClean="0">
                              <a:latin typeface="Cambria Math"/>
                            </a:rPr>
                            <m:t>𝑁</m:t>
                          </m:r>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b="0" i="1" smtClean="0">
                                      <a:latin typeface="Cambria Math"/>
                                    </a:rPr>
                                    <m:t>1</m:t>
                                  </m:r>
                                </m:sub>
                              </m:sSub>
                            </m:e>
                          </m:d>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𝑐</m:t>
                          </m:r>
                          <m:r>
                            <a:rPr lang="en-US" altLang="zh-TW" sz="1800" b="0" i="1" smtClean="0">
                              <a:latin typeface="Cambria Math"/>
                              <a:ea typeface="Cambria Math"/>
                            </a:rPr>
                            <m:t>∙</m:t>
                          </m:r>
                          <m:sSup>
                            <m:sSupPr>
                              <m:ctrlPr>
                                <a:rPr lang="en-US" altLang="zh-TW" sz="180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sSub>
                                <m:sSubPr>
                                  <m:ctrlPr>
                                    <a:rPr lang="en-US" altLang="zh-TW" sz="1800" i="1" smtClean="0">
                                      <a:latin typeface="Cambria Math" panose="02040503050406030204" pitchFamily="18" charset="0"/>
                                    </a:rPr>
                                  </m:ctrlPr>
                                </m:sSubPr>
                                <m:e>
                                  <m:r>
                                    <a:rPr lang="en-US" altLang="zh-TW" sz="1800" i="1">
                                      <a:latin typeface="Cambria Math"/>
                                    </a:rPr>
                                    <m:t>𝑡</m:t>
                                  </m:r>
                                </m:e>
                                <m:sub>
                                  <m:r>
                                    <a:rPr lang="en-US" altLang="zh-TW" sz="1800" i="1">
                                      <a:latin typeface="Cambria Math"/>
                                    </a:rPr>
                                    <m:t>2</m:t>
                                  </m:r>
                                </m:sub>
                              </m:sSub>
                            </m:sup>
                          </m:sSup>
                        </m:num>
                        <m:den>
                          <m:r>
                            <a:rPr lang="en-US" altLang="zh-TW" sz="1800" i="1">
                              <a:latin typeface="Cambria Math"/>
                            </a:rPr>
                            <m:t>𝑐</m:t>
                          </m:r>
                          <m:sSup>
                            <m:sSupPr>
                              <m:ctrlPr>
                                <a:rPr lang="en-US" altLang="zh-TW" sz="1800" i="1">
                                  <a:latin typeface="Cambria Math" panose="02040503050406030204" pitchFamily="18" charset="0"/>
                                </a:rPr>
                              </m:ctrlPr>
                            </m:sSupPr>
                            <m:e>
                              <m:r>
                                <a:rPr lang="en-US" altLang="zh-TW" sz="1800" i="1" smtClean="0">
                                  <a:latin typeface="Cambria Math"/>
                                  <a:ea typeface="Cambria Math"/>
                                </a:rPr>
                                <m:t>∙</m:t>
                              </m:r>
                              <m:r>
                                <a:rPr lang="en-US" altLang="zh-TW" sz="1800" i="1">
                                  <a:latin typeface="Cambria Math"/>
                                </a:rPr>
                                <m:t>𝑒</m:t>
                              </m:r>
                            </m:e>
                            <m:sup>
                              <m:r>
                                <a:rPr lang="en-US" altLang="zh-TW" sz="1800" i="1">
                                  <a:latin typeface="Cambria Math"/>
                                </a:rPr>
                                <m:t>−</m:t>
                              </m:r>
                              <m:r>
                                <m:rPr>
                                  <m:sty m:val="p"/>
                                </m:rPr>
                                <a:rPr lang="el-GR" altLang="zh-TW" sz="1800" i="1" smtClean="0">
                                  <a:latin typeface="Cambria Math"/>
                                  <a:ea typeface="Cambria Math"/>
                                </a:rPr>
                                <m:t>Γ</m:t>
                              </m:r>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b="0" i="1" smtClean="0">
                                      <a:latin typeface="Cambria Math"/>
                                    </a:rPr>
                                    <m:t>1</m:t>
                                  </m:r>
                                </m:sub>
                              </m:sSub>
                            </m:sup>
                          </m:sSup>
                        </m:den>
                      </m:f>
                      <m:r>
                        <a:rPr lang="en-US" altLang="zh-TW" sz="1800" b="0" i="1" smtClean="0">
                          <a:latin typeface="Cambria Math"/>
                        </a:rPr>
                        <m:t>=</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m:t>
                          </m:r>
                          <m:r>
                            <m:rPr>
                              <m:sty m:val="p"/>
                            </m:rPr>
                            <a:rPr lang="el-GR" altLang="zh-TW" sz="1800" i="1" smtClean="0">
                              <a:latin typeface="Cambria Math"/>
                              <a:ea typeface="Cambria Math"/>
                            </a:rPr>
                            <m:t>Γ</m:t>
                          </m:r>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i="1">
                                      <a:latin typeface="Cambria Math"/>
                                    </a:rPr>
                                    <m:t>2</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b="0" i="1" smtClean="0">
                                      <a:latin typeface="Cambria Math"/>
                                    </a:rPr>
                                    <m:t>1</m:t>
                                  </m:r>
                                </m:sub>
                              </m:sSub>
                            </m:e>
                          </m:d>
                        </m:sup>
                      </m:sSup>
                      <m:r>
                        <a:rPr lang="en-US" altLang="zh-TW" sz="1800" i="1">
                          <a:latin typeface="Cambria Math"/>
                        </a:rPr>
                        <m:t>=</m:t>
                      </m:r>
                      <m:f>
                        <m:fPr>
                          <m:ctrlPr>
                            <a:rPr lang="en-US" altLang="zh-TW" sz="180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2</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214577" y="4392961"/>
                <a:ext cx="3672408" cy="700705"/>
              </a:xfrm>
              <a:prstGeom prst="rect">
                <a:avLst/>
              </a:prstGeom>
              <a:blipFill>
                <a:blip r:embed="rId3"/>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1235443" y="5545089"/>
                <a:ext cx="2416234" cy="65979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i="1">
                                  <a:latin typeface="Cambria Math"/>
                                </a:rPr>
                                <m:t>2</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i="1">
                                  <a:latin typeface="Cambria Math"/>
                                </a:rPr>
                                <m:t>1</m:t>
                              </m:r>
                            </m:sub>
                          </m:sSub>
                        </m:e>
                      </m:d>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1</m:t>
                          </m:r>
                        </m:num>
                        <m:den>
                          <m:r>
                            <m:rPr>
                              <m:sty m:val="p"/>
                            </m:rPr>
                            <a:rPr lang="el-GR" altLang="zh-TW" sz="1800" b="0" i="1" smtClean="0">
                              <a:latin typeface="Cambria Math"/>
                              <a:ea typeface="Cambria Math"/>
                            </a:rPr>
                            <m:t>Γ</m:t>
                          </m:r>
                        </m:den>
                      </m:f>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ln</m:t>
                          </m:r>
                        </m:fName>
                        <m:e>
                          <m:r>
                            <a:rPr lang="en-US" altLang="zh-TW" sz="1800" b="0" i="1" smtClean="0">
                              <a:latin typeface="Cambria Math"/>
                            </a:rPr>
                            <m:t>2</m:t>
                          </m:r>
                        </m:e>
                      </m:func>
                      <m:r>
                        <a:rPr lang="en-US" altLang="zh-TW" sz="1800" b="0" i="1" smtClean="0">
                          <a:latin typeface="Cambria Math"/>
                          <a:ea typeface="Cambria Math"/>
                        </a:rPr>
                        <m:t>≡</m:t>
                      </m:r>
                      <m:sSub>
                        <m:sSubPr>
                          <m:ctrlPr>
                            <a:rPr lang="en-US" altLang="zh-TW" sz="1800" b="0" i="1" smtClean="0">
                              <a:latin typeface="Cambria Math" panose="02040503050406030204" pitchFamily="18" charset="0"/>
                              <a:ea typeface="Cambria Math"/>
                            </a:rPr>
                          </m:ctrlPr>
                        </m:sSubPr>
                        <m:e>
                          <m:r>
                            <a:rPr lang="en-US" altLang="zh-TW" sz="1800" i="1">
                              <a:latin typeface="Cambria Math"/>
                            </a:rPr>
                            <m:t>𝑇</m:t>
                          </m:r>
                        </m:e>
                        <m:sub>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en-US" altLang="zh-TW" sz="1800" b="0" i="1" smtClean="0">
                                  <a:latin typeface="Cambria Math"/>
                                  <a:ea typeface="Cambria Math"/>
                                </a:rPr>
                                <m:t>2</m:t>
                              </m:r>
                            </m:den>
                          </m:f>
                        </m:sub>
                      </m:sSub>
                    </m:oMath>
                  </m:oMathPara>
                </a14:m>
                <a:endParaRPr lang="zh-TW" altLang="en-US" sz="1800" dirty="0"/>
              </a:p>
            </p:txBody>
          </p:sp>
        </mc:Choice>
        <mc:Fallback xmlns="">
          <p:sp>
            <p:nvSpPr>
              <p:cNvPr id="3" name="矩形 2"/>
              <p:cNvSpPr>
                <a:spLocks noRot="1" noChangeAspect="1" noMove="1" noResize="1" noEditPoints="1" noAdjustHandles="1" noChangeArrowheads="1" noChangeShapeType="1" noTextEdit="1"/>
              </p:cNvSpPr>
              <p:nvPr/>
            </p:nvSpPr>
            <p:spPr>
              <a:xfrm>
                <a:off x="1235443" y="5545089"/>
                <a:ext cx="2416234" cy="659796"/>
              </a:xfrm>
              <a:prstGeom prst="rect">
                <a:avLst/>
              </a:prstGeom>
              <a:blipFill>
                <a:blip r:embed="rId4"/>
                <a:stretch>
                  <a:fillRect/>
                </a:stretch>
              </a:blipFill>
            </p:spPr>
            <p:txBody>
              <a:bodyPr/>
              <a:lstStyle/>
              <a:p>
                <a:r>
                  <a:rPr lang="en-TW">
                    <a:noFill/>
                  </a:rPr>
                  <a:t> </a:t>
                </a:r>
              </a:p>
            </p:txBody>
          </p:sp>
        </mc:Fallback>
      </mc:AlternateContent>
      <p:sp>
        <p:nvSpPr>
          <p:cNvPr id="4" name="文字方塊 3"/>
          <p:cNvSpPr txBox="1"/>
          <p:nvPr/>
        </p:nvSpPr>
        <p:spPr bwMode="auto">
          <a:xfrm>
            <a:off x="3950881" y="5674772"/>
            <a:ext cx="11521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半衰期</a:t>
            </a:r>
          </a:p>
        </p:txBody>
      </p:sp>
      <p:sp>
        <p:nvSpPr>
          <p:cNvPr id="12" name="文字方塊 10"/>
          <p:cNvSpPr txBox="1">
            <a:spLocks noChangeArrowheads="1"/>
          </p:cNvSpPr>
          <p:nvPr/>
        </p:nvSpPr>
        <p:spPr bwMode="auto">
          <a:xfrm>
            <a:off x="1142569" y="261967"/>
            <a:ext cx="4968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指數遞減函數，比所有多項式遞減都快：</a:t>
            </a:r>
          </a:p>
        </p:txBody>
      </p:sp>
      <mc:AlternateContent xmlns:mc="http://schemas.openxmlformats.org/markup-compatibility/2006" xmlns:a14="http://schemas.microsoft.com/office/drawing/2010/main">
        <mc:Choice Requires="a14">
          <p:sp>
            <p:nvSpPr>
              <p:cNvPr id="13" name="文字方塊 12"/>
              <p:cNvSpPr txBox="1"/>
              <p:nvPr/>
            </p:nvSpPr>
            <p:spPr bwMode="auto">
              <a:xfrm>
                <a:off x="1189746" y="783717"/>
                <a:ext cx="2086110" cy="625556"/>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unc>
                        <m:funcPr>
                          <m:ctrlPr>
                            <a:rPr lang="en-US" altLang="zh-TW" sz="1800" i="1" smtClean="0">
                              <a:latin typeface="Cambria Math" panose="02040503050406030204" pitchFamily="18" charset="0"/>
                            </a:rPr>
                          </m:ctrlPr>
                        </m:funcPr>
                        <m:fName>
                          <m:limLow>
                            <m:limLowPr>
                              <m:ctrlPr>
                                <a:rPr lang="en-US" altLang="zh-TW" sz="1800" i="1" smtClean="0">
                                  <a:latin typeface="Cambria Math" panose="02040503050406030204" pitchFamily="18" charset="0"/>
                                </a:rPr>
                              </m:ctrlPr>
                            </m:limLowPr>
                            <m:e>
                              <m:r>
                                <m:rPr>
                                  <m:sty m:val="p"/>
                                </m:rPr>
                                <a:rPr lang="en-US" altLang="zh-TW" sz="1800" i="0" smtClean="0">
                                  <a:latin typeface="Cambria Math"/>
                                </a:rPr>
                                <m:t>lim</m:t>
                              </m:r>
                            </m:e>
                            <m:lim>
                              <m:r>
                                <a:rPr lang="en-US" altLang="zh-TW" sz="1800" b="0" i="1" smtClean="0">
                                  <a:latin typeface="Cambria Math"/>
                                </a:rPr>
                                <m:t>𝑥</m:t>
                              </m:r>
                              <m:r>
                                <a:rPr lang="en-US" altLang="zh-TW" sz="1800" b="0" i="1" smtClean="0">
                                  <a:latin typeface="Cambria Math"/>
                                  <a:ea typeface="Cambria Math"/>
                                </a:rPr>
                                <m:t>→∞</m:t>
                              </m:r>
                            </m:lim>
                          </m:limLow>
                        </m:fName>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m:t>
                                  </m:r>
                                  <m:r>
                                    <a:rPr lang="en-US" altLang="zh-TW" sz="1800" i="1">
                                      <a:latin typeface="Cambria Math"/>
                                    </a:rPr>
                                    <m:t>𝑥</m:t>
                                  </m:r>
                                </m:sup>
                              </m:sSup>
                            </m:num>
                            <m:den>
                              <m:sSup>
                                <m:sSupPr>
                                  <m:ctrlPr>
                                    <a:rPr lang="en-US" altLang="zh-TW" sz="1800" i="1">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m:t>
                                  </m:r>
                                  <m:r>
                                    <a:rPr lang="en-US" altLang="zh-TW" sz="1800" i="1">
                                      <a:latin typeface="Cambria Math"/>
                                    </a:rPr>
                                    <m:t>𝑛</m:t>
                                  </m:r>
                                </m:sup>
                              </m:sSup>
                            </m:den>
                          </m:f>
                        </m:e>
                      </m:func>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𝑥</m:t>
                              </m:r>
                            </m:e>
                            <m:sup>
                              <m:r>
                                <a:rPr lang="en-US" altLang="zh-TW" sz="1800" i="1">
                                  <a:latin typeface="Cambria Math"/>
                                </a:rPr>
                                <m:t>𝑛</m:t>
                              </m:r>
                            </m:sup>
                          </m:sSup>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𝑥</m:t>
                              </m:r>
                            </m:sup>
                          </m:sSup>
                        </m:den>
                      </m:f>
                      <m:r>
                        <a:rPr lang="en-US" altLang="zh-TW" sz="1800" i="1" smtClean="0">
                          <a:latin typeface="Cambria Math"/>
                          <a:ea typeface="Cambria Math"/>
                        </a:rPr>
                        <m:t>→</m:t>
                      </m:r>
                      <m:r>
                        <a:rPr lang="en-US" altLang="zh-TW" sz="1800" b="0" i="1" smtClean="0">
                          <a:latin typeface="Cambria Math"/>
                          <a:ea typeface="Cambria Math"/>
                        </a:rPr>
                        <m:t>0</m:t>
                      </m:r>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189746" y="783717"/>
                <a:ext cx="2086110" cy="625556"/>
              </a:xfrm>
              <a:prstGeom prst="rect">
                <a:avLst/>
              </a:prstGeom>
              <a:blipFill rotWithShape="1">
                <a:blip r:embed="rId10"/>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3995936" y="801889"/>
                <a:ext cx="4012891" cy="847604"/>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i="1">
                              <a:latin typeface="Cambria Math"/>
                            </a:rPr>
                            <m:t>𝑒</m:t>
                          </m:r>
                        </m:e>
                        <m:sup>
                          <m:r>
                            <a:rPr lang="en-US" altLang="zh-TW" sz="1800" i="1">
                              <a:latin typeface="Cambria Math"/>
                            </a:rPr>
                            <m:t>𝑥</m:t>
                          </m:r>
                        </m:sup>
                      </m:sSup>
                      <m:r>
                        <a:rPr lang="en-US" altLang="zh-TW" sz="1800" b="0" i="1" smtClean="0">
                          <a:latin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𝑛</m:t>
                          </m:r>
                          <m:r>
                            <a:rPr lang="en-US" altLang="zh-TW" sz="1800" b="0" i="1" smtClean="0">
                              <a:latin typeface="Cambria Math"/>
                            </a:rPr>
                            <m:t>=1</m:t>
                          </m:r>
                        </m:sub>
                        <m:sup>
                          <m:r>
                            <a:rPr lang="en-US" altLang="zh-TW" sz="1800" b="0" i="1" smtClean="0">
                              <a:latin typeface="Cambria Math"/>
                              <a:ea typeface="Cambria Math"/>
                            </a:rPr>
                            <m:t>∞</m:t>
                          </m:r>
                        </m:sup>
                        <m:e>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𝑛</m:t>
                                  </m:r>
                                </m:sup>
                              </m:sSup>
                            </m:num>
                            <m:den>
                              <m:r>
                                <a:rPr lang="en-US" altLang="zh-TW" sz="1800" b="0" i="1" smtClean="0">
                                  <a:latin typeface="Cambria Math"/>
                                </a:rPr>
                                <m:t>𝑛</m:t>
                              </m:r>
                              <m:r>
                                <a:rPr lang="en-US" altLang="zh-TW" sz="1800" b="0" i="1" smtClean="0">
                                  <a:latin typeface="Cambria Math"/>
                                </a:rPr>
                                <m:t>!</m:t>
                              </m:r>
                            </m:den>
                          </m:f>
                        </m:e>
                      </m:nary>
                      <m:r>
                        <a:rPr lang="en-US" altLang="zh-TW" sz="1800" b="0" i="1" smtClean="0">
                          <a:latin typeface="Cambria Math"/>
                        </a:rPr>
                        <m:t>=1+</m:t>
                      </m:r>
                      <m:r>
                        <a:rPr lang="en-US" altLang="zh-TW" sz="1800" b="0" i="1" smtClean="0">
                          <a:latin typeface="Cambria Math"/>
                        </a:rPr>
                        <m:t>𝑥</m:t>
                      </m:r>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ea typeface="Cambria Math"/>
                            </a:rPr>
                            <m:t>!</m:t>
                          </m:r>
                        </m:den>
                      </m:f>
                      <m:r>
                        <a:rPr lang="en-US" altLang="zh-TW" sz="1800" i="1">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3</m:t>
                              </m:r>
                            </m:sup>
                          </m:sSup>
                        </m:num>
                        <m:den>
                          <m:r>
                            <a:rPr lang="en-US" altLang="zh-TW" sz="1800" b="0" i="1" smtClean="0">
                              <a:latin typeface="Cambria Math"/>
                            </a:rPr>
                            <m:t>3</m:t>
                          </m:r>
                          <m:r>
                            <a:rPr lang="en-US" altLang="zh-TW" sz="1800" i="1">
                              <a:latin typeface="Cambria Math"/>
                              <a:ea typeface="Cambria Math"/>
                            </a:rPr>
                            <m:t>!</m:t>
                          </m:r>
                        </m:den>
                      </m:f>
                      <m:r>
                        <a:rPr lang="en-US" altLang="zh-TW" sz="1800" i="1">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4</m:t>
                              </m:r>
                            </m:sup>
                          </m:sSup>
                        </m:num>
                        <m:den>
                          <m:r>
                            <a:rPr lang="en-US" altLang="zh-TW" sz="1800" b="0" i="1" smtClean="0">
                              <a:latin typeface="Cambria Math"/>
                            </a:rPr>
                            <m:t>4</m:t>
                          </m:r>
                          <m:r>
                            <a:rPr lang="en-US" altLang="zh-TW" sz="1800" i="1">
                              <a:latin typeface="Cambria Math"/>
                              <a:ea typeface="Cambria Math"/>
                            </a:rPr>
                            <m:t>!</m:t>
                          </m:r>
                        </m:den>
                      </m:f>
                      <m:r>
                        <a:rPr lang="en-US" altLang="zh-TW" sz="1800" i="1" smtClean="0">
                          <a:latin typeface="Cambria Math"/>
                          <a:ea typeface="Cambria Math"/>
                        </a:rPr>
                        <m:t>⋯</m:t>
                      </m:r>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3995936" y="801889"/>
                <a:ext cx="4012891" cy="847604"/>
              </a:xfrm>
              <a:prstGeom prst="rect">
                <a:avLst/>
              </a:prstGeom>
              <a:blipFill rotWithShape="1">
                <a:blip r:embed="rId11"/>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3">
                <a:extLst>
                  <a:ext uri="{FF2B5EF4-FFF2-40B4-BE49-F238E27FC236}">
                    <a16:creationId xmlns:a16="http://schemas.microsoft.com/office/drawing/2014/main" id="{7C5DAADF-77E6-B048-BF50-9D37948A620C}"/>
                  </a:ext>
                </a:extLst>
              </p:cNvPr>
              <p:cNvSpPr txBox="1"/>
              <p:nvPr/>
            </p:nvSpPr>
            <p:spPr bwMode="auto">
              <a:xfrm>
                <a:off x="1165596" y="2004819"/>
                <a:ext cx="2386679" cy="505395"/>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𝑁</m:t>
                          </m:r>
                        </m:e>
                        <m:sub>
                          <m:r>
                            <a:rPr lang="en-US" altLang="zh-TW" i="1">
                              <a:latin typeface="Cambria Math"/>
                            </a:rPr>
                            <m:t>0</m:t>
                          </m:r>
                        </m:sub>
                      </m:sSub>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𝑡</m:t>
                          </m:r>
                        </m:sup>
                      </m:sSup>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𝑁</m:t>
                          </m:r>
                        </m:e>
                        <m:sub>
                          <m:r>
                            <a:rPr lang="en-US" altLang="zh-TW" i="1">
                              <a:latin typeface="Cambria Math"/>
                            </a:rPr>
                            <m:t>0</m:t>
                          </m:r>
                        </m:sub>
                      </m:sSub>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𝑡</m:t>
                              </m:r>
                            </m:num>
                            <m:den>
                              <m:r>
                                <a:rPr lang="en-US" altLang="zh-TW" i="1" smtClean="0">
                                  <a:latin typeface="Cambria Math" panose="02040503050406030204" pitchFamily="18" charset="0"/>
                                  <a:ea typeface="Cambria Math" panose="02040503050406030204" pitchFamily="18" charset="0"/>
                                </a:rPr>
                                <m:t>𝜏</m:t>
                              </m:r>
                            </m:den>
                          </m:f>
                        </m:sup>
                      </m:sSup>
                    </m:oMath>
                  </m:oMathPara>
                </a14:m>
                <a:endParaRPr lang="zh-TW" altLang="en-US" sz="1800" dirty="0"/>
              </a:p>
            </p:txBody>
          </p:sp>
        </mc:Choice>
        <mc:Fallback xmlns="">
          <p:sp>
            <p:nvSpPr>
              <p:cNvPr id="15" name="文字方塊 13">
                <a:extLst>
                  <a:ext uri="{FF2B5EF4-FFF2-40B4-BE49-F238E27FC236}">
                    <a16:creationId xmlns:a16="http://schemas.microsoft.com/office/drawing/2014/main" id="{7C5DAADF-77E6-B048-BF50-9D37948A620C}"/>
                  </a:ext>
                </a:extLst>
              </p:cNvPr>
              <p:cNvSpPr txBox="1">
                <a:spLocks noRot="1" noChangeAspect="1" noMove="1" noResize="1" noEditPoints="1" noAdjustHandles="1" noChangeArrowheads="1" noChangeShapeType="1" noTextEdit="1"/>
              </p:cNvSpPr>
              <p:nvPr/>
            </p:nvSpPr>
            <p:spPr bwMode="auto">
              <a:xfrm>
                <a:off x="1165596" y="2004819"/>
                <a:ext cx="2386679" cy="505395"/>
              </a:xfrm>
              <a:prstGeom prst="rect">
                <a:avLst/>
              </a:prstGeom>
              <a:blipFill>
                <a:blip r:embed="rId12"/>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3">
                <a:extLst>
                  <a:ext uri="{FF2B5EF4-FFF2-40B4-BE49-F238E27FC236}">
                    <a16:creationId xmlns:a16="http://schemas.microsoft.com/office/drawing/2014/main" id="{3F6F76AC-47B0-2E4F-96D4-82DCBB23222D}"/>
                  </a:ext>
                </a:extLst>
              </p:cNvPr>
              <p:cNvSpPr txBox="1"/>
              <p:nvPr/>
            </p:nvSpPr>
            <p:spPr bwMode="auto">
              <a:xfrm>
                <a:off x="3852960" y="1962487"/>
                <a:ext cx="789127" cy="61093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𝜏</m:t>
                      </m:r>
                      <m:r>
                        <a:rPr lang="en-US" altLang="zh-TW" sz="1800"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m:rPr>
                              <m:sty m:val="p"/>
                            </m:rPr>
                            <a:rPr lang="el-GR" altLang="zh-TW" sz="1800" b="0" i="1" smtClean="0">
                              <a:latin typeface="Cambria Math" panose="02040503050406030204" pitchFamily="18" charset="0"/>
                              <a:ea typeface="Cambria Math" panose="02040503050406030204" pitchFamily="18" charset="0"/>
                            </a:rPr>
                            <m:t>Γ</m:t>
                          </m:r>
                        </m:den>
                      </m:f>
                    </m:oMath>
                  </m:oMathPara>
                </a14:m>
                <a:endParaRPr lang="zh-TW" altLang="en-US" sz="1800" dirty="0"/>
              </a:p>
            </p:txBody>
          </p:sp>
        </mc:Choice>
        <mc:Fallback xmlns="">
          <p:sp>
            <p:nvSpPr>
              <p:cNvPr id="16" name="文字方塊 13">
                <a:extLst>
                  <a:ext uri="{FF2B5EF4-FFF2-40B4-BE49-F238E27FC236}">
                    <a16:creationId xmlns:a16="http://schemas.microsoft.com/office/drawing/2014/main" id="{3F6F76AC-47B0-2E4F-96D4-82DCBB23222D}"/>
                  </a:ext>
                </a:extLst>
              </p:cNvPr>
              <p:cNvSpPr txBox="1">
                <a:spLocks noRot="1" noChangeAspect="1" noMove="1" noResize="1" noEditPoints="1" noAdjustHandles="1" noChangeArrowheads="1" noChangeShapeType="1" noTextEdit="1"/>
              </p:cNvSpPr>
              <p:nvPr/>
            </p:nvSpPr>
            <p:spPr bwMode="auto">
              <a:xfrm>
                <a:off x="3852960" y="1962487"/>
                <a:ext cx="789127" cy="610936"/>
              </a:xfrm>
              <a:prstGeom prst="rect">
                <a:avLst/>
              </a:prstGeom>
              <a:blipFill>
                <a:blip r:embed="rId13"/>
                <a:stretch>
                  <a:fillRect b="-408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0">
                <a:extLst>
                  <a:ext uri="{FF2B5EF4-FFF2-40B4-BE49-F238E27FC236}">
                    <a16:creationId xmlns:a16="http://schemas.microsoft.com/office/drawing/2014/main" id="{F85E689F-3890-6E4F-B6F8-8D0BB377BCE1}"/>
                  </a:ext>
                </a:extLst>
              </p:cNvPr>
              <p:cNvSpPr txBox="1">
                <a:spLocks noChangeArrowheads="1"/>
              </p:cNvSpPr>
              <p:nvPr/>
            </p:nvSpPr>
            <p:spPr bwMode="auto">
              <a:xfrm>
                <a:off x="1142569" y="2633879"/>
                <a:ext cx="49685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𝜏</m:t>
                    </m:r>
                  </m:oMath>
                </a14:m>
                <a:r>
                  <a:rPr lang="zh-TW" altLang="en-US" sz="1800" dirty="0"/>
                  <a:t>稱平均壽命，數量變為</a:t>
                </a:r>
                <a14:m>
                  <m:oMath xmlns:m="http://schemas.openxmlformats.org/officeDocument/2006/math">
                    <m:f>
                      <m:fPr>
                        <m:type m:val="lin"/>
                        <m:ctrlPr>
                          <a:rPr lang="zh-TW" altLang="en-US"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𝑒</m:t>
                        </m:r>
                      </m:den>
                    </m:f>
                  </m:oMath>
                </a14:m>
                <a:r>
                  <a:rPr lang="zh-TW" altLang="en-US" sz="1800" dirty="0"/>
                  <a:t>的時間。</a:t>
                </a:r>
              </a:p>
            </p:txBody>
          </p:sp>
        </mc:Choice>
        <mc:Fallback xmlns="">
          <p:sp>
            <p:nvSpPr>
              <p:cNvPr id="17" name="文字方塊 10">
                <a:extLst>
                  <a:ext uri="{FF2B5EF4-FFF2-40B4-BE49-F238E27FC236}">
                    <a16:creationId xmlns:a16="http://schemas.microsoft.com/office/drawing/2014/main" id="{F85E689F-3890-6E4F-B6F8-8D0BB377BCE1}"/>
                  </a:ext>
                </a:extLst>
              </p:cNvPr>
              <p:cNvSpPr txBox="1">
                <a:spLocks noRot="1" noChangeAspect="1" noMove="1" noResize="1" noEditPoints="1" noAdjustHandles="1" noChangeArrowheads="1" noChangeShapeType="1" noTextEdit="1"/>
              </p:cNvSpPr>
              <p:nvPr/>
            </p:nvSpPr>
            <p:spPr bwMode="auto">
              <a:xfrm>
                <a:off x="1142569" y="2633879"/>
                <a:ext cx="4968552" cy="369332"/>
              </a:xfrm>
              <a:prstGeom prst="rect">
                <a:avLst/>
              </a:prstGeom>
              <a:blipFill>
                <a:blip r:embed="rId14"/>
                <a:stretch>
                  <a:fillRect t="-110000" b="-16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34418211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82C9A69-0858-63E7-8BF6-D56758D34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60648"/>
            <a:ext cx="3009260" cy="37938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7DC3B49-29D4-ACE4-8CC7-170E697C6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86" y="1331566"/>
            <a:ext cx="3311879" cy="177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C3353177-4066-1BD7-576D-9C1E16F78E60}"/>
              </a:ext>
            </a:extLst>
          </p:cNvPr>
          <p:cNvSpPr txBox="1"/>
          <p:nvPr/>
        </p:nvSpPr>
        <p:spPr>
          <a:xfrm>
            <a:off x="1078290" y="3685168"/>
            <a:ext cx="3168353" cy="369332"/>
          </a:xfrm>
          <a:prstGeom prst="rect">
            <a:avLst/>
          </a:prstGeom>
          <a:noFill/>
        </p:spPr>
        <p:txBody>
          <a:bodyPr wrap="square" rtlCol="0">
            <a:spAutoFit/>
          </a:bodyPr>
          <a:lstStyle/>
          <a:p>
            <a:r>
              <a:rPr lang="en-TW" dirty="0"/>
              <a:t>碳</a:t>
            </a:r>
            <a:r>
              <a:rPr lang="en-TW" dirty="0">
                <a:latin typeface="Times New Roman" panose="02020603050405020304" pitchFamily="18" charset="0"/>
                <a:cs typeface="Times New Roman" panose="02020603050405020304" pitchFamily="18" charset="0"/>
              </a:rPr>
              <a:t>14的半衰期是</a:t>
            </a:r>
            <a:r>
              <a:rPr lang="en-GB" dirty="0">
                <a:latin typeface="Times New Roman" panose="02020603050405020304" pitchFamily="18" charset="0"/>
                <a:cs typeface="Times New Roman" panose="02020603050405020304" pitchFamily="18" charset="0"/>
              </a:rPr>
              <a:t>5700 ± 30年。</a:t>
            </a:r>
            <a:endParaRPr lang="en-TW"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937C0CF-55EA-6051-AFC6-6E095BD705C9}"/>
              </a:ext>
            </a:extLst>
          </p:cNvPr>
          <p:cNvSpPr txBox="1"/>
          <p:nvPr/>
        </p:nvSpPr>
        <p:spPr>
          <a:xfrm>
            <a:off x="1060949" y="4261504"/>
            <a:ext cx="7022102" cy="369332"/>
          </a:xfrm>
          <a:prstGeom prst="rect">
            <a:avLst/>
          </a:prstGeom>
          <a:noFill/>
        </p:spPr>
        <p:txBody>
          <a:bodyPr wrap="square">
            <a:spAutoFit/>
          </a:bodyPr>
          <a:lstStyle/>
          <a:p>
            <a:r>
              <a:rPr lang="en-TW" dirty="0"/>
              <a:t>例如核分裂產物中的放射性碘</a:t>
            </a:r>
            <a:r>
              <a:rPr lang="en-TW" dirty="0">
                <a:latin typeface="Times New Roman" panose="02020603050405020304" pitchFamily="18" charset="0"/>
                <a:cs typeface="Times New Roman" panose="02020603050405020304" pitchFamily="18" charset="0"/>
              </a:rPr>
              <a:t>-129半衰期可以到1600</a:t>
            </a:r>
            <a:r>
              <a:rPr lang="en-TW" dirty="0"/>
              <a:t>萬年，</a:t>
            </a:r>
          </a:p>
        </p:txBody>
      </p:sp>
      <p:sp>
        <p:nvSpPr>
          <p:cNvPr id="7" name="TextBox 6">
            <a:extLst>
              <a:ext uri="{FF2B5EF4-FFF2-40B4-BE49-F238E27FC236}">
                <a16:creationId xmlns:a16="http://schemas.microsoft.com/office/drawing/2014/main" id="{4F573F09-7F74-78E9-754D-D62ACC683E3E}"/>
              </a:ext>
            </a:extLst>
          </p:cNvPr>
          <p:cNvSpPr txBox="1"/>
          <p:nvPr/>
        </p:nvSpPr>
        <p:spPr>
          <a:xfrm>
            <a:off x="1050553" y="4752726"/>
            <a:ext cx="6646986" cy="369332"/>
          </a:xfrm>
          <a:prstGeom prst="rect">
            <a:avLst/>
          </a:prstGeom>
          <a:noFill/>
        </p:spPr>
        <p:txBody>
          <a:bodyPr wrap="square">
            <a:spAutoFit/>
          </a:bodyPr>
          <a:lstStyle/>
          <a:p>
            <a:r>
              <a:rPr lang="en-TW" dirty="0"/>
              <a:t>過程中一直有放射性，這就是核廢料難處理的原因。</a:t>
            </a:r>
          </a:p>
        </p:txBody>
      </p:sp>
      <p:pic>
        <p:nvPicPr>
          <p:cNvPr id="1028" name="Picture 4" descr="The half-life of 129I - ScienceDirect">
            <a:extLst>
              <a:ext uri="{FF2B5EF4-FFF2-40B4-BE49-F238E27FC236}">
                <a16:creationId xmlns:a16="http://schemas.microsoft.com/office/drawing/2014/main" id="{2D550F7B-5B0C-5B25-59C8-B40FD9E75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752726"/>
            <a:ext cx="2063042" cy="195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5708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C80388-9E8F-0D76-7EA1-6631610F4D80}"/>
              </a:ext>
            </a:extLst>
          </p:cNvPr>
          <p:cNvSpPr/>
          <p:nvPr/>
        </p:nvSpPr>
        <p:spPr>
          <a:xfrm>
            <a:off x="1449288" y="1381700"/>
            <a:ext cx="1322597" cy="1355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 name="Picture 2" descr="A close up of text&#10;&#10;Description automatically generated">
            <a:extLst>
              <a:ext uri="{FF2B5EF4-FFF2-40B4-BE49-F238E27FC236}">
                <a16:creationId xmlns:a16="http://schemas.microsoft.com/office/drawing/2014/main" id="{82EEDCBD-C24C-9D17-6EF5-81432A7B0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51" y="2924944"/>
            <a:ext cx="7772400" cy="993825"/>
          </a:xfrm>
          <a:prstGeom prst="rect">
            <a:avLst/>
          </a:prstGeom>
        </p:spPr>
      </p:pic>
      <p:pic>
        <p:nvPicPr>
          <p:cNvPr id="5" name="Picture 4" descr="A close up of text&#10;&#10;Description automatically generated">
            <a:extLst>
              <a:ext uri="{FF2B5EF4-FFF2-40B4-BE49-F238E27FC236}">
                <a16:creationId xmlns:a16="http://schemas.microsoft.com/office/drawing/2014/main" id="{9AE2C070-A79E-C06F-F69D-0B634FFD2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05" y="116632"/>
            <a:ext cx="7772400" cy="993825"/>
          </a:xfrm>
          <a:prstGeom prst="rect">
            <a:avLst/>
          </a:prstGeom>
        </p:spPr>
      </p:pic>
      <p:pic>
        <p:nvPicPr>
          <p:cNvPr id="7" name="Picture 6" descr="A close up of text&#10;&#10;Description automatically generated">
            <a:extLst>
              <a:ext uri="{FF2B5EF4-FFF2-40B4-BE49-F238E27FC236}">
                <a16:creationId xmlns:a16="http://schemas.microsoft.com/office/drawing/2014/main" id="{C1C786D1-C59D-C46C-5C30-A13CCF42F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51" y="3935042"/>
            <a:ext cx="7772400" cy="993825"/>
          </a:xfrm>
          <a:prstGeom prst="rect">
            <a:avLst/>
          </a:prstGeom>
        </p:spPr>
      </p:pic>
      <p:pic>
        <p:nvPicPr>
          <p:cNvPr id="1026" name="Picture 2">
            <a:extLst>
              <a:ext uri="{FF2B5EF4-FFF2-40B4-BE49-F238E27FC236}">
                <a16:creationId xmlns:a16="http://schemas.microsoft.com/office/drawing/2014/main" id="{12F88593-0215-A1E9-0256-E2F13E8AD3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288" y="1326802"/>
            <a:ext cx="1252984" cy="13213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2284E56-6C9A-9003-38F7-8EF658C8FC6E}"/>
              </a:ext>
            </a:extLst>
          </p:cNvPr>
          <p:cNvSpPr txBox="1"/>
          <p:nvPr/>
        </p:nvSpPr>
        <p:spPr>
          <a:xfrm>
            <a:off x="2961456" y="1690156"/>
            <a:ext cx="1224136" cy="369332"/>
          </a:xfrm>
          <a:prstGeom prst="rect">
            <a:avLst/>
          </a:prstGeom>
          <a:noFill/>
        </p:spPr>
        <p:txBody>
          <a:bodyPr wrap="square">
            <a:spAutoFit/>
          </a:bodyPr>
          <a:lstStyle/>
          <a:p>
            <a:r>
              <a:rPr lang="en-GB" b="0" i="0" u="none" strike="noStrike" dirty="0" err="1">
                <a:solidFill>
                  <a:srgbClr val="202122"/>
                </a:solidFill>
                <a:effectLst/>
                <a:latin typeface="Arial" panose="020B0604020202020204" pitchFamily="34" charset="0"/>
              </a:rPr>
              <a:t>氚</a:t>
            </a:r>
            <a:r>
              <a:rPr lang="en-GB" b="0" i="0" u="none" strike="noStrike" dirty="0" err="1">
                <a:solidFill>
                  <a:srgbClr val="202122"/>
                </a:solidFill>
                <a:effectLst/>
                <a:latin typeface="Times New Roman" panose="02020603050405020304" pitchFamily="18" charset="0"/>
                <a:cs typeface="Times New Roman" panose="02020603050405020304" pitchFamily="18" charset="0"/>
              </a:rPr>
              <a:t>Tritium</a:t>
            </a:r>
            <a:endParaRPr lang="en-TW" dirty="0">
              <a:latin typeface="Times New Roman" panose="02020603050405020304" pitchFamily="18" charset="0"/>
              <a:cs typeface="Times New Roman" panose="02020603050405020304" pitchFamily="18" charset="0"/>
            </a:endParaRPr>
          </a:p>
        </p:txBody>
      </p:sp>
      <p:pic>
        <p:nvPicPr>
          <p:cNvPr id="1028" name="Picture 4" descr="核廢水排海】日政府為「氚」創造吉祥物惹爭議| Now 新聞">
            <a:extLst>
              <a:ext uri="{FF2B5EF4-FFF2-40B4-BE49-F238E27FC236}">
                <a16:creationId xmlns:a16="http://schemas.microsoft.com/office/drawing/2014/main" id="{D096B441-4F97-04CC-8079-0B6D841486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5163" y="1180564"/>
            <a:ext cx="2976485" cy="16742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復興廳常見疑問頁面| 氚是放射性物質，不危險嗎？">
            <a:extLst>
              <a:ext uri="{FF2B5EF4-FFF2-40B4-BE49-F238E27FC236}">
                <a16:creationId xmlns:a16="http://schemas.microsoft.com/office/drawing/2014/main" id="{4E9AAE86-3B50-8AE3-ECEC-34E1ACC619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2407" y="4988616"/>
            <a:ext cx="5787008" cy="1780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2321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10;&#10;Description automatically generated">
            <a:extLst>
              <a:ext uri="{FF2B5EF4-FFF2-40B4-BE49-F238E27FC236}">
                <a16:creationId xmlns:a16="http://schemas.microsoft.com/office/drawing/2014/main" id="{ED50E0A8-0674-2523-CD3A-86F1CE34C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340768"/>
            <a:ext cx="7772400" cy="1034948"/>
          </a:xfrm>
          <a:prstGeom prst="rect">
            <a:avLst/>
          </a:prstGeom>
        </p:spPr>
      </p:pic>
      <p:pic>
        <p:nvPicPr>
          <p:cNvPr id="5" name="Picture 4" descr="A close up of text&#10;&#10;Description automatically generated">
            <a:extLst>
              <a:ext uri="{FF2B5EF4-FFF2-40B4-BE49-F238E27FC236}">
                <a16:creationId xmlns:a16="http://schemas.microsoft.com/office/drawing/2014/main" id="{A7E9EF88-E13A-CEBE-BA89-3D2DCC660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394052"/>
            <a:ext cx="7772400" cy="1034948"/>
          </a:xfrm>
          <a:prstGeom prst="rect">
            <a:avLst/>
          </a:prstGeom>
        </p:spPr>
      </p:pic>
    </p:spTree>
    <p:extLst>
      <p:ext uri="{BB962C8B-B14F-4D97-AF65-F5344CB8AC3E}">
        <p14:creationId xmlns:p14="http://schemas.microsoft.com/office/powerpoint/2010/main" val="2827843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DCEE73D-CB00-9A4C-8464-FAD9BC367ECB}"/>
              </a:ext>
            </a:extLst>
          </p:cNvPr>
          <p:cNvSpPr/>
          <p:nvPr/>
        </p:nvSpPr>
        <p:spPr>
          <a:xfrm>
            <a:off x="717591" y="127675"/>
            <a:ext cx="8136904" cy="2539221"/>
          </a:xfrm>
          <a:prstGeom prst="rect">
            <a:avLst/>
          </a:prstGeom>
        </p:spPr>
        <p:txBody>
          <a:bodyPr wrap="square">
            <a:spAutoFit/>
          </a:bodyPr>
          <a:lstStyle/>
          <a:p>
            <a:pPr>
              <a:lnSpc>
                <a:spcPct val="150000"/>
              </a:lnSpc>
            </a:pPr>
            <a:r>
              <a:rPr lang="en-GB" altLang="zh-TW" dirty="0">
                <a:solidFill>
                  <a:srgbClr val="000000"/>
                </a:solidFill>
                <a:latin typeface="PT Serif" panose="020A0603040505020204" pitchFamily="18" charset="0"/>
              </a:rPr>
              <a:t>“After dinner, the weather being warm, we went into the garden and drank tea, under the shade of some apple trees…he told me, he was just in the same situation, as when formerly, the notion of gravitation came into his mind. It was occasioned by the fall of an apple, as he sat in contemplative mood. </a:t>
            </a:r>
            <a:r>
              <a:rPr lang="en-GB" altLang="zh-TW" dirty="0">
                <a:solidFill>
                  <a:srgbClr val="FF0000"/>
                </a:solidFill>
                <a:latin typeface="PT Serif" panose="020A0603040505020204" pitchFamily="18" charset="0"/>
              </a:rPr>
              <a:t>Why should that apple always descend perpendicularly to the ground</a:t>
            </a:r>
            <a:r>
              <a:rPr lang="en-GB" altLang="zh-TW" dirty="0">
                <a:solidFill>
                  <a:srgbClr val="000000"/>
                </a:solidFill>
                <a:latin typeface="PT Serif" panose="020A0603040505020204" pitchFamily="18" charset="0"/>
              </a:rPr>
              <a:t>, thought he to himself…”</a:t>
            </a:r>
            <a:endParaRPr lang="zh-TW" altLang="en-US" dirty="0"/>
          </a:p>
        </p:txBody>
      </p:sp>
      <p:sp>
        <p:nvSpPr>
          <p:cNvPr id="3" name="矩形 2">
            <a:extLst>
              <a:ext uri="{FF2B5EF4-FFF2-40B4-BE49-F238E27FC236}">
                <a16:creationId xmlns:a16="http://schemas.microsoft.com/office/drawing/2014/main" id="{3C7470DF-9536-2E4B-8476-9928229E197F}"/>
              </a:ext>
            </a:extLst>
          </p:cNvPr>
          <p:cNvSpPr/>
          <p:nvPr/>
        </p:nvSpPr>
        <p:spPr>
          <a:xfrm>
            <a:off x="2843808" y="3083296"/>
            <a:ext cx="6115055" cy="338554"/>
          </a:xfrm>
          <a:prstGeom prst="rect">
            <a:avLst/>
          </a:prstGeom>
        </p:spPr>
        <p:txBody>
          <a:bodyPr wrap="square">
            <a:spAutoFit/>
          </a:bodyPr>
          <a:lstStyle/>
          <a:p>
            <a:r>
              <a:rPr lang="zh-TW" altLang="en-US" sz="1600" dirty="0">
                <a:latin typeface="PT Serif" panose="020A0603040505020204" pitchFamily="18" charset="0"/>
                <a:cs typeface="Times New Roman" panose="02020603050405020304" pitchFamily="18" charset="0"/>
              </a:rPr>
              <a:t>Memoirs of Sir Isaac Newton</a:t>
            </a:r>
            <a:r>
              <a:rPr lang="en-US" altLang="zh-TW" sz="1600" dirty="0">
                <a:latin typeface="PT Serif" panose="020A0603040505020204" pitchFamily="18" charset="0"/>
                <a:cs typeface="Times New Roman" panose="02020603050405020304" pitchFamily="18" charset="0"/>
              </a:rPr>
              <a:t>’s</a:t>
            </a:r>
            <a:r>
              <a:rPr lang="zh-TW" altLang="en-US" sz="1600" dirty="0">
                <a:latin typeface="PT Serif" panose="020A0603040505020204" pitchFamily="18" charset="0"/>
                <a:cs typeface="Times New Roman" panose="02020603050405020304" pitchFamily="18" charset="0"/>
              </a:rPr>
              <a:t> Life</a:t>
            </a:r>
            <a:r>
              <a:rPr lang="en-US" altLang="zh-TW" sz="1600" dirty="0">
                <a:latin typeface="PT Serif" panose="020A0603040505020204" pitchFamily="18" charset="0"/>
                <a:cs typeface="Times New Roman" panose="02020603050405020304" pitchFamily="18" charset="0"/>
              </a:rPr>
              <a:t>, </a:t>
            </a:r>
            <a:r>
              <a:rPr lang="zh-TW" altLang="en-US" sz="1600" dirty="0">
                <a:latin typeface="PT Serif" panose="020A0603040505020204" pitchFamily="18" charset="0"/>
                <a:cs typeface="Times New Roman" panose="02020603050405020304" pitchFamily="18" charset="0"/>
              </a:rPr>
              <a:t>written by William Stukeley</a:t>
            </a:r>
          </a:p>
        </p:txBody>
      </p:sp>
      <p:pic>
        <p:nvPicPr>
          <p:cNvPr id="4" name="圖片 3">
            <a:extLst>
              <a:ext uri="{FF2B5EF4-FFF2-40B4-BE49-F238E27FC236}">
                <a16:creationId xmlns:a16="http://schemas.microsoft.com/office/drawing/2014/main" id="{FFA77C7C-BCFF-BB4A-9077-861355E02D56}"/>
              </a:ext>
            </a:extLst>
          </p:cNvPr>
          <p:cNvPicPr>
            <a:picLocks noChangeAspect="1"/>
          </p:cNvPicPr>
          <p:nvPr/>
        </p:nvPicPr>
        <p:blipFill>
          <a:blip r:embed="rId2"/>
          <a:stretch>
            <a:fillRect/>
          </a:stretch>
        </p:blipFill>
        <p:spPr>
          <a:xfrm>
            <a:off x="6602629" y="4327004"/>
            <a:ext cx="1525553" cy="2392345"/>
          </a:xfrm>
          <a:prstGeom prst="rect">
            <a:avLst/>
          </a:prstGeom>
        </p:spPr>
      </p:pic>
      <p:pic>
        <p:nvPicPr>
          <p:cNvPr id="5" name="圖片 4">
            <a:extLst>
              <a:ext uri="{FF2B5EF4-FFF2-40B4-BE49-F238E27FC236}">
                <a16:creationId xmlns:a16="http://schemas.microsoft.com/office/drawing/2014/main" id="{77A529A2-94AD-CD4D-882E-60B206C1ADCC}"/>
              </a:ext>
            </a:extLst>
          </p:cNvPr>
          <p:cNvPicPr>
            <a:picLocks noChangeAspect="1"/>
          </p:cNvPicPr>
          <p:nvPr/>
        </p:nvPicPr>
        <p:blipFill>
          <a:blip r:embed="rId3"/>
          <a:stretch>
            <a:fillRect/>
          </a:stretch>
        </p:blipFill>
        <p:spPr>
          <a:xfrm>
            <a:off x="726371" y="4360193"/>
            <a:ext cx="2243087" cy="2288864"/>
          </a:xfrm>
          <a:prstGeom prst="rect">
            <a:avLst/>
          </a:prstGeom>
        </p:spPr>
      </p:pic>
      <p:sp>
        <p:nvSpPr>
          <p:cNvPr id="6" name="文字方塊 5">
            <a:extLst>
              <a:ext uri="{FF2B5EF4-FFF2-40B4-BE49-F238E27FC236}">
                <a16:creationId xmlns:a16="http://schemas.microsoft.com/office/drawing/2014/main" id="{88515A66-A3D0-1D4E-9AA7-FA013BFE718C}"/>
              </a:ext>
            </a:extLst>
          </p:cNvPr>
          <p:cNvSpPr txBox="1"/>
          <p:nvPr/>
        </p:nvSpPr>
        <p:spPr>
          <a:xfrm>
            <a:off x="872960" y="2659026"/>
            <a:ext cx="7704856" cy="369332"/>
          </a:xfrm>
          <a:prstGeom prst="rect">
            <a:avLst/>
          </a:prstGeom>
          <a:noFill/>
        </p:spPr>
        <p:txBody>
          <a:bodyPr wrap="square" rtlCol="0">
            <a:spAutoFit/>
          </a:bodyPr>
          <a:lstStyle/>
          <a:p>
            <a:r>
              <a:rPr kumimoji="1" lang="en-US" altLang="zh-TW" dirty="0">
                <a:latin typeface="PT Serif" panose="020A0603040505020204" pitchFamily="18" charset="0"/>
              </a:rPr>
              <a:t>….without the ground, it will reach the center of the earth eventually…..</a:t>
            </a:r>
            <a:endParaRPr kumimoji="1" lang="zh-TW" altLang="en-US" dirty="0">
              <a:latin typeface="PT Serif" panose="020A0603040505020204" pitchFamily="18" charset="0"/>
            </a:endParaRPr>
          </a:p>
        </p:txBody>
      </p:sp>
      <p:sp>
        <p:nvSpPr>
          <p:cNvPr id="7" name="TextBox 6">
            <a:extLst>
              <a:ext uri="{FF2B5EF4-FFF2-40B4-BE49-F238E27FC236}">
                <a16:creationId xmlns:a16="http://schemas.microsoft.com/office/drawing/2014/main" id="{6AE8CD01-FC1A-D1B7-F5C0-C6E33A101F4A}"/>
              </a:ext>
            </a:extLst>
          </p:cNvPr>
          <p:cNvSpPr txBox="1"/>
          <p:nvPr/>
        </p:nvSpPr>
        <p:spPr>
          <a:xfrm>
            <a:off x="721544" y="3501310"/>
            <a:ext cx="7892482" cy="369332"/>
          </a:xfrm>
          <a:prstGeom prst="rect">
            <a:avLst/>
          </a:prstGeom>
          <a:noFill/>
        </p:spPr>
        <p:txBody>
          <a:bodyPr wrap="square" rtlCol="0">
            <a:spAutoFit/>
          </a:bodyPr>
          <a:lstStyle/>
          <a:p>
            <a:r>
              <a:rPr lang="en-TW" dirty="0"/>
              <a:t>我發現重力的那天，與今天有點類似，那是起因於一顆蘋果落地。</a:t>
            </a:r>
          </a:p>
        </p:txBody>
      </p:sp>
      <p:sp>
        <p:nvSpPr>
          <p:cNvPr id="8" name="TextBox 7">
            <a:extLst>
              <a:ext uri="{FF2B5EF4-FFF2-40B4-BE49-F238E27FC236}">
                <a16:creationId xmlns:a16="http://schemas.microsoft.com/office/drawing/2014/main" id="{762F24C9-97A6-17A7-77A0-C8DDB1EEFA46}"/>
              </a:ext>
            </a:extLst>
          </p:cNvPr>
          <p:cNvSpPr txBox="1"/>
          <p:nvPr/>
        </p:nvSpPr>
        <p:spPr>
          <a:xfrm>
            <a:off x="717591" y="3914157"/>
            <a:ext cx="8468546" cy="369332"/>
          </a:xfrm>
          <a:prstGeom prst="rect">
            <a:avLst/>
          </a:prstGeom>
          <a:noFill/>
        </p:spPr>
        <p:txBody>
          <a:bodyPr wrap="square" rtlCol="0">
            <a:spAutoFit/>
          </a:bodyPr>
          <a:lstStyle/>
          <a:p>
            <a:r>
              <a:rPr lang="en-TW" dirty="0"/>
              <a:t>我心裡想：蘋果一定落地嗎？如果一直持續垂直下落，它最後應該掉到地心才對。</a:t>
            </a:r>
          </a:p>
        </p:txBody>
      </p:sp>
      <p:pic>
        <p:nvPicPr>
          <p:cNvPr id="1026" name="Picture 2" descr="High Tea, Afternoon Tea, Elevenses: English Tea Times For Dummies : The  Salt : NPR">
            <a:extLst>
              <a:ext uri="{FF2B5EF4-FFF2-40B4-BE49-F238E27FC236}">
                <a16:creationId xmlns:a16="http://schemas.microsoft.com/office/drawing/2014/main" id="{CB1F0ED9-C50A-217B-454F-F77B74050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9156" y="4341010"/>
            <a:ext cx="3173774" cy="228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558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http://www.foodhygieneasia.com/yahoo_site_admin/assets/images/Bacteria_Growth_Food_Hygiene_Asia.1842342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160" y="2455982"/>
            <a:ext cx="2880536" cy="292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文字方塊 2"/>
          <p:cNvSpPr txBox="1">
            <a:spLocks noChangeArrowheads="1"/>
          </p:cNvSpPr>
          <p:nvPr/>
        </p:nvSpPr>
        <p:spPr bwMode="auto">
          <a:xfrm>
            <a:off x="2700338" y="369547"/>
            <a:ext cx="5363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同理，細菌的生長及傳染病傳播也是類似。</a:t>
            </a:r>
          </a:p>
        </p:txBody>
      </p:sp>
      <p:pic>
        <p:nvPicPr>
          <p:cNvPr id="73735" name="Picture 6" descr="http://4.bp.blogspot.com/_LgLSs8ILCbg/StB8To8PpEI/AAAAAAAADlo/WFY5PL-cBE0/s320/cartoon-virus-germ-bacteria--thumb32344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23450"/>
            <a:ext cx="1727870" cy="14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0" descr="http://upload.wikimedia.org/wikipedia/commons/thumb/3/32/EscherichiaColi_NIAID.jpg/210px-EscherichiaColi_NIAI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261051"/>
            <a:ext cx="20002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12"/>
              <p:cNvSpPr txBox="1"/>
              <p:nvPr/>
            </p:nvSpPr>
            <p:spPr bwMode="auto">
              <a:xfrm>
                <a:off x="2781160" y="1095253"/>
                <a:ext cx="1327671"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𝑁</m:t>
                      </m:r>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2781160" y="1095253"/>
                <a:ext cx="1327671" cy="618246"/>
              </a:xfrm>
              <a:prstGeom prst="rect">
                <a:avLst/>
              </a:prstGeom>
              <a:blipFill>
                <a:blip r:embed="rId6"/>
                <a:stretch>
                  <a:fillRect b="-61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2771775" y="5514033"/>
                <a:ext cx="1415772" cy="374270"/>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𝑁</m:t>
                          </m:r>
                        </m:e>
                        <m:sub>
                          <m:r>
                            <a:rPr lang="en-US" altLang="zh-TW" sz="1800" b="0" i="1" smtClean="0">
                              <a:latin typeface="Cambria Math"/>
                            </a:rPr>
                            <m:t>0</m:t>
                          </m:r>
                        </m:sub>
                      </m:sSub>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𝑡</m:t>
                          </m:r>
                        </m:sup>
                      </m:sSup>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2771775" y="5514033"/>
                <a:ext cx="1415772" cy="374270"/>
              </a:xfrm>
              <a:prstGeom prst="rect">
                <a:avLst/>
              </a:prstGeom>
              <a:blipFill>
                <a:blip r:embed="rId7"/>
                <a:stretch>
                  <a:fillRect/>
                </a:stretch>
              </a:blipFill>
              <a:ln>
                <a:noFill/>
              </a:ln>
            </p:spPr>
            <p:txBody>
              <a:bodyPr/>
              <a:lstStyle/>
              <a:p>
                <a:r>
                  <a:rPr lang="en-TW">
                    <a:noFill/>
                  </a:rPr>
                  <a:t> </a:t>
                </a:r>
              </a:p>
            </p:txBody>
          </p:sp>
        </mc:Fallback>
      </mc:AlternateContent>
      <p:sp>
        <p:nvSpPr>
          <p:cNvPr id="10" name="文字方塊 5"/>
          <p:cNvSpPr txBox="1">
            <a:spLocks noChangeArrowheads="1"/>
          </p:cNvSpPr>
          <p:nvPr/>
        </p:nvSpPr>
        <p:spPr bwMode="auto">
          <a:xfrm>
            <a:off x="4391559" y="5519396"/>
            <a:ext cx="3672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數量隨時間增加以指數遞增。</a:t>
            </a:r>
          </a:p>
        </p:txBody>
      </p:sp>
      <p:pic>
        <p:nvPicPr>
          <p:cNvPr id="5" name="Picture 4" descr="A picture containing chart&#10;&#10;Description automatically generated">
            <a:extLst>
              <a:ext uri="{FF2B5EF4-FFF2-40B4-BE49-F238E27FC236}">
                <a16:creationId xmlns:a16="http://schemas.microsoft.com/office/drawing/2014/main" id="{A359052D-426A-1240-8AB3-46626FE8B1F1}"/>
              </a:ext>
            </a:extLst>
          </p:cNvPr>
          <p:cNvPicPr>
            <a:picLocks noChangeAspect="1"/>
          </p:cNvPicPr>
          <p:nvPr/>
        </p:nvPicPr>
        <p:blipFill rotWithShape="1">
          <a:blip r:embed="rId8">
            <a:extLst>
              <a:ext uri="{28A0092B-C50C-407E-A947-70E740481C1C}">
                <a14:useLocalDpi xmlns:a14="http://schemas.microsoft.com/office/drawing/2010/main" val="0"/>
              </a:ext>
            </a:extLst>
          </a:blip>
          <a:srcRect l="11469" r="14626"/>
          <a:stretch/>
        </p:blipFill>
        <p:spPr>
          <a:xfrm>
            <a:off x="5940152" y="2439656"/>
            <a:ext cx="3025350" cy="2002875"/>
          </a:xfrm>
          <a:prstGeom prst="rect">
            <a:avLst/>
          </a:prstGeom>
        </p:spPr>
      </p:pic>
      <p:sp>
        <p:nvSpPr>
          <p:cNvPr id="11" name="文字方塊 5">
            <a:extLst>
              <a:ext uri="{FF2B5EF4-FFF2-40B4-BE49-F238E27FC236}">
                <a16:creationId xmlns:a16="http://schemas.microsoft.com/office/drawing/2014/main" id="{F64B80D0-9C20-F243-9808-45173EA3D48B}"/>
              </a:ext>
            </a:extLst>
          </p:cNvPr>
          <p:cNvSpPr txBox="1">
            <a:spLocks noChangeArrowheads="1"/>
          </p:cNvSpPr>
          <p:nvPr/>
        </p:nvSpPr>
        <p:spPr bwMode="auto">
          <a:xfrm>
            <a:off x="2692731" y="6338256"/>
            <a:ext cx="6156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隨時間以指數遞增的函數的對數，是時間的線性函數。</a:t>
            </a:r>
          </a:p>
        </p:txBody>
      </p:sp>
      <mc:AlternateContent xmlns:mc="http://schemas.openxmlformats.org/markup-compatibility/2006" xmlns:a14="http://schemas.microsoft.com/office/drawing/2010/main">
        <mc:Choice Requires="a14">
          <p:sp>
            <p:nvSpPr>
              <p:cNvPr id="12" name="文字方塊 8">
                <a:extLst>
                  <a:ext uri="{FF2B5EF4-FFF2-40B4-BE49-F238E27FC236}">
                    <a16:creationId xmlns:a16="http://schemas.microsoft.com/office/drawing/2014/main" id="{09C6752E-5F16-B64B-A697-7BC9076CCF4C}"/>
                  </a:ext>
                </a:extLst>
              </p:cNvPr>
              <p:cNvSpPr txBox="1"/>
              <p:nvPr/>
            </p:nvSpPr>
            <p:spPr bwMode="auto">
              <a:xfrm>
                <a:off x="2781160" y="5934455"/>
                <a:ext cx="1935210" cy="369332"/>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sz="1800" b="0" i="1" smtClean="0">
                              <a:latin typeface="Cambria Math" panose="02040503050406030204" pitchFamily="18" charset="0"/>
                            </a:rPr>
                          </m:ctrlPr>
                        </m:funcPr>
                        <m:fName>
                          <m:r>
                            <m:rPr>
                              <m:sty m:val="p"/>
                            </m:rPr>
                            <a:rPr lang="en-US" altLang="zh-TW" sz="1800" b="0" i="0" smtClean="0">
                              <a:latin typeface="Cambria Math" panose="02040503050406030204" pitchFamily="18" charset="0"/>
                            </a:rPr>
                            <m:t>ln</m:t>
                          </m:r>
                        </m:fName>
                        <m:e>
                          <m:r>
                            <a:rPr lang="en-US" altLang="zh-TW" sz="1800" b="0" i="1" smtClean="0">
                              <a:latin typeface="Cambria Math" panose="02040503050406030204" pitchFamily="18" charset="0"/>
                            </a:rPr>
                            <m:t>𝑁</m:t>
                          </m:r>
                        </m:e>
                      </m:func>
                      <m:r>
                        <a:rPr lang="en-US" altLang="zh-TW" sz="1800" b="0" i="1" smtClean="0">
                          <a:latin typeface="Cambria Math"/>
                        </a:rPr>
                        <m:t>=</m:t>
                      </m:r>
                      <m:func>
                        <m:funcPr>
                          <m:ctrlPr>
                            <a:rPr lang="en-US" altLang="zh-TW" sz="1800" b="0" i="1" smtClean="0">
                              <a:latin typeface="Cambria Math" panose="02040503050406030204" pitchFamily="18" charset="0"/>
                            </a:rPr>
                          </m:ctrlPr>
                        </m:funcPr>
                        <m:fName>
                          <m:r>
                            <m:rPr>
                              <m:sty m:val="p"/>
                            </m:rPr>
                            <a:rPr lang="en-US" altLang="zh-TW" sz="1800" b="0" i="0" smtClean="0">
                              <a:latin typeface="Cambria Math" panose="02040503050406030204" pitchFamily="18" charset="0"/>
                            </a:rPr>
                            <m:t>ln</m:t>
                          </m:r>
                        </m:fName>
                        <m:e>
                          <m:sSub>
                            <m:sSubPr>
                              <m:ctrlPr>
                                <a:rPr lang="en-US" altLang="zh-TW" i="1">
                                  <a:latin typeface="Cambria Math" panose="02040503050406030204" pitchFamily="18" charset="0"/>
                                </a:rPr>
                              </m:ctrlPr>
                            </m:sSubPr>
                            <m:e>
                              <m:r>
                                <a:rPr lang="en-US" altLang="zh-TW" i="1">
                                  <a:latin typeface="Cambria Math"/>
                                </a:rPr>
                                <m:t>𝑁</m:t>
                              </m:r>
                            </m:e>
                            <m:sub>
                              <m:r>
                                <a:rPr lang="en-US" altLang="zh-TW" i="1">
                                  <a:latin typeface="Cambria Math"/>
                                </a:rPr>
                                <m:t>0</m:t>
                              </m:r>
                            </m:sub>
                          </m:sSub>
                        </m:e>
                      </m:func>
                      <m:r>
                        <a:rPr lang="en-US" altLang="zh-TW" sz="1800" b="0" i="1" smtClean="0">
                          <a:latin typeface="Cambria Math" panose="02040503050406030204" pitchFamily="18" charset="0"/>
                        </a:rPr>
                        <m:t>+</m:t>
                      </m:r>
                      <m:r>
                        <m:rPr>
                          <m:sty m:val="p"/>
                        </m:rPr>
                        <a:rPr lang="el-GR" altLang="zh-TW" i="1">
                          <a:latin typeface="Cambria Math"/>
                          <a:ea typeface="Cambria Math"/>
                        </a:rPr>
                        <m:t>Γ</m:t>
                      </m:r>
                      <m:r>
                        <a:rPr lang="en-US" altLang="zh-TW" i="1">
                          <a:latin typeface="Cambria Math"/>
                        </a:rPr>
                        <m:t>𝑡</m:t>
                      </m:r>
                    </m:oMath>
                  </m:oMathPara>
                </a14:m>
                <a:endParaRPr lang="zh-TW" altLang="en-US" sz="1800" dirty="0"/>
              </a:p>
            </p:txBody>
          </p:sp>
        </mc:Choice>
        <mc:Fallback xmlns="">
          <p:sp>
            <p:nvSpPr>
              <p:cNvPr id="12" name="文字方塊 8">
                <a:extLst>
                  <a:ext uri="{FF2B5EF4-FFF2-40B4-BE49-F238E27FC236}">
                    <a16:creationId xmlns:a16="http://schemas.microsoft.com/office/drawing/2014/main" id="{09C6752E-5F16-B64B-A697-7BC9076CCF4C}"/>
                  </a:ext>
                </a:extLst>
              </p:cNvPr>
              <p:cNvSpPr txBox="1">
                <a:spLocks noRot="1" noChangeAspect="1" noMove="1" noResize="1" noEditPoints="1" noAdjustHandles="1" noChangeArrowheads="1" noChangeShapeType="1" noTextEdit="1"/>
              </p:cNvSpPr>
              <p:nvPr/>
            </p:nvSpPr>
            <p:spPr bwMode="auto">
              <a:xfrm>
                <a:off x="2781160" y="5934455"/>
                <a:ext cx="1935210" cy="369332"/>
              </a:xfrm>
              <a:prstGeom prst="rect">
                <a:avLst/>
              </a:prstGeom>
              <a:blipFill>
                <a:blip r:embed="rId9"/>
                <a:stretch>
                  <a:fillRect/>
                </a:stretch>
              </a:blipFill>
              <a:ln>
                <a:noFill/>
              </a:ln>
            </p:spPr>
            <p:txBody>
              <a:bodyPr/>
              <a:lstStyle/>
              <a:p>
                <a:r>
                  <a:rPr lang="en-TW">
                    <a:noFill/>
                  </a:rPr>
                  <a:t> </a:t>
                </a:r>
              </a:p>
            </p:txBody>
          </p:sp>
        </mc:Fallback>
      </mc:AlternateContent>
      <p:sp>
        <p:nvSpPr>
          <p:cNvPr id="2" name="TextBox 1">
            <a:extLst>
              <a:ext uri="{FF2B5EF4-FFF2-40B4-BE49-F238E27FC236}">
                <a16:creationId xmlns:a16="http://schemas.microsoft.com/office/drawing/2014/main" id="{932876A0-3551-894F-AEA0-AAAF0EDE86AA}"/>
              </a:ext>
            </a:extLst>
          </p:cNvPr>
          <p:cNvSpPr txBox="1"/>
          <p:nvPr/>
        </p:nvSpPr>
        <p:spPr>
          <a:xfrm>
            <a:off x="2724531" y="723192"/>
            <a:ext cx="3663048" cy="369332"/>
          </a:xfrm>
          <a:prstGeom prst="rect">
            <a:avLst/>
          </a:prstGeom>
          <a:noFill/>
        </p:spPr>
        <p:txBody>
          <a:bodyPr wrap="square" rtlCol="0">
            <a:spAutoFit/>
          </a:bodyPr>
          <a:lstStyle/>
          <a:p>
            <a:r>
              <a:rPr lang="en-TW" dirty="0"/>
              <a:t>現在比例常數為正！</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25603CD-E6D2-A24D-9627-9E06494096EB}"/>
                  </a:ext>
                </a:extLst>
              </p:cNvPr>
              <p:cNvSpPr txBox="1"/>
              <p:nvPr/>
            </p:nvSpPr>
            <p:spPr>
              <a:xfrm>
                <a:off x="2762745" y="1705345"/>
                <a:ext cx="6193727" cy="369332"/>
              </a:xfrm>
              <a:prstGeom prst="rect">
                <a:avLst/>
              </a:prstGeom>
              <a:noFill/>
            </p:spPr>
            <p:txBody>
              <a:bodyPr wrap="square" rtlCol="0">
                <a:spAutoFit/>
              </a:bodyPr>
              <a:lstStyle/>
              <a:p>
                <a14:m>
                  <m:oMath xmlns:m="http://schemas.openxmlformats.org/officeDocument/2006/math">
                    <m:r>
                      <m:rPr>
                        <m:sty m:val="p"/>
                      </m:rPr>
                      <a:rPr lang="el-GR" altLang="zh-TW" i="1">
                        <a:latin typeface="Cambria Math"/>
                        <a:ea typeface="Cambria Math"/>
                      </a:rPr>
                      <m:t>Γ</m:t>
                    </m:r>
                  </m:oMath>
                </a14:m>
                <a:r>
                  <a:rPr lang="en-TW" dirty="0"/>
                  <a:t>是單位時間傳播比例</a:t>
                </a:r>
                <a:r>
                  <a:rPr lang="en-TW" dirty="0">
                    <a:latin typeface="Times New Roman" panose="02020603050405020304" pitchFamily="18" charset="0"/>
                    <a:cs typeface="Times New Roman" panose="02020603050405020304" pitchFamily="18" charset="0"/>
                  </a:rPr>
                  <a:t>infection rate</a:t>
                </a:r>
                <a:r>
                  <a:rPr lang="en-TW" dirty="0"/>
                  <a:t>：一個人會傳給多少人</a:t>
                </a:r>
                <a:r>
                  <a:rPr lang="el-GR" altLang="zh-TW" dirty="0">
                    <a:ea typeface="Cambria Math"/>
                  </a:rPr>
                  <a:t> </a:t>
                </a:r>
                <a:r>
                  <a:rPr lang="en-TW" dirty="0"/>
                  <a:t>。</a:t>
                </a:r>
              </a:p>
            </p:txBody>
          </p:sp>
        </mc:Choice>
        <mc:Fallback xmlns="">
          <p:sp>
            <p:nvSpPr>
              <p:cNvPr id="14" name="TextBox 13">
                <a:extLst>
                  <a:ext uri="{FF2B5EF4-FFF2-40B4-BE49-F238E27FC236}">
                    <a16:creationId xmlns:a16="http://schemas.microsoft.com/office/drawing/2014/main" id="{225603CD-E6D2-A24D-9627-9E06494096EB}"/>
                  </a:ext>
                </a:extLst>
              </p:cNvPr>
              <p:cNvSpPr txBox="1">
                <a:spLocks noRot="1" noChangeAspect="1" noMove="1" noResize="1" noEditPoints="1" noAdjustHandles="1" noChangeArrowheads="1" noChangeShapeType="1" noTextEdit="1"/>
              </p:cNvSpPr>
              <p:nvPr/>
            </p:nvSpPr>
            <p:spPr>
              <a:xfrm>
                <a:off x="2762745" y="1705345"/>
                <a:ext cx="6193727" cy="369332"/>
              </a:xfrm>
              <a:prstGeom prst="rect">
                <a:avLst/>
              </a:prstGeom>
              <a:blipFill>
                <a:blip r:embed="rId10"/>
                <a:stretch>
                  <a:fillRect t="-6667" r="-204"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2E4CD79-7593-E448-9059-65BA8C816EBC}"/>
                  </a:ext>
                </a:extLst>
              </p:cNvPr>
              <p:cNvSpPr txBox="1"/>
              <p:nvPr/>
            </p:nvSpPr>
            <p:spPr>
              <a:xfrm>
                <a:off x="2762745" y="2065568"/>
                <a:ext cx="4572000" cy="369332"/>
              </a:xfrm>
              <a:prstGeom prst="rect">
                <a:avLst/>
              </a:prstGeom>
              <a:noFill/>
            </p:spPr>
            <p:txBody>
              <a:bodyPr wrap="square">
                <a:spAutoFit/>
              </a:bodyPr>
              <a:lstStyle/>
              <a:p>
                <a14:m>
                  <m:oMath xmlns:m="http://schemas.openxmlformats.org/officeDocument/2006/math">
                    <m:r>
                      <m:rPr>
                        <m:sty m:val="p"/>
                      </m:rPr>
                      <a:rPr lang="el-GR" altLang="zh-TW" sz="1800" b="0" i="1" smtClean="0">
                        <a:latin typeface="Cambria Math"/>
                        <a:ea typeface="Cambria Math"/>
                      </a:rPr>
                      <m:t>Γ</m:t>
                    </m:r>
                    <m:r>
                      <a:rPr lang="en-US" altLang="zh-TW" sz="1800" b="0" i="1" smtClean="0">
                        <a:latin typeface="Cambria Math"/>
                      </a:rPr>
                      <m:t>𝑁</m:t>
                    </m:r>
                    <m:r>
                      <a:rPr lang="zh-TW" altLang="en-US" i="1">
                        <a:latin typeface="Cambria Math" panose="02040503050406030204" pitchFamily="18" charset="0"/>
                      </a:rPr>
                      <m:t>就是</m:t>
                    </m:r>
                  </m:oMath>
                </a14:m>
                <a:r>
                  <a:rPr lang="en-TW" dirty="0"/>
                  <a:t>單位時間新增染病人數。</a:t>
                </a:r>
              </a:p>
            </p:txBody>
          </p:sp>
        </mc:Choice>
        <mc:Fallback xmlns="">
          <p:sp>
            <p:nvSpPr>
              <p:cNvPr id="15" name="TextBox 14">
                <a:extLst>
                  <a:ext uri="{FF2B5EF4-FFF2-40B4-BE49-F238E27FC236}">
                    <a16:creationId xmlns:a16="http://schemas.microsoft.com/office/drawing/2014/main" id="{52E4CD79-7593-E448-9059-65BA8C816EBC}"/>
                  </a:ext>
                </a:extLst>
              </p:cNvPr>
              <p:cNvSpPr txBox="1">
                <a:spLocks noRot="1" noChangeAspect="1" noMove="1" noResize="1" noEditPoints="1" noAdjustHandles="1" noChangeArrowheads="1" noChangeShapeType="1" noTextEdit="1"/>
              </p:cNvSpPr>
              <p:nvPr/>
            </p:nvSpPr>
            <p:spPr>
              <a:xfrm>
                <a:off x="2762745" y="2065568"/>
                <a:ext cx="4572000" cy="369332"/>
              </a:xfrm>
              <a:prstGeom prst="rect">
                <a:avLst/>
              </a:prstGeom>
              <a:blipFill>
                <a:blip r:embed="rId11"/>
                <a:stretch>
                  <a:fillRect t="-6667" b="-23333"/>
                </a:stretch>
              </a:blipFill>
            </p:spPr>
            <p:txBody>
              <a:bodyPr/>
              <a:lstStyle/>
              <a:p>
                <a:r>
                  <a:rPr lang="en-TW">
                    <a:noFill/>
                  </a:rPr>
                  <a:t> </a:t>
                </a:r>
              </a:p>
            </p:txBody>
          </p:sp>
        </mc:Fallback>
      </mc:AlternateContent>
      <p:pic>
        <p:nvPicPr>
          <p:cNvPr id="82946" name="Picture 2" descr="COVID-19 Corona virus - EMFL - EMFL">
            <a:extLst>
              <a:ext uri="{FF2B5EF4-FFF2-40B4-BE49-F238E27FC236}">
                <a16:creationId xmlns:a16="http://schemas.microsoft.com/office/drawing/2014/main" id="{0A05FBBF-8D2E-FC4A-A922-8F0BFB4157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513" y="4221088"/>
            <a:ext cx="1975373" cy="187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9451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EFFA4FA-068F-6D42-877E-23EC77BA300A}"/>
              </a:ext>
            </a:extLst>
          </p:cNvPr>
          <p:cNvSpPr/>
          <p:nvPr/>
        </p:nvSpPr>
        <p:spPr>
          <a:xfrm>
            <a:off x="1097570" y="175704"/>
            <a:ext cx="6924843" cy="518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2" name="圖片 1">
            <a:extLst>
              <a:ext uri="{FF2B5EF4-FFF2-40B4-BE49-F238E27FC236}">
                <a16:creationId xmlns:a16="http://schemas.microsoft.com/office/drawing/2014/main" id="{090445D5-6F14-2440-9AC8-CED27FD2444E}"/>
              </a:ext>
            </a:extLst>
          </p:cNvPr>
          <p:cNvPicPr>
            <a:picLocks noChangeAspect="1"/>
          </p:cNvPicPr>
          <p:nvPr/>
        </p:nvPicPr>
        <p:blipFill>
          <a:blip r:embed="rId2"/>
          <a:stretch>
            <a:fillRect/>
          </a:stretch>
        </p:blipFill>
        <p:spPr>
          <a:xfrm>
            <a:off x="1167349" y="230447"/>
            <a:ext cx="6807808" cy="4862720"/>
          </a:xfrm>
          <a:prstGeom prst="rect">
            <a:avLst/>
          </a:prstGeom>
        </p:spPr>
      </p:pic>
      <p:sp>
        <p:nvSpPr>
          <p:cNvPr id="4" name="文字方塊 5">
            <a:extLst>
              <a:ext uri="{FF2B5EF4-FFF2-40B4-BE49-F238E27FC236}">
                <a16:creationId xmlns:a16="http://schemas.microsoft.com/office/drawing/2014/main" id="{D382456C-30E1-1648-8617-4AC1AC80AAB3}"/>
              </a:ext>
            </a:extLst>
          </p:cNvPr>
          <p:cNvSpPr txBox="1">
            <a:spLocks noChangeArrowheads="1"/>
          </p:cNvSpPr>
          <p:nvPr/>
        </p:nvSpPr>
        <p:spPr bwMode="auto">
          <a:xfrm>
            <a:off x="1835696" y="5877272"/>
            <a:ext cx="6156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隨時間以指數遞增的函數的對數，是時間的線性函數。</a:t>
            </a:r>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593FEC32-4D49-8C45-801C-ADE85C51C4E5}"/>
                  </a:ext>
                </a:extLst>
              </p:cNvPr>
              <p:cNvSpPr txBox="1"/>
              <p:nvPr/>
            </p:nvSpPr>
            <p:spPr bwMode="auto">
              <a:xfrm>
                <a:off x="1924125" y="5473471"/>
                <a:ext cx="1935210" cy="369332"/>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sz="1800" b="0" i="1" smtClean="0">
                              <a:latin typeface="Cambria Math" panose="02040503050406030204" pitchFamily="18" charset="0"/>
                            </a:rPr>
                          </m:ctrlPr>
                        </m:funcPr>
                        <m:fName>
                          <m:r>
                            <m:rPr>
                              <m:sty m:val="p"/>
                            </m:rPr>
                            <a:rPr lang="en-US" altLang="zh-TW" sz="1800" b="0" i="0" smtClean="0">
                              <a:latin typeface="Cambria Math" panose="02040503050406030204" pitchFamily="18" charset="0"/>
                            </a:rPr>
                            <m:t>ln</m:t>
                          </m:r>
                        </m:fName>
                        <m:e>
                          <m:r>
                            <a:rPr lang="en-US" altLang="zh-TW" sz="1800" b="0" i="1" smtClean="0">
                              <a:latin typeface="Cambria Math" panose="02040503050406030204" pitchFamily="18" charset="0"/>
                            </a:rPr>
                            <m:t>𝑁</m:t>
                          </m:r>
                        </m:e>
                      </m:func>
                      <m:r>
                        <a:rPr lang="en-US" altLang="zh-TW" sz="1800" b="0" i="1" smtClean="0">
                          <a:latin typeface="Cambria Math"/>
                        </a:rPr>
                        <m:t>=</m:t>
                      </m:r>
                      <m:func>
                        <m:funcPr>
                          <m:ctrlPr>
                            <a:rPr lang="en-US" altLang="zh-TW" sz="1800" b="0" i="1" smtClean="0">
                              <a:latin typeface="Cambria Math" panose="02040503050406030204" pitchFamily="18" charset="0"/>
                            </a:rPr>
                          </m:ctrlPr>
                        </m:funcPr>
                        <m:fName>
                          <m:r>
                            <m:rPr>
                              <m:sty m:val="p"/>
                            </m:rPr>
                            <a:rPr lang="en-US" altLang="zh-TW" sz="1800" b="0" i="0" smtClean="0">
                              <a:latin typeface="Cambria Math" panose="02040503050406030204" pitchFamily="18" charset="0"/>
                            </a:rPr>
                            <m:t>ln</m:t>
                          </m:r>
                        </m:fName>
                        <m:e>
                          <m:sSub>
                            <m:sSubPr>
                              <m:ctrlPr>
                                <a:rPr lang="en-US" altLang="zh-TW" i="1">
                                  <a:latin typeface="Cambria Math" panose="02040503050406030204" pitchFamily="18" charset="0"/>
                                </a:rPr>
                              </m:ctrlPr>
                            </m:sSubPr>
                            <m:e>
                              <m:r>
                                <a:rPr lang="en-US" altLang="zh-TW" i="1">
                                  <a:latin typeface="Cambria Math"/>
                                </a:rPr>
                                <m:t>𝑁</m:t>
                              </m:r>
                            </m:e>
                            <m:sub>
                              <m:r>
                                <a:rPr lang="en-US" altLang="zh-TW" i="1">
                                  <a:latin typeface="Cambria Math"/>
                                </a:rPr>
                                <m:t>0</m:t>
                              </m:r>
                            </m:sub>
                          </m:sSub>
                        </m:e>
                      </m:func>
                      <m:r>
                        <a:rPr lang="en-US" altLang="zh-TW" sz="1800" b="0" i="1" smtClean="0">
                          <a:latin typeface="Cambria Math" panose="02040503050406030204" pitchFamily="18" charset="0"/>
                        </a:rPr>
                        <m:t>+</m:t>
                      </m:r>
                      <m:r>
                        <m:rPr>
                          <m:sty m:val="p"/>
                        </m:rPr>
                        <a:rPr lang="el-GR" altLang="zh-TW" i="1">
                          <a:latin typeface="Cambria Math"/>
                          <a:ea typeface="Cambria Math"/>
                        </a:rPr>
                        <m:t>Γ</m:t>
                      </m:r>
                      <m:r>
                        <a:rPr lang="en-US" altLang="zh-TW" i="1">
                          <a:latin typeface="Cambria Math"/>
                        </a:rPr>
                        <m:t>𝑡</m:t>
                      </m:r>
                    </m:oMath>
                  </m:oMathPara>
                </a14:m>
                <a:endParaRPr lang="zh-TW" altLang="en-US" sz="1800" dirty="0"/>
              </a:p>
            </p:txBody>
          </p:sp>
        </mc:Choice>
        <mc:Fallback xmlns="">
          <p:sp>
            <p:nvSpPr>
              <p:cNvPr id="5" name="文字方塊 8">
                <a:extLst>
                  <a:ext uri="{FF2B5EF4-FFF2-40B4-BE49-F238E27FC236}">
                    <a16:creationId xmlns:a16="http://schemas.microsoft.com/office/drawing/2014/main" id="{593FEC32-4D49-8C45-801C-ADE85C51C4E5}"/>
                  </a:ext>
                </a:extLst>
              </p:cNvPr>
              <p:cNvSpPr txBox="1">
                <a:spLocks noRot="1" noChangeAspect="1" noMove="1" noResize="1" noEditPoints="1" noAdjustHandles="1" noChangeArrowheads="1" noChangeShapeType="1" noTextEdit="1"/>
              </p:cNvSpPr>
              <p:nvPr/>
            </p:nvSpPr>
            <p:spPr bwMode="auto">
              <a:xfrm>
                <a:off x="1924125" y="5473471"/>
                <a:ext cx="1935210" cy="369332"/>
              </a:xfrm>
              <a:prstGeom prst="rect">
                <a:avLst/>
              </a:prstGeom>
              <a:blipFill>
                <a:blip r:embed="rId3"/>
                <a:stretch>
                  <a:fillRect b="-344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F4E238-1B1F-A543-B72D-B3883D275047}"/>
                  </a:ext>
                </a:extLst>
              </p:cNvPr>
              <p:cNvSpPr txBox="1"/>
              <p:nvPr/>
            </p:nvSpPr>
            <p:spPr>
              <a:xfrm>
                <a:off x="1835696" y="6258221"/>
                <a:ext cx="3439963" cy="369332"/>
              </a:xfrm>
              <a:prstGeom prst="rect">
                <a:avLst/>
              </a:prstGeom>
              <a:noFill/>
            </p:spPr>
            <p:txBody>
              <a:bodyPr wrap="square" rtlCol="0">
                <a:spAutoFit/>
              </a:bodyPr>
              <a:lstStyle/>
              <a:p>
                <a:r>
                  <a:rPr lang="en-TW" dirty="0"/>
                  <a:t>斜率就是單位時間傳播比例</a:t>
                </a:r>
                <a:r>
                  <a:rPr lang="el-GR" altLang="zh-TW" dirty="0">
                    <a:ea typeface="Cambria Math"/>
                  </a:rPr>
                  <a:t> </a:t>
                </a:r>
                <a14:m>
                  <m:oMath xmlns:m="http://schemas.openxmlformats.org/officeDocument/2006/math">
                    <m:r>
                      <m:rPr>
                        <m:sty m:val="p"/>
                      </m:rPr>
                      <a:rPr lang="el-GR" altLang="zh-TW" i="1">
                        <a:latin typeface="Cambria Math"/>
                        <a:ea typeface="Cambria Math"/>
                      </a:rPr>
                      <m:t>Γ</m:t>
                    </m:r>
                  </m:oMath>
                </a14:m>
                <a:r>
                  <a:rPr lang="en-TW" dirty="0"/>
                  <a:t>。</a:t>
                </a:r>
              </a:p>
            </p:txBody>
          </p:sp>
        </mc:Choice>
        <mc:Fallback xmlns="">
          <p:sp>
            <p:nvSpPr>
              <p:cNvPr id="6" name="TextBox 5">
                <a:extLst>
                  <a:ext uri="{FF2B5EF4-FFF2-40B4-BE49-F238E27FC236}">
                    <a16:creationId xmlns:a16="http://schemas.microsoft.com/office/drawing/2014/main" id="{8CF4E238-1B1F-A543-B72D-B3883D275047}"/>
                  </a:ext>
                </a:extLst>
              </p:cNvPr>
              <p:cNvSpPr txBox="1">
                <a:spLocks noRot="1" noChangeAspect="1" noMove="1" noResize="1" noEditPoints="1" noAdjustHandles="1" noChangeArrowheads="1" noChangeShapeType="1" noTextEdit="1"/>
              </p:cNvSpPr>
              <p:nvPr/>
            </p:nvSpPr>
            <p:spPr>
              <a:xfrm>
                <a:off x="1835696" y="6258221"/>
                <a:ext cx="3439963" cy="369332"/>
              </a:xfrm>
              <a:prstGeom prst="rect">
                <a:avLst/>
              </a:prstGeom>
              <a:blipFill>
                <a:blip r:embed="rId4"/>
                <a:stretch>
                  <a:fillRect l="-1471" t="-6667" b="-23333"/>
                </a:stretch>
              </a:blipFill>
            </p:spPr>
            <p:txBody>
              <a:bodyPr/>
              <a:lstStyle/>
              <a:p>
                <a:r>
                  <a:rPr lang="en-TW">
                    <a:noFill/>
                  </a:rPr>
                  <a:t> </a:t>
                </a:r>
              </a:p>
            </p:txBody>
          </p:sp>
        </mc:Fallback>
      </mc:AlternateContent>
      <p:pic>
        <p:nvPicPr>
          <p:cNvPr id="7" name="Picture 2" descr="COVID-19 Corona virus - EMFL - EMFL">
            <a:extLst>
              <a:ext uri="{FF2B5EF4-FFF2-40B4-BE49-F238E27FC236}">
                <a16:creationId xmlns:a16="http://schemas.microsoft.com/office/drawing/2014/main" id="{5D1A45FF-DDC8-B14B-BD49-4F12D201B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322" y="4417784"/>
            <a:ext cx="989835" cy="94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849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1898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bwMode="auto">
          <a:xfrm>
            <a:off x="1619672" y="3429000"/>
            <a:ext cx="684076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這些觀察者就被稱為非慣性座標系。有時這樣的座標系比較方便。</a:t>
            </a:r>
          </a:p>
        </p:txBody>
      </p:sp>
      <p:sp>
        <p:nvSpPr>
          <p:cNvPr id="2" name="TextBox 1">
            <a:extLst>
              <a:ext uri="{FF2B5EF4-FFF2-40B4-BE49-F238E27FC236}">
                <a16:creationId xmlns:a16="http://schemas.microsoft.com/office/drawing/2014/main" id="{E4E99AAF-36CB-DD4E-9C9C-091DF7BD097A}"/>
              </a:ext>
            </a:extLst>
          </p:cNvPr>
          <p:cNvSpPr txBox="1"/>
          <p:nvPr/>
        </p:nvSpPr>
        <p:spPr>
          <a:xfrm>
            <a:off x="1619672" y="2420888"/>
            <a:ext cx="6120680" cy="369332"/>
          </a:xfrm>
          <a:prstGeom prst="rect">
            <a:avLst/>
          </a:prstGeom>
          <a:noFill/>
        </p:spPr>
        <p:txBody>
          <a:bodyPr wrap="square" rtlCol="0">
            <a:spAutoFit/>
          </a:bodyPr>
          <a:lstStyle/>
          <a:p>
            <a:r>
              <a:rPr lang="en-TW" dirty="0"/>
              <a:t>牛頓運動定律適用於靜止或相對以等速運動的觀察者。</a:t>
            </a:r>
          </a:p>
        </p:txBody>
      </p:sp>
      <p:sp>
        <p:nvSpPr>
          <p:cNvPr id="3" name="TextBox 2">
            <a:extLst>
              <a:ext uri="{FF2B5EF4-FFF2-40B4-BE49-F238E27FC236}">
                <a16:creationId xmlns:a16="http://schemas.microsoft.com/office/drawing/2014/main" id="{2E98DEC6-2C1B-4645-B69D-7F34E2C31F4F}"/>
              </a:ext>
            </a:extLst>
          </p:cNvPr>
          <p:cNvSpPr txBox="1"/>
          <p:nvPr/>
        </p:nvSpPr>
        <p:spPr>
          <a:xfrm>
            <a:off x="1619672" y="2924944"/>
            <a:ext cx="6120680" cy="369332"/>
          </a:xfrm>
          <a:prstGeom prst="rect">
            <a:avLst/>
          </a:prstGeom>
          <a:noFill/>
        </p:spPr>
        <p:txBody>
          <a:bodyPr wrap="square" rtlCol="0">
            <a:spAutoFit/>
          </a:bodyPr>
          <a:lstStyle/>
          <a:p>
            <a:r>
              <a:rPr lang="en-TW" dirty="0"/>
              <a:t>對於加速中，或旋轉的觀察者，牛頓運動定律是不對的。</a:t>
            </a:r>
          </a:p>
        </p:txBody>
      </p:sp>
    </p:spTree>
    <p:extLst>
      <p:ext uri="{BB962C8B-B14F-4D97-AF65-F5344CB8AC3E}">
        <p14:creationId xmlns:p14="http://schemas.microsoft.com/office/powerpoint/2010/main" val="3625104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67" t="62791" r="41111" b="-30"/>
          <a:stretch/>
        </p:blipFill>
        <p:spPr bwMode="auto">
          <a:xfrm>
            <a:off x="762651" y="201646"/>
            <a:ext cx="2872802" cy="256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rved Up Arrow 7">
            <a:extLst>
              <a:ext uri="{FF2B5EF4-FFF2-40B4-BE49-F238E27FC236}">
                <a16:creationId xmlns:a16="http://schemas.microsoft.com/office/drawing/2014/main" id="{403AAB07-4C7E-FA44-A232-1A805B0A3D4C}"/>
              </a:ext>
            </a:extLst>
          </p:cNvPr>
          <p:cNvSpPr/>
          <p:nvPr/>
        </p:nvSpPr>
        <p:spPr>
          <a:xfrm>
            <a:off x="1752295" y="332710"/>
            <a:ext cx="893514" cy="216024"/>
          </a:xfrm>
          <a:prstGeom prst="curvedUp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pic>
        <p:nvPicPr>
          <p:cNvPr id="9" name="Picture 8">
            <a:extLst>
              <a:ext uri="{FF2B5EF4-FFF2-40B4-BE49-F238E27FC236}">
                <a16:creationId xmlns:a16="http://schemas.microsoft.com/office/drawing/2014/main" id="{3955C1AA-8D76-4F40-8651-038D27EC027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67" t="62791" r="41111" b="-30"/>
          <a:stretch/>
        </p:blipFill>
        <p:spPr bwMode="auto">
          <a:xfrm>
            <a:off x="763095" y="3005770"/>
            <a:ext cx="2872802" cy="256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a:extLst>
              <a:ext uri="{FF2B5EF4-FFF2-40B4-BE49-F238E27FC236}">
                <a16:creationId xmlns:a16="http://schemas.microsoft.com/office/drawing/2014/main" id="{5F702573-EC2E-4B44-AB9E-AE0A63B252E3}"/>
              </a:ext>
            </a:extLst>
          </p:cNvPr>
          <p:cNvCxnSpPr/>
          <p:nvPr/>
        </p:nvCxnSpPr>
        <p:spPr>
          <a:xfrm>
            <a:off x="2915816" y="4184715"/>
            <a:ext cx="648072" cy="0"/>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0258138-7910-CB4C-9DCC-329893D7BACF}"/>
              </a:ext>
            </a:extLst>
          </p:cNvPr>
          <p:cNvSpPr txBox="1"/>
          <p:nvPr/>
        </p:nvSpPr>
        <p:spPr>
          <a:xfrm>
            <a:off x="3782889" y="1406568"/>
            <a:ext cx="3564767" cy="369332"/>
          </a:xfrm>
          <a:prstGeom prst="rect">
            <a:avLst/>
          </a:prstGeom>
          <a:noFill/>
        </p:spPr>
        <p:txBody>
          <a:bodyPr wrap="square" rtlCol="0">
            <a:spAutoFit/>
          </a:bodyPr>
          <a:lstStyle/>
          <a:p>
            <a:r>
              <a:rPr lang="en-TW" dirty="0"/>
              <a:t>合力等於質量乘向心加速度！</a:t>
            </a:r>
          </a:p>
        </p:txBody>
      </p:sp>
      <p:sp>
        <p:nvSpPr>
          <p:cNvPr id="2" name="TextBox 1">
            <a:extLst>
              <a:ext uri="{FF2B5EF4-FFF2-40B4-BE49-F238E27FC236}">
                <a16:creationId xmlns:a16="http://schemas.microsoft.com/office/drawing/2014/main" id="{D1D5A5AA-5448-DA4D-9400-B7E42C9329D2}"/>
              </a:ext>
            </a:extLst>
          </p:cNvPr>
          <p:cNvSpPr txBox="1"/>
          <p:nvPr/>
        </p:nvSpPr>
        <p:spPr>
          <a:xfrm>
            <a:off x="3750474" y="2769608"/>
            <a:ext cx="3744416" cy="369332"/>
          </a:xfrm>
          <a:prstGeom prst="rect">
            <a:avLst/>
          </a:prstGeom>
          <a:noFill/>
        </p:spPr>
        <p:txBody>
          <a:bodyPr wrap="square" rtlCol="0">
            <a:spAutoFit/>
          </a:bodyPr>
          <a:lstStyle/>
          <a:p>
            <a:r>
              <a:rPr lang="en-TW" dirty="0"/>
              <a:t>但如果觀察者跟著一起旋轉：</a:t>
            </a:r>
          </a:p>
        </p:txBody>
      </p:sp>
      <p:sp>
        <p:nvSpPr>
          <p:cNvPr id="3" name="TextBox 2">
            <a:extLst>
              <a:ext uri="{FF2B5EF4-FFF2-40B4-BE49-F238E27FC236}">
                <a16:creationId xmlns:a16="http://schemas.microsoft.com/office/drawing/2014/main" id="{BB1E8DC2-2974-5F45-9F53-8ABF0DB9AB70}"/>
              </a:ext>
            </a:extLst>
          </p:cNvPr>
          <p:cNvSpPr txBox="1"/>
          <p:nvPr/>
        </p:nvSpPr>
        <p:spPr>
          <a:xfrm>
            <a:off x="3750473" y="3148157"/>
            <a:ext cx="4640927" cy="369332"/>
          </a:xfrm>
          <a:prstGeom prst="rect">
            <a:avLst/>
          </a:prstGeom>
          <a:noFill/>
        </p:spPr>
        <p:txBody>
          <a:bodyPr wrap="square" rtlCol="0">
            <a:spAutoFit/>
          </a:bodyPr>
          <a:lstStyle/>
          <a:p>
            <a:r>
              <a:rPr lang="en-TW" dirty="0"/>
              <a:t>此質點看起來就是靜止的。靜力平衡問題。</a:t>
            </a:r>
          </a:p>
        </p:txBody>
      </p:sp>
      <p:sp>
        <p:nvSpPr>
          <p:cNvPr id="5" name="TextBox 4">
            <a:extLst>
              <a:ext uri="{FF2B5EF4-FFF2-40B4-BE49-F238E27FC236}">
                <a16:creationId xmlns:a16="http://schemas.microsoft.com/office/drawing/2014/main" id="{6813A517-468D-8747-8387-75FC9C629BF0}"/>
              </a:ext>
            </a:extLst>
          </p:cNvPr>
          <p:cNvSpPr txBox="1"/>
          <p:nvPr/>
        </p:nvSpPr>
        <p:spPr>
          <a:xfrm>
            <a:off x="3750474" y="3526706"/>
            <a:ext cx="4968552" cy="369332"/>
          </a:xfrm>
          <a:prstGeom prst="rect">
            <a:avLst/>
          </a:prstGeom>
          <a:noFill/>
        </p:spPr>
        <p:txBody>
          <a:bodyPr wrap="square" rtlCol="0">
            <a:spAutoFit/>
          </a:bodyPr>
          <a:lstStyle/>
          <a:p>
            <a:r>
              <a:rPr lang="en-TW" dirty="0"/>
              <a:t>但原來的合力依舊存在，質量應該向內運動！</a:t>
            </a:r>
          </a:p>
        </p:txBody>
      </p:sp>
      <p:sp>
        <p:nvSpPr>
          <p:cNvPr id="11" name="TextBox 10">
            <a:extLst>
              <a:ext uri="{FF2B5EF4-FFF2-40B4-BE49-F238E27FC236}">
                <a16:creationId xmlns:a16="http://schemas.microsoft.com/office/drawing/2014/main" id="{154D8140-095C-AE4F-9758-229068F62630}"/>
              </a:ext>
            </a:extLst>
          </p:cNvPr>
          <p:cNvSpPr txBox="1"/>
          <p:nvPr/>
        </p:nvSpPr>
        <p:spPr>
          <a:xfrm>
            <a:off x="3750474" y="3905255"/>
            <a:ext cx="3816424" cy="369332"/>
          </a:xfrm>
          <a:prstGeom prst="rect">
            <a:avLst/>
          </a:prstGeom>
          <a:noFill/>
        </p:spPr>
        <p:txBody>
          <a:bodyPr wrap="square" rtlCol="0">
            <a:spAutoFit/>
          </a:bodyPr>
          <a:lstStyle/>
          <a:p>
            <a:r>
              <a:rPr lang="en-TW" dirty="0"/>
              <a:t>牛頓運動定律似乎失效了！</a:t>
            </a:r>
          </a:p>
        </p:txBody>
      </p:sp>
      <p:sp>
        <p:nvSpPr>
          <p:cNvPr id="12" name="TextBox 11">
            <a:extLst>
              <a:ext uri="{FF2B5EF4-FFF2-40B4-BE49-F238E27FC236}">
                <a16:creationId xmlns:a16="http://schemas.microsoft.com/office/drawing/2014/main" id="{1C7CB532-DB6F-4B45-AB91-C1DF67381C70}"/>
              </a:ext>
            </a:extLst>
          </p:cNvPr>
          <p:cNvSpPr txBox="1"/>
          <p:nvPr/>
        </p:nvSpPr>
        <p:spPr>
          <a:xfrm>
            <a:off x="3750474" y="4274587"/>
            <a:ext cx="4248472" cy="369332"/>
          </a:xfrm>
          <a:prstGeom prst="rect">
            <a:avLst/>
          </a:prstGeom>
          <a:noFill/>
        </p:spPr>
        <p:txBody>
          <a:bodyPr wrap="square" rtlCol="0">
            <a:spAutoFit/>
          </a:bodyPr>
          <a:lstStyle/>
          <a:p>
            <a:r>
              <a:rPr lang="en-TW" dirty="0"/>
              <a:t>但我們可以假想一個虛幻的離心力，</a:t>
            </a:r>
          </a:p>
        </p:txBody>
      </p:sp>
      <p:sp>
        <p:nvSpPr>
          <p:cNvPr id="13" name="TextBox 12">
            <a:extLst>
              <a:ext uri="{FF2B5EF4-FFF2-40B4-BE49-F238E27FC236}">
                <a16:creationId xmlns:a16="http://schemas.microsoft.com/office/drawing/2014/main" id="{E1D8FDD3-0A8F-8545-882B-841EE115885D}"/>
              </a:ext>
            </a:extLst>
          </p:cNvPr>
          <p:cNvSpPr txBox="1"/>
          <p:nvPr/>
        </p:nvSpPr>
        <p:spPr>
          <a:xfrm>
            <a:off x="3750474" y="4653136"/>
            <a:ext cx="5502046" cy="369332"/>
          </a:xfrm>
          <a:prstGeom prst="rect">
            <a:avLst/>
          </a:prstGeom>
          <a:noFill/>
        </p:spPr>
        <p:txBody>
          <a:bodyPr wrap="square" rtlCol="0">
            <a:spAutoFit/>
          </a:bodyPr>
          <a:lstStyle/>
          <a:p>
            <a:r>
              <a:rPr lang="en-TW" dirty="0"/>
              <a:t>若離心力洽與合力抵消，牛頓運動定律就還是對的！</a:t>
            </a:r>
          </a:p>
        </p:txBody>
      </p:sp>
      <p:sp>
        <p:nvSpPr>
          <p:cNvPr id="14" name="TextBox 13">
            <a:extLst>
              <a:ext uri="{FF2B5EF4-FFF2-40B4-BE49-F238E27FC236}">
                <a16:creationId xmlns:a16="http://schemas.microsoft.com/office/drawing/2014/main" id="{D57AB06E-F1B6-7346-8004-F20A562A5648}"/>
              </a:ext>
            </a:extLst>
          </p:cNvPr>
          <p:cNvSpPr txBox="1"/>
          <p:nvPr/>
        </p:nvSpPr>
        <p:spPr>
          <a:xfrm>
            <a:off x="3739585" y="5032406"/>
            <a:ext cx="3888432" cy="369332"/>
          </a:xfrm>
          <a:prstGeom prst="rect">
            <a:avLst/>
          </a:prstGeom>
          <a:noFill/>
        </p:spPr>
        <p:txBody>
          <a:bodyPr wrap="square" rtlCol="0">
            <a:spAutoFit/>
          </a:bodyPr>
          <a:lstStyle/>
          <a:p>
            <a:r>
              <a:rPr lang="en-TW" dirty="0"/>
              <a:t>這個憑空加入的力稱為假力。</a:t>
            </a:r>
          </a:p>
        </p:txBody>
      </p:sp>
      <p:sp>
        <p:nvSpPr>
          <p:cNvPr id="15" name="TextBox 14">
            <a:extLst>
              <a:ext uri="{FF2B5EF4-FFF2-40B4-BE49-F238E27FC236}">
                <a16:creationId xmlns:a16="http://schemas.microsoft.com/office/drawing/2014/main" id="{54EA2E69-3DBE-404B-ABF0-193489512DD8}"/>
              </a:ext>
            </a:extLst>
          </p:cNvPr>
          <p:cNvSpPr txBox="1"/>
          <p:nvPr/>
        </p:nvSpPr>
        <p:spPr>
          <a:xfrm>
            <a:off x="899592" y="5608270"/>
            <a:ext cx="6912768" cy="369332"/>
          </a:xfrm>
          <a:prstGeom prst="rect">
            <a:avLst/>
          </a:prstGeom>
          <a:noFill/>
        </p:spPr>
        <p:txBody>
          <a:bodyPr wrap="square" rtlCol="0">
            <a:spAutoFit/>
          </a:bodyPr>
          <a:lstStyle/>
          <a:p>
            <a:r>
              <a:rPr lang="en-TW" dirty="0"/>
              <a:t>由以上可知，假力洽與合力抵消，合力與上圖的向心力相等。</a:t>
            </a:r>
          </a:p>
        </p:txBody>
      </p:sp>
      <p:sp>
        <p:nvSpPr>
          <p:cNvPr id="16" name="Rectangle 15">
            <a:extLst>
              <a:ext uri="{FF2B5EF4-FFF2-40B4-BE49-F238E27FC236}">
                <a16:creationId xmlns:a16="http://schemas.microsoft.com/office/drawing/2014/main" id="{5745854A-0D33-5A44-BD1D-5744EB6EF9C1}"/>
              </a:ext>
            </a:extLst>
          </p:cNvPr>
          <p:cNvSpPr/>
          <p:nvPr/>
        </p:nvSpPr>
        <p:spPr>
          <a:xfrm>
            <a:off x="899592" y="5944747"/>
            <a:ext cx="4801314" cy="369332"/>
          </a:xfrm>
          <a:prstGeom prst="rect">
            <a:avLst/>
          </a:prstGeom>
        </p:spPr>
        <p:txBody>
          <a:bodyPr wrap="none">
            <a:spAutoFit/>
          </a:bodyPr>
          <a:lstStyle/>
          <a:p>
            <a:r>
              <a:rPr lang="en-TW" dirty="0"/>
              <a:t>因此，離心力與向心力大小相等，方向相反。</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BB30E37-730A-6C46-9624-9715ADD9877F}"/>
                  </a:ext>
                </a:extLst>
              </p:cNvPr>
              <p:cNvSpPr txBox="1"/>
              <p:nvPr/>
            </p:nvSpPr>
            <p:spPr>
              <a:xfrm>
                <a:off x="5643936" y="5974114"/>
                <a:ext cx="1216808" cy="3105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rPr>
                        <m:t>=</m:t>
                      </m:r>
                      <m:r>
                        <a:rPr lang="en-US" b="0" i="1" smtClean="0">
                          <a:latin typeface="Cambria Math" panose="02040503050406030204" pitchFamily="18" charset="0"/>
                        </a:rPr>
                        <m:t>𝑚𝑟</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𝜔</m:t>
                          </m:r>
                        </m:e>
                        <m:sup>
                          <m:r>
                            <a:rPr lang="en-US" b="0" i="1" smtClean="0">
                              <a:latin typeface="Cambria Math" panose="02040503050406030204" pitchFamily="18" charset="0"/>
                            </a:rPr>
                            <m:t>2</m:t>
                          </m:r>
                        </m:sup>
                      </m:sSup>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oMath>
                  </m:oMathPara>
                </a14:m>
                <a:endParaRPr lang="en-TW" dirty="0"/>
              </a:p>
            </p:txBody>
          </p:sp>
        </mc:Choice>
        <mc:Fallback xmlns="">
          <p:sp>
            <p:nvSpPr>
              <p:cNvPr id="17" name="TextBox 16">
                <a:extLst>
                  <a:ext uri="{FF2B5EF4-FFF2-40B4-BE49-F238E27FC236}">
                    <a16:creationId xmlns:a16="http://schemas.microsoft.com/office/drawing/2014/main" id="{1BB30E37-730A-6C46-9624-9715ADD9877F}"/>
                  </a:ext>
                </a:extLst>
              </p:cNvPr>
              <p:cNvSpPr txBox="1">
                <a:spLocks noRot="1" noChangeAspect="1" noMove="1" noResize="1" noEditPoints="1" noAdjustHandles="1" noChangeArrowheads="1" noChangeShapeType="1" noTextEdit="1"/>
              </p:cNvSpPr>
              <p:nvPr/>
            </p:nvSpPr>
            <p:spPr>
              <a:xfrm>
                <a:off x="5643936" y="5974114"/>
                <a:ext cx="1216808" cy="310598"/>
              </a:xfrm>
              <a:prstGeom prst="rect">
                <a:avLst/>
              </a:prstGeom>
              <a:blipFill>
                <a:blip r:embed="rId3"/>
                <a:stretch>
                  <a:fillRect l="-3125" t="-32000" r="-3125" b="-8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540C464-EEEC-F14E-9F56-18084AA76843}"/>
                  </a:ext>
                </a:extLst>
              </p:cNvPr>
              <p:cNvSpPr txBox="1"/>
              <p:nvPr/>
            </p:nvSpPr>
            <p:spPr>
              <a:xfrm>
                <a:off x="899592" y="6314079"/>
                <a:ext cx="7581736" cy="369332"/>
              </a:xfrm>
              <a:prstGeom prst="rect">
                <a:avLst/>
              </a:prstGeom>
              <a:noFill/>
            </p:spPr>
            <p:txBody>
              <a:bodyPr wrap="square" rtlCol="0">
                <a:spAutoFit/>
              </a:bodyPr>
              <a:lstStyle/>
              <a:p>
                <a:r>
                  <a:rPr lang="en-TW" dirty="0"/>
                  <a:t>注意此假力所有質點都會受到，而大小與質量成正比，並由轉速</a:t>
                </a:r>
                <a14:m>
                  <m:oMath xmlns:m="http://schemas.openxmlformats.org/officeDocument/2006/math">
                    <m:r>
                      <a:rPr lang="en-TW" i="1" smtClean="0">
                        <a:latin typeface="Cambria Math" panose="02040503050406030204" pitchFamily="18" charset="0"/>
                        <a:ea typeface="Cambria Math" panose="02040503050406030204" pitchFamily="18" charset="0"/>
                      </a:rPr>
                      <m:t>𝜔</m:t>
                    </m:r>
                  </m:oMath>
                </a14:m>
                <a:r>
                  <a:rPr lang="en-TW" dirty="0"/>
                  <a:t>決定。</a:t>
                </a:r>
              </a:p>
            </p:txBody>
          </p:sp>
        </mc:Choice>
        <mc:Fallback xmlns="">
          <p:sp>
            <p:nvSpPr>
              <p:cNvPr id="18" name="TextBox 17">
                <a:extLst>
                  <a:ext uri="{FF2B5EF4-FFF2-40B4-BE49-F238E27FC236}">
                    <a16:creationId xmlns:a16="http://schemas.microsoft.com/office/drawing/2014/main" id="{2540C464-EEEC-F14E-9F56-18084AA76843}"/>
                  </a:ext>
                </a:extLst>
              </p:cNvPr>
              <p:cNvSpPr txBox="1">
                <a:spLocks noRot="1" noChangeAspect="1" noMove="1" noResize="1" noEditPoints="1" noAdjustHandles="1" noChangeArrowheads="1" noChangeShapeType="1" noTextEdit="1"/>
              </p:cNvSpPr>
              <p:nvPr/>
            </p:nvSpPr>
            <p:spPr>
              <a:xfrm>
                <a:off x="899592" y="6314079"/>
                <a:ext cx="7581736" cy="369332"/>
              </a:xfrm>
              <a:prstGeom prst="rect">
                <a:avLst/>
              </a:prstGeom>
              <a:blipFill>
                <a:blip r:embed="rId4"/>
                <a:stretch>
                  <a:fillRect l="-838" t="-10000" b="-20000"/>
                </a:stretch>
              </a:blipFill>
            </p:spPr>
            <p:txBody>
              <a:bodyPr/>
              <a:lstStyle/>
              <a:p>
                <a:r>
                  <a:rPr lang="en-TW">
                    <a:noFill/>
                  </a:rPr>
                  <a:t> </a:t>
                </a:r>
              </a:p>
            </p:txBody>
          </p:sp>
        </mc:Fallback>
      </mc:AlternateContent>
    </p:spTree>
    <p:extLst>
      <p:ext uri="{BB962C8B-B14F-4D97-AF65-F5344CB8AC3E}">
        <p14:creationId xmlns:p14="http://schemas.microsoft.com/office/powerpoint/2010/main" val="1093296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801101" y="1223817"/>
            <a:ext cx="7907006" cy="369332"/>
          </a:xfrm>
          <a:prstGeom prst="rect">
            <a:avLst/>
          </a:prstGeom>
          <a:noFill/>
        </p:spPr>
        <p:txBody>
          <a:bodyPr wrap="square" rtlCol="0">
            <a:spAutoFit/>
          </a:bodyPr>
          <a:lstStyle/>
          <a:p>
            <a:r>
              <a:rPr lang="zh-TW" altLang="en-US" dirty="0"/>
              <a:t>因為我們已習慣了牛頓定律，也可以說：加速觀察者會觀察到一個額外的力！</a:t>
            </a:r>
          </a:p>
        </p:txBody>
      </p:sp>
      <p:sp>
        <p:nvSpPr>
          <p:cNvPr id="3" name="文字方塊 2"/>
          <p:cNvSpPr txBox="1"/>
          <p:nvPr/>
        </p:nvSpPr>
        <p:spPr>
          <a:xfrm>
            <a:off x="791894" y="1655865"/>
            <a:ext cx="4855402" cy="369332"/>
          </a:xfrm>
          <a:prstGeom prst="rect">
            <a:avLst/>
          </a:prstGeom>
          <a:noFill/>
        </p:spPr>
        <p:txBody>
          <a:bodyPr wrap="square" rtlCol="0">
            <a:spAutoFit/>
          </a:bodyPr>
          <a:lstStyle/>
          <a:p>
            <a:r>
              <a:rPr lang="zh-TW" altLang="en-US" dirty="0"/>
              <a:t>他感覺到的力沒有來源，因此稱為假力。</a:t>
            </a:r>
          </a:p>
        </p:txBody>
      </p:sp>
      <mc:AlternateContent xmlns:mc="http://schemas.openxmlformats.org/markup-compatibility/2006" xmlns:a14="http://schemas.microsoft.com/office/drawing/2010/main">
        <mc:Choice Requires="a14">
          <p:sp>
            <p:nvSpPr>
              <p:cNvPr id="6" name="文字方塊 5"/>
              <p:cNvSpPr txBox="1"/>
              <p:nvPr/>
            </p:nvSpPr>
            <p:spPr>
              <a:xfrm>
                <a:off x="803764" y="5583233"/>
                <a:ext cx="6759123" cy="369332"/>
              </a:xfrm>
              <a:prstGeom prst="rect">
                <a:avLst/>
              </a:prstGeom>
              <a:noFill/>
            </p:spPr>
            <p:txBody>
              <a:bodyPr wrap="square" rtlCol="0">
                <a:spAutoFit/>
              </a:bodyPr>
              <a:lstStyle/>
              <a:p>
                <a:r>
                  <a:rPr lang="zh-TW" altLang="en-US" dirty="0"/>
                  <a:t>因此物體所受假力與其質量成正比：</a:t>
                </a:r>
                <a:r>
                  <a:rPr lang="en-US" altLang="zh-TW" dirty="0"/>
                  <a:t> </a:t>
                </a:r>
                <a14:m>
                  <m:oMath xmlns:m="http://schemas.openxmlformats.org/officeDocument/2006/math">
                    <m:r>
                      <a:rPr lang="en-US" altLang="zh-TW" i="1">
                        <a:latin typeface="Cambria Math"/>
                      </a:rPr>
                      <m:t>−</m:t>
                    </m:r>
                    <m:r>
                      <a:rPr lang="en-US" altLang="zh-TW" b="0" i="1" smtClean="0">
                        <a:latin typeface="Cambria Math"/>
                      </a:rPr>
                      <m:t>𝑚</m:t>
                    </m:r>
                    <m:acc>
                      <m:accPr>
                        <m:chr m:val="⃗"/>
                        <m:ctrlPr>
                          <a:rPr lang="en-US" altLang="zh-TW" i="1">
                            <a:latin typeface="Cambria Math" panose="02040503050406030204" pitchFamily="18" charset="0"/>
                          </a:rPr>
                        </m:ctrlPr>
                      </m:accPr>
                      <m:e>
                        <m:r>
                          <a:rPr lang="en-US" altLang="zh-TW" i="1">
                            <a:latin typeface="Cambria Math"/>
                          </a:rPr>
                          <m:t>𝑎</m:t>
                        </m:r>
                      </m:e>
                    </m:acc>
                  </m:oMath>
                </a14:m>
                <a:r>
                  <a:rPr lang="zh-TW" altLang="en-US" dirty="0"/>
                  <a:t>，這與重力完全一致。</a:t>
                </a:r>
              </a:p>
            </p:txBody>
          </p:sp>
        </mc:Choice>
        <mc:Fallback xmlns="">
          <p:sp>
            <p:nvSpPr>
              <p:cNvPr id="6" name="文字方塊 5"/>
              <p:cNvSpPr txBox="1">
                <a:spLocks noRot="1" noChangeAspect="1" noMove="1" noResize="1" noEditPoints="1" noAdjustHandles="1" noChangeArrowheads="1" noChangeShapeType="1" noTextEdit="1"/>
              </p:cNvSpPr>
              <p:nvPr/>
            </p:nvSpPr>
            <p:spPr>
              <a:xfrm>
                <a:off x="803764" y="5583233"/>
                <a:ext cx="6759123" cy="369332"/>
              </a:xfrm>
              <a:prstGeom prst="rect">
                <a:avLst/>
              </a:prstGeom>
              <a:blipFill>
                <a:blip r:embed="rId2"/>
                <a:stretch>
                  <a:fillRect l="-750" t="-13333" b="-23333"/>
                </a:stretch>
              </a:blipFill>
            </p:spPr>
            <p:txBody>
              <a:bodyPr/>
              <a:lstStyle/>
              <a:p>
                <a:r>
                  <a:rPr lang="en-TW">
                    <a:noFill/>
                  </a:rPr>
                  <a:t> </a:t>
                </a:r>
              </a:p>
            </p:txBody>
          </p:sp>
        </mc:Fallback>
      </mc:AlternateContent>
      <p:pic>
        <p:nvPicPr>
          <p:cNvPr id="7" name="Picture 1" descr="13_23_Figure.jpg"/>
          <p:cNvPicPr>
            <a:picLocks noChangeAspect="1"/>
          </p:cNvPicPr>
          <p:nvPr/>
        </p:nvPicPr>
        <p:blipFill rotWithShape="1">
          <a:blip r:embed="rId3">
            <a:extLst>
              <a:ext uri="{28A0092B-C50C-407E-A947-70E740481C1C}">
                <a14:useLocalDpi xmlns:a14="http://schemas.microsoft.com/office/drawing/2010/main" val="0"/>
              </a:ext>
            </a:extLst>
          </a:blip>
          <a:srcRect b="57968"/>
          <a:stretch/>
        </p:blipFill>
        <p:spPr>
          <a:xfrm>
            <a:off x="107504" y="2276872"/>
            <a:ext cx="8601456" cy="1716709"/>
          </a:xfrm>
          <a:prstGeom prst="rect">
            <a:avLst/>
          </a:prstGeom>
        </p:spPr>
      </p:pic>
      <mc:AlternateContent xmlns:mc="http://schemas.openxmlformats.org/markup-compatibility/2006" xmlns:a14="http://schemas.microsoft.com/office/drawing/2010/main">
        <mc:Choice Requires="a14">
          <p:sp>
            <p:nvSpPr>
              <p:cNvPr id="4" name="文字方塊 3"/>
              <p:cNvSpPr txBox="1"/>
              <p:nvPr/>
            </p:nvSpPr>
            <p:spPr>
              <a:xfrm>
                <a:off x="817218" y="5151185"/>
                <a:ext cx="6759123" cy="369332"/>
              </a:xfrm>
              <a:prstGeom prst="rect">
                <a:avLst/>
              </a:prstGeom>
              <a:noFill/>
            </p:spPr>
            <p:txBody>
              <a:bodyPr wrap="square" rtlCol="0">
                <a:spAutoFit/>
              </a:bodyPr>
              <a:lstStyle/>
              <a:p>
                <a:r>
                  <a:rPr lang="zh-TW" altLang="en-US" dirty="0"/>
                  <a:t>所有物體，無論輕重，假力加速度</a:t>
                </a:r>
                <a14:m>
                  <m:oMath xmlns:m="http://schemas.openxmlformats.org/officeDocument/2006/math">
                    <m:r>
                      <a:rPr lang="en-US" altLang="zh-TW" i="1">
                        <a:latin typeface="Cambria Math"/>
                      </a:rPr>
                      <m:t>−</m:t>
                    </m:r>
                    <m:acc>
                      <m:accPr>
                        <m:chr m:val="⃗"/>
                        <m:ctrlPr>
                          <a:rPr lang="en-US" altLang="zh-TW" i="1">
                            <a:latin typeface="Cambria Math" panose="02040503050406030204" pitchFamily="18" charset="0"/>
                          </a:rPr>
                        </m:ctrlPr>
                      </m:accPr>
                      <m:e>
                        <m:r>
                          <a:rPr lang="en-US" altLang="zh-TW" i="1">
                            <a:latin typeface="Cambria Math"/>
                          </a:rPr>
                          <m:t>𝑎</m:t>
                        </m:r>
                      </m:e>
                    </m:acc>
                  </m:oMath>
                </a14:m>
                <a:r>
                  <a:rPr lang="zh-TW" altLang="en-US" dirty="0"/>
                  <a:t>是一樣的！</a:t>
                </a:r>
                <a:endParaRPr lang="en-US" altLang="zh-TW"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817218" y="5151185"/>
                <a:ext cx="6759123" cy="369332"/>
              </a:xfrm>
              <a:prstGeom prst="rect">
                <a:avLst/>
              </a:prstGeom>
              <a:blipFill>
                <a:blip r:embed="rId4"/>
                <a:stretch>
                  <a:fillRect l="-750" t="-13333" b="-23333"/>
                </a:stretch>
              </a:blipFill>
            </p:spPr>
            <p:txBody>
              <a:bodyPr/>
              <a:lstStyle/>
              <a:p>
                <a:r>
                  <a:rPr lang="en-TW">
                    <a:noFill/>
                  </a:rPr>
                  <a:t> </a:t>
                </a:r>
              </a:p>
            </p:txBody>
          </p:sp>
        </mc:Fallback>
      </mc:AlternateContent>
      <p:sp>
        <p:nvSpPr>
          <p:cNvPr id="5" name="文字方塊 4"/>
          <p:cNvSpPr txBox="1"/>
          <p:nvPr/>
        </p:nvSpPr>
        <p:spPr>
          <a:xfrm>
            <a:off x="800788" y="4278502"/>
            <a:ext cx="7907317" cy="369332"/>
          </a:xfrm>
          <a:prstGeom prst="rect">
            <a:avLst/>
          </a:prstGeom>
          <a:noFill/>
        </p:spPr>
        <p:txBody>
          <a:bodyPr wrap="square" rtlCol="0">
            <a:spAutoFit/>
          </a:bodyPr>
          <a:lstStyle/>
          <a:p>
            <a:r>
              <a:rPr lang="zh-TW" altLang="en-US" dirty="0"/>
              <a:t>以加速觀察者為例，因為慣性，物體並不會如加速觀察者一起加速。</a:t>
            </a:r>
          </a:p>
        </p:txBody>
      </p:sp>
      <mc:AlternateContent xmlns:mc="http://schemas.openxmlformats.org/markup-compatibility/2006" xmlns:a14="http://schemas.microsoft.com/office/drawing/2010/main">
        <mc:Choice Requires="a14">
          <p:sp>
            <p:nvSpPr>
              <p:cNvPr id="8" name="文字方塊 7"/>
              <p:cNvSpPr txBox="1"/>
              <p:nvPr/>
            </p:nvSpPr>
            <p:spPr>
              <a:xfrm>
                <a:off x="800789" y="4719137"/>
                <a:ext cx="7907318" cy="369332"/>
              </a:xfrm>
              <a:prstGeom prst="rect">
                <a:avLst/>
              </a:prstGeom>
              <a:noFill/>
            </p:spPr>
            <p:txBody>
              <a:bodyPr wrap="square" rtlCol="0">
                <a:spAutoFit/>
              </a:bodyPr>
              <a:lstStyle/>
              <a:p>
                <a:r>
                  <a:rPr lang="zh-TW" altLang="en-US" dirty="0"/>
                  <a:t>對以</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𝑎</m:t>
                        </m:r>
                      </m:e>
                    </m:acc>
                  </m:oMath>
                </a14:m>
                <a:r>
                  <a:rPr lang="zh-TW" altLang="en-US" dirty="0"/>
                  <a:t>加速的觀察者，所有物體會出現一反向，似乎由假力造成的加速度</a:t>
                </a:r>
                <a14:m>
                  <m:oMath xmlns:m="http://schemas.openxmlformats.org/officeDocument/2006/math">
                    <m:r>
                      <a:rPr lang="en-US" altLang="zh-TW" b="0" i="1" smtClean="0">
                        <a:latin typeface="Cambria Math"/>
                      </a:rPr>
                      <m:t>−</m:t>
                    </m:r>
                    <m:acc>
                      <m:accPr>
                        <m:chr m:val="⃗"/>
                        <m:ctrlPr>
                          <a:rPr lang="en-US" altLang="zh-TW" b="0" i="1" smtClean="0">
                            <a:latin typeface="Cambria Math" panose="02040503050406030204" pitchFamily="18" charset="0"/>
                          </a:rPr>
                        </m:ctrlPr>
                      </m:accPr>
                      <m:e>
                        <m:r>
                          <a:rPr lang="en-US" altLang="zh-TW" b="0" i="1" smtClean="0">
                            <a:latin typeface="Cambria Math"/>
                          </a:rPr>
                          <m:t>𝑎</m:t>
                        </m:r>
                      </m:e>
                    </m:acc>
                  </m:oMath>
                </a14:m>
                <a:r>
                  <a:rPr lang="zh-TW" altLang="en-US" dirty="0"/>
                  <a:t>。</a:t>
                </a:r>
              </a:p>
            </p:txBody>
          </p:sp>
        </mc:Choice>
        <mc:Fallback xmlns="">
          <p:sp>
            <p:nvSpPr>
              <p:cNvPr id="8" name="文字方塊 7"/>
              <p:cNvSpPr txBox="1">
                <a:spLocks noRot="1" noChangeAspect="1" noMove="1" noResize="1" noEditPoints="1" noAdjustHandles="1" noChangeArrowheads="1" noChangeShapeType="1" noTextEdit="1"/>
              </p:cNvSpPr>
              <p:nvPr/>
            </p:nvSpPr>
            <p:spPr>
              <a:xfrm>
                <a:off x="800789" y="4719137"/>
                <a:ext cx="7907318" cy="369332"/>
              </a:xfrm>
              <a:prstGeom prst="rect">
                <a:avLst/>
              </a:prstGeom>
              <a:blipFill>
                <a:blip r:embed="rId5"/>
                <a:stretch>
                  <a:fillRect l="-481" t="-10000" r="-3526" b="-23333"/>
                </a:stretch>
              </a:blipFill>
            </p:spPr>
            <p:txBody>
              <a:bodyPr/>
              <a:lstStyle/>
              <a:p>
                <a:r>
                  <a:rPr lang="en-TW">
                    <a:noFill/>
                  </a:rPr>
                  <a:t> </a:t>
                </a:r>
              </a:p>
            </p:txBody>
          </p:sp>
        </mc:Fallback>
      </mc:AlternateContent>
      <p:sp>
        <p:nvSpPr>
          <p:cNvPr id="9" name="TextBox 8">
            <a:extLst>
              <a:ext uri="{FF2B5EF4-FFF2-40B4-BE49-F238E27FC236}">
                <a16:creationId xmlns:a16="http://schemas.microsoft.com/office/drawing/2014/main" id="{201752BF-185B-C545-85E4-609476F8100A}"/>
              </a:ext>
            </a:extLst>
          </p:cNvPr>
          <p:cNvSpPr txBox="1"/>
          <p:nvPr/>
        </p:nvSpPr>
        <p:spPr>
          <a:xfrm>
            <a:off x="817218" y="758697"/>
            <a:ext cx="7267994" cy="369332"/>
          </a:xfrm>
          <a:prstGeom prst="rect">
            <a:avLst/>
          </a:prstGeom>
          <a:noFill/>
        </p:spPr>
        <p:txBody>
          <a:bodyPr wrap="square" rtlCol="0">
            <a:spAutoFit/>
          </a:bodyPr>
          <a:lstStyle/>
          <a:p>
            <a:r>
              <a:rPr lang="en-TW" dirty="0"/>
              <a:t>非慣性座標系中，憑空加入一假力，便能使牛頓運動定律成立。</a:t>
            </a:r>
          </a:p>
        </p:txBody>
      </p:sp>
    </p:spTree>
    <p:extLst>
      <p:ext uri="{BB962C8B-B14F-4D97-AF65-F5344CB8AC3E}">
        <p14:creationId xmlns:p14="http://schemas.microsoft.com/office/powerpoint/2010/main" val="41267537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3902"/>
          <p:cNvPicPr>
            <a:picLocks noChangeAspect="1" noChangeArrowheads="1"/>
          </p:cNvPicPr>
          <p:nvPr/>
        </p:nvPicPr>
        <p:blipFill>
          <a:blip r:embed="rId2">
            <a:extLst>
              <a:ext uri="{28A0092B-C50C-407E-A947-70E740481C1C}">
                <a14:useLocalDpi xmlns:a14="http://schemas.microsoft.com/office/drawing/2010/main" val="0"/>
              </a:ext>
            </a:extLst>
          </a:blip>
          <a:srcRect b="8696"/>
          <a:stretch>
            <a:fillRect/>
          </a:stretch>
        </p:blipFill>
        <p:spPr bwMode="auto">
          <a:xfrm>
            <a:off x="1115616" y="1412776"/>
            <a:ext cx="4579487" cy="348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4"/>
          <p:cNvSpPr txBox="1">
            <a:spLocks noChangeArrowheads="1"/>
          </p:cNvSpPr>
          <p:nvPr/>
        </p:nvSpPr>
        <p:spPr bwMode="auto">
          <a:xfrm>
            <a:off x="6231282" y="4165526"/>
            <a:ext cx="1682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latin typeface="Arial" charset="0"/>
              </a:rPr>
              <a:t>伽利略變換</a:t>
            </a:r>
          </a:p>
        </p:txBody>
      </p:sp>
      <p:sp>
        <p:nvSpPr>
          <p:cNvPr id="8" name="Text Box 5"/>
          <p:cNvSpPr txBox="1">
            <a:spLocks noChangeArrowheads="1"/>
          </p:cNvSpPr>
          <p:nvPr/>
        </p:nvSpPr>
        <p:spPr bwMode="auto">
          <a:xfrm>
            <a:off x="1082479" y="917559"/>
            <a:ext cx="7555574"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根據日常生活經驗，兩個</a:t>
            </a:r>
            <a:r>
              <a:rPr lang="zh-TW" altLang="en-US" dirty="0"/>
              <a:t>慣性座標系</a:t>
            </a:r>
            <a:r>
              <a:rPr lang="zh-TW" altLang="en-US" dirty="0">
                <a:latin typeface="+mn-lt"/>
              </a:rPr>
              <a:t>所測量到的時間與空間滿足以下關係：</a:t>
            </a:r>
            <a:endParaRPr lang="en-US" altLang="zh-TW" dirty="0">
              <a:latin typeface="+mn-lt"/>
            </a:endParaRPr>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C1F3CE9C-457F-5448-84C6-F1F900203FFF}"/>
                  </a:ext>
                </a:extLst>
              </p:cNvPr>
              <p:cNvSpPr/>
              <p:nvPr/>
            </p:nvSpPr>
            <p:spPr>
              <a:xfrm>
                <a:off x="6274748" y="2756844"/>
                <a:ext cx="1361078"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𝑥</m:t>
                      </m:r>
                      <m:r>
                        <a:rPr lang="en-US" altLang="zh-TW" i="1">
                          <a:latin typeface="Cambria Math"/>
                        </a:rPr>
                        <m:t>′=</m:t>
                      </m:r>
                      <m:r>
                        <a:rPr lang="en-US" altLang="zh-TW" i="1">
                          <a:latin typeface="Cambria Math"/>
                        </a:rPr>
                        <m:t>𝑥</m:t>
                      </m:r>
                      <m:r>
                        <a:rPr lang="en-US" altLang="zh-TW" i="1">
                          <a:latin typeface="Cambria Math"/>
                        </a:rPr>
                        <m:t>−</m:t>
                      </m:r>
                      <m:r>
                        <a:rPr lang="en-US" altLang="zh-TW" i="1">
                          <a:latin typeface="Cambria Math"/>
                        </a:rPr>
                        <m:t>𝑣𝑡</m:t>
                      </m:r>
                    </m:oMath>
                  </m:oMathPara>
                </a14:m>
                <a:endParaRPr lang="zh-TW" altLang="zh-TW" dirty="0"/>
              </a:p>
            </p:txBody>
          </p:sp>
        </mc:Choice>
        <mc:Fallback xmlns="">
          <p:sp>
            <p:nvSpPr>
              <p:cNvPr id="9" name="矩形 8">
                <a:extLst>
                  <a:ext uri="{FF2B5EF4-FFF2-40B4-BE49-F238E27FC236}">
                    <a16:creationId xmlns:a16="http://schemas.microsoft.com/office/drawing/2014/main" id="{C1F3CE9C-457F-5448-84C6-F1F900203FFF}"/>
                  </a:ext>
                </a:extLst>
              </p:cNvPr>
              <p:cNvSpPr>
                <a:spLocks noRot="1" noChangeAspect="1" noMove="1" noResize="1" noEditPoints="1" noAdjustHandles="1" noChangeArrowheads="1" noChangeShapeType="1" noTextEdit="1"/>
              </p:cNvSpPr>
              <p:nvPr/>
            </p:nvSpPr>
            <p:spPr>
              <a:xfrm>
                <a:off x="6274748" y="2756844"/>
                <a:ext cx="1361078" cy="369332"/>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C651ABEF-9832-7444-856C-7F963DB45E84}"/>
                  </a:ext>
                </a:extLst>
              </p:cNvPr>
              <p:cNvSpPr/>
              <p:nvPr/>
            </p:nvSpPr>
            <p:spPr>
              <a:xfrm>
                <a:off x="6274748" y="3201860"/>
                <a:ext cx="87312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𝑦</m:t>
                      </m:r>
                      <m:r>
                        <a:rPr lang="en-US" altLang="zh-TW" i="1">
                          <a:latin typeface="Cambria Math"/>
                        </a:rPr>
                        <m:t>′=</m:t>
                      </m:r>
                      <m:r>
                        <a:rPr lang="en-US" altLang="zh-TW" b="0" i="1" smtClean="0">
                          <a:latin typeface="Cambria Math" panose="02040503050406030204" pitchFamily="18" charset="0"/>
                        </a:rPr>
                        <m:t>𝑦</m:t>
                      </m:r>
                    </m:oMath>
                  </m:oMathPara>
                </a14:m>
                <a:endParaRPr lang="zh-TW" altLang="zh-TW" dirty="0"/>
              </a:p>
            </p:txBody>
          </p:sp>
        </mc:Choice>
        <mc:Fallback xmlns="">
          <p:sp>
            <p:nvSpPr>
              <p:cNvPr id="10" name="矩形 9">
                <a:extLst>
                  <a:ext uri="{FF2B5EF4-FFF2-40B4-BE49-F238E27FC236}">
                    <a16:creationId xmlns:a16="http://schemas.microsoft.com/office/drawing/2014/main" id="{C651ABEF-9832-7444-856C-7F963DB45E84}"/>
                  </a:ext>
                </a:extLst>
              </p:cNvPr>
              <p:cNvSpPr>
                <a:spLocks noRot="1" noChangeAspect="1" noMove="1" noResize="1" noEditPoints="1" noAdjustHandles="1" noChangeArrowheads="1" noChangeShapeType="1" noTextEdit="1"/>
              </p:cNvSpPr>
              <p:nvPr/>
            </p:nvSpPr>
            <p:spPr>
              <a:xfrm>
                <a:off x="6274748" y="3201860"/>
                <a:ext cx="873123" cy="369332"/>
              </a:xfrm>
              <a:prstGeom prst="rect">
                <a:avLst/>
              </a:prstGeom>
              <a:blipFill>
                <a:blip r:embed="rId4"/>
                <a:stretch>
                  <a:fillRect b="-1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9C44D8C-1381-8845-A02B-4C2C929A9D3A}"/>
                  </a:ext>
                </a:extLst>
              </p:cNvPr>
              <p:cNvSpPr/>
              <p:nvPr/>
            </p:nvSpPr>
            <p:spPr>
              <a:xfrm>
                <a:off x="6274748" y="3646876"/>
                <a:ext cx="79784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𝑡</m:t>
                      </m:r>
                      <m:r>
                        <a:rPr lang="en-US" altLang="zh-TW" i="1">
                          <a:latin typeface="Cambria Math"/>
                        </a:rPr>
                        <m:t>′=</m:t>
                      </m:r>
                      <m:r>
                        <a:rPr lang="en-US" altLang="zh-TW" b="0" i="1" smtClean="0">
                          <a:latin typeface="Cambria Math" panose="02040503050406030204" pitchFamily="18" charset="0"/>
                        </a:rPr>
                        <m:t>𝑡</m:t>
                      </m:r>
                    </m:oMath>
                  </m:oMathPara>
                </a14:m>
                <a:endParaRPr lang="zh-TW" altLang="zh-TW" dirty="0"/>
              </a:p>
            </p:txBody>
          </p:sp>
        </mc:Choice>
        <mc:Fallback xmlns="">
          <p:sp>
            <p:nvSpPr>
              <p:cNvPr id="11" name="矩形 10">
                <a:extLst>
                  <a:ext uri="{FF2B5EF4-FFF2-40B4-BE49-F238E27FC236}">
                    <a16:creationId xmlns:a16="http://schemas.microsoft.com/office/drawing/2014/main" id="{89C44D8C-1381-8845-A02B-4C2C929A9D3A}"/>
                  </a:ext>
                </a:extLst>
              </p:cNvPr>
              <p:cNvSpPr>
                <a:spLocks noRot="1" noChangeAspect="1" noMove="1" noResize="1" noEditPoints="1" noAdjustHandles="1" noChangeArrowheads="1" noChangeShapeType="1" noTextEdit="1"/>
              </p:cNvSpPr>
              <p:nvPr/>
            </p:nvSpPr>
            <p:spPr>
              <a:xfrm>
                <a:off x="6274748" y="3646876"/>
                <a:ext cx="797847" cy="369332"/>
              </a:xfrm>
              <a:prstGeom prst="rect">
                <a:avLst/>
              </a:prstGeom>
              <a:blipFill>
                <a:blip r:embed="rId5"/>
                <a:stretch>
                  <a:fillRect/>
                </a:stretch>
              </a:blipFill>
            </p:spPr>
            <p:txBody>
              <a:bodyPr/>
              <a:lstStyle/>
              <a:p>
                <a:r>
                  <a:rPr lang="en-TW">
                    <a:noFill/>
                  </a:rPr>
                  <a:t> </a:t>
                </a:r>
              </a:p>
            </p:txBody>
          </p:sp>
        </mc:Fallback>
      </mc:AlternateContent>
      <p:sp>
        <p:nvSpPr>
          <p:cNvPr id="12" name="Text Box 5">
            <a:extLst>
              <a:ext uri="{FF2B5EF4-FFF2-40B4-BE49-F238E27FC236}">
                <a16:creationId xmlns:a16="http://schemas.microsoft.com/office/drawing/2014/main" id="{FA55C854-04A3-4D41-9DE1-7EC425BCCFD7}"/>
              </a:ext>
            </a:extLst>
          </p:cNvPr>
          <p:cNvSpPr txBox="1">
            <a:spLocks noChangeArrowheads="1"/>
          </p:cNvSpPr>
          <p:nvPr/>
        </p:nvSpPr>
        <p:spPr bwMode="auto">
          <a:xfrm>
            <a:off x="1082479" y="502373"/>
            <a:ext cx="7555574"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這兩個以定速相對運動的觀察者，稱為兩個慣性座標系！</a:t>
            </a:r>
            <a:endParaRPr lang="en-US" altLang="zh-TW" dirty="0">
              <a:latin typeface="+mn-lt"/>
            </a:endParaRPr>
          </a:p>
        </p:txBody>
      </p:sp>
      <p:pic>
        <p:nvPicPr>
          <p:cNvPr id="13" name="Picture 2" descr="3901">
            <a:extLst>
              <a:ext uri="{FF2B5EF4-FFF2-40B4-BE49-F238E27FC236}">
                <a16:creationId xmlns:a16="http://schemas.microsoft.com/office/drawing/2014/main" id="{E144237E-B7E0-874F-8AE3-02E4E633EB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380" b="15640"/>
          <a:stretch>
            <a:fillRect/>
          </a:stretch>
        </p:blipFill>
        <p:spPr bwMode="auto">
          <a:xfrm>
            <a:off x="1126272" y="5010650"/>
            <a:ext cx="3262469" cy="141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8897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1835696" y="1353078"/>
            <a:ext cx="58695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從伽利略變換可以推導出慣性座標系之間的速度的變換</a:t>
            </a:r>
          </a:p>
        </p:txBody>
      </p:sp>
      <p:pic>
        <p:nvPicPr>
          <p:cNvPr id="38918" name="Picture 10" descr="f38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131" y="1722410"/>
            <a:ext cx="4249737"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矩形 1"/>
              <p:cNvSpPr/>
              <p:nvPr/>
            </p:nvSpPr>
            <p:spPr>
              <a:xfrm>
                <a:off x="2534760" y="5968781"/>
                <a:ext cx="1415644" cy="39094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2534760" y="5968781"/>
                <a:ext cx="1415644" cy="390941"/>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4848374" y="5968781"/>
                <a:ext cx="1024511" cy="42268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𝑦</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𝑦</m:t>
                          </m:r>
                        </m:sub>
                      </m:sSub>
                    </m:oMath>
                  </m:oMathPara>
                </a14:m>
                <a:endParaRPr lang="zh-TW" altLang="en-US" dirty="0"/>
              </a:p>
            </p:txBody>
          </p:sp>
        </mc:Choice>
        <mc:Fallback xmlns="">
          <p:sp>
            <p:nvSpPr>
              <p:cNvPr id="8" name="矩形 7"/>
              <p:cNvSpPr>
                <a:spLocks noRot="1" noChangeAspect="1" noMove="1" noResize="1" noEditPoints="1" noAdjustHandles="1" noChangeArrowheads="1" noChangeShapeType="1" noTextEdit="1"/>
              </p:cNvSpPr>
              <p:nvPr/>
            </p:nvSpPr>
            <p:spPr>
              <a:xfrm>
                <a:off x="4848374" y="5968781"/>
                <a:ext cx="1024511" cy="422680"/>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88618DE7-9B4E-DE48-BD49-D770E0420CD5}"/>
                  </a:ext>
                </a:extLst>
              </p:cNvPr>
              <p:cNvSpPr/>
              <p:nvPr/>
            </p:nvSpPr>
            <p:spPr>
              <a:xfrm>
                <a:off x="2534760" y="5101044"/>
                <a:ext cx="4301562" cy="63376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𝑑𝑥</m:t>
                          </m:r>
                          <m:r>
                            <a:rPr lang="en-US" altLang="zh-TW" b="0" i="1" smtClean="0">
                              <a:latin typeface="Cambria Math" panose="02040503050406030204" pitchFamily="18" charset="0"/>
                            </a:rPr>
                            <m:t>′</m:t>
                          </m:r>
                        </m:num>
                        <m:den>
                          <m:r>
                            <a:rPr lang="en-US" altLang="zh-TW" b="0" i="1" smtClean="0">
                              <a:latin typeface="Cambria Math" panose="02040503050406030204" pitchFamily="18" charset="0"/>
                            </a:rPr>
                            <m:t>𝑑𝑡</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𝑑</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𝑣𝑡</m:t>
                              </m:r>
                            </m:e>
                          </m:d>
                        </m:num>
                        <m:den>
                          <m:r>
                            <a:rPr lang="en-US" altLang="zh-TW" b="0" i="1" smtClean="0">
                              <a:latin typeface="Cambria Math" panose="02040503050406030204" pitchFamily="18" charset="0"/>
                            </a:rPr>
                            <m:t>𝑑𝑡</m:t>
                          </m:r>
                        </m:den>
                      </m:f>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𝑑𝑥</m:t>
                          </m:r>
                        </m:num>
                        <m:den>
                          <m:r>
                            <a:rPr lang="en-US" altLang="zh-TW" i="1">
                              <a:latin typeface="Cambria Math" panose="02040503050406030204" pitchFamily="18" charset="0"/>
                            </a:rPr>
                            <m:t>𝑑𝑡</m:t>
                          </m:r>
                        </m:den>
                      </m:f>
                      <m:r>
                        <a:rPr lang="en-US" altLang="zh-TW" b="0" i="1" smtClean="0">
                          <a:latin typeface="Cambria Math" panose="02040503050406030204" pitchFamily="18" charset="0"/>
                        </a:rPr>
                        <m:t>−</m:t>
                      </m:r>
                      <m:r>
                        <a:rPr lang="en-US" altLang="zh-TW" b="0" i="1" smtClean="0">
                          <a:latin typeface="Cambria Math" panose="02040503050406030204" pitchFamily="18" charset="0"/>
                        </a:rPr>
                        <m:t>𝑣</m:t>
                      </m:r>
                      <m:r>
                        <a:rPr lang="en-US" altLang="zh-TW" b="0" i="1" smtClean="0">
                          <a:latin typeface="Cambria Math" panose="02040503050406030204" pitchFamily="18" charset="0"/>
                        </a:rPr>
                        <m:t>=</m:t>
                      </m:r>
                      <m:sSub>
                        <m:sSubPr>
                          <m:ctrlPr>
                            <a:rPr lang="zh-TW" altLang="zh-TW" i="1" smtClean="0">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7" name="矩形 6">
                <a:extLst>
                  <a:ext uri="{FF2B5EF4-FFF2-40B4-BE49-F238E27FC236}">
                    <a16:creationId xmlns:a16="http://schemas.microsoft.com/office/drawing/2014/main" id="{88618DE7-9B4E-DE48-BD49-D770E0420CD5}"/>
                  </a:ext>
                </a:extLst>
              </p:cNvPr>
              <p:cNvSpPr>
                <a:spLocks noRot="1" noChangeAspect="1" noMove="1" noResize="1" noEditPoints="1" noAdjustHandles="1" noChangeArrowheads="1" noChangeShapeType="1" noTextEdit="1"/>
              </p:cNvSpPr>
              <p:nvPr/>
            </p:nvSpPr>
            <p:spPr>
              <a:xfrm>
                <a:off x="2534760" y="5101044"/>
                <a:ext cx="4301562" cy="633763"/>
              </a:xfrm>
              <a:prstGeom prst="rect">
                <a:avLst/>
              </a:prstGeom>
              <a:blipFill>
                <a:blip r:embed="rId5"/>
                <a:stretch>
                  <a:fillRect b="-58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45651BEE-EDA6-F045-889D-0E1ECAB92531}"/>
                  </a:ext>
                </a:extLst>
              </p:cNvPr>
              <p:cNvSpPr/>
              <p:nvPr/>
            </p:nvSpPr>
            <p:spPr>
              <a:xfrm>
                <a:off x="2519363" y="3884862"/>
                <a:ext cx="1361078"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𝑥</m:t>
                      </m:r>
                      <m:r>
                        <a:rPr lang="en-US" altLang="zh-TW" i="1" smtClean="0">
                          <a:latin typeface="Cambria Math"/>
                        </a:rPr>
                        <m:t>′=</m:t>
                      </m:r>
                      <m:r>
                        <a:rPr lang="en-US" altLang="zh-TW" i="1" smtClean="0">
                          <a:latin typeface="Cambria Math"/>
                        </a:rPr>
                        <m:t>𝑥</m:t>
                      </m:r>
                      <m:r>
                        <a:rPr lang="en-US" altLang="zh-TW" i="1" smtClean="0">
                          <a:latin typeface="Cambria Math"/>
                        </a:rPr>
                        <m:t>−</m:t>
                      </m:r>
                      <m:r>
                        <a:rPr lang="en-US" altLang="zh-TW" i="1" smtClean="0">
                          <a:latin typeface="Cambria Math"/>
                        </a:rPr>
                        <m:t>𝑣𝑡</m:t>
                      </m:r>
                    </m:oMath>
                  </m:oMathPara>
                </a14:m>
                <a:endParaRPr lang="zh-TW" altLang="zh-TW" dirty="0"/>
              </a:p>
            </p:txBody>
          </p:sp>
        </mc:Choice>
        <mc:Fallback xmlns="">
          <p:sp>
            <p:nvSpPr>
              <p:cNvPr id="9" name="矩形 8">
                <a:extLst>
                  <a:ext uri="{FF2B5EF4-FFF2-40B4-BE49-F238E27FC236}">
                    <a16:creationId xmlns:a16="http://schemas.microsoft.com/office/drawing/2014/main" id="{45651BEE-EDA6-F045-889D-0E1ECAB92531}"/>
                  </a:ext>
                </a:extLst>
              </p:cNvPr>
              <p:cNvSpPr>
                <a:spLocks noRot="1" noChangeAspect="1" noMove="1" noResize="1" noEditPoints="1" noAdjustHandles="1" noChangeArrowheads="1" noChangeShapeType="1" noTextEdit="1"/>
              </p:cNvSpPr>
              <p:nvPr/>
            </p:nvSpPr>
            <p:spPr>
              <a:xfrm>
                <a:off x="2519363" y="3884862"/>
                <a:ext cx="1361078" cy="369332"/>
              </a:xfrm>
              <a:prstGeom prst="rect">
                <a:avLst/>
              </a:prstGeom>
              <a:blipFill>
                <a:blip r:embed="rId6"/>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31455026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zh-TW" altLang="en-US"/>
          </a:p>
        </p:txBody>
      </p:sp>
      <p:sp>
        <p:nvSpPr>
          <p:cNvPr id="13315" name="Rectangle 3"/>
          <p:cNvSpPr>
            <a:spLocks noGrp="1" noChangeArrowheads="1"/>
          </p:cNvSpPr>
          <p:nvPr>
            <p:ph type="body" idx="1"/>
          </p:nvPr>
        </p:nvSpPr>
        <p:spPr/>
        <p:txBody>
          <a:bodyPr/>
          <a:lstStyle/>
          <a:p>
            <a:pPr eaLnBrk="1" hangingPunct="1"/>
            <a:endParaRPr lang="zh-TW" altLang="en-US"/>
          </a:p>
        </p:txBody>
      </p:sp>
      <p:pic>
        <p:nvPicPr>
          <p:cNvPr id="13316" name="Picture 4" descr="File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288" y="-419100"/>
            <a:ext cx="10698163"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le0001">
            <a:extLst>
              <a:ext uri="{FF2B5EF4-FFF2-40B4-BE49-F238E27FC236}">
                <a16:creationId xmlns:a16="http://schemas.microsoft.com/office/drawing/2014/main" id="{B51D7933-401B-DB40-9D7B-E6F6A583D4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082" y="-457200"/>
            <a:ext cx="10698163"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矩形 1">
                <a:extLst>
                  <a:ext uri="{FF2B5EF4-FFF2-40B4-BE49-F238E27FC236}">
                    <a16:creationId xmlns:a16="http://schemas.microsoft.com/office/drawing/2014/main" id="{6194219E-8505-8F48-BBF9-EC0E0F064E11}"/>
                  </a:ext>
                </a:extLst>
              </p:cNvPr>
              <p:cNvSpPr/>
              <p:nvPr/>
            </p:nvSpPr>
            <p:spPr>
              <a:xfrm>
                <a:off x="5004048" y="2492896"/>
                <a:ext cx="1415644" cy="39094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7" name="矩形 1">
                <a:extLst>
                  <a:ext uri="{FF2B5EF4-FFF2-40B4-BE49-F238E27FC236}">
                    <a16:creationId xmlns:a16="http://schemas.microsoft.com/office/drawing/2014/main" id="{6194219E-8505-8F48-BBF9-EC0E0F064E11}"/>
                  </a:ext>
                </a:extLst>
              </p:cNvPr>
              <p:cNvSpPr>
                <a:spLocks noRot="1" noChangeAspect="1" noMove="1" noResize="1" noEditPoints="1" noAdjustHandles="1" noChangeArrowheads="1" noChangeShapeType="1" noTextEdit="1"/>
              </p:cNvSpPr>
              <p:nvPr/>
            </p:nvSpPr>
            <p:spPr>
              <a:xfrm>
                <a:off x="5004048" y="2492896"/>
                <a:ext cx="1415644" cy="390941"/>
              </a:xfrm>
              <a:prstGeom prst="rect">
                <a:avLst/>
              </a:prstGeom>
              <a:blipFill>
                <a:blip r:embed="rId3"/>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26749438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2564956" y="77037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慣性座標系之間的加速度的變換</a:t>
            </a:r>
          </a:p>
        </p:txBody>
      </p:sp>
      <p:pic>
        <p:nvPicPr>
          <p:cNvPr id="41990" name="Picture 10" descr="f38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394" y="1294250"/>
            <a:ext cx="36004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矩形 1">
                <a:extLst>
                  <a:ext uri="{FF2B5EF4-FFF2-40B4-BE49-F238E27FC236}">
                    <a16:creationId xmlns:a16="http://schemas.microsoft.com/office/drawing/2014/main" id="{5811BC9C-223A-5045-965C-5587FA3E09F2}"/>
                  </a:ext>
                </a:extLst>
              </p:cNvPr>
              <p:cNvSpPr/>
              <p:nvPr/>
            </p:nvSpPr>
            <p:spPr>
              <a:xfrm>
                <a:off x="2124075" y="3711367"/>
                <a:ext cx="1415644" cy="39094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7" name="矩形 1">
                <a:extLst>
                  <a:ext uri="{FF2B5EF4-FFF2-40B4-BE49-F238E27FC236}">
                    <a16:creationId xmlns:a16="http://schemas.microsoft.com/office/drawing/2014/main" id="{5811BC9C-223A-5045-965C-5587FA3E09F2}"/>
                  </a:ext>
                </a:extLst>
              </p:cNvPr>
              <p:cNvSpPr>
                <a:spLocks noRot="1" noChangeAspect="1" noMove="1" noResize="1" noEditPoints="1" noAdjustHandles="1" noChangeArrowheads="1" noChangeShapeType="1" noTextEdit="1"/>
              </p:cNvSpPr>
              <p:nvPr/>
            </p:nvSpPr>
            <p:spPr>
              <a:xfrm>
                <a:off x="2124075" y="3711367"/>
                <a:ext cx="1415644" cy="390941"/>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1">
                <a:extLst>
                  <a:ext uri="{FF2B5EF4-FFF2-40B4-BE49-F238E27FC236}">
                    <a16:creationId xmlns:a16="http://schemas.microsoft.com/office/drawing/2014/main" id="{C3BC7D24-1D8D-7342-81C3-C51D13C0B7D2}"/>
                  </a:ext>
                </a:extLst>
              </p:cNvPr>
              <p:cNvSpPr/>
              <p:nvPr/>
            </p:nvSpPr>
            <p:spPr>
              <a:xfrm>
                <a:off x="2124075" y="5194418"/>
                <a:ext cx="1033488"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b="0" i="1" smtClean="0">
                              <a:latin typeface="Cambria Math" panose="02040503050406030204" pitchFamily="18" charset="0"/>
                            </a:rPr>
                            <m:t>𝑎</m:t>
                          </m:r>
                        </m:e>
                        <m:sub>
                          <m:r>
                            <a:rPr lang="en-US" altLang="zh-TW" i="1">
                              <a:latin typeface="Cambria Math"/>
                            </a:rPr>
                            <m:t>𝑥</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i="1">
                              <a:latin typeface="Cambria Math"/>
                            </a:rPr>
                            <m:t>𝑥</m:t>
                          </m:r>
                        </m:sub>
                      </m:sSub>
                    </m:oMath>
                  </m:oMathPara>
                </a14:m>
                <a:endParaRPr lang="zh-TW" altLang="en-US" dirty="0"/>
              </a:p>
            </p:txBody>
          </p:sp>
        </mc:Choice>
        <mc:Fallback xmlns="">
          <p:sp>
            <p:nvSpPr>
              <p:cNvPr id="8" name="矩形 1">
                <a:extLst>
                  <a:ext uri="{FF2B5EF4-FFF2-40B4-BE49-F238E27FC236}">
                    <a16:creationId xmlns:a16="http://schemas.microsoft.com/office/drawing/2014/main" id="{C3BC7D24-1D8D-7342-81C3-C51D13C0B7D2}"/>
                  </a:ext>
                </a:extLst>
              </p:cNvPr>
              <p:cNvSpPr>
                <a:spLocks noRot="1" noChangeAspect="1" noMove="1" noResize="1" noEditPoints="1" noAdjustHandles="1" noChangeArrowheads="1" noChangeShapeType="1" noTextEdit="1"/>
              </p:cNvSpPr>
              <p:nvPr/>
            </p:nvSpPr>
            <p:spPr>
              <a:xfrm>
                <a:off x="2124075" y="5194418"/>
                <a:ext cx="1033488"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6">
                <a:extLst>
                  <a:ext uri="{FF2B5EF4-FFF2-40B4-BE49-F238E27FC236}">
                    <a16:creationId xmlns:a16="http://schemas.microsoft.com/office/drawing/2014/main" id="{F128ADE9-6A30-A640-9BF0-012A8E8AE6B4}"/>
                  </a:ext>
                </a:extLst>
              </p:cNvPr>
              <p:cNvSpPr/>
              <p:nvPr/>
            </p:nvSpPr>
            <p:spPr>
              <a:xfrm>
                <a:off x="2124075" y="4333437"/>
                <a:ext cx="3008964" cy="62985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b="0" i="1" smtClean="0">
                              <a:latin typeface="Cambria Math" panose="02040503050406030204" pitchFamily="18" charset="0"/>
                            </a:rPr>
                            <m:t>𝑎</m:t>
                          </m:r>
                        </m:e>
                        <m:sub>
                          <m:r>
                            <a:rPr lang="en-US" altLang="zh-TW" i="1">
                              <a:latin typeface="Cambria Math"/>
                            </a:rPr>
                            <m:t>𝑥</m:t>
                          </m:r>
                        </m:sub>
                        <m:sup>
                          <m:r>
                            <a:rPr lang="en-US" altLang="zh-TW" i="1">
                              <a:latin typeface="Cambria Math"/>
                            </a:rPr>
                            <m:t>′</m:t>
                          </m:r>
                        </m:sup>
                      </m:sSubSup>
                      <m:r>
                        <a:rPr lang="en-US" altLang="zh-TW">
                          <a:latin typeface="Cambria Math"/>
                        </a:rPr>
                        <m:t>=</m:t>
                      </m:r>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𝑑</m:t>
                          </m:r>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num>
                        <m:den>
                          <m:r>
                            <a:rPr lang="en-US" altLang="zh-TW" b="0" i="1" smtClean="0">
                              <a:latin typeface="Cambria Math" panose="02040503050406030204" pitchFamily="18" charset="0"/>
                            </a:rPr>
                            <m:t>𝑑𝑡</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𝑑</m:t>
                          </m:r>
                          <m:d>
                            <m:dPr>
                              <m:ctrlPr>
                                <a:rPr lang="en-US" altLang="zh-TW" b="0" i="1" smtClean="0">
                                  <a:latin typeface="Cambria Math" panose="02040503050406030204" pitchFamily="18" charset="0"/>
                                </a:rPr>
                              </m:ctrlPr>
                            </m:dPr>
                            <m:e>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e>
                          </m:d>
                        </m:num>
                        <m:den>
                          <m:r>
                            <a:rPr lang="en-US" altLang="zh-TW" b="0" i="1" smtClean="0">
                              <a:latin typeface="Cambria Math" panose="02040503050406030204" pitchFamily="18" charset="0"/>
                            </a:rPr>
                            <m:t>𝑑𝑡</m:t>
                          </m:r>
                        </m:den>
                      </m:f>
                      <m:r>
                        <a:rPr lang="en-US" altLang="zh-TW" b="0" i="1" smtClean="0">
                          <a:latin typeface="Cambria Math" panose="02040503050406030204" pitchFamily="18" charset="0"/>
                        </a:rPr>
                        <m:t>=</m:t>
                      </m:r>
                      <m:sSub>
                        <m:sSubPr>
                          <m:ctrlPr>
                            <a:rPr lang="zh-TW"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i="1">
                              <a:latin typeface="Cambria Math"/>
                            </a:rPr>
                            <m:t>𝑥</m:t>
                          </m:r>
                        </m:sub>
                      </m:sSub>
                    </m:oMath>
                  </m:oMathPara>
                </a14:m>
                <a:endParaRPr lang="zh-TW" altLang="en-US" dirty="0"/>
              </a:p>
            </p:txBody>
          </p:sp>
        </mc:Choice>
        <mc:Fallback xmlns="">
          <p:sp>
            <p:nvSpPr>
              <p:cNvPr id="9" name="矩形 6">
                <a:extLst>
                  <a:ext uri="{FF2B5EF4-FFF2-40B4-BE49-F238E27FC236}">
                    <a16:creationId xmlns:a16="http://schemas.microsoft.com/office/drawing/2014/main" id="{F128ADE9-6A30-A640-9BF0-012A8E8AE6B4}"/>
                  </a:ext>
                </a:extLst>
              </p:cNvPr>
              <p:cNvSpPr>
                <a:spLocks noRot="1" noChangeAspect="1" noMove="1" noResize="1" noEditPoints="1" noAdjustHandles="1" noChangeArrowheads="1" noChangeShapeType="1" noTextEdit="1"/>
              </p:cNvSpPr>
              <p:nvPr/>
            </p:nvSpPr>
            <p:spPr>
              <a:xfrm>
                <a:off x="2124075" y="4333437"/>
                <a:ext cx="3008964" cy="629852"/>
              </a:xfrm>
              <a:prstGeom prst="rect">
                <a:avLst/>
              </a:prstGeom>
              <a:blipFill>
                <a:blip r:embed="rId5"/>
                <a:stretch>
                  <a:fillRect b="-6000"/>
                </a:stretch>
              </a:blipFill>
            </p:spPr>
            <p:txBody>
              <a:bodyPr/>
              <a:lstStyle/>
              <a:p>
                <a:r>
                  <a:rPr lang="en-TW">
                    <a:noFill/>
                  </a:rPr>
                  <a:t> </a:t>
                </a:r>
              </a:p>
            </p:txBody>
          </p:sp>
        </mc:Fallback>
      </mc:AlternateContent>
    </p:spTree>
    <p:extLst>
      <p:ext uri="{BB962C8B-B14F-4D97-AF65-F5344CB8AC3E}">
        <p14:creationId xmlns:p14="http://schemas.microsoft.com/office/powerpoint/2010/main" val="1699882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C98EC5D5-F2EC-5244-BFF3-3EA9248DCC36}"/>
              </a:ext>
            </a:extLst>
          </p:cNvPr>
          <p:cNvPicPr>
            <a:picLocks noChangeAspect="1"/>
          </p:cNvPicPr>
          <p:nvPr/>
        </p:nvPicPr>
        <p:blipFill>
          <a:blip r:embed="rId2"/>
          <a:stretch>
            <a:fillRect/>
          </a:stretch>
        </p:blipFill>
        <p:spPr>
          <a:xfrm>
            <a:off x="0" y="1428750"/>
            <a:ext cx="9144000" cy="4000500"/>
          </a:xfrm>
          <a:prstGeom prst="rect">
            <a:avLst/>
          </a:prstGeom>
        </p:spPr>
      </p:pic>
    </p:spTree>
    <p:extLst>
      <p:ext uri="{BB962C8B-B14F-4D97-AF65-F5344CB8AC3E}">
        <p14:creationId xmlns:p14="http://schemas.microsoft.com/office/powerpoint/2010/main" val="28035903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1986" name="Text Box 4"/>
              <p:cNvSpPr txBox="1">
                <a:spLocks noChangeArrowheads="1"/>
              </p:cNvSpPr>
              <p:nvPr/>
            </p:nvSpPr>
            <p:spPr bwMode="auto">
              <a:xfrm>
                <a:off x="1472854" y="790705"/>
                <a:ext cx="657519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若移動觀察者有等加速度</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0</m:t>
                        </m:r>
                      </m:sub>
                    </m:sSub>
                    <m:r>
                      <a:rPr lang="en-US" altLang="zh-TW" sz="1800" i="1">
                        <a:latin typeface="Cambria Math" panose="02040503050406030204" pitchFamily="18" charset="0"/>
                      </a:rPr>
                      <m:t> </m:t>
                    </m:r>
                  </m:oMath>
                </a14:m>
                <a:r>
                  <a:rPr kumimoji="0" lang="zh-TW" altLang="en-US" sz="1800" dirty="0">
                    <a:latin typeface="Arial" charset="0"/>
                  </a:rPr>
                  <a:t>，則為加速座標系，變換必須修改：</a:t>
                </a:r>
              </a:p>
            </p:txBody>
          </p:sp>
        </mc:Choice>
        <mc:Fallback xmlns="">
          <p:sp>
            <p:nvSpPr>
              <p:cNvPr id="41986" name="Text Box 4"/>
              <p:cNvSpPr txBox="1">
                <a:spLocks noRot="1" noChangeAspect="1" noMove="1" noResize="1" noEditPoints="1" noAdjustHandles="1" noChangeArrowheads="1" noChangeShapeType="1" noTextEdit="1"/>
              </p:cNvSpPr>
              <p:nvPr/>
            </p:nvSpPr>
            <p:spPr bwMode="auto">
              <a:xfrm>
                <a:off x="1472854" y="790705"/>
                <a:ext cx="6575193" cy="369332"/>
              </a:xfrm>
              <a:prstGeom prst="rect">
                <a:avLst/>
              </a:prstGeom>
              <a:blipFill>
                <a:blip r:embed="rId2"/>
                <a:stretch>
                  <a:fillRect l="-965" t="-6667" r="-424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41990" name="Picture 10" descr="f38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857977"/>
            <a:ext cx="36004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矩形 1">
                <a:extLst>
                  <a:ext uri="{FF2B5EF4-FFF2-40B4-BE49-F238E27FC236}">
                    <a16:creationId xmlns:a16="http://schemas.microsoft.com/office/drawing/2014/main" id="{5811BC9C-223A-5045-965C-5587FA3E09F2}"/>
                  </a:ext>
                </a:extLst>
              </p:cNvPr>
              <p:cNvSpPr/>
              <p:nvPr/>
            </p:nvSpPr>
            <p:spPr>
              <a:xfrm>
                <a:off x="1542824" y="4525562"/>
                <a:ext cx="2058897" cy="369332"/>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𝑡</m:t>
                      </m:r>
                    </m:oMath>
                  </m:oMathPara>
                </a14:m>
                <a:endParaRPr lang="zh-TW" altLang="en-US" dirty="0"/>
              </a:p>
            </p:txBody>
          </p:sp>
        </mc:Choice>
        <mc:Fallback xmlns="">
          <p:sp>
            <p:nvSpPr>
              <p:cNvPr id="7" name="矩形 1">
                <a:extLst>
                  <a:ext uri="{FF2B5EF4-FFF2-40B4-BE49-F238E27FC236}">
                    <a16:creationId xmlns:a16="http://schemas.microsoft.com/office/drawing/2014/main" id="{5811BC9C-223A-5045-965C-5587FA3E09F2}"/>
                  </a:ext>
                </a:extLst>
              </p:cNvPr>
              <p:cNvSpPr>
                <a:spLocks noRot="1" noChangeAspect="1" noMove="1" noResize="1" noEditPoints="1" noAdjustHandles="1" noChangeArrowheads="1" noChangeShapeType="1" noTextEdit="1"/>
              </p:cNvSpPr>
              <p:nvPr/>
            </p:nvSpPr>
            <p:spPr>
              <a:xfrm>
                <a:off x="1542824" y="4525562"/>
                <a:ext cx="2058897"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1">
                <a:extLst>
                  <a:ext uri="{FF2B5EF4-FFF2-40B4-BE49-F238E27FC236}">
                    <a16:creationId xmlns:a16="http://schemas.microsoft.com/office/drawing/2014/main" id="{C3BC7D24-1D8D-7342-81C3-C51D13C0B7D2}"/>
                  </a:ext>
                </a:extLst>
              </p:cNvPr>
              <p:cNvSpPr/>
              <p:nvPr/>
            </p:nvSpPr>
            <p:spPr>
              <a:xfrm>
                <a:off x="1542823" y="6127477"/>
                <a:ext cx="1544782"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b="0" i="1" smtClean="0">
                              <a:latin typeface="Cambria Math" panose="02040503050406030204" pitchFamily="18" charset="0"/>
                            </a:rPr>
                            <m:t>𝑎</m:t>
                          </m:r>
                        </m:e>
                        <m:sub>
                          <m:r>
                            <a:rPr lang="en-US" altLang="zh-TW" i="1">
                              <a:latin typeface="Cambria Math"/>
                            </a:rPr>
                            <m:t>𝑥</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i="1">
                              <a:latin typeface="Cambria Math"/>
                            </a:rPr>
                            <m:t>𝑥</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oMath>
                  </m:oMathPara>
                </a14:m>
                <a:endParaRPr lang="zh-TW" altLang="en-US" dirty="0"/>
              </a:p>
            </p:txBody>
          </p:sp>
        </mc:Choice>
        <mc:Fallback xmlns="">
          <p:sp>
            <p:nvSpPr>
              <p:cNvPr id="8" name="矩形 1">
                <a:extLst>
                  <a:ext uri="{FF2B5EF4-FFF2-40B4-BE49-F238E27FC236}">
                    <a16:creationId xmlns:a16="http://schemas.microsoft.com/office/drawing/2014/main" id="{C3BC7D24-1D8D-7342-81C3-C51D13C0B7D2}"/>
                  </a:ext>
                </a:extLst>
              </p:cNvPr>
              <p:cNvSpPr>
                <a:spLocks noRot="1" noChangeAspect="1" noMove="1" noResize="1" noEditPoints="1" noAdjustHandles="1" noChangeArrowheads="1" noChangeShapeType="1" noTextEdit="1"/>
              </p:cNvSpPr>
              <p:nvPr/>
            </p:nvSpPr>
            <p:spPr>
              <a:xfrm>
                <a:off x="1542823" y="6127477"/>
                <a:ext cx="1544782" cy="369332"/>
              </a:xfrm>
              <a:prstGeom prst="rect">
                <a:avLst/>
              </a:prstGeom>
              <a:blipFill>
                <a:blip r:embed="rId5"/>
                <a:stretch>
                  <a:fillRect b="-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6">
                <a:extLst>
                  <a:ext uri="{FF2B5EF4-FFF2-40B4-BE49-F238E27FC236}">
                    <a16:creationId xmlns:a16="http://schemas.microsoft.com/office/drawing/2014/main" id="{F128ADE9-6A30-A640-9BF0-012A8E8AE6B4}"/>
                  </a:ext>
                </a:extLst>
              </p:cNvPr>
              <p:cNvSpPr/>
              <p:nvPr/>
            </p:nvSpPr>
            <p:spPr>
              <a:xfrm>
                <a:off x="1542823" y="5090444"/>
                <a:ext cx="4321175" cy="629852"/>
              </a:xfrm>
              <a:prstGeom prst="rect">
                <a:avLst/>
              </a:prstGeom>
              <a:solidFill>
                <a:srgbClr val="FFFFCC"/>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b="0" i="1" smtClean="0">
                              <a:latin typeface="Cambria Math" panose="02040503050406030204" pitchFamily="18" charset="0"/>
                            </a:rPr>
                            <m:t>𝑎</m:t>
                          </m:r>
                        </m:e>
                        <m:sub>
                          <m:r>
                            <a:rPr lang="en-US" altLang="zh-TW" i="1">
                              <a:latin typeface="Cambria Math"/>
                            </a:rPr>
                            <m:t>𝑥</m:t>
                          </m:r>
                        </m:sub>
                        <m:sup>
                          <m:r>
                            <a:rPr lang="en-US" altLang="zh-TW" i="1">
                              <a:latin typeface="Cambria Math"/>
                            </a:rPr>
                            <m:t>′</m:t>
                          </m:r>
                        </m:sup>
                      </m:sSubSup>
                      <m:r>
                        <a:rPr lang="en-US" altLang="zh-TW">
                          <a:latin typeface="Cambria Math"/>
                        </a:rPr>
                        <m:t>=</m:t>
                      </m:r>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𝑑</m:t>
                          </m:r>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num>
                        <m:den>
                          <m:r>
                            <a:rPr lang="en-US" altLang="zh-TW" b="0" i="1" smtClean="0">
                              <a:latin typeface="Cambria Math" panose="02040503050406030204" pitchFamily="18" charset="0"/>
                            </a:rPr>
                            <m:t>𝑑𝑡</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𝑑</m:t>
                          </m:r>
                          <m:d>
                            <m:dPr>
                              <m:ctrlPr>
                                <a:rPr lang="en-US" altLang="zh-TW" b="0" i="1" smtClean="0">
                                  <a:latin typeface="Cambria Math" panose="02040503050406030204" pitchFamily="18" charset="0"/>
                                </a:rPr>
                              </m:ctrlPr>
                            </m:dPr>
                            <m:e>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r>
                                <a:rPr lang="en-US" altLang="zh-TW" i="1">
                                  <a:latin typeface="Cambria Math" panose="02040503050406030204" pitchFamily="18" charset="0"/>
                                </a:rPr>
                                <m:t>𝑡</m:t>
                              </m:r>
                            </m:e>
                          </m:d>
                        </m:num>
                        <m:den>
                          <m:r>
                            <a:rPr lang="en-US" altLang="zh-TW" b="0" i="1" smtClean="0">
                              <a:latin typeface="Cambria Math" panose="02040503050406030204" pitchFamily="18" charset="0"/>
                            </a:rPr>
                            <m:t>𝑑𝑡</m:t>
                          </m:r>
                        </m:den>
                      </m:f>
                      <m:r>
                        <a:rPr lang="en-US" altLang="zh-TW" b="0" i="1" smtClean="0">
                          <a:latin typeface="Cambria Math" panose="02040503050406030204" pitchFamily="18" charset="0"/>
                        </a:rPr>
                        <m:t>=</m:t>
                      </m:r>
                      <m:sSub>
                        <m:sSubPr>
                          <m:ctrlPr>
                            <a:rPr lang="zh-TW"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i="1">
                              <a:latin typeface="Cambria Math"/>
                            </a:rPr>
                            <m:t>𝑥</m:t>
                          </m:r>
                        </m:sub>
                      </m:sSub>
                      <m:r>
                        <a:rPr lang="en-US" altLang="zh-TW" b="0" i="0"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oMath>
                  </m:oMathPara>
                </a14:m>
                <a:endParaRPr lang="zh-TW" altLang="en-US" dirty="0"/>
              </a:p>
            </p:txBody>
          </p:sp>
        </mc:Choice>
        <mc:Fallback xmlns="">
          <p:sp>
            <p:nvSpPr>
              <p:cNvPr id="9" name="矩形 6">
                <a:extLst>
                  <a:ext uri="{FF2B5EF4-FFF2-40B4-BE49-F238E27FC236}">
                    <a16:creationId xmlns:a16="http://schemas.microsoft.com/office/drawing/2014/main" id="{F128ADE9-6A30-A640-9BF0-012A8E8AE6B4}"/>
                  </a:ext>
                </a:extLst>
              </p:cNvPr>
              <p:cNvSpPr>
                <a:spLocks noRot="1" noChangeAspect="1" noMove="1" noResize="1" noEditPoints="1" noAdjustHandles="1" noChangeArrowheads="1" noChangeShapeType="1" noTextEdit="1"/>
              </p:cNvSpPr>
              <p:nvPr/>
            </p:nvSpPr>
            <p:spPr>
              <a:xfrm>
                <a:off x="1542823" y="5090444"/>
                <a:ext cx="4321175" cy="629852"/>
              </a:xfrm>
              <a:prstGeom prst="rect">
                <a:avLst/>
              </a:prstGeom>
              <a:blipFill>
                <a:blip r:embed="rId6"/>
                <a:stretch>
                  <a:fillRect b="-58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8">
                <a:extLst>
                  <a:ext uri="{FF2B5EF4-FFF2-40B4-BE49-F238E27FC236}">
                    <a16:creationId xmlns:a16="http://schemas.microsoft.com/office/drawing/2014/main" id="{3573A1C2-6F43-DF41-9D02-A4968BA8438B}"/>
                  </a:ext>
                </a:extLst>
              </p:cNvPr>
              <p:cNvSpPr/>
              <p:nvPr/>
            </p:nvSpPr>
            <p:spPr>
              <a:xfrm>
                <a:off x="1542824" y="3743162"/>
                <a:ext cx="2330638" cy="610936"/>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a:rPr>
                            <m:t>𝑥</m:t>
                          </m:r>
                        </m:e>
                        <m:sup>
                          <m:r>
                            <a:rPr lang="en-US" altLang="zh-TW" i="1">
                              <a:latin typeface="Cambria Math"/>
                            </a:rPr>
                            <m:t>′</m:t>
                          </m:r>
                        </m:sup>
                      </m:sSup>
                      <m:r>
                        <a:rPr lang="en-US" altLang="zh-TW" i="1">
                          <a:latin typeface="Cambria Math"/>
                        </a:rPr>
                        <m:t>=</m:t>
                      </m:r>
                      <m:r>
                        <a:rPr lang="en-US" altLang="zh-TW" i="1">
                          <a:latin typeface="Cambria Math"/>
                        </a:rPr>
                        <m:t>𝑥</m:t>
                      </m:r>
                      <m:r>
                        <a:rPr lang="en-US" altLang="zh-TW" i="1">
                          <a:latin typeface="Cambria Math"/>
                        </a:rPr>
                        <m:t>−</m:t>
                      </m:r>
                      <m:r>
                        <a:rPr lang="en-US" altLang="zh-TW" i="1">
                          <a:latin typeface="Cambria Math"/>
                        </a:rPr>
                        <m:t>𝑣𝑡</m:t>
                      </m:r>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2</m:t>
                          </m:r>
                        </m:den>
                      </m:f>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0</m:t>
                          </m:r>
                        </m:sub>
                      </m:sSub>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𝑡</m:t>
                          </m:r>
                        </m:e>
                        <m:sup>
                          <m:r>
                            <a:rPr lang="en-US" altLang="zh-TW" b="0" i="1" smtClean="0">
                              <a:latin typeface="Cambria Math" panose="02040503050406030204" pitchFamily="18" charset="0"/>
                            </a:rPr>
                            <m:t>2</m:t>
                          </m:r>
                        </m:sup>
                      </m:sSup>
                    </m:oMath>
                  </m:oMathPara>
                </a14:m>
                <a:endParaRPr lang="zh-TW" altLang="zh-TW" dirty="0"/>
              </a:p>
            </p:txBody>
          </p:sp>
        </mc:Choice>
        <mc:Fallback xmlns="">
          <p:sp>
            <p:nvSpPr>
              <p:cNvPr id="10" name="矩形 8">
                <a:extLst>
                  <a:ext uri="{FF2B5EF4-FFF2-40B4-BE49-F238E27FC236}">
                    <a16:creationId xmlns:a16="http://schemas.microsoft.com/office/drawing/2014/main" id="{3573A1C2-6F43-DF41-9D02-A4968BA8438B}"/>
                  </a:ext>
                </a:extLst>
              </p:cNvPr>
              <p:cNvSpPr>
                <a:spLocks noRot="1" noChangeAspect="1" noMove="1" noResize="1" noEditPoints="1" noAdjustHandles="1" noChangeArrowheads="1" noChangeShapeType="1" noTextEdit="1"/>
              </p:cNvSpPr>
              <p:nvPr/>
            </p:nvSpPr>
            <p:spPr>
              <a:xfrm>
                <a:off x="1542824" y="3743162"/>
                <a:ext cx="2330638" cy="610936"/>
              </a:xfrm>
              <a:prstGeom prst="rect">
                <a:avLst/>
              </a:prstGeom>
              <a:blipFill>
                <a:blip r:embed="rId7"/>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BE5FE4A-DA43-1547-9FD5-06255EB5B75F}"/>
                  </a:ext>
                </a:extLst>
              </p:cNvPr>
              <p:cNvSpPr txBox="1"/>
              <p:nvPr/>
            </p:nvSpPr>
            <p:spPr>
              <a:xfrm>
                <a:off x="1472854" y="1178961"/>
                <a:ext cx="4257734" cy="483466"/>
              </a:xfrm>
              <a:prstGeom prst="rect">
                <a:avLst/>
              </a:prstGeom>
              <a:noFill/>
            </p:spPr>
            <p:txBody>
              <a:bodyPr wrap="square" rtlCol="0">
                <a:spAutoFit/>
              </a:bodyPr>
              <a:lstStyle/>
              <a:p>
                <a:r>
                  <a:rPr lang="en-TW" dirty="0"/>
                  <a:t>注意兩原點間的距離為：</a:t>
                </a:r>
                <a:r>
                  <a:rPr lang="en-US" altLang="zh-TW" dirty="0"/>
                  <a:t> </a:t>
                </a:r>
                <a14:m>
                  <m:oMath xmlns:m="http://schemas.openxmlformats.org/officeDocument/2006/math">
                    <m:r>
                      <a:rPr lang="en-US" altLang="zh-TW" i="1">
                        <a:latin typeface="Cambria Math"/>
                      </a:rPr>
                      <m:t>𝑣𝑡</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0</m:t>
                        </m:r>
                      </m:sub>
                    </m:sSub>
                    <m:sSup>
                      <m:sSupPr>
                        <m:ctrlPr>
                          <a:rPr lang="en-US" altLang="zh-TW" i="1">
                            <a:latin typeface="Cambria Math" panose="02040503050406030204" pitchFamily="18" charset="0"/>
                          </a:rPr>
                        </m:ctrlPr>
                      </m:sSupPr>
                      <m:e>
                        <m:r>
                          <a:rPr lang="en-US" altLang="zh-TW" i="1">
                            <a:latin typeface="Cambria Math" panose="02040503050406030204" pitchFamily="18" charset="0"/>
                          </a:rPr>
                          <m:t>𝑡</m:t>
                        </m:r>
                      </m:e>
                      <m:sup>
                        <m:r>
                          <a:rPr lang="en-US" altLang="zh-TW" i="1">
                            <a:latin typeface="Cambria Math" panose="02040503050406030204" pitchFamily="18" charset="0"/>
                          </a:rPr>
                          <m:t>2</m:t>
                        </m:r>
                      </m:sup>
                    </m:sSup>
                  </m:oMath>
                </a14:m>
                <a:r>
                  <a:rPr lang="en-TW" dirty="0"/>
                  <a:t>。</a:t>
                </a:r>
              </a:p>
            </p:txBody>
          </p:sp>
        </mc:Choice>
        <mc:Fallback xmlns="">
          <p:sp>
            <p:nvSpPr>
              <p:cNvPr id="2" name="TextBox 1">
                <a:extLst>
                  <a:ext uri="{FF2B5EF4-FFF2-40B4-BE49-F238E27FC236}">
                    <a16:creationId xmlns:a16="http://schemas.microsoft.com/office/drawing/2014/main" id="{3BE5FE4A-DA43-1547-9FD5-06255EB5B75F}"/>
                  </a:ext>
                </a:extLst>
              </p:cNvPr>
              <p:cNvSpPr txBox="1">
                <a:spLocks noRot="1" noChangeAspect="1" noMove="1" noResize="1" noEditPoints="1" noAdjustHandles="1" noChangeArrowheads="1" noChangeShapeType="1" noTextEdit="1"/>
              </p:cNvSpPr>
              <p:nvPr/>
            </p:nvSpPr>
            <p:spPr>
              <a:xfrm>
                <a:off x="1472854" y="1178961"/>
                <a:ext cx="4257734" cy="483466"/>
              </a:xfrm>
              <a:prstGeom prst="rect">
                <a:avLst/>
              </a:prstGeom>
              <a:blipFill>
                <a:blip r:embed="rId8"/>
                <a:stretch>
                  <a:fillRect l="-1488" b="-2500"/>
                </a:stretch>
              </a:blipFill>
            </p:spPr>
            <p:txBody>
              <a:bodyPr/>
              <a:lstStyle/>
              <a:p>
                <a:r>
                  <a:rPr lang="en-TW">
                    <a:noFill/>
                  </a:rPr>
                  <a:t> </a:t>
                </a:r>
              </a:p>
            </p:txBody>
          </p:sp>
        </mc:Fallback>
      </mc:AlternateContent>
      <p:pic>
        <p:nvPicPr>
          <p:cNvPr id="11" name="Picture 1" descr="13_23_Figure.jpg">
            <a:extLst>
              <a:ext uri="{FF2B5EF4-FFF2-40B4-BE49-F238E27FC236}">
                <a16:creationId xmlns:a16="http://schemas.microsoft.com/office/drawing/2014/main" id="{0ACB85DB-EE0D-C642-8966-8A24D66927BE}"/>
              </a:ext>
            </a:extLst>
          </p:cNvPr>
          <p:cNvPicPr>
            <a:picLocks noChangeAspect="1"/>
          </p:cNvPicPr>
          <p:nvPr/>
        </p:nvPicPr>
        <p:blipFill rotWithShape="1">
          <a:blip r:embed="rId9">
            <a:extLst>
              <a:ext uri="{28A0092B-C50C-407E-A947-70E740481C1C}">
                <a14:useLocalDpi xmlns:a14="http://schemas.microsoft.com/office/drawing/2010/main" val="0"/>
              </a:ext>
            </a:extLst>
          </a:blip>
          <a:srcRect l="33609" r="33203" b="57968"/>
          <a:stretch/>
        </p:blipFill>
        <p:spPr>
          <a:xfrm>
            <a:off x="5509339" y="1876658"/>
            <a:ext cx="2854597" cy="1716709"/>
          </a:xfrm>
          <a:prstGeom prst="rect">
            <a:avLst/>
          </a:prstGeom>
        </p:spPr>
      </p:pic>
    </p:spTree>
    <p:extLst>
      <p:ext uri="{BB962C8B-B14F-4D97-AF65-F5344CB8AC3E}">
        <p14:creationId xmlns:p14="http://schemas.microsoft.com/office/powerpoint/2010/main" val="1869177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339752" y="921972"/>
            <a:ext cx="4032448" cy="369332"/>
          </a:xfrm>
          <a:prstGeom prst="rect">
            <a:avLst/>
          </a:prstGeom>
          <a:noFill/>
        </p:spPr>
        <p:txBody>
          <a:bodyPr wrap="square" rtlCol="0">
            <a:spAutoFit/>
          </a:bodyPr>
          <a:lstStyle/>
          <a:p>
            <a:r>
              <a:rPr lang="zh-TW" altLang="en-US" dirty="0"/>
              <a:t>加速觀察者會觀察到一個假力！</a:t>
            </a:r>
          </a:p>
        </p:txBody>
      </p:sp>
      <p:sp>
        <p:nvSpPr>
          <p:cNvPr id="3" name="文字方塊 2"/>
          <p:cNvSpPr txBox="1"/>
          <p:nvPr/>
        </p:nvSpPr>
        <p:spPr>
          <a:xfrm>
            <a:off x="2350694" y="1354020"/>
            <a:ext cx="4855402" cy="369332"/>
          </a:xfrm>
          <a:prstGeom prst="rect">
            <a:avLst/>
          </a:prstGeom>
          <a:noFill/>
        </p:spPr>
        <p:txBody>
          <a:bodyPr wrap="square" rtlCol="0">
            <a:spAutoFit/>
          </a:bodyPr>
          <a:lstStyle/>
          <a:p>
            <a:r>
              <a:rPr lang="zh-TW" altLang="en-US" dirty="0"/>
              <a:t>他感覺的力沒有來源，因此稱為假力。</a:t>
            </a:r>
          </a:p>
        </p:txBody>
      </p:sp>
      <mc:AlternateContent xmlns:mc="http://schemas.openxmlformats.org/markup-compatibility/2006" xmlns:a14="http://schemas.microsoft.com/office/drawing/2010/main">
        <mc:Choice Requires="a14">
          <p:sp>
            <p:nvSpPr>
              <p:cNvPr id="6" name="文字方塊 5"/>
              <p:cNvSpPr txBox="1"/>
              <p:nvPr/>
            </p:nvSpPr>
            <p:spPr>
              <a:xfrm>
                <a:off x="962960" y="5157192"/>
                <a:ext cx="6759123" cy="369332"/>
              </a:xfrm>
              <a:prstGeom prst="rect">
                <a:avLst/>
              </a:prstGeom>
              <a:noFill/>
            </p:spPr>
            <p:txBody>
              <a:bodyPr wrap="square" rtlCol="0">
                <a:spAutoFit/>
              </a:bodyPr>
              <a:lstStyle/>
              <a:p>
                <a:r>
                  <a:rPr lang="zh-TW" altLang="en-US" dirty="0"/>
                  <a:t>因此物體所受假力與其質量成正比：</a:t>
                </a:r>
                <a:r>
                  <a:rPr lang="en-US" altLang="zh-TW" dirty="0"/>
                  <a:t> </a:t>
                </a:r>
                <a14:m>
                  <m:oMath xmlns:m="http://schemas.openxmlformats.org/officeDocument/2006/math">
                    <m:r>
                      <a:rPr lang="en-US" altLang="zh-TW" i="1">
                        <a:latin typeface="Cambria Math"/>
                      </a:rPr>
                      <m:t>−</m:t>
                    </m:r>
                    <m:r>
                      <a:rPr lang="en-US" altLang="zh-TW" b="0" i="1" smtClean="0">
                        <a:latin typeface="Cambria Math"/>
                      </a:rPr>
                      <m:t>𝑚</m:t>
                    </m:r>
                    <m:acc>
                      <m:accPr>
                        <m:chr m:val="⃗"/>
                        <m:ctrlPr>
                          <a:rPr lang="en-US" altLang="zh-TW" i="1">
                            <a:latin typeface="Cambria Math" panose="02040503050406030204" pitchFamily="18" charset="0"/>
                          </a:rPr>
                        </m:ctrlPr>
                      </m:accPr>
                      <m:e>
                        <m:r>
                          <a:rPr lang="en-US" altLang="zh-TW" i="1">
                            <a:latin typeface="Cambria Math"/>
                          </a:rPr>
                          <m:t>𝑎</m:t>
                        </m:r>
                      </m:e>
                    </m:acc>
                  </m:oMath>
                </a14:m>
                <a:r>
                  <a:rPr lang="zh-TW" altLang="en-US" dirty="0"/>
                  <a:t>，這與重力完全一致。</a:t>
                </a:r>
              </a:p>
            </p:txBody>
          </p:sp>
        </mc:Choice>
        <mc:Fallback xmlns="">
          <p:sp>
            <p:nvSpPr>
              <p:cNvPr id="6" name="文字方塊 5"/>
              <p:cNvSpPr txBox="1">
                <a:spLocks noRot="1" noChangeAspect="1" noMove="1" noResize="1" noEditPoints="1" noAdjustHandles="1" noChangeArrowheads="1" noChangeShapeType="1" noTextEdit="1"/>
              </p:cNvSpPr>
              <p:nvPr/>
            </p:nvSpPr>
            <p:spPr>
              <a:xfrm>
                <a:off x="962960" y="5157192"/>
                <a:ext cx="6759123" cy="369332"/>
              </a:xfrm>
              <a:prstGeom prst="rect">
                <a:avLst/>
              </a:prstGeom>
              <a:blipFill rotWithShape="1">
                <a:blip r:embed="rId2"/>
                <a:stretch>
                  <a:fillRect l="-812" t="-21311" b="-26230"/>
                </a:stretch>
              </a:blipFill>
            </p:spPr>
            <p:txBody>
              <a:bodyPr/>
              <a:lstStyle/>
              <a:p>
                <a:r>
                  <a:rPr lang="zh-TW" altLang="en-US">
                    <a:noFill/>
                  </a:rPr>
                  <a:t> </a:t>
                </a:r>
              </a:p>
            </p:txBody>
          </p:sp>
        </mc:Fallback>
      </mc:AlternateContent>
      <p:pic>
        <p:nvPicPr>
          <p:cNvPr id="7" name="Picture 1" descr="13_23_Figure.jpg"/>
          <p:cNvPicPr>
            <a:picLocks noChangeAspect="1"/>
          </p:cNvPicPr>
          <p:nvPr/>
        </p:nvPicPr>
        <p:blipFill rotWithShape="1">
          <a:blip r:embed="rId3">
            <a:extLst>
              <a:ext uri="{28A0092B-C50C-407E-A947-70E740481C1C}">
                <a14:useLocalDpi xmlns:a14="http://schemas.microsoft.com/office/drawing/2010/main" val="0"/>
              </a:ext>
            </a:extLst>
          </a:blip>
          <a:srcRect b="57968"/>
          <a:stretch/>
        </p:blipFill>
        <p:spPr>
          <a:xfrm>
            <a:off x="266700" y="1850831"/>
            <a:ext cx="8601456" cy="1716709"/>
          </a:xfrm>
          <a:prstGeom prst="rect">
            <a:avLst/>
          </a:prstGeom>
        </p:spPr>
      </p:pic>
      <mc:AlternateContent xmlns:mc="http://schemas.openxmlformats.org/markup-compatibility/2006" xmlns:a14="http://schemas.microsoft.com/office/drawing/2010/main">
        <mc:Choice Requires="a14">
          <p:sp>
            <p:nvSpPr>
              <p:cNvPr id="4" name="文字方塊 3"/>
              <p:cNvSpPr txBox="1"/>
              <p:nvPr/>
            </p:nvSpPr>
            <p:spPr>
              <a:xfrm>
                <a:off x="976414" y="4725144"/>
                <a:ext cx="6759123" cy="369332"/>
              </a:xfrm>
              <a:prstGeom prst="rect">
                <a:avLst/>
              </a:prstGeom>
              <a:noFill/>
            </p:spPr>
            <p:txBody>
              <a:bodyPr wrap="square" rtlCol="0">
                <a:spAutoFit/>
              </a:bodyPr>
              <a:lstStyle/>
              <a:p>
                <a:r>
                  <a:rPr lang="zh-TW" altLang="en-US" dirty="0"/>
                  <a:t>所有物體，無論輕重，假力加速度</a:t>
                </a:r>
                <a14:m>
                  <m:oMath xmlns:m="http://schemas.openxmlformats.org/officeDocument/2006/math">
                    <m:r>
                      <a:rPr lang="en-US" altLang="zh-TW" i="1">
                        <a:latin typeface="Cambria Math"/>
                      </a:rPr>
                      <m:t>−</m:t>
                    </m:r>
                    <m:acc>
                      <m:accPr>
                        <m:chr m:val="⃗"/>
                        <m:ctrlPr>
                          <a:rPr lang="en-US" altLang="zh-TW" i="1">
                            <a:latin typeface="Cambria Math" panose="02040503050406030204" pitchFamily="18" charset="0"/>
                          </a:rPr>
                        </m:ctrlPr>
                      </m:accPr>
                      <m:e>
                        <m:r>
                          <a:rPr lang="en-US" altLang="zh-TW" i="1">
                            <a:latin typeface="Cambria Math"/>
                          </a:rPr>
                          <m:t>𝑎</m:t>
                        </m:r>
                      </m:e>
                    </m:acc>
                  </m:oMath>
                </a14:m>
                <a:r>
                  <a:rPr lang="zh-TW" altLang="en-US" dirty="0"/>
                  <a:t>是一樣的！</a:t>
                </a:r>
                <a:endParaRPr lang="en-US" altLang="zh-TW"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976414" y="4725144"/>
                <a:ext cx="6759123" cy="369332"/>
              </a:xfrm>
              <a:prstGeom prst="rect">
                <a:avLst/>
              </a:prstGeom>
              <a:blipFill rotWithShape="1">
                <a:blip r:embed="rId4"/>
                <a:stretch>
                  <a:fillRect l="-721" t="-21311" b="-26230"/>
                </a:stretch>
              </a:blipFill>
            </p:spPr>
            <p:txBody>
              <a:bodyPr/>
              <a:lstStyle/>
              <a:p>
                <a:r>
                  <a:rPr lang="zh-TW" altLang="en-US">
                    <a:noFill/>
                  </a:rPr>
                  <a:t> </a:t>
                </a:r>
              </a:p>
            </p:txBody>
          </p:sp>
        </mc:Fallback>
      </mc:AlternateContent>
      <p:sp>
        <p:nvSpPr>
          <p:cNvPr id="5" name="文字方塊 4"/>
          <p:cNvSpPr txBox="1"/>
          <p:nvPr/>
        </p:nvSpPr>
        <p:spPr>
          <a:xfrm>
            <a:off x="959985" y="3852461"/>
            <a:ext cx="5760640" cy="369332"/>
          </a:xfrm>
          <a:prstGeom prst="rect">
            <a:avLst/>
          </a:prstGeom>
          <a:noFill/>
        </p:spPr>
        <p:txBody>
          <a:bodyPr wrap="square" rtlCol="0">
            <a:spAutoFit/>
          </a:bodyPr>
          <a:lstStyle/>
          <a:p>
            <a:r>
              <a:rPr lang="zh-TW" altLang="en-US" dirty="0"/>
              <a:t>因為慣性，物體並不會如加速觀察者一 起加速。</a:t>
            </a:r>
          </a:p>
        </p:txBody>
      </p:sp>
      <mc:AlternateContent xmlns:mc="http://schemas.openxmlformats.org/markup-compatibility/2006" xmlns:a14="http://schemas.microsoft.com/office/drawing/2010/main">
        <mc:Choice Requires="a14">
          <p:sp>
            <p:nvSpPr>
              <p:cNvPr id="8" name="文字方塊 7"/>
              <p:cNvSpPr txBox="1"/>
              <p:nvPr/>
            </p:nvSpPr>
            <p:spPr>
              <a:xfrm>
                <a:off x="959985" y="4293096"/>
                <a:ext cx="7907318" cy="369332"/>
              </a:xfrm>
              <a:prstGeom prst="rect">
                <a:avLst/>
              </a:prstGeom>
              <a:noFill/>
            </p:spPr>
            <p:txBody>
              <a:bodyPr wrap="square" rtlCol="0">
                <a:spAutoFit/>
              </a:bodyPr>
              <a:lstStyle/>
              <a:p>
                <a:r>
                  <a:rPr lang="zh-TW" altLang="en-US" dirty="0"/>
                  <a:t>對以</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𝑎</m:t>
                        </m:r>
                      </m:e>
                    </m:acc>
                  </m:oMath>
                </a14:m>
                <a:r>
                  <a:rPr lang="zh-TW" altLang="en-US" dirty="0"/>
                  <a:t>加速的觀察者，所有物體會出現一反向，似乎由假力造成的加速度</a:t>
                </a:r>
                <a14:m>
                  <m:oMath xmlns:m="http://schemas.openxmlformats.org/officeDocument/2006/math">
                    <m:r>
                      <a:rPr lang="en-US" altLang="zh-TW" b="0" i="1" smtClean="0">
                        <a:latin typeface="Cambria Math"/>
                      </a:rPr>
                      <m:t>−</m:t>
                    </m:r>
                    <m:acc>
                      <m:accPr>
                        <m:chr m:val="⃗"/>
                        <m:ctrlPr>
                          <a:rPr lang="en-US" altLang="zh-TW" b="0" i="1" smtClean="0">
                            <a:latin typeface="Cambria Math" panose="02040503050406030204" pitchFamily="18" charset="0"/>
                          </a:rPr>
                        </m:ctrlPr>
                      </m:accPr>
                      <m:e>
                        <m:r>
                          <a:rPr lang="en-US" altLang="zh-TW" b="0" i="1" smtClean="0">
                            <a:latin typeface="Cambria Math"/>
                          </a:rPr>
                          <m:t>𝑎</m:t>
                        </m:r>
                      </m:e>
                    </m:acc>
                  </m:oMath>
                </a14:m>
                <a:r>
                  <a:rPr lang="zh-TW" altLang="en-US" dirty="0"/>
                  <a:t>。</a:t>
                </a:r>
              </a:p>
            </p:txBody>
          </p:sp>
        </mc:Choice>
        <mc:Fallback xmlns="">
          <p:sp>
            <p:nvSpPr>
              <p:cNvPr id="8" name="文字方塊 7"/>
              <p:cNvSpPr txBox="1">
                <a:spLocks noRot="1" noChangeAspect="1" noMove="1" noResize="1" noEditPoints="1" noAdjustHandles="1" noChangeArrowheads="1" noChangeShapeType="1" noTextEdit="1"/>
              </p:cNvSpPr>
              <p:nvPr/>
            </p:nvSpPr>
            <p:spPr>
              <a:xfrm>
                <a:off x="959985" y="4293096"/>
                <a:ext cx="7907318" cy="369332"/>
              </a:xfrm>
              <a:prstGeom prst="rect">
                <a:avLst/>
              </a:prstGeom>
              <a:blipFill rotWithShape="1">
                <a:blip r:embed="rId5"/>
                <a:stretch>
                  <a:fillRect l="-616" t="-21311" r="-3544" b="-2623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721367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339752" y="476672"/>
            <a:ext cx="4032448" cy="369332"/>
          </a:xfrm>
          <a:prstGeom prst="rect">
            <a:avLst/>
          </a:prstGeom>
          <a:noFill/>
        </p:spPr>
        <p:txBody>
          <a:bodyPr wrap="square" rtlCol="0">
            <a:spAutoFit/>
          </a:bodyPr>
          <a:lstStyle/>
          <a:p>
            <a:r>
              <a:rPr lang="zh-TW" altLang="en-US" sz="1800" dirty="0"/>
              <a:t>加速觀察者會觀察到一個假力！</a:t>
            </a:r>
          </a:p>
        </p:txBody>
      </p:sp>
      <p:sp>
        <p:nvSpPr>
          <p:cNvPr id="3" name="文字方塊 2"/>
          <p:cNvSpPr txBox="1"/>
          <p:nvPr/>
        </p:nvSpPr>
        <p:spPr>
          <a:xfrm>
            <a:off x="2350694" y="908720"/>
            <a:ext cx="4855402" cy="369332"/>
          </a:xfrm>
          <a:prstGeom prst="rect">
            <a:avLst/>
          </a:prstGeom>
          <a:noFill/>
        </p:spPr>
        <p:txBody>
          <a:bodyPr wrap="square" rtlCol="0">
            <a:spAutoFit/>
          </a:bodyPr>
          <a:lstStyle/>
          <a:p>
            <a:r>
              <a:rPr lang="zh-TW" altLang="en-US" sz="1800" dirty="0"/>
              <a:t>他感覺的力沒有來源，因此稱為假力。</a:t>
            </a:r>
          </a:p>
        </p:txBody>
      </p:sp>
      <p:sp>
        <p:nvSpPr>
          <p:cNvPr id="6" name="文字方塊 5"/>
          <p:cNvSpPr txBox="1"/>
          <p:nvPr/>
        </p:nvSpPr>
        <p:spPr>
          <a:xfrm>
            <a:off x="1610043" y="5661248"/>
            <a:ext cx="6336704" cy="369332"/>
          </a:xfrm>
          <a:prstGeom prst="rect">
            <a:avLst/>
          </a:prstGeom>
          <a:noFill/>
        </p:spPr>
        <p:txBody>
          <a:bodyPr wrap="square" rtlCol="0">
            <a:spAutoFit/>
          </a:bodyPr>
          <a:lstStyle/>
          <a:p>
            <a:r>
              <a:rPr lang="zh-TW" altLang="en-US" sz="1800" dirty="0"/>
              <a:t>假力與質量成正比，假力的加速度如重力加速度一樣是常數。</a:t>
            </a:r>
          </a:p>
        </p:txBody>
      </p:sp>
      <p:pic>
        <p:nvPicPr>
          <p:cNvPr id="7" name="Picture 1" descr="13_23_Figure.jpg"/>
          <p:cNvPicPr>
            <a:picLocks noChangeAspect="1"/>
          </p:cNvPicPr>
          <p:nvPr/>
        </p:nvPicPr>
        <p:blipFill rotWithShape="1">
          <a:blip r:embed="rId2">
            <a:extLst>
              <a:ext uri="{28A0092B-C50C-407E-A947-70E740481C1C}">
                <a14:useLocalDpi xmlns:a14="http://schemas.microsoft.com/office/drawing/2010/main" val="0"/>
              </a:ext>
            </a:extLst>
          </a:blip>
          <a:srcRect b="4150"/>
          <a:stretch/>
        </p:blipFill>
        <p:spPr>
          <a:xfrm>
            <a:off x="266700" y="1384300"/>
            <a:ext cx="8601456" cy="3914804"/>
          </a:xfrm>
          <a:prstGeom prst="rect">
            <a:avLst/>
          </a:prstGeom>
        </p:spPr>
      </p:pic>
    </p:spTree>
    <p:extLst>
      <p:ext uri="{BB962C8B-B14F-4D97-AF65-F5344CB8AC3E}">
        <p14:creationId xmlns:p14="http://schemas.microsoft.com/office/powerpoint/2010/main" val="7556191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69" y="2437482"/>
            <a:ext cx="798195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4615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7762875" cy="471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900" t="38504" r="11186"/>
          <a:stretch/>
        </p:blipFill>
        <p:spPr bwMode="auto">
          <a:xfrm>
            <a:off x="2483768" y="116632"/>
            <a:ext cx="3664743" cy="188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4072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643" y="390029"/>
            <a:ext cx="5786437"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643" y="764704"/>
            <a:ext cx="6969844" cy="572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6659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0648"/>
            <a:ext cx="6648730" cy="64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39297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35936"/>
            <a:ext cx="6720642" cy="362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570" y="3859513"/>
            <a:ext cx="5844351" cy="2909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1185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60648"/>
            <a:ext cx="5400600" cy="2957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098769"/>
            <a:ext cx="5712892" cy="3759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3990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626" y="188639"/>
            <a:ext cx="5171653" cy="3795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105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le:Newton's tree, Botanic Gardens, Cambrid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25538"/>
            <a:ext cx="343535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descr="File:Newtons appl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2276475"/>
            <a:ext cx="45847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文字方塊 3"/>
          <p:cNvSpPr txBox="1">
            <a:spLocks noChangeArrowheads="1"/>
          </p:cNvSpPr>
          <p:nvPr/>
        </p:nvSpPr>
        <p:spPr bwMode="auto">
          <a:xfrm>
            <a:off x="2411760" y="5942012"/>
            <a:ext cx="446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牛頓蘋果樹的後代 </a:t>
            </a:r>
            <a:r>
              <a:rPr lang="en-US" altLang="zh-TW" sz="1800" dirty="0">
                <a:latin typeface="Times New Roman" panose="02020603050405020304" pitchFamily="18" charset="0"/>
                <a:cs typeface="Times New Roman" panose="02020603050405020304" pitchFamily="18" charset="0"/>
              </a:rPr>
              <a:t>Cambridge University</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58379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3584941" y="452598"/>
            <a:ext cx="186432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旋轉座標系</a:t>
            </a:r>
          </a:p>
        </p:txBody>
      </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17351" t="21540" r="48974" b="37053"/>
          <a:stretch/>
        </p:blipFill>
        <p:spPr>
          <a:xfrm>
            <a:off x="4860032" y="1304999"/>
            <a:ext cx="3580278" cy="3116841"/>
          </a:xfrm>
          <a:prstGeom prst="rect">
            <a:avLst/>
          </a:prstGeom>
        </p:spPr>
      </p:pic>
      <mc:AlternateContent xmlns:mc="http://schemas.openxmlformats.org/markup-compatibility/2006" xmlns:a14="http://schemas.microsoft.com/office/drawing/2010/main">
        <mc:Choice Requires="a14">
          <p:sp>
            <p:nvSpPr>
              <p:cNvPr id="11" name="文字方塊 10"/>
              <p:cNvSpPr txBox="1"/>
              <p:nvPr/>
            </p:nvSpPr>
            <p:spPr bwMode="auto">
              <a:xfrm>
                <a:off x="949911" y="872951"/>
                <a:ext cx="6504224" cy="369653"/>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b="0" i="1" smtClean="0">
                        <a:latin typeface="Cambria Math" panose="02040503050406030204" pitchFamily="18" charset="0"/>
                        <a:ea typeface="Cambria Math"/>
                      </a:rPr>
                      <m:t>,</m:t>
                    </m:r>
                    <m:r>
                      <a:rPr lang="en-US" altLang="zh-TW" sz="1800" i="1">
                        <a:latin typeface="Cambria Math"/>
                      </a:rPr>
                      <m:t>𝑖</m:t>
                    </m:r>
                    <m:r>
                      <a:rPr lang="en-US" altLang="zh-TW" sz="1800" i="1">
                        <a:latin typeface="Cambria Math"/>
                      </a:rPr>
                      <m:t>=1,2,3</m:t>
                    </m:r>
                  </m:oMath>
                </a14:m>
                <a:r>
                  <a:rPr lang="zh-TW" altLang="en-US" sz="1800" dirty="0"/>
                  <a:t>是旋轉的座標軸，相對於慣性系是在旋轉之中。</a:t>
                </a: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949911" y="872951"/>
                <a:ext cx="6504224" cy="369653"/>
              </a:xfrm>
              <a:prstGeom prst="rect">
                <a:avLst/>
              </a:prstGeom>
              <a:blipFill>
                <a:blip r:embed="rId3"/>
                <a:stretch>
                  <a:fillRect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bwMode="auto">
              <a:xfrm>
                <a:off x="919986" y="2009476"/>
                <a:ext cx="359711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已知</a:t>
                </a:r>
                <a:r>
                  <a:rPr lang="zh-TW" altLang="en-US" dirty="0"/>
                  <a:t>位置</a:t>
                </a:r>
                <a:r>
                  <a:rPr lang="zh-TW" altLang="en-US" sz="1800" dirty="0"/>
                  <a:t>向量</a:t>
                </a:r>
                <a14:m>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𝑟</m:t>
                        </m:r>
                      </m:e>
                    </m:acc>
                  </m:oMath>
                </a14:m>
                <a:r>
                  <a:rPr lang="zh-TW" altLang="en-US" sz="1800" dirty="0"/>
                  <a:t>可以以分量表示：</a:t>
                </a:r>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919986" y="2009476"/>
                <a:ext cx="3597116" cy="369332"/>
              </a:xfrm>
              <a:prstGeom prst="rect">
                <a:avLst/>
              </a:prstGeom>
              <a:blipFill rotWithShape="1">
                <a:blip r:embed="rId4"/>
                <a:stretch>
                  <a:fillRect l="-1525" t="-21667" b="-2833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944156" y="4963674"/>
                <a:ext cx="8088368" cy="369332"/>
              </a:xfrm>
              <a:prstGeom prst="rect">
                <a:avLst/>
              </a:prstGeom>
            </p:spPr>
            <p:txBody>
              <a:bodyPr wrap="none">
                <a:spAutoFit/>
              </a:bodyPr>
              <a:lstStyle/>
              <a:p>
                <a:pPr>
                  <a:spcBef>
                    <a:spcPct val="50000"/>
                  </a:spcBef>
                </a:pPr>
                <a:r>
                  <a:rPr lang="zh-TW" altLang="en-US" sz="1800" dirty="0"/>
                  <a:t>第一項是旋轉座標中的分量</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a:rPr>
                          <m:t>𝑟</m:t>
                        </m:r>
                      </m:e>
                      <m:sub>
                        <m:r>
                          <a:rPr lang="en-US" altLang="zh-TW" sz="1800" i="1">
                            <a:latin typeface="Cambria Math"/>
                          </a:rPr>
                          <m:t>𝑖</m:t>
                        </m:r>
                      </m:sub>
                    </m:sSub>
                  </m:oMath>
                </a14:m>
                <a:r>
                  <a:rPr lang="zh-TW" altLang="en-US" sz="1800" dirty="0"/>
                  <a:t>的時間微分，第二項是座標軸本身的時間微分。</a:t>
                </a:r>
              </a:p>
            </p:txBody>
          </p:sp>
        </mc:Choice>
        <mc:Fallback xmlns="">
          <p:sp>
            <p:nvSpPr>
              <p:cNvPr id="13" name="矩形 12"/>
              <p:cNvSpPr>
                <a:spLocks noRot="1" noChangeAspect="1" noMove="1" noResize="1" noEditPoints="1" noAdjustHandles="1" noChangeArrowheads="1" noChangeShapeType="1" noTextEdit="1"/>
              </p:cNvSpPr>
              <p:nvPr/>
            </p:nvSpPr>
            <p:spPr>
              <a:xfrm>
                <a:off x="944156" y="4963674"/>
                <a:ext cx="8088368" cy="369332"/>
              </a:xfrm>
              <a:prstGeom prst="rect">
                <a:avLst/>
              </a:prstGeom>
              <a:blipFill rotWithShape="1">
                <a:blip r:embed="rId5"/>
                <a:stretch>
                  <a:fillRect l="-678" t="-6557" b="-26230"/>
                </a:stretch>
              </a:blipFill>
            </p:spPr>
            <p:txBody>
              <a:bodyPr/>
              <a:lstStyle/>
              <a:p>
                <a:r>
                  <a:rPr lang="zh-TW" altLang="en-US">
                    <a:noFill/>
                  </a:rPr>
                  <a:t> </a:t>
                </a:r>
              </a:p>
            </p:txBody>
          </p:sp>
        </mc:Fallback>
      </mc:AlternateContent>
      <p:sp>
        <p:nvSpPr>
          <p:cNvPr id="14" name="文字方塊 13"/>
          <p:cNvSpPr txBox="1"/>
          <p:nvPr/>
        </p:nvSpPr>
        <p:spPr bwMode="auto">
          <a:xfrm>
            <a:off x="919986" y="1304999"/>
            <a:ext cx="356528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因此座標軸與時間有關。</a:t>
            </a:r>
          </a:p>
        </p:txBody>
      </p:sp>
      <p:sp>
        <p:nvSpPr>
          <p:cNvPr id="15" name="文字方塊 14"/>
          <p:cNvSpPr txBox="1"/>
          <p:nvPr/>
        </p:nvSpPr>
        <p:spPr bwMode="auto">
          <a:xfrm>
            <a:off x="944156" y="3451506"/>
            <a:ext cx="3825907" cy="369332"/>
          </a:xfrm>
          <a:prstGeom prst="rect">
            <a:avLst/>
          </a:prstGeom>
          <a:noFill/>
          <a:ln w="9525">
            <a:noFill/>
            <a:miter lim="800000"/>
            <a:headEnd/>
            <a:tailEnd/>
          </a:ln>
        </p:spPr>
        <p:txBody>
          <a:bodyPr wrap="square" rtlCol="0">
            <a:spAutoFit/>
          </a:bodyPr>
          <a:lstStyle/>
          <a:p>
            <a:pPr>
              <a:spcBef>
                <a:spcPct val="50000"/>
              </a:spcBef>
            </a:pPr>
            <a:r>
              <a:rPr lang="zh-TW" altLang="en-US" sz="1800" dirty="0"/>
              <a:t>計算向量的時變率：</a:t>
            </a:r>
          </a:p>
        </p:txBody>
      </p:sp>
      <mc:AlternateContent xmlns:mc="http://schemas.openxmlformats.org/markup-compatibility/2006" xmlns:a14="http://schemas.microsoft.com/office/drawing/2010/main">
        <mc:Choice Requires="a14">
          <p:sp>
            <p:nvSpPr>
              <p:cNvPr id="17" name="矩形 16"/>
              <p:cNvSpPr/>
              <p:nvPr/>
            </p:nvSpPr>
            <p:spPr>
              <a:xfrm>
                <a:off x="910035" y="2498809"/>
                <a:ext cx="1387110" cy="87113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rPr>
                          </m:ctrlPr>
                        </m:accPr>
                        <m:e>
                          <m:r>
                            <a:rPr lang="en-US" altLang="zh-TW" sz="1800" b="0" i="1" smtClean="0">
                              <a:latin typeface="Cambria Math"/>
                            </a:rPr>
                            <m:t>𝑟</m:t>
                          </m:r>
                        </m:e>
                      </m:acc>
                      <m:r>
                        <a:rPr lang="en-US" altLang="zh-TW" sz="1800" b="0" i="1" smtClean="0">
                          <a:latin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𝑖</m:t>
                          </m:r>
                          <m:r>
                            <a:rPr lang="en-US" altLang="zh-TW" sz="1800" b="0" i="1" smtClean="0">
                              <a:latin typeface="Cambria Math"/>
                            </a:rPr>
                            <m:t>=1</m:t>
                          </m:r>
                        </m:sub>
                        <m:sup>
                          <m:r>
                            <a:rPr lang="en-US" altLang="zh-TW" sz="1800" b="0" i="1" smtClean="0">
                              <a:latin typeface="Cambria Math"/>
                            </a:rPr>
                            <m:t>3</m:t>
                          </m:r>
                        </m:sup>
                        <m:e>
                          <m:sSub>
                            <m:sSubPr>
                              <m:ctrlPr>
                                <a:rPr lang="en-US" altLang="zh-TW" sz="1800" b="0" i="1" smtClean="0">
                                  <a:latin typeface="Cambria Math" panose="02040503050406030204" pitchFamily="18" charset="0"/>
                                </a:rPr>
                              </m:ctrlPr>
                            </m:sSubPr>
                            <m:e>
                              <m:r>
                                <a:rPr lang="en-US" altLang="zh-TW" sz="1800" b="0" i="1" smtClean="0">
                                  <a:latin typeface="Cambria Math"/>
                                </a:rPr>
                                <m:t>𝑟</m:t>
                              </m:r>
                            </m:e>
                            <m:sub>
                              <m:r>
                                <a:rPr lang="en-US" altLang="zh-TW" sz="1800" b="0" i="1" smtClean="0">
                                  <a:latin typeface="Cambria Math"/>
                                </a:rPr>
                                <m:t>𝑖</m:t>
                              </m:r>
                            </m:sub>
                          </m:sSub>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oMath>
                  </m:oMathPara>
                </a14:m>
                <a:endParaRPr lang="zh-TW" altLang="en-US" sz="1800" dirty="0"/>
              </a:p>
            </p:txBody>
          </p:sp>
        </mc:Choice>
        <mc:Fallback xmlns="">
          <p:sp>
            <p:nvSpPr>
              <p:cNvPr id="17" name="矩形 16"/>
              <p:cNvSpPr>
                <a:spLocks noRot="1" noChangeAspect="1" noMove="1" noResize="1" noEditPoints="1" noAdjustHandles="1" noChangeArrowheads="1" noChangeShapeType="1" noTextEdit="1"/>
              </p:cNvSpPr>
              <p:nvPr/>
            </p:nvSpPr>
            <p:spPr>
              <a:xfrm>
                <a:off x="910035" y="2498809"/>
                <a:ext cx="1387110" cy="871136"/>
              </a:xfrm>
              <a:prstGeom prst="rect">
                <a:avLst/>
              </a:prstGeom>
              <a:blipFill>
                <a:blip r:embed="rId6"/>
                <a:stretch>
                  <a:fillRect l="-22727" t="-92857" r="-1818" b="-14857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904938" y="3933056"/>
                <a:ext cx="3037178" cy="87113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𝑑</m:t>
                          </m:r>
                        </m:num>
                        <m:den>
                          <m:r>
                            <a:rPr lang="en-US" altLang="zh-TW" sz="1800" b="0" i="1" smtClean="0">
                              <a:latin typeface="Cambria Math"/>
                            </a:rPr>
                            <m:t>𝑑𝑡</m:t>
                          </m:r>
                        </m:den>
                      </m:f>
                      <m:acc>
                        <m:accPr>
                          <m:chr m:val="⃗"/>
                          <m:ctrlPr>
                            <a:rPr lang="en-US" altLang="zh-TW" sz="1800" i="1" smtClean="0">
                              <a:latin typeface="Cambria Math" panose="02040503050406030204" pitchFamily="18" charset="0"/>
                            </a:rPr>
                          </m:ctrlPr>
                        </m:accPr>
                        <m:e>
                          <m:r>
                            <a:rPr lang="en-US" altLang="zh-TW" sz="1800" b="0" i="1" smtClean="0">
                              <a:latin typeface="Cambria Math"/>
                            </a:rPr>
                            <m:t>𝑟</m:t>
                          </m:r>
                        </m:e>
                      </m:acc>
                      <m:r>
                        <a:rPr lang="en-US" altLang="zh-TW" sz="1800" b="0" i="1" smtClean="0">
                          <a:latin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𝑖</m:t>
                          </m:r>
                          <m:r>
                            <a:rPr lang="en-US" altLang="zh-TW" sz="1800" b="0" i="1" smtClean="0">
                              <a:latin typeface="Cambria Math"/>
                            </a:rPr>
                            <m:t>=1</m:t>
                          </m:r>
                        </m:sub>
                        <m:sup>
                          <m:r>
                            <a:rPr lang="en-US" altLang="zh-TW" sz="1800" b="0" i="1" smtClean="0">
                              <a:latin typeface="Cambria Math"/>
                            </a:rPr>
                            <m:t>3</m:t>
                          </m:r>
                        </m:sup>
                        <m:e>
                          <m:f>
                            <m:fPr>
                              <m:ctrlPr>
                                <a:rPr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b="0" i="1" smtClean="0">
                                      <a:latin typeface="Cambria Math"/>
                                    </a:rPr>
                                    <m:t>𝑑𝑟</m:t>
                                  </m:r>
                                </m:e>
                                <m:sub>
                                  <m:r>
                                    <a:rPr lang="en-US" altLang="zh-TW" sz="1800" i="1">
                                      <a:latin typeface="Cambria Math"/>
                                    </a:rPr>
                                    <m:t>𝑖</m:t>
                                  </m:r>
                                </m:sub>
                              </m:sSub>
                            </m:num>
                            <m:den>
                              <m:r>
                                <a:rPr lang="en-US" altLang="zh-TW" sz="1800" b="0" i="1" smtClean="0">
                                  <a:latin typeface="Cambria Math"/>
                                </a:rPr>
                                <m:t>𝑑𝑡</m:t>
                              </m:r>
                            </m:den>
                          </m:f>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sz="1800" b="0" i="1" smtClean="0">
                          <a:latin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sSub>
                            <m:sSubPr>
                              <m:ctrlPr>
                                <a:rPr lang="en-US" altLang="zh-TW" sz="1800" i="1">
                                  <a:latin typeface="Cambria Math" panose="02040503050406030204" pitchFamily="18" charset="0"/>
                                </a:rPr>
                              </m:ctrlPr>
                            </m:sSubPr>
                            <m:e>
                              <m:r>
                                <a:rPr lang="en-US" altLang="zh-TW" sz="1800" b="0" i="1" smtClean="0">
                                  <a:latin typeface="Cambria Math"/>
                                </a:rPr>
                                <m:t>𝑟</m:t>
                              </m:r>
                            </m:e>
                            <m:sub>
                              <m:r>
                                <a:rPr lang="en-US" altLang="zh-TW" sz="1800" i="1">
                                  <a:latin typeface="Cambria Math"/>
                                </a:rPr>
                                <m:t>𝑖</m:t>
                              </m:r>
                            </m:sub>
                          </m:sSub>
                        </m:e>
                      </m:nary>
                      <m:f>
                        <m:fPr>
                          <m:ctrlPr>
                            <a:rPr lang="en-US" altLang="zh-TW" sz="1800" i="1" smtClean="0">
                              <a:latin typeface="Cambria Math" panose="02040503050406030204" pitchFamily="18" charset="0"/>
                            </a:rPr>
                          </m:ctrlPr>
                        </m:fPr>
                        <m:num>
                          <m:r>
                            <a:rPr lang="en-US" altLang="zh-TW" sz="1800" b="0" i="1" smtClean="0">
                              <a:latin typeface="Cambria Math"/>
                            </a:rPr>
                            <m:t>𝑑</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num>
                        <m:den>
                          <m:r>
                            <a:rPr lang="en-US" altLang="zh-TW" sz="1800" b="0" i="1" smtClean="0">
                              <a:latin typeface="Cambria Math"/>
                            </a:rPr>
                            <m:t>𝑑𝑡</m:t>
                          </m:r>
                        </m:den>
                      </m:f>
                    </m:oMath>
                  </m:oMathPara>
                </a14:m>
                <a:endParaRPr lang="zh-TW" altLang="en-US" sz="1800" dirty="0"/>
              </a:p>
            </p:txBody>
          </p:sp>
        </mc:Choice>
        <mc:Fallback xmlns="">
          <p:sp>
            <p:nvSpPr>
              <p:cNvPr id="16" name="矩形 15"/>
              <p:cNvSpPr>
                <a:spLocks noRot="1" noChangeAspect="1" noMove="1" noResize="1" noEditPoints="1" noAdjustHandles="1" noChangeArrowheads="1" noChangeShapeType="1" noTextEdit="1"/>
              </p:cNvSpPr>
              <p:nvPr/>
            </p:nvSpPr>
            <p:spPr>
              <a:xfrm>
                <a:off x="904938" y="3933056"/>
                <a:ext cx="3037178" cy="871136"/>
              </a:xfrm>
              <a:prstGeom prst="rect">
                <a:avLst/>
              </a:prstGeom>
              <a:blipFill>
                <a:blip r:embed="rId7"/>
                <a:stretch>
                  <a:fillRect t="-94286" b="-148571"/>
                </a:stretch>
              </a:blipFill>
            </p:spPr>
            <p:txBody>
              <a:bodyPr/>
              <a:lstStyle/>
              <a:p>
                <a:r>
                  <a:rPr lang="en-TW">
                    <a:noFill/>
                  </a:rPr>
                  <a:t> </a:t>
                </a:r>
              </a:p>
            </p:txBody>
          </p:sp>
        </mc:Fallback>
      </mc:AlternateContent>
    </p:spTree>
    <p:extLst>
      <p:ext uri="{BB962C8B-B14F-4D97-AF65-F5344CB8AC3E}">
        <p14:creationId xmlns:p14="http://schemas.microsoft.com/office/powerpoint/2010/main" val="15266711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293" name="Text Box 4"/>
              <p:cNvSpPr txBox="1">
                <a:spLocks noChangeArrowheads="1"/>
              </p:cNvSpPr>
              <p:nvPr/>
            </p:nvSpPr>
            <p:spPr bwMode="auto">
              <a:xfrm>
                <a:off x="808810" y="1268760"/>
                <a:ext cx="436562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1800" dirty="0">
                    <a:solidFill>
                      <a:srgbClr val="FF0000"/>
                    </a:solidFill>
                  </a:rPr>
                  <a:t>角速度</a:t>
                </a:r>
                <a:r>
                  <a:rPr lang="zh-TW" altLang="en-US" sz="1800" b="1" dirty="0">
                    <a:solidFill>
                      <a:srgbClr val="FF0000"/>
                    </a:solidFill>
                  </a:rPr>
                  <a:t>向量</a:t>
                </a:r>
                <a14:m>
                  <m:oMath xmlns:m="http://schemas.openxmlformats.org/officeDocument/2006/math">
                    <m:acc>
                      <m:accPr>
                        <m:chr m:val="⃗"/>
                        <m:ctrlPr>
                          <a:rPr lang="en-US" altLang="zh-TW" sz="1800" i="1" smtClean="0">
                            <a:solidFill>
                              <a:srgbClr val="FF0000"/>
                            </a:solidFill>
                            <a:latin typeface="Cambria Math" panose="02040503050406030204" pitchFamily="18" charset="0"/>
                          </a:rPr>
                        </m:ctrlPr>
                      </m:accPr>
                      <m:e>
                        <m:r>
                          <a:rPr lang="zh-TW" altLang="en-US" sz="1800" i="1">
                            <a:solidFill>
                              <a:srgbClr val="FF0000"/>
                            </a:solidFill>
                            <a:latin typeface="Cambria Math"/>
                          </a:rPr>
                          <m:t>𝜔</m:t>
                        </m:r>
                      </m:e>
                    </m:acc>
                  </m:oMath>
                </a14:m>
                <a:r>
                  <a:rPr lang="zh-TW" altLang="en-US" sz="1800" dirty="0">
                    <a:solidFill>
                      <a:srgbClr val="FF0000"/>
                    </a:solidFill>
                  </a:rPr>
                  <a:t>：</a:t>
                </a:r>
                <a:endParaRPr lang="zh-CN" altLang="en-US" sz="1800" dirty="0">
                  <a:solidFill>
                    <a:srgbClr val="FF0000"/>
                  </a:solidFill>
                </a:endParaRPr>
              </a:p>
            </p:txBody>
          </p:sp>
        </mc:Choice>
        <mc:Fallback xmlns="">
          <p:sp>
            <p:nvSpPr>
              <p:cNvPr id="12293" name="Text Box 4"/>
              <p:cNvSpPr txBox="1">
                <a:spLocks noRot="1" noChangeAspect="1" noMove="1" noResize="1" noEditPoints="1" noAdjustHandles="1" noChangeArrowheads="1" noChangeShapeType="1" noTextEdit="1"/>
              </p:cNvSpPr>
              <p:nvPr/>
            </p:nvSpPr>
            <p:spPr bwMode="auto">
              <a:xfrm>
                <a:off x="808810" y="1268760"/>
                <a:ext cx="4365625" cy="369332"/>
              </a:xfrm>
              <a:prstGeom prst="rect">
                <a:avLst/>
              </a:prstGeom>
              <a:blipFill rotWithShape="1">
                <a:blip r:embed="rId2"/>
                <a:stretch>
                  <a:fillRect l="-1257"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9223" name="Picture 5" descr="1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55" y="1777853"/>
            <a:ext cx="3868738"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6"/>
          <p:cNvSpPr txBox="1">
            <a:spLocks noChangeArrowheads="1"/>
          </p:cNvSpPr>
          <p:nvPr/>
        </p:nvSpPr>
        <p:spPr bwMode="auto">
          <a:xfrm>
            <a:off x="4907631" y="3049772"/>
            <a:ext cx="33760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1800" dirty="0">
                <a:solidFill>
                  <a:srgbClr val="000000"/>
                </a:solidFill>
              </a:rPr>
              <a:t>方向就設為</a:t>
            </a:r>
            <a:r>
              <a:rPr lang="zh-TW" altLang="en-US" sz="1800" dirty="0">
                <a:solidFill>
                  <a:srgbClr val="FF0000"/>
                </a:solidFill>
              </a:rPr>
              <a:t>瞬間旋轉軸</a:t>
            </a:r>
            <a:r>
              <a:rPr lang="zh-TW" altLang="en-US" sz="1800" dirty="0">
                <a:solidFill>
                  <a:srgbClr val="000000"/>
                </a:solidFill>
              </a:rPr>
              <a:t>的方向！</a:t>
            </a:r>
          </a:p>
        </p:txBody>
      </p:sp>
      <p:sp>
        <p:nvSpPr>
          <p:cNvPr id="9225" name="Text Box 10"/>
          <p:cNvSpPr txBox="1">
            <a:spLocks noChangeArrowheads="1"/>
          </p:cNvSpPr>
          <p:nvPr/>
        </p:nvSpPr>
        <p:spPr bwMode="auto">
          <a:xfrm>
            <a:off x="5444465" y="2564904"/>
            <a:ext cx="2987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1800" dirty="0">
                <a:solidFill>
                  <a:srgbClr val="000000"/>
                </a:solidFill>
              </a:rPr>
              <a:t>大小就是旋轉角速度</a:t>
            </a:r>
          </a:p>
        </p:txBody>
      </p:sp>
      <p:sp>
        <p:nvSpPr>
          <p:cNvPr id="2" name="文字方塊 1"/>
          <p:cNvSpPr txBox="1"/>
          <p:nvPr/>
        </p:nvSpPr>
        <p:spPr>
          <a:xfrm>
            <a:off x="4860032" y="1916832"/>
            <a:ext cx="3024336" cy="369332"/>
          </a:xfrm>
          <a:prstGeom prst="rect">
            <a:avLst/>
          </a:prstGeom>
          <a:noFill/>
        </p:spPr>
        <p:txBody>
          <a:bodyPr wrap="square" rtlCol="0">
            <a:spAutoFit/>
          </a:bodyPr>
          <a:lstStyle/>
          <a:p>
            <a:r>
              <a:rPr lang="zh-TW" altLang="en-US" sz="1800" dirty="0">
                <a:solidFill>
                  <a:srgbClr val="000000"/>
                </a:solidFill>
                <a:latin typeface="Arial" charset="0"/>
              </a:rPr>
              <a:t>剛體每一瞬間都有一旋轉軸。</a:t>
            </a:r>
          </a:p>
        </p:txBody>
      </p:sp>
      <mc:AlternateContent xmlns:mc="http://schemas.openxmlformats.org/markup-compatibility/2006" xmlns:a14="http://schemas.microsoft.com/office/drawing/2010/main">
        <mc:Choice Requires="a14">
          <p:sp>
            <p:nvSpPr>
              <p:cNvPr id="16" name="文字方塊 15"/>
              <p:cNvSpPr txBox="1"/>
              <p:nvPr/>
            </p:nvSpPr>
            <p:spPr>
              <a:xfrm>
                <a:off x="2464994" y="1268760"/>
                <a:ext cx="897399"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sz="1800" i="1" smtClean="0">
                          <a:solidFill>
                            <a:srgbClr val="000000"/>
                          </a:solidFill>
                          <a:latin typeface="Cambria Math"/>
                        </a:rPr>
                        <m:t>𝜔</m:t>
                      </m:r>
                      <m:r>
                        <a:rPr lang="zh-TW" altLang="en-US" sz="1800" i="1" smtClean="0">
                          <a:solidFill>
                            <a:srgbClr val="000000"/>
                          </a:solidFill>
                          <a:latin typeface="Cambria Math"/>
                        </a:rPr>
                        <m:t>→</m:t>
                      </m:r>
                      <m:acc>
                        <m:accPr>
                          <m:chr m:val="⃗"/>
                          <m:ctrlPr>
                            <a:rPr lang="en-US" altLang="zh-TW" sz="1800" i="1" smtClean="0">
                              <a:solidFill>
                                <a:srgbClr val="000000"/>
                              </a:solidFill>
                              <a:latin typeface="Cambria Math" panose="02040503050406030204" pitchFamily="18" charset="0"/>
                            </a:rPr>
                          </m:ctrlPr>
                        </m:accPr>
                        <m:e>
                          <m:r>
                            <a:rPr lang="zh-TW" altLang="en-US" sz="1800" i="1" smtClean="0">
                              <a:solidFill>
                                <a:srgbClr val="000000"/>
                              </a:solidFill>
                              <a:latin typeface="Cambria Math"/>
                            </a:rPr>
                            <m:t>𝜔</m:t>
                          </m:r>
                        </m:e>
                      </m:acc>
                    </m:oMath>
                  </m:oMathPara>
                </a14:m>
                <a:endParaRPr lang="zh-CN" altLang="en-US" sz="1800" dirty="0">
                  <a:solidFill>
                    <a:srgbClr val="000000"/>
                  </a:solidFill>
                  <a:latin typeface="Arial"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2464994" y="1268760"/>
                <a:ext cx="897399" cy="369332"/>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4928629" y="2564904"/>
                <a:ext cx="448699"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800" i="1" smtClean="0">
                              <a:solidFill>
                                <a:srgbClr val="000000"/>
                              </a:solidFill>
                              <a:latin typeface="Cambria Math" panose="02040503050406030204" pitchFamily="18" charset="0"/>
                            </a:rPr>
                          </m:ctrlPr>
                        </m:accPr>
                        <m:e>
                          <m:r>
                            <a:rPr lang="zh-TW" altLang="en-US" sz="1800" i="1" smtClean="0">
                              <a:solidFill>
                                <a:srgbClr val="000000"/>
                              </a:solidFill>
                              <a:latin typeface="Cambria Math"/>
                            </a:rPr>
                            <m:t>𝜔</m:t>
                          </m:r>
                        </m:e>
                      </m:acc>
                    </m:oMath>
                  </m:oMathPara>
                </a14:m>
                <a:endParaRPr lang="zh-CN" altLang="en-US" sz="1800" dirty="0">
                  <a:solidFill>
                    <a:srgbClr val="000000"/>
                  </a:solidFill>
                  <a:latin typeface="Arial" charset="0"/>
                </a:endParaRPr>
              </a:p>
            </p:txBody>
          </p:sp>
        </mc:Choice>
        <mc:Fallback xmlns="">
          <p:sp>
            <p:nvSpPr>
              <p:cNvPr id="17" name="文字方塊 16"/>
              <p:cNvSpPr txBox="1">
                <a:spLocks noRot="1" noChangeAspect="1" noMove="1" noResize="1" noEditPoints="1" noAdjustHandles="1" noChangeArrowheads="1" noChangeShapeType="1" noTextEdit="1"/>
              </p:cNvSpPr>
              <p:nvPr/>
            </p:nvSpPr>
            <p:spPr>
              <a:xfrm>
                <a:off x="4928629" y="2564904"/>
                <a:ext cx="448699" cy="369332"/>
              </a:xfrm>
              <a:prstGeom prst="rect">
                <a:avLst/>
              </a:prstGeom>
              <a:blipFill rotWithShape="1">
                <a:blip r:embed="rId7"/>
                <a:stretch>
                  <a:fillRect/>
                </a:stretch>
              </a:blipFill>
            </p:spPr>
            <p:txBody>
              <a:bodyPr/>
              <a:lstStyle/>
              <a:p>
                <a:r>
                  <a:rPr lang="zh-TW" altLang="en-US">
                    <a:noFill/>
                  </a:rPr>
                  <a:t> </a:t>
                </a:r>
              </a:p>
            </p:txBody>
          </p:sp>
        </mc:Fallback>
      </mc:AlternateContent>
      <p:sp>
        <p:nvSpPr>
          <p:cNvPr id="4" name="文字方塊 3"/>
          <p:cNvSpPr txBox="1"/>
          <p:nvPr/>
        </p:nvSpPr>
        <p:spPr>
          <a:xfrm>
            <a:off x="4881219" y="3501008"/>
            <a:ext cx="4035859" cy="369332"/>
          </a:xfrm>
          <a:prstGeom prst="rect">
            <a:avLst/>
          </a:prstGeom>
          <a:noFill/>
        </p:spPr>
        <p:txBody>
          <a:bodyPr wrap="square" rtlCol="0">
            <a:spAutoFit/>
          </a:bodyPr>
          <a:lstStyle/>
          <a:p>
            <a:r>
              <a:rPr lang="zh-TW" altLang="en-US" sz="1800" dirty="0">
                <a:solidFill>
                  <a:srgbClr val="000000"/>
                </a:solidFill>
                <a:latin typeface="Arial" charset="0"/>
              </a:rPr>
              <a:t>右手手指繞旋轉時，大拇指的方向！</a:t>
            </a:r>
          </a:p>
        </p:txBody>
      </p:sp>
      <mc:AlternateContent xmlns:mc="http://schemas.openxmlformats.org/markup-compatibility/2006" xmlns:a14="http://schemas.microsoft.com/office/drawing/2010/main">
        <mc:Choice Requires="a14">
          <p:sp>
            <p:nvSpPr>
              <p:cNvPr id="18" name="文字方塊 17"/>
              <p:cNvSpPr txBox="1"/>
              <p:nvPr/>
            </p:nvSpPr>
            <p:spPr>
              <a:xfrm>
                <a:off x="5152978" y="476672"/>
                <a:ext cx="953599" cy="6182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sz="1800" i="1" smtClean="0">
                          <a:solidFill>
                            <a:srgbClr val="000000"/>
                          </a:solidFill>
                          <a:latin typeface="Cambria Math"/>
                        </a:rPr>
                        <m:t>𝜔</m:t>
                      </m:r>
                      <m:r>
                        <a:rPr lang="en-US" altLang="zh-TW" sz="1800" i="1" dirty="0">
                          <a:solidFill>
                            <a:srgbClr val="000000"/>
                          </a:solidFill>
                          <a:latin typeface="Cambria Math"/>
                        </a:rPr>
                        <m:t>=</m:t>
                      </m:r>
                      <m:f>
                        <m:fPr>
                          <m:ctrlPr>
                            <a:rPr lang="en-US" altLang="zh-TW" sz="1800" i="1" dirty="0" smtClean="0">
                              <a:solidFill>
                                <a:srgbClr val="000000"/>
                              </a:solidFill>
                              <a:latin typeface="Cambria Math" panose="02040503050406030204" pitchFamily="18" charset="0"/>
                            </a:rPr>
                          </m:ctrlPr>
                        </m:fPr>
                        <m:num>
                          <m:r>
                            <a:rPr lang="en-US" altLang="zh-TW" sz="1800" b="0" i="1" dirty="0" smtClean="0">
                              <a:solidFill>
                                <a:srgbClr val="000000"/>
                              </a:solidFill>
                              <a:latin typeface="Cambria Math"/>
                            </a:rPr>
                            <m:t>𝑑</m:t>
                          </m:r>
                          <m:r>
                            <a:rPr lang="zh-TW" altLang="en-US" sz="1800" b="0" i="1" dirty="0" smtClean="0">
                              <a:solidFill>
                                <a:srgbClr val="000000"/>
                              </a:solidFill>
                              <a:latin typeface="Cambria Math"/>
                            </a:rPr>
                            <m:t>𝜙</m:t>
                          </m:r>
                        </m:num>
                        <m:den>
                          <m:r>
                            <a:rPr lang="en-US" altLang="zh-TW" sz="1800" b="0" i="1" dirty="0" smtClean="0">
                              <a:solidFill>
                                <a:srgbClr val="000000"/>
                              </a:solidFill>
                              <a:latin typeface="Cambria Math"/>
                            </a:rPr>
                            <m:t>𝑑𝑡</m:t>
                          </m:r>
                        </m:den>
                      </m:f>
                    </m:oMath>
                  </m:oMathPara>
                </a14:m>
                <a:endParaRPr lang="zh-CN" altLang="en-US" sz="1800" dirty="0">
                  <a:solidFill>
                    <a:srgbClr val="000000"/>
                  </a:solidFill>
                  <a:latin typeface="Arial" charset="0"/>
                </a:endParaRPr>
              </a:p>
            </p:txBody>
          </p:sp>
        </mc:Choice>
        <mc:Fallback xmlns="">
          <p:sp>
            <p:nvSpPr>
              <p:cNvPr id="18" name="文字方塊 17"/>
              <p:cNvSpPr txBox="1">
                <a:spLocks noRot="1" noChangeAspect="1" noMove="1" noResize="1" noEditPoints="1" noAdjustHandles="1" noChangeArrowheads="1" noChangeShapeType="1" noTextEdit="1"/>
              </p:cNvSpPr>
              <p:nvPr/>
            </p:nvSpPr>
            <p:spPr>
              <a:xfrm>
                <a:off x="5152978" y="476672"/>
                <a:ext cx="953599" cy="618246"/>
              </a:xfrm>
              <a:prstGeom prst="rect">
                <a:avLst/>
              </a:prstGeom>
              <a:blipFill rotWithShape="1">
                <a:blip r:embed="rId8"/>
                <a:stretch>
                  <a:fillRect/>
                </a:stretch>
              </a:blipFill>
            </p:spPr>
            <p:txBody>
              <a:bodyPr/>
              <a:lstStyle/>
              <a:p>
                <a:r>
                  <a:rPr lang="zh-CN" altLang="en-US">
                    <a:noFill/>
                  </a:rPr>
                  <a:t> </a:t>
                </a:r>
              </a:p>
            </p:txBody>
          </p:sp>
        </mc:Fallback>
      </mc:AlternateContent>
      <p:sp>
        <p:nvSpPr>
          <p:cNvPr id="3" name="文字方塊 2"/>
          <p:cNvSpPr txBox="1"/>
          <p:nvPr/>
        </p:nvSpPr>
        <p:spPr bwMode="auto">
          <a:xfrm>
            <a:off x="812258" y="601129"/>
            <a:ext cx="2755078" cy="369332"/>
          </a:xfrm>
          <a:prstGeom prst="rect">
            <a:avLst/>
          </a:prstGeom>
          <a:noFill/>
          <a:ln w="9525">
            <a:noFill/>
            <a:miter lim="800000"/>
            <a:headEnd/>
            <a:tailEnd/>
          </a:ln>
        </p:spPr>
        <p:txBody>
          <a:bodyPr wrap="square" rtlCol="0">
            <a:spAutoFit/>
          </a:bodyPr>
          <a:lstStyle/>
          <a:p>
            <a:r>
              <a:rPr lang="zh-TW" altLang="en-US" dirty="0"/>
              <a:t>如何描述轉動的快慢。</a:t>
            </a:r>
            <a:endParaRPr lang="zh-CN" altLang="en-US" dirty="0"/>
          </a:p>
        </p:txBody>
      </p:sp>
    </p:spTree>
    <p:extLst>
      <p:ext uri="{BB962C8B-B14F-4D97-AF65-F5344CB8AC3E}">
        <p14:creationId xmlns:p14="http://schemas.microsoft.com/office/powerpoint/2010/main" val="33786087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additive="base">
                                        <p:cTn id="7" dur="500" fill="hold"/>
                                        <p:tgtEl>
                                          <p:spTgt spid="9224"/>
                                        </p:tgtEl>
                                        <p:attrNameLst>
                                          <p:attrName>ppt_x</p:attrName>
                                        </p:attrNameLst>
                                      </p:cBhvr>
                                      <p:tavLst>
                                        <p:tav tm="0">
                                          <p:val>
                                            <p:strVal val="#ppt_x"/>
                                          </p:val>
                                        </p:tav>
                                        <p:tav tm="100000">
                                          <p:val>
                                            <p:strVal val="#ppt_x"/>
                                          </p:val>
                                        </p:tav>
                                      </p:tavLst>
                                    </p:anim>
                                    <p:anim calcmode="lin" valueType="num">
                                      <p:cBhvr additive="base">
                                        <p:cTn id="8" dur="500" fill="hold"/>
                                        <p:tgtEl>
                                          <p:spTgt spid="92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25"/>
                                        </p:tgtEl>
                                        <p:attrNameLst>
                                          <p:attrName>style.visibility</p:attrName>
                                        </p:attrNameLst>
                                      </p:cBhvr>
                                      <p:to>
                                        <p:strVal val="visible"/>
                                      </p:to>
                                    </p:set>
                                    <p:anim calcmode="lin" valueType="num">
                                      <p:cBhvr additive="base">
                                        <p:cTn id="11" dur="500" fill="hold"/>
                                        <p:tgtEl>
                                          <p:spTgt spid="9225"/>
                                        </p:tgtEl>
                                        <p:attrNameLst>
                                          <p:attrName>ppt_x</p:attrName>
                                        </p:attrNameLst>
                                      </p:cBhvr>
                                      <p:tavLst>
                                        <p:tav tm="0">
                                          <p:val>
                                            <p:strVal val="#ppt_x"/>
                                          </p:val>
                                        </p:tav>
                                        <p:tav tm="100000">
                                          <p:val>
                                            <p:strVal val="#ppt_x"/>
                                          </p:val>
                                        </p:tav>
                                      </p:tavLst>
                                    </p:anim>
                                    <p:anim calcmode="lin" valueType="num">
                                      <p:cBhvr additive="base">
                                        <p:cTn id="12" dur="500" fill="hold"/>
                                        <p:tgtEl>
                                          <p:spTgt spid="92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223"/>
                                        </p:tgtEl>
                                        <p:attrNameLst>
                                          <p:attrName>style.visibility</p:attrName>
                                        </p:attrNameLst>
                                      </p:cBhvr>
                                      <p:to>
                                        <p:strVal val="visible"/>
                                      </p:to>
                                    </p:set>
                                    <p:anim calcmode="lin" valueType="num">
                                      <p:cBhvr additive="base">
                                        <p:cTn id="15" dur="500" fill="hold"/>
                                        <p:tgtEl>
                                          <p:spTgt spid="9223"/>
                                        </p:tgtEl>
                                        <p:attrNameLst>
                                          <p:attrName>ppt_x</p:attrName>
                                        </p:attrNameLst>
                                      </p:cBhvr>
                                      <p:tavLst>
                                        <p:tav tm="0">
                                          <p:val>
                                            <p:strVal val="#ppt_x"/>
                                          </p:val>
                                        </p:tav>
                                        <p:tav tm="100000">
                                          <p:val>
                                            <p:strVal val="#ppt_x"/>
                                          </p:val>
                                        </p:tav>
                                      </p:tavLst>
                                    </p:anim>
                                    <p:anim calcmode="lin" valueType="num">
                                      <p:cBhvr additive="base">
                                        <p:cTn id="16" dur="500" fill="hold"/>
                                        <p:tgtEl>
                                          <p:spTgt spid="92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9225" grpId="0"/>
      <p:bldP spid="2" grpId="0"/>
      <p:bldP spid="17" grpId="0" animBg="1"/>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597098" y="2153266"/>
            <a:ext cx="2628292" cy="2196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16716" t="48682" r="60299" b="14110"/>
          <a:stretch/>
        </p:blipFill>
        <p:spPr>
          <a:xfrm>
            <a:off x="499030" y="2142986"/>
            <a:ext cx="2851269" cy="3267851"/>
          </a:xfrm>
          <a:prstGeom prst="rect">
            <a:avLst/>
          </a:prstGeom>
        </p:spPr>
      </p:pic>
      <p:pic>
        <p:nvPicPr>
          <p:cNvPr id="8" name="圖片 7"/>
          <p:cNvPicPr>
            <a:picLocks noChangeAspect="1"/>
          </p:cNvPicPr>
          <p:nvPr/>
        </p:nvPicPr>
        <p:blipFill rotWithShape="1">
          <a:blip r:embed="rId3">
            <a:extLst>
              <a:ext uri="{28A0092B-C50C-407E-A947-70E740481C1C}">
                <a14:useLocalDpi xmlns:a14="http://schemas.microsoft.com/office/drawing/2010/main" val="0"/>
              </a:ext>
            </a:extLst>
          </a:blip>
          <a:srcRect l="38134" t="13686" r="58868" b="81616"/>
          <a:stretch/>
        </p:blipFill>
        <p:spPr>
          <a:xfrm>
            <a:off x="2758181" y="4042685"/>
            <a:ext cx="392517" cy="435429"/>
          </a:xfrm>
          <a:prstGeom prst="rect">
            <a:avLst/>
          </a:prstGeom>
        </p:spPr>
      </p:pic>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l="39633" t="13686" r="58868" b="81616"/>
          <a:stretch/>
        </p:blipFill>
        <p:spPr>
          <a:xfrm>
            <a:off x="1965876" y="3852624"/>
            <a:ext cx="183795" cy="407775"/>
          </a:xfrm>
          <a:prstGeom prst="rect">
            <a:avLst/>
          </a:prstGeom>
        </p:spPr>
      </p:pic>
      <mc:AlternateContent xmlns:mc="http://schemas.openxmlformats.org/markup-compatibility/2006" xmlns:a14="http://schemas.microsoft.com/office/drawing/2010/main">
        <mc:Choice Requires="a14">
          <p:sp>
            <p:nvSpPr>
              <p:cNvPr id="5" name="文字方塊 4"/>
              <p:cNvSpPr txBox="1"/>
              <p:nvPr/>
            </p:nvSpPr>
            <p:spPr bwMode="auto">
              <a:xfrm>
                <a:off x="1947323" y="2170477"/>
                <a:ext cx="365358" cy="369332"/>
              </a:xfrm>
              <a:prstGeom prst="rect">
                <a:avLst/>
              </a:prstGeom>
              <a:solidFill>
                <a:schemeClr val="bg1"/>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zh-TW" altLang="en-US" sz="1800" i="1">
                              <a:latin typeface="Cambria Math"/>
                            </a:rPr>
                            <m:t>𝜔</m:t>
                          </m:r>
                        </m:e>
                      </m:acc>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1947323" y="2170477"/>
                <a:ext cx="365358" cy="369332"/>
              </a:xfrm>
              <a:prstGeom prst="rect">
                <a:avLst/>
              </a:prstGeom>
              <a:blipFill rotWithShape="1">
                <a:blip r:embed="rId4"/>
                <a:stretch>
                  <a:fillRect/>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512046" y="416202"/>
                <a:ext cx="5713344" cy="369653"/>
              </a:xfrm>
              <a:prstGeom prst="rect">
                <a:avLst/>
              </a:prstGeom>
              <a:noFill/>
              <a:ln w="9525">
                <a:noFill/>
                <a:miter lim="800000"/>
                <a:headEnd/>
                <a:tailEnd/>
              </a:ln>
            </p:spPr>
            <p:txBody>
              <a:bodyPr wrap="square" rtlCol="0">
                <a:spAutoFit/>
              </a:bodyPr>
              <a:lstStyle/>
              <a:p>
                <a:pPr>
                  <a:spcBef>
                    <a:spcPct val="50000"/>
                  </a:spcBef>
                </a:pPr>
                <a:r>
                  <a:rPr lang="zh-TW" altLang="en-US" sz="1800" dirty="0"/>
                  <a:t>坐標軸</a:t>
                </a:r>
                <a14:m>
                  <m:oMath xmlns:m="http://schemas.openxmlformats.org/officeDocument/2006/math">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oMath>
                </a14:m>
                <a:r>
                  <a:rPr lang="zh-TW" altLang="en-US" sz="1800" dirty="0"/>
                  <a:t>在旋轉下的變化，可以以角速度向量</a:t>
                </a:r>
                <a14:m>
                  <m:oMath xmlns:m="http://schemas.openxmlformats.org/officeDocument/2006/math">
                    <m:acc>
                      <m:accPr>
                        <m:chr m:val="⃗"/>
                        <m:ctrlPr>
                          <a:rPr lang="zh-TW" altLang="en-US" sz="1800" i="1" smtClean="0">
                            <a:latin typeface="Cambria Math" panose="02040503050406030204" pitchFamily="18" charset="0"/>
                          </a:rPr>
                        </m:ctrlPr>
                      </m:accPr>
                      <m:e>
                        <m:r>
                          <a:rPr lang="zh-TW" altLang="en-US" sz="1800" i="1" smtClean="0">
                            <a:latin typeface="Cambria Math"/>
                          </a:rPr>
                          <m:t>𝜔</m:t>
                        </m:r>
                      </m:e>
                    </m:acc>
                    <m:r>
                      <a:rPr lang="zh-TW" altLang="en-US" sz="1800" i="1">
                        <a:latin typeface="Cambria Math"/>
                      </a:rPr>
                      <m:t>表示</m:t>
                    </m:r>
                    <m:r>
                      <a:rPr lang="zh-TW" altLang="en-US" sz="1800" b="0" i="1" smtClean="0">
                        <a:latin typeface="Cambria Math"/>
                      </a:rPr>
                      <m:t>。</m:t>
                    </m:r>
                  </m:oMath>
                </a14:m>
                <a:endParaRPr lang="zh-TW"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512046" y="416202"/>
                <a:ext cx="5713344" cy="369653"/>
              </a:xfrm>
              <a:prstGeom prst="rect">
                <a:avLst/>
              </a:prstGeom>
              <a:blipFill>
                <a:blip r:embed="rId5"/>
                <a:stretch>
                  <a:fillRect l="-88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3598742" y="4539984"/>
                <a:ext cx="5018169" cy="87113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en-US" altLang="zh-TW" sz="1800" i="1" smtClean="0">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sSub>
                            <m:sSubPr>
                              <m:ctrlPr>
                                <a:rPr lang="en-US" altLang="zh-TW" sz="1800" i="1">
                                  <a:latin typeface="Cambria Math" panose="02040503050406030204" pitchFamily="18" charset="0"/>
                                </a:rPr>
                              </m:ctrlPr>
                            </m:sSubPr>
                            <m:e>
                              <m:r>
                                <a:rPr lang="en-US" altLang="zh-TW" sz="1800" b="0" i="1" smtClean="0">
                                  <a:latin typeface="Cambria Math"/>
                                </a:rPr>
                                <m:t>𝑟</m:t>
                              </m:r>
                            </m:e>
                            <m:sub>
                              <m:r>
                                <a:rPr lang="en-US" altLang="zh-TW" sz="1800" i="1">
                                  <a:latin typeface="Cambria Math"/>
                                </a:rPr>
                                <m:t>𝑖</m:t>
                              </m:r>
                            </m:sub>
                          </m:sSub>
                        </m:e>
                      </m:nary>
                      <m:f>
                        <m:fPr>
                          <m:ctrlPr>
                            <a:rPr lang="en-US" altLang="zh-TW" sz="1800" i="1" smtClean="0">
                              <a:latin typeface="Cambria Math" panose="02040503050406030204" pitchFamily="18" charset="0"/>
                            </a:rPr>
                          </m:ctrlPr>
                        </m:fPr>
                        <m:num>
                          <m:r>
                            <a:rPr lang="en-US" altLang="zh-TW" sz="1800" b="0" i="1" smtClean="0">
                              <a:latin typeface="Cambria Math"/>
                            </a:rPr>
                            <m:t>𝑑</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num>
                        <m:den>
                          <m:r>
                            <a:rPr lang="en-US" altLang="zh-TW" sz="1800" b="0" i="1" smtClean="0">
                              <a:latin typeface="Cambria Math"/>
                            </a:rPr>
                            <m:t>𝑑𝑡</m:t>
                          </m:r>
                        </m:den>
                      </m:f>
                      <m:r>
                        <a:rPr lang="en-US" altLang="zh-TW" sz="1800" b="0" i="1" smtClean="0">
                          <a:latin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sSub>
                            <m:sSubPr>
                              <m:ctrlPr>
                                <a:rPr lang="en-US" altLang="zh-TW" sz="1800" i="1">
                                  <a:latin typeface="Cambria Math" panose="02040503050406030204" pitchFamily="18" charset="0"/>
                                </a:rPr>
                              </m:ctrlPr>
                            </m:sSubPr>
                            <m:e>
                              <m:r>
                                <a:rPr lang="en-US" altLang="zh-TW" sz="1800" b="0" i="1" smtClean="0">
                                  <a:latin typeface="Cambria Math"/>
                                </a:rPr>
                                <m:t>𝑟</m:t>
                              </m:r>
                            </m:e>
                            <m:sub>
                              <m:r>
                                <a:rPr lang="en-US" altLang="zh-TW" sz="1800" i="1">
                                  <a:latin typeface="Cambria Math"/>
                                </a:rPr>
                                <m:t>𝑖</m:t>
                              </m:r>
                            </m:sub>
                          </m:sSub>
                          <m:d>
                            <m:dPr>
                              <m:ctrlPr>
                                <a:rPr lang="en-US" altLang="zh-TW" sz="1800" i="1" smtClean="0">
                                  <a:latin typeface="Cambria Math" panose="02040503050406030204" pitchFamily="18" charset="0"/>
                                </a:rPr>
                              </m:ctrlPr>
                            </m:dPr>
                            <m:e>
                              <m:acc>
                                <m:accPr>
                                  <m:chr m:val="⃗"/>
                                  <m:ctrlPr>
                                    <a:rPr lang="en-US" altLang="zh-TW" sz="1800" i="1" smtClean="0">
                                      <a:latin typeface="Cambria Math" panose="02040503050406030204" pitchFamily="18" charset="0"/>
                                    </a:rPr>
                                  </m:ctrlPr>
                                </m:accPr>
                                <m:e>
                                  <m:r>
                                    <a:rPr lang="zh-TW" altLang="en-US" sz="1800" i="1" smtClean="0">
                                      <a:latin typeface="Cambria Math"/>
                                    </a:rPr>
                                    <m:t>𝜔</m:t>
                                  </m:r>
                                </m:e>
                              </m:acc>
                              <m:r>
                                <a:rPr lang="en-US" altLang="zh-TW" sz="1800" i="1" smtClean="0">
                                  <a:latin typeface="Cambria Math"/>
                                  <a:ea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e>
                          </m:d>
                        </m:e>
                      </m:nary>
                      <m:r>
                        <a:rPr lang="en-US" altLang="zh-TW" sz="1800" b="0" i="1" smtClean="0">
                          <a:latin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b="0" i="1" smtClean="0">
                                      <a:latin typeface="Cambria Math"/>
                                    </a:rPr>
                                    <m:t>𝑟</m:t>
                                  </m:r>
                                </m:e>
                                <m:sub>
                                  <m:r>
                                    <a:rPr lang="en-US" altLang="zh-TW" sz="1800" i="1">
                                      <a:latin typeface="Cambria Math"/>
                                    </a:rPr>
                                    <m:t>𝑖</m:t>
                                  </m:r>
                                </m:sub>
                              </m:sSub>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e>
                          </m:d>
                        </m:e>
                      </m:nary>
                      <m:r>
                        <a:rPr lang="en-US" altLang="zh-TW" sz="1800" i="1">
                          <a:latin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𝑟</m:t>
                          </m:r>
                        </m:e>
                      </m:acc>
                    </m:oMath>
                  </m:oMathPara>
                </a14:m>
                <a:endParaRPr lang="zh-TW" altLang="en-US" sz="1800" dirty="0"/>
              </a:p>
            </p:txBody>
          </p:sp>
        </mc:Choice>
        <mc:Fallback xmlns="">
          <p:sp>
            <p:nvSpPr>
              <p:cNvPr id="13" name="矩形 12"/>
              <p:cNvSpPr>
                <a:spLocks noRot="1" noChangeAspect="1" noMove="1" noResize="1" noEditPoints="1" noAdjustHandles="1" noChangeArrowheads="1" noChangeShapeType="1" noTextEdit="1"/>
              </p:cNvSpPr>
              <p:nvPr/>
            </p:nvSpPr>
            <p:spPr>
              <a:xfrm>
                <a:off x="3598742" y="4539984"/>
                <a:ext cx="5018169" cy="871136"/>
              </a:xfrm>
              <a:prstGeom prst="rect">
                <a:avLst/>
              </a:prstGeom>
              <a:blipFill>
                <a:blip r:embed="rId6"/>
                <a:stretch>
                  <a:fillRect l="-13131" t="-94286" b="-14857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524787" y="1551546"/>
                <a:ext cx="7143557" cy="38523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𝑑</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sz="1800" b="0" i="1" smtClean="0">
                          <a:latin typeface="Cambria Math"/>
                        </a:rPr>
                        <m:t>=</m:t>
                      </m:r>
                      <m:r>
                        <a:rPr lang="en-US" altLang="zh-TW" i="1">
                          <a:latin typeface="Cambria Math"/>
                          <a:ea typeface="Cambria Math"/>
                        </a:rPr>
                        <m:t>𝑑</m:t>
                      </m:r>
                      <m:r>
                        <a:rPr lang="zh-TW" altLang="en-US" i="1">
                          <a:latin typeface="Cambria Math"/>
                          <a:ea typeface="Cambria Math"/>
                        </a:rPr>
                        <m:t>𝜙</m:t>
                      </m:r>
                      <m:r>
                        <a:rPr lang="zh-TW" altLang="en-US" i="1" smtClean="0">
                          <a:latin typeface="Cambria Math"/>
                          <a:ea typeface="Cambria Math"/>
                        </a:rPr>
                        <m:t>∙</m:t>
                      </m:r>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sin</m:t>
                          </m:r>
                        </m:fName>
                        <m:e>
                          <m:r>
                            <a:rPr lang="zh-TW" altLang="en-US" sz="1800" b="0" i="1" smtClean="0">
                              <a:latin typeface="Cambria Math"/>
                            </a:rPr>
                            <m:t>𝜃</m:t>
                          </m:r>
                        </m:e>
                      </m:func>
                      <m:r>
                        <a:rPr lang="zh-TW" altLang="en-US" sz="1800" b="0" i="1" smtClean="0">
                          <a:latin typeface="Cambria Math"/>
                        </a:rPr>
                        <m:t>∙</m:t>
                      </m:r>
                      <m:acc>
                        <m:accPr>
                          <m:chr m:val="̂"/>
                          <m:ctrlPr>
                            <a:rPr lang="zh-TW" altLang="en-US" sz="1800" b="0" i="1" smtClean="0">
                              <a:latin typeface="Cambria Math" panose="02040503050406030204" pitchFamily="18" charset="0"/>
                            </a:rPr>
                          </m:ctrlPr>
                        </m:accPr>
                        <m:e>
                          <m:r>
                            <a:rPr lang="en-US" altLang="zh-TW" sz="1800" b="0" i="1" smtClean="0">
                              <a:latin typeface="Cambria Math"/>
                            </a:rPr>
                            <m:t>𝑑</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e>
                      </m:acc>
                      <m:r>
                        <a:rPr lang="en-US" altLang="zh-TW" sz="1800" i="1">
                          <a:latin typeface="Cambria Math"/>
                        </a:rPr>
                        <m:t>=</m:t>
                      </m:r>
                      <m:d>
                        <m:dPr>
                          <m:ctrlPr>
                            <a:rPr lang="en-US" altLang="zh-TW" sz="1800" i="1">
                              <a:latin typeface="Cambria Math" panose="02040503050406030204" pitchFamily="18" charset="0"/>
                            </a:rPr>
                          </m:ctrlPr>
                        </m:dPr>
                        <m:e>
                          <m:acc>
                            <m:accPr>
                              <m:chr m:val="̂"/>
                              <m:ctrlPr>
                                <a:rPr lang="en-US" altLang="zh-TW" sz="1800" b="0" i="1" smtClean="0">
                                  <a:latin typeface="Cambria Math" panose="02040503050406030204" pitchFamily="18" charset="0"/>
                                </a:rPr>
                              </m:ctrlPr>
                            </m:accPr>
                            <m:e>
                              <m:r>
                                <a:rPr lang="zh-TW" altLang="en-US" sz="1800" b="0" i="1" smtClean="0">
                                  <a:latin typeface="Cambria Math"/>
                                </a:rPr>
                                <m:t>𝜔</m:t>
                              </m:r>
                            </m:e>
                          </m:acc>
                          <m:r>
                            <a:rPr lang="en-US" altLang="zh-TW" sz="1800" i="1">
                              <a:latin typeface="Cambria Math"/>
                              <a:ea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e>
                      </m:d>
                      <m:r>
                        <a:rPr lang="en-US" altLang="zh-TW" sz="1800" i="1" smtClean="0">
                          <a:latin typeface="Cambria Math"/>
                          <a:ea typeface="Cambria Math"/>
                        </a:rPr>
                        <m:t>∙</m:t>
                      </m:r>
                      <m:r>
                        <a:rPr lang="en-US" altLang="zh-TW" sz="1800" i="1">
                          <a:latin typeface="Cambria Math"/>
                        </a:rPr>
                        <m:t>𝑑</m:t>
                      </m:r>
                      <m:r>
                        <a:rPr lang="zh-TW" altLang="en-US" sz="1800" i="1">
                          <a:latin typeface="Cambria Math"/>
                        </a:rPr>
                        <m:t>𝜙</m:t>
                      </m:r>
                      <m:r>
                        <a:rPr lang="en-US" altLang="zh-TW" sz="1800" b="0" i="1" smtClean="0">
                          <a:latin typeface="Cambria Math"/>
                        </a:rPr>
                        <m:t>=</m:t>
                      </m:r>
                      <m:d>
                        <m:dPr>
                          <m:ctrlPr>
                            <a:rPr lang="en-US" altLang="zh-TW" sz="1800" b="0" i="1" smtClean="0">
                              <a:latin typeface="Cambria Math" panose="02040503050406030204" pitchFamily="18" charset="0"/>
                            </a:rPr>
                          </m:ctrlPr>
                        </m:dPr>
                        <m:e>
                          <m:acc>
                            <m:accPr>
                              <m:chr m:val="̂"/>
                              <m:ctrlPr>
                                <a:rPr lang="en-US" altLang="zh-TW" sz="1800" b="0" i="1" smtClean="0">
                                  <a:latin typeface="Cambria Math" panose="02040503050406030204" pitchFamily="18" charset="0"/>
                                </a:rPr>
                              </m:ctrlPr>
                            </m:accPr>
                            <m:e>
                              <m:r>
                                <a:rPr lang="zh-TW" altLang="en-US" sz="1800" b="0" i="1" smtClean="0">
                                  <a:latin typeface="Cambria Math"/>
                                </a:rPr>
                                <m:t>𝜔</m:t>
                              </m:r>
                            </m:e>
                          </m:acc>
                          <m:r>
                            <a:rPr lang="en-US" altLang="zh-TW" sz="1800" i="1">
                              <a:latin typeface="Cambria Math"/>
                              <a:ea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e>
                      </m:d>
                      <m:r>
                        <a:rPr lang="en-US" altLang="zh-TW" sz="1800" i="1" smtClean="0">
                          <a:latin typeface="Cambria Math"/>
                          <a:ea typeface="Cambria Math"/>
                        </a:rPr>
                        <m:t>∙</m:t>
                      </m:r>
                      <m:r>
                        <a:rPr lang="zh-TW" altLang="en-US" sz="1800" i="1" smtClean="0">
                          <a:latin typeface="Cambria Math"/>
                        </a:rPr>
                        <m:t>𝜔</m:t>
                      </m:r>
                      <m:r>
                        <a:rPr lang="en-US" altLang="zh-TW" sz="1800" b="0" i="1" smtClean="0">
                          <a:latin typeface="Cambria Math"/>
                        </a:rPr>
                        <m:t>𝑑𝑡</m:t>
                      </m:r>
                      <m:r>
                        <a:rPr lang="en-US" altLang="zh-TW" sz="1800" b="0" i="1" smtClean="0">
                          <a:latin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sSub>
                        <m:sSubPr>
                          <m:ctrlPr>
                            <a:rPr lang="en-US" altLang="zh-TW" sz="1800" i="1" smtClean="0">
                              <a:latin typeface="Cambria Math" panose="02040503050406030204" pitchFamily="18" charset="0"/>
                              <a:ea typeface="Cambria Math"/>
                            </a:rPr>
                          </m:ctrlPr>
                        </m:sSubPr>
                        <m:e>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panose="02040503050406030204" pitchFamily="18" charset="0"/>
                                  <a:ea typeface="Cambria Math"/>
                                </a:rPr>
                                <m:t>𝑒</m:t>
                              </m:r>
                            </m:e>
                          </m:acc>
                        </m:e>
                        <m:sub>
                          <m:r>
                            <a:rPr lang="en-US" altLang="zh-TW" sz="1800" b="0" i="1" smtClean="0">
                              <a:latin typeface="Cambria Math" panose="02040503050406030204" pitchFamily="18" charset="0"/>
                              <a:ea typeface="Cambria Math"/>
                            </a:rPr>
                            <m:t>𝑖</m:t>
                          </m:r>
                        </m:sub>
                      </m:sSub>
                      <m:r>
                        <a:rPr lang="en-US" altLang="zh-TW" sz="1800" i="1" smtClean="0">
                          <a:latin typeface="Cambria Math"/>
                          <a:ea typeface="Cambria Math"/>
                        </a:rPr>
                        <m:t>∙</m:t>
                      </m:r>
                      <m:r>
                        <a:rPr lang="en-US" altLang="zh-TW" sz="1800" b="0" i="1" smtClean="0">
                          <a:latin typeface="Cambria Math"/>
                          <a:ea typeface="Cambria Math"/>
                        </a:rPr>
                        <m:t>𝑑𝑡</m:t>
                      </m:r>
                    </m:oMath>
                  </m:oMathPara>
                </a14:m>
                <a:endParaRPr lang="zh-TW" altLang="en-US" sz="1800" dirty="0"/>
              </a:p>
            </p:txBody>
          </p:sp>
        </mc:Choice>
        <mc:Fallback xmlns="">
          <p:sp>
            <p:nvSpPr>
              <p:cNvPr id="14" name="矩形 13"/>
              <p:cNvSpPr>
                <a:spLocks noRot="1" noChangeAspect="1" noMove="1" noResize="1" noEditPoints="1" noAdjustHandles="1" noChangeArrowheads="1" noChangeShapeType="1" noTextEdit="1"/>
              </p:cNvSpPr>
              <p:nvPr/>
            </p:nvSpPr>
            <p:spPr>
              <a:xfrm>
                <a:off x="524787" y="1551546"/>
                <a:ext cx="7143557" cy="385234"/>
              </a:xfrm>
              <a:prstGeom prst="rect">
                <a:avLst/>
              </a:prstGeom>
              <a:blipFill>
                <a:blip r:embed="rId7"/>
                <a:stretch>
                  <a:fillRect t="-3226" b="-1290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7203980" y="2237165"/>
                <a:ext cx="1691680" cy="619593"/>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rPr>
                          </m:ctrlPr>
                        </m:fPr>
                        <m:num>
                          <m:r>
                            <a:rPr lang="en-US" altLang="zh-TW" sz="1800" i="1">
                              <a:latin typeface="Cambria Math"/>
                            </a:rPr>
                            <m:t>𝑑</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num>
                        <m:den>
                          <m:r>
                            <a:rPr lang="en-US" altLang="zh-TW" sz="1800" i="1">
                              <a:latin typeface="Cambria Math"/>
                            </a:rPr>
                            <m:t>𝑑𝑡</m:t>
                          </m:r>
                        </m:den>
                      </m:f>
                      <m:r>
                        <a:rPr lang="en-US" altLang="zh-TW" sz="1800" i="1">
                          <a:latin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oMath>
                  </m:oMathPara>
                </a14:m>
                <a:endParaRPr lang="zh-TW" altLang="en-US" sz="1800" dirty="0"/>
              </a:p>
            </p:txBody>
          </p:sp>
        </mc:Choice>
        <mc:Fallback xmlns="">
          <p:sp>
            <p:nvSpPr>
              <p:cNvPr id="16" name="矩形 15"/>
              <p:cNvSpPr>
                <a:spLocks noRot="1" noChangeAspect="1" noMove="1" noResize="1" noEditPoints="1" noAdjustHandles="1" noChangeArrowheads="1" noChangeShapeType="1" noTextEdit="1"/>
              </p:cNvSpPr>
              <p:nvPr/>
            </p:nvSpPr>
            <p:spPr>
              <a:xfrm>
                <a:off x="7203980" y="2237165"/>
                <a:ext cx="1691680" cy="619593"/>
              </a:xfrm>
              <a:prstGeom prst="rect">
                <a:avLst/>
              </a:prstGeom>
              <a:blipFill>
                <a:blip r:embed="rId8"/>
                <a:stretch>
                  <a:fillRect t="-4000"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486698" y="5506677"/>
                <a:ext cx="3110400" cy="871136"/>
              </a:xfrm>
              <a:prstGeom prst="rect">
                <a:avLst/>
              </a:prstGeom>
              <a:solidFill>
                <a:srgbClr val="FFFCA4"/>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𝑑</m:t>
                          </m:r>
                        </m:num>
                        <m:den>
                          <m:r>
                            <a:rPr lang="en-US" altLang="zh-TW" sz="1800" b="0" i="1" smtClean="0">
                              <a:latin typeface="Cambria Math"/>
                            </a:rPr>
                            <m:t>𝑑𝑡</m:t>
                          </m:r>
                        </m:den>
                      </m:f>
                      <m:acc>
                        <m:accPr>
                          <m:chr m:val="⃗"/>
                          <m:ctrlPr>
                            <a:rPr lang="en-US" altLang="zh-TW" sz="1800" i="1" smtClean="0">
                              <a:latin typeface="Cambria Math" panose="02040503050406030204" pitchFamily="18" charset="0"/>
                            </a:rPr>
                          </m:ctrlPr>
                        </m:accPr>
                        <m:e>
                          <m:r>
                            <a:rPr lang="en-US" altLang="zh-TW" sz="1800" b="0" i="1" smtClean="0">
                              <a:latin typeface="Cambria Math"/>
                            </a:rPr>
                            <m:t>𝑟</m:t>
                          </m:r>
                        </m:e>
                      </m:acc>
                      <m:r>
                        <a:rPr lang="en-US" altLang="zh-TW" sz="1800" b="0" i="1" smtClean="0">
                          <a:latin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𝑖</m:t>
                          </m:r>
                          <m:r>
                            <a:rPr lang="en-US" altLang="zh-TW" sz="1800" b="0" i="1" smtClean="0">
                              <a:latin typeface="Cambria Math"/>
                            </a:rPr>
                            <m:t>=1</m:t>
                          </m:r>
                        </m:sub>
                        <m:sup>
                          <m:r>
                            <a:rPr lang="en-US" altLang="zh-TW" sz="1800" b="0" i="1" smtClean="0">
                              <a:latin typeface="Cambria Math"/>
                            </a:rPr>
                            <m:t>3</m:t>
                          </m:r>
                        </m:sup>
                        <m:e>
                          <m:f>
                            <m:fPr>
                              <m:ctrlPr>
                                <a:rPr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b="0" i="1" smtClean="0">
                                      <a:latin typeface="Cambria Math"/>
                                    </a:rPr>
                                    <m:t>𝑑𝑟</m:t>
                                  </m:r>
                                </m:e>
                                <m:sub>
                                  <m:r>
                                    <a:rPr lang="en-US" altLang="zh-TW" sz="1800" i="1">
                                      <a:latin typeface="Cambria Math"/>
                                    </a:rPr>
                                    <m:t>𝑖</m:t>
                                  </m:r>
                                </m:sub>
                              </m:sSub>
                            </m:num>
                            <m:den>
                              <m:r>
                                <a:rPr lang="en-US" altLang="zh-TW" sz="1800" b="0" i="1" smtClean="0">
                                  <a:latin typeface="Cambria Math"/>
                                </a:rPr>
                                <m:t>𝑑𝑡</m:t>
                              </m:r>
                            </m:den>
                          </m:f>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sz="1800" b="0" i="1" smtClean="0">
                          <a:latin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sSub>
                            <m:sSubPr>
                              <m:ctrlPr>
                                <a:rPr lang="en-US" altLang="zh-TW" sz="1800" i="1">
                                  <a:latin typeface="Cambria Math" panose="02040503050406030204" pitchFamily="18" charset="0"/>
                                </a:rPr>
                              </m:ctrlPr>
                            </m:sSubPr>
                            <m:e>
                              <m:r>
                                <a:rPr lang="en-US" altLang="zh-TW" sz="1800" b="0" i="1" smtClean="0">
                                  <a:latin typeface="Cambria Math"/>
                                </a:rPr>
                                <m:t>𝑟</m:t>
                              </m:r>
                            </m:e>
                            <m:sub>
                              <m:r>
                                <a:rPr lang="en-US" altLang="zh-TW" sz="1800" i="1">
                                  <a:latin typeface="Cambria Math"/>
                                </a:rPr>
                                <m:t>𝑖</m:t>
                              </m:r>
                            </m:sub>
                          </m:sSub>
                        </m:e>
                      </m:nary>
                      <m:f>
                        <m:fPr>
                          <m:ctrlPr>
                            <a:rPr lang="en-US" altLang="zh-TW" sz="1800" i="1" smtClean="0">
                              <a:latin typeface="Cambria Math" panose="02040503050406030204" pitchFamily="18" charset="0"/>
                            </a:rPr>
                          </m:ctrlPr>
                        </m:fPr>
                        <m:num>
                          <m:r>
                            <a:rPr lang="en-US" altLang="zh-TW" sz="1800" b="0" i="1" smtClean="0">
                              <a:latin typeface="Cambria Math"/>
                            </a:rPr>
                            <m:t>𝑑</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num>
                        <m:den>
                          <m:r>
                            <a:rPr lang="en-US" altLang="zh-TW" sz="1800" b="0" i="1" smtClean="0">
                              <a:latin typeface="Cambria Math"/>
                            </a:rPr>
                            <m:t>𝑑𝑡</m:t>
                          </m:r>
                        </m:den>
                      </m:f>
                    </m:oMath>
                  </m:oMathPara>
                </a14:m>
                <a:endParaRPr lang="zh-TW" altLang="en-US" sz="1800" dirty="0"/>
              </a:p>
            </p:txBody>
          </p:sp>
        </mc:Choice>
        <mc:Fallback xmlns="">
          <p:sp>
            <p:nvSpPr>
              <p:cNvPr id="12" name="矩形 11"/>
              <p:cNvSpPr>
                <a:spLocks noRot="1" noChangeAspect="1" noMove="1" noResize="1" noEditPoints="1" noAdjustHandles="1" noChangeArrowheads="1" noChangeShapeType="1" noTextEdit="1"/>
              </p:cNvSpPr>
              <p:nvPr/>
            </p:nvSpPr>
            <p:spPr>
              <a:xfrm>
                <a:off x="486698" y="5506677"/>
                <a:ext cx="3110400" cy="871136"/>
              </a:xfrm>
              <a:prstGeom prst="rect">
                <a:avLst/>
              </a:prstGeom>
              <a:blipFill>
                <a:blip r:embed="rId9"/>
                <a:stretch>
                  <a:fillRect t="-92857" b="-14857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4744028" y="5509997"/>
                <a:ext cx="2387192" cy="87113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𝑑</m:t>
                          </m:r>
                          <m:acc>
                            <m:accPr>
                              <m:chr m:val="⃗"/>
                              <m:ctrlPr>
                                <a:rPr lang="en-US" altLang="zh-TW" sz="1800" b="0" i="1" smtClean="0">
                                  <a:latin typeface="Cambria Math" panose="02040503050406030204" pitchFamily="18" charset="0"/>
                                </a:rPr>
                              </m:ctrlPr>
                            </m:accPr>
                            <m:e>
                              <m:r>
                                <a:rPr lang="en-US" altLang="zh-TW" sz="1800" b="0" i="1" smtClean="0">
                                  <a:latin typeface="Cambria Math"/>
                                </a:rPr>
                                <m:t>𝑟</m:t>
                              </m:r>
                            </m:e>
                          </m:acc>
                        </m:num>
                        <m:den>
                          <m:r>
                            <a:rPr lang="en-US" altLang="zh-TW" sz="1800" b="0" i="1" smtClean="0">
                              <a:latin typeface="Cambria Math"/>
                            </a:rPr>
                            <m:t>𝑑𝑡</m:t>
                          </m:r>
                        </m:den>
                      </m:f>
                      <m:r>
                        <a:rPr lang="en-US" altLang="zh-TW" sz="1800" b="0" i="1" smtClean="0">
                          <a:latin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𝑖</m:t>
                          </m:r>
                          <m:r>
                            <a:rPr lang="en-US" altLang="zh-TW" sz="1800" b="0" i="1" smtClean="0">
                              <a:latin typeface="Cambria Math"/>
                            </a:rPr>
                            <m:t>=1</m:t>
                          </m:r>
                        </m:sub>
                        <m:sup>
                          <m:r>
                            <a:rPr lang="en-US" altLang="zh-TW" sz="1800" b="0" i="1" smtClean="0">
                              <a:latin typeface="Cambria Math"/>
                            </a:rPr>
                            <m:t>3</m:t>
                          </m:r>
                        </m:sup>
                        <m:e>
                          <m:f>
                            <m:fPr>
                              <m:ctrlPr>
                                <a:rPr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b="0" i="1" smtClean="0">
                                      <a:latin typeface="Cambria Math"/>
                                    </a:rPr>
                                    <m:t>𝑑𝑟</m:t>
                                  </m:r>
                                </m:e>
                                <m:sub>
                                  <m:r>
                                    <a:rPr lang="en-US" altLang="zh-TW" sz="1800" i="1">
                                      <a:latin typeface="Cambria Math"/>
                                    </a:rPr>
                                    <m:t>𝑖</m:t>
                                  </m:r>
                                </m:sub>
                              </m:sSub>
                            </m:num>
                            <m:den>
                              <m:r>
                                <a:rPr lang="en-US" altLang="zh-TW" sz="1800" b="0" i="1" smtClean="0">
                                  <a:latin typeface="Cambria Math"/>
                                </a:rPr>
                                <m:t>𝑑𝑡</m:t>
                              </m:r>
                            </m:den>
                          </m:f>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sz="1800" b="0" i="1" smtClean="0">
                          <a:latin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𝑟</m:t>
                          </m:r>
                        </m:e>
                      </m:acc>
                    </m:oMath>
                  </m:oMathPara>
                </a14:m>
                <a:endParaRPr lang="zh-TW" altLang="en-US" sz="1800" dirty="0"/>
              </a:p>
            </p:txBody>
          </p:sp>
        </mc:Choice>
        <mc:Fallback xmlns="">
          <p:sp>
            <p:nvSpPr>
              <p:cNvPr id="17" name="矩形 16"/>
              <p:cNvSpPr>
                <a:spLocks noRot="1" noChangeAspect="1" noMove="1" noResize="1" noEditPoints="1" noAdjustHandles="1" noChangeArrowheads="1" noChangeShapeType="1" noTextEdit="1"/>
              </p:cNvSpPr>
              <p:nvPr/>
            </p:nvSpPr>
            <p:spPr>
              <a:xfrm>
                <a:off x="4744028" y="5509997"/>
                <a:ext cx="2387192" cy="871136"/>
              </a:xfrm>
              <a:prstGeom prst="rect">
                <a:avLst/>
              </a:prstGeom>
              <a:blipFill>
                <a:blip r:embed="rId10"/>
                <a:stretch>
                  <a:fillRect l="-7407" t="-92857" b="-148571"/>
                </a:stretch>
              </a:blipFill>
            </p:spPr>
            <p:txBody>
              <a:bodyPr/>
              <a:lstStyle/>
              <a:p>
                <a:r>
                  <a:rPr lang="en-TW">
                    <a:noFill/>
                  </a:rPr>
                  <a:t> </a:t>
                </a:r>
              </a:p>
            </p:txBody>
          </p:sp>
        </mc:Fallback>
      </mc:AlternateContent>
      <p:sp>
        <p:nvSpPr>
          <p:cNvPr id="2" name="向右箭號 1"/>
          <p:cNvSpPr/>
          <p:nvPr/>
        </p:nvSpPr>
        <p:spPr>
          <a:xfrm>
            <a:off x="3785390" y="5798229"/>
            <a:ext cx="792088" cy="28803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8" name="文字方塊 17"/>
              <p:cNvSpPr txBox="1"/>
              <p:nvPr/>
            </p:nvSpPr>
            <p:spPr bwMode="auto">
              <a:xfrm>
                <a:off x="1532745" y="4654523"/>
                <a:ext cx="365358" cy="369332"/>
              </a:xfrm>
              <a:prstGeom prst="rect">
                <a:avLst/>
              </a:prstGeom>
              <a:solidFill>
                <a:schemeClr val="bg1"/>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zh-TW" altLang="en-US" sz="1800" i="1" smtClean="0">
                              <a:latin typeface="Cambria Math"/>
                            </a:rPr>
                            <m:t>𝜔</m:t>
                          </m:r>
                        </m:e>
                      </m:acc>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1532745" y="4654523"/>
                <a:ext cx="365358" cy="369332"/>
              </a:xfrm>
              <a:prstGeom prst="rect">
                <a:avLst/>
              </a:prstGeom>
              <a:blipFill rotWithShape="1">
                <a:blip r:embed="rId11"/>
                <a:stretch>
                  <a:fillRect t="-5000" r="-10000"/>
                </a:stretch>
              </a:blipFill>
              <a:ln w="9525">
                <a:noFill/>
                <a:miter lim="800000"/>
                <a:headEnd/>
                <a:tailEnd/>
              </a:ln>
            </p:spPr>
            <p:txBody>
              <a:bodyPr/>
              <a:lstStyle/>
              <a:p>
                <a:r>
                  <a:rPr lang="zh-CN" altLang="en-US">
                    <a:noFill/>
                  </a:rPr>
                  <a:t> </a:t>
                </a:r>
              </a:p>
            </p:txBody>
          </p:sp>
        </mc:Fallback>
      </mc:AlternateContent>
      <p:cxnSp>
        <p:nvCxnSpPr>
          <p:cNvPr id="6" name="直線單箭頭接點 5"/>
          <p:cNvCxnSpPr/>
          <p:nvPr/>
        </p:nvCxnSpPr>
        <p:spPr>
          <a:xfrm flipV="1">
            <a:off x="1847302" y="3574403"/>
            <a:ext cx="0" cy="16905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V="1">
            <a:off x="4569206" y="2437158"/>
            <a:ext cx="0" cy="15675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V="1">
            <a:off x="4557410" y="2693096"/>
            <a:ext cx="495672" cy="13115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flipV="1">
            <a:off x="4557410" y="3886900"/>
            <a:ext cx="495672" cy="1177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字方塊 27"/>
              <p:cNvSpPr txBox="1"/>
              <p:nvPr/>
            </p:nvSpPr>
            <p:spPr bwMode="auto">
              <a:xfrm>
                <a:off x="4155204" y="2456785"/>
                <a:ext cx="365358" cy="369332"/>
              </a:xfrm>
              <a:prstGeom prst="rect">
                <a:avLst/>
              </a:prstGeom>
              <a:solidFill>
                <a:schemeClr val="bg1"/>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zh-TW" altLang="en-US" sz="1800" i="1" smtClean="0">
                              <a:latin typeface="Cambria Math"/>
                            </a:rPr>
                            <m:t>𝜔</m:t>
                          </m:r>
                        </m:e>
                      </m:acc>
                    </m:oMath>
                  </m:oMathPara>
                </a14:m>
                <a:endParaRPr lang="zh-TW" altLang="en-US" sz="1800" dirty="0"/>
              </a:p>
            </p:txBody>
          </p:sp>
        </mc:Choice>
        <mc:Fallback xmlns="">
          <p:sp>
            <p:nvSpPr>
              <p:cNvPr id="28" name="文字方塊 27"/>
              <p:cNvSpPr txBox="1">
                <a:spLocks noRot="1" noChangeAspect="1" noMove="1" noResize="1" noEditPoints="1" noAdjustHandles="1" noChangeArrowheads="1" noChangeShapeType="1" noTextEdit="1"/>
              </p:cNvSpPr>
              <p:nvPr/>
            </p:nvSpPr>
            <p:spPr bwMode="auto">
              <a:xfrm>
                <a:off x="4155204" y="2456785"/>
                <a:ext cx="365358" cy="369332"/>
              </a:xfrm>
              <a:prstGeom prst="rect">
                <a:avLst/>
              </a:prstGeom>
              <a:blipFill rotWithShape="1">
                <a:blip r:embed="rId12"/>
                <a:stretch>
                  <a:fillRect t="-4918" r="-8333"/>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矩形 29"/>
              <p:cNvSpPr/>
              <p:nvPr/>
            </p:nvSpPr>
            <p:spPr>
              <a:xfrm>
                <a:off x="5076100" y="3653428"/>
                <a:ext cx="57086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a:latin typeface="Cambria Math"/>
                        </a:rPr>
                        <m:t>𝑑</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oMath>
                  </m:oMathPara>
                </a14:m>
                <a:endParaRPr lang="zh-TW" altLang="en-US" sz="1800" dirty="0"/>
              </a:p>
            </p:txBody>
          </p:sp>
        </mc:Choice>
        <mc:Fallback xmlns="">
          <p:sp>
            <p:nvSpPr>
              <p:cNvPr id="30" name="矩形 29"/>
              <p:cNvSpPr>
                <a:spLocks noRot="1" noChangeAspect="1" noMove="1" noResize="1" noEditPoints="1" noAdjustHandles="1" noChangeArrowheads="1" noChangeShapeType="1" noTextEdit="1"/>
              </p:cNvSpPr>
              <p:nvPr/>
            </p:nvSpPr>
            <p:spPr>
              <a:xfrm>
                <a:off x="5076100" y="3653428"/>
                <a:ext cx="570862" cy="369332"/>
              </a:xfrm>
              <a:prstGeom prst="rect">
                <a:avLst/>
              </a:prstGeom>
              <a:blipFill>
                <a:blip r:embed="rId13"/>
                <a:stretch>
                  <a:fillRect b="-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1" name="矩形 30"/>
              <p:cNvSpPr/>
              <p:nvPr/>
            </p:nvSpPr>
            <p:spPr>
              <a:xfrm>
                <a:off x="5076100" y="2427125"/>
                <a:ext cx="4305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oMath>
                  </m:oMathPara>
                </a14:m>
                <a:endParaRPr lang="zh-TW" altLang="en-US" sz="1800" dirty="0"/>
              </a:p>
            </p:txBody>
          </p:sp>
        </mc:Choice>
        <mc:Fallback xmlns="">
          <p:sp>
            <p:nvSpPr>
              <p:cNvPr id="31" name="矩形 30"/>
              <p:cNvSpPr>
                <a:spLocks noRot="1" noChangeAspect="1" noMove="1" noResize="1" noEditPoints="1" noAdjustHandles="1" noChangeArrowheads="1" noChangeShapeType="1" noTextEdit="1"/>
              </p:cNvSpPr>
              <p:nvPr/>
            </p:nvSpPr>
            <p:spPr>
              <a:xfrm>
                <a:off x="5076100" y="2427125"/>
                <a:ext cx="430502" cy="369332"/>
              </a:xfrm>
              <a:prstGeom prst="rect">
                <a:avLst/>
              </a:prstGeom>
              <a:blipFill>
                <a:blip r:embed="rId14"/>
                <a:stretch>
                  <a:fillRect b="-3333"/>
                </a:stretch>
              </a:blipFill>
            </p:spPr>
            <p:txBody>
              <a:bodyPr/>
              <a:lstStyle/>
              <a:p>
                <a:r>
                  <a:rPr lang="en-TW">
                    <a:noFill/>
                  </a:rPr>
                  <a:t> </a:t>
                </a:r>
              </a:p>
            </p:txBody>
          </p:sp>
        </mc:Fallback>
      </mc:AlternateContent>
      <p:sp>
        <p:nvSpPr>
          <p:cNvPr id="32" name="弧形箭號 (下彎) 31"/>
          <p:cNvSpPr/>
          <p:nvPr/>
        </p:nvSpPr>
        <p:spPr>
          <a:xfrm rot="1671825">
            <a:off x="4641214" y="2909120"/>
            <a:ext cx="270030" cy="14401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mc:AlternateContent xmlns:mc="http://schemas.openxmlformats.org/markup-compatibility/2006" xmlns:a14="http://schemas.microsoft.com/office/drawing/2010/main">
        <mc:Choice Requires="a14">
          <p:sp>
            <p:nvSpPr>
              <p:cNvPr id="33" name="文字方塊 32"/>
              <p:cNvSpPr txBox="1"/>
              <p:nvPr/>
            </p:nvSpPr>
            <p:spPr>
              <a:xfrm>
                <a:off x="3398155" y="943711"/>
                <a:ext cx="1378074"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i="1" dirty="0">
                          <a:solidFill>
                            <a:srgbClr val="000000"/>
                          </a:solidFill>
                          <a:latin typeface="Cambria Math"/>
                        </a:rPr>
                        <m:t>𝑑</m:t>
                      </m:r>
                      <m:r>
                        <a:rPr lang="zh-TW" altLang="en-US" sz="1800" i="1" dirty="0">
                          <a:solidFill>
                            <a:srgbClr val="000000"/>
                          </a:solidFill>
                          <a:latin typeface="Cambria Math"/>
                        </a:rPr>
                        <m:t>𝜙</m:t>
                      </m:r>
                      <m:r>
                        <a:rPr lang="en-US" altLang="zh-TW" sz="1800" b="0" i="1" dirty="0" smtClean="0">
                          <a:solidFill>
                            <a:srgbClr val="000000"/>
                          </a:solidFill>
                          <a:latin typeface="Cambria Math"/>
                        </a:rPr>
                        <m:t>=</m:t>
                      </m:r>
                      <m:r>
                        <a:rPr lang="zh-TW" altLang="en-US" sz="1800" i="1">
                          <a:solidFill>
                            <a:srgbClr val="000000"/>
                          </a:solidFill>
                          <a:latin typeface="Cambria Math"/>
                        </a:rPr>
                        <m:t>𝜔</m:t>
                      </m:r>
                      <m:r>
                        <a:rPr lang="zh-TW" altLang="en-US" sz="1800" i="1" smtClean="0">
                          <a:solidFill>
                            <a:srgbClr val="000000"/>
                          </a:solidFill>
                          <a:latin typeface="Cambria Math"/>
                        </a:rPr>
                        <m:t>∙</m:t>
                      </m:r>
                      <m:r>
                        <a:rPr lang="en-US" altLang="zh-TW" sz="1800" i="1" dirty="0">
                          <a:solidFill>
                            <a:srgbClr val="000000"/>
                          </a:solidFill>
                          <a:latin typeface="Cambria Math"/>
                        </a:rPr>
                        <m:t>𝑑𝑡</m:t>
                      </m:r>
                    </m:oMath>
                  </m:oMathPara>
                </a14:m>
                <a:endParaRPr lang="zh-CN" altLang="en-US" sz="1800" dirty="0">
                  <a:solidFill>
                    <a:srgbClr val="000000"/>
                  </a:solidFill>
                  <a:latin typeface="Arial" charset="0"/>
                </a:endParaRPr>
              </a:p>
            </p:txBody>
          </p:sp>
        </mc:Choice>
        <mc:Fallback xmlns="">
          <p:sp>
            <p:nvSpPr>
              <p:cNvPr id="33" name="文字方塊 32"/>
              <p:cNvSpPr txBox="1">
                <a:spLocks noRot="1" noChangeAspect="1" noMove="1" noResize="1" noEditPoints="1" noAdjustHandles="1" noChangeArrowheads="1" noChangeShapeType="1" noTextEdit="1"/>
              </p:cNvSpPr>
              <p:nvPr/>
            </p:nvSpPr>
            <p:spPr>
              <a:xfrm>
                <a:off x="3398155" y="943711"/>
                <a:ext cx="1378074" cy="369332"/>
              </a:xfrm>
              <a:prstGeom prst="rect">
                <a:avLst/>
              </a:prstGeom>
              <a:blipFill rotWithShape="1">
                <a:blip r:embed="rId15"/>
                <a:stretch>
                  <a:fillRect b="-1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字方塊 33"/>
              <p:cNvSpPr txBox="1"/>
              <p:nvPr/>
            </p:nvSpPr>
            <p:spPr>
              <a:xfrm>
                <a:off x="5113056" y="941511"/>
                <a:ext cx="1358230"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sz="1800" i="1" dirty="0" smtClean="0">
                          <a:solidFill>
                            <a:srgbClr val="000000"/>
                          </a:solidFill>
                          <a:latin typeface="Cambria Math"/>
                        </a:rPr>
                        <m:t>∆</m:t>
                      </m:r>
                      <m:r>
                        <a:rPr lang="zh-TW" altLang="en-US" sz="1800" i="1" dirty="0">
                          <a:solidFill>
                            <a:srgbClr val="000000"/>
                          </a:solidFill>
                          <a:latin typeface="Cambria Math"/>
                        </a:rPr>
                        <m:t>𝜙</m:t>
                      </m:r>
                      <m:r>
                        <a:rPr lang="en-US" altLang="zh-TW" sz="1800" b="0" i="1" dirty="0" smtClean="0">
                          <a:solidFill>
                            <a:srgbClr val="000000"/>
                          </a:solidFill>
                          <a:latin typeface="Cambria Math"/>
                        </a:rPr>
                        <m:t>=</m:t>
                      </m:r>
                      <m:r>
                        <a:rPr lang="zh-TW" altLang="en-US" sz="1800" i="1">
                          <a:solidFill>
                            <a:srgbClr val="000000"/>
                          </a:solidFill>
                          <a:latin typeface="Cambria Math"/>
                        </a:rPr>
                        <m:t>𝜔</m:t>
                      </m:r>
                      <m:r>
                        <a:rPr lang="zh-TW" altLang="en-US" sz="1800" i="1" smtClean="0">
                          <a:solidFill>
                            <a:srgbClr val="000000"/>
                          </a:solidFill>
                          <a:latin typeface="Cambria Math"/>
                        </a:rPr>
                        <m:t>∙∆</m:t>
                      </m:r>
                      <m:r>
                        <a:rPr lang="en-US" altLang="zh-TW" sz="1800" i="1" dirty="0">
                          <a:solidFill>
                            <a:srgbClr val="000000"/>
                          </a:solidFill>
                          <a:latin typeface="Cambria Math"/>
                        </a:rPr>
                        <m:t>𝑡</m:t>
                      </m:r>
                    </m:oMath>
                  </m:oMathPara>
                </a14:m>
                <a:endParaRPr lang="zh-CN" altLang="en-US" sz="1800" dirty="0">
                  <a:solidFill>
                    <a:srgbClr val="000000"/>
                  </a:solidFill>
                  <a:latin typeface="Arial" charset="0"/>
                </a:endParaRPr>
              </a:p>
            </p:txBody>
          </p:sp>
        </mc:Choice>
        <mc:Fallback xmlns="">
          <p:sp>
            <p:nvSpPr>
              <p:cNvPr id="34" name="文字方塊 33"/>
              <p:cNvSpPr txBox="1">
                <a:spLocks noRot="1" noChangeAspect="1" noMove="1" noResize="1" noEditPoints="1" noAdjustHandles="1" noChangeArrowheads="1" noChangeShapeType="1" noTextEdit="1"/>
              </p:cNvSpPr>
              <p:nvPr/>
            </p:nvSpPr>
            <p:spPr>
              <a:xfrm>
                <a:off x="5113056" y="941511"/>
                <a:ext cx="1358230" cy="369332"/>
              </a:xfrm>
              <a:prstGeom prst="rect">
                <a:avLst/>
              </a:prstGeom>
              <a:blipFill rotWithShape="1">
                <a:blip r:embed="rId16"/>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bwMode="auto">
              <a:xfrm>
                <a:off x="521192" y="943711"/>
                <a:ext cx="2852261" cy="369653"/>
              </a:xfrm>
              <a:prstGeom prst="rect">
                <a:avLst/>
              </a:prstGeom>
              <a:noFill/>
              <a:ln w="9525">
                <a:noFill/>
                <a:miter lim="800000"/>
                <a:headEnd/>
                <a:tailEnd/>
              </a:ln>
            </p:spPr>
            <p:txBody>
              <a:bodyPr wrap="square" rtlCol="0">
                <a:spAutoFit/>
              </a:bodyPr>
              <a:lstStyle/>
              <a:p>
                <a14:m>
                  <m:oMath xmlns:m="http://schemas.openxmlformats.org/officeDocument/2006/math">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oMath>
                </a14:m>
                <a:r>
                  <a:rPr lang="zh-TW" altLang="en-US" dirty="0"/>
                  <a:t>與</a:t>
                </a:r>
                <a14:m>
                  <m:oMath xmlns:m="http://schemas.openxmlformats.org/officeDocument/2006/math">
                    <m:acc>
                      <m:accPr>
                        <m:chr m:val="⃗"/>
                        <m:ctrlPr>
                          <a:rPr lang="zh-TW" altLang="en-US" i="1">
                            <a:latin typeface="Cambria Math" panose="02040503050406030204" pitchFamily="18" charset="0"/>
                          </a:rPr>
                        </m:ctrlPr>
                      </m:accPr>
                      <m:e>
                        <m:r>
                          <a:rPr lang="zh-TW" altLang="en-US" i="1">
                            <a:latin typeface="Cambria Math"/>
                          </a:rPr>
                          <m:t>𝜔</m:t>
                        </m:r>
                      </m:e>
                    </m:acc>
                  </m:oMath>
                </a14:m>
                <a:r>
                  <a:rPr lang="zh-TW" altLang="en-US" dirty="0"/>
                  <a:t>之間的夾角設為</a:t>
                </a:r>
                <a14:m>
                  <m:oMath xmlns:m="http://schemas.openxmlformats.org/officeDocument/2006/math">
                    <m:r>
                      <a:rPr lang="zh-TW" altLang="en-US" i="1" smtClean="0">
                        <a:latin typeface="Cambria Math"/>
                      </a:rPr>
                      <m:t>𝜃</m:t>
                    </m:r>
                  </m:oMath>
                </a14:m>
                <a:r>
                  <a:rPr lang="zh-TW" altLang="en-US" dirty="0"/>
                  <a:t>。</a:t>
                </a:r>
                <a:endParaRPr lang="zh-CN"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521192" y="943711"/>
                <a:ext cx="2852261" cy="369653"/>
              </a:xfrm>
              <a:prstGeom prst="rect">
                <a:avLst/>
              </a:prstGeom>
              <a:blipFill>
                <a:blip r:embed="rId17"/>
                <a:stretch>
                  <a:fillRect t="-6667" b="-2000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56366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文字方塊 10"/>
              <p:cNvSpPr txBox="1"/>
              <p:nvPr/>
            </p:nvSpPr>
            <p:spPr bwMode="auto">
              <a:xfrm>
                <a:off x="1310094" y="1638523"/>
                <a:ext cx="477407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再對時間微分一次（假設</a:t>
                </a:r>
                <a14:m>
                  <m:oMath xmlns:m="http://schemas.openxmlformats.org/officeDocument/2006/math">
                    <m:acc>
                      <m:accPr>
                        <m:chr m:val="⃗"/>
                        <m:ctrlPr>
                          <a:rPr lang="en-US" altLang="zh-TW" sz="1800" i="1">
                            <a:latin typeface="Cambria Math" panose="02040503050406030204" pitchFamily="18" charset="0"/>
                          </a:rPr>
                        </m:ctrlPr>
                      </m:accPr>
                      <m:e>
                        <m:r>
                          <a:rPr lang="zh-TW" altLang="en-US" sz="1800" i="1">
                            <a:latin typeface="Cambria Math"/>
                          </a:rPr>
                          <m:t>𝜔</m:t>
                        </m:r>
                      </m:e>
                    </m:acc>
                  </m:oMath>
                </a14:m>
                <a:r>
                  <a:rPr lang="zh-TW" altLang="en-US" sz="1800" dirty="0"/>
                  <a:t>與時間無關）：</a:t>
                </a: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1310094" y="1638523"/>
                <a:ext cx="4774074" cy="369332"/>
              </a:xfrm>
              <a:prstGeom prst="rect">
                <a:avLst/>
              </a:prstGeom>
              <a:blipFill rotWithShape="1">
                <a:blip r:embed="rId2"/>
                <a:stretch>
                  <a:fillRect l="-1149" t="-6667" b="-2833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1230232" y="692696"/>
                <a:ext cx="2387192" cy="871136"/>
              </a:xfrm>
              <a:prstGeom prst="rect">
                <a:avLst/>
              </a:prstGeom>
              <a:solidFill>
                <a:srgbClr val="FFFCA4"/>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𝑑</m:t>
                          </m:r>
                          <m:acc>
                            <m:accPr>
                              <m:chr m:val="⃗"/>
                              <m:ctrlPr>
                                <a:rPr lang="en-US" altLang="zh-TW" sz="1800" b="0" i="1" smtClean="0">
                                  <a:latin typeface="Cambria Math" panose="02040503050406030204" pitchFamily="18" charset="0"/>
                                </a:rPr>
                              </m:ctrlPr>
                            </m:accPr>
                            <m:e>
                              <m:r>
                                <a:rPr lang="en-US" altLang="zh-TW" sz="1800" b="0" i="1" smtClean="0">
                                  <a:latin typeface="Cambria Math"/>
                                </a:rPr>
                                <m:t>𝑟</m:t>
                              </m:r>
                            </m:e>
                          </m:acc>
                        </m:num>
                        <m:den>
                          <m:r>
                            <a:rPr lang="en-US" altLang="zh-TW" sz="1800" b="0" i="1" smtClean="0">
                              <a:latin typeface="Cambria Math"/>
                            </a:rPr>
                            <m:t>𝑑𝑡</m:t>
                          </m:r>
                        </m:den>
                      </m:f>
                      <m:r>
                        <a:rPr lang="en-US" altLang="zh-TW" sz="1800" b="0" i="1" smtClean="0">
                          <a:latin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𝑖</m:t>
                          </m:r>
                          <m:r>
                            <a:rPr lang="en-US" altLang="zh-TW" sz="1800" b="0" i="1" smtClean="0">
                              <a:latin typeface="Cambria Math"/>
                            </a:rPr>
                            <m:t>=1</m:t>
                          </m:r>
                        </m:sub>
                        <m:sup>
                          <m:r>
                            <a:rPr lang="en-US" altLang="zh-TW" sz="1800" b="0" i="1" smtClean="0">
                              <a:latin typeface="Cambria Math"/>
                            </a:rPr>
                            <m:t>3</m:t>
                          </m:r>
                        </m:sup>
                        <m:e>
                          <m:f>
                            <m:fPr>
                              <m:ctrlPr>
                                <a:rPr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b="0" i="1" smtClean="0">
                                      <a:latin typeface="Cambria Math"/>
                                    </a:rPr>
                                    <m:t>𝑑𝑟</m:t>
                                  </m:r>
                                </m:e>
                                <m:sub>
                                  <m:r>
                                    <a:rPr lang="en-US" altLang="zh-TW" sz="1800" i="1">
                                      <a:latin typeface="Cambria Math"/>
                                    </a:rPr>
                                    <m:t>𝑖</m:t>
                                  </m:r>
                                </m:sub>
                              </m:sSub>
                            </m:num>
                            <m:den>
                              <m:r>
                                <a:rPr lang="en-US" altLang="zh-TW" sz="1800" b="0" i="1" smtClean="0">
                                  <a:latin typeface="Cambria Math"/>
                                </a:rPr>
                                <m:t>𝑑𝑡</m:t>
                              </m:r>
                            </m:den>
                          </m:f>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sz="1800" b="0" i="1" smtClean="0">
                          <a:latin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𝑟</m:t>
                          </m:r>
                        </m:e>
                      </m:acc>
                    </m:oMath>
                  </m:oMathPara>
                </a14:m>
                <a:endParaRPr lang="zh-TW" altLang="en-US" sz="1800" dirty="0"/>
              </a:p>
            </p:txBody>
          </p:sp>
        </mc:Choice>
        <mc:Fallback xmlns="">
          <p:sp>
            <p:nvSpPr>
              <p:cNvPr id="16" name="矩形 15"/>
              <p:cNvSpPr>
                <a:spLocks noRot="1" noChangeAspect="1" noMove="1" noResize="1" noEditPoints="1" noAdjustHandles="1" noChangeArrowheads="1" noChangeShapeType="1" noTextEdit="1"/>
              </p:cNvSpPr>
              <p:nvPr/>
            </p:nvSpPr>
            <p:spPr>
              <a:xfrm>
                <a:off x="1230232" y="692696"/>
                <a:ext cx="2387192" cy="871136"/>
              </a:xfrm>
              <a:prstGeom prst="rect">
                <a:avLst/>
              </a:prstGeom>
              <a:blipFill>
                <a:blip r:embed="rId3"/>
                <a:stretch>
                  <a:fillRect l="-7407" t="-94286" b="-14857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1261914" y="2070571"/>
                <a:ext cx="6840760" cy="2428742"/>
              </a:xfrm>
              <a:prstGeom prst="rect">
                <a:avLst/>
              </a:prstGeom>
              <a:solidFill>
                <a:srgbClr val="FFFCA4"/>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𝑡</m:t>
                              </m:r>
                            </m:e>
                            <m:sup>
                              <m:r>
                                <a:rPr lang="en-US" altLang="zh-TW" sz="1800" b="0" i="1" smtClean="0">
                                  <a:latin typeface="Cambria Math"/>
                                </a:rPr>
                                <m:t>2</m:t>
                              </m:r>
                            </m:sup>
                          </m:sSup>
                        </m:den>
                      </m:f>
                      <m:acc>
                        <m:accPr>
                          <m:chr m:val="⃗"/>
                          <m:ctrlPr>
                            <a:rPr lang="en-US" altLang="zh-TW" sz="1800" i="1" smtClean="0">
                              <a:latin typeface="Cambria Math" panose="02040503050406030204" pitchFamily="18" charset="0"/>
                            </a:rPr>
                          </m:ctrlPr>
                        </m:accPr>
                        <m:e>
                          <m:r>
                            <a:rPr lang="en-US" altLang="zh-TW" sz="1800" b="0" i="1" smtClean="0">
                              <a:latin typeface="Cambria Math"/>
                            </a:rPr>
                            <m:t>𝑟</m:t>
                          </m:r>
                        </m:e>
                      </m:acc>
                      <m:r>
                        <a:rPr lang="en-US" altLang="zh-TW" sz="1800" b="0" i="1" smtClean="0">
                          <a:latin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𝑖</m:t>
                          </m:r>
                          <m:r>
                            <a:rPr lang="en-US" altLang="zh-TW" sz="1800" b="0" i="1" smtClean="0">
                              <a:latin typeface="Cambria Math"/>
                            </a:rPr>
                            <m:t>=1</m:t>
                          </m:r>
                        </m:sub>
                        <m:sup>
                          <m:r>
                            <a:rPr lang="en-US" altLang="zh-TW" sz="1800" b="0" i="1" smtClean="0">
                              <a:latin typeface="Cambria Math"/>
                            </a:rPr>
                            <m:t>3</m:t>
                          </m:r>
                        </m:sup>
                        <m:e>
                          <m:f>
                            <m:fPr>
                              <m:ctrlPr>
                                <a:rPr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sSup>
                                    <m:sSupPr>
                                      <m:ctrlPr>
                                        <a:rPr lang="en-US"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b="0" i="1" smtClean="0">
                                      <a:latin typeface="Cambria Math"/>
                                    </a:rPr>
                                    <m:t>𝑟</m:t>
                                  </m:r>
                                </m:e>
                                <m:sub>
                                  <m:r>
                                    <a:rPr lang="en-US" altLang="zh-TW" sz="1800" i="1">
                                      <a:latin typeface="Cambria Math"/>
                                    </a:rPr>
                                    <m:t>𝑖</m:t>
                                  </m:r>
                                </m:sub>
                              </m:sSub>
                            </m:num>
                            <m:den>
                              <m:r>
                                <a:rPr lang="en-US" altLang="zh-TW" sz="1800" b="0" i="1" smtClean="0">
                                  <a:latin typeface="Cambria Math"/>
                                </a:rPr>
                                <m:t>𝑑</m:t>
                              </m:r>
                              <m:sSup>
                                <m:sSupPr>
                                  <m:ctrlPr>
                                    <a:rPr lang="en-US" altLang="zh-TW" sz="1800" i="1">
                                      <a:latin typeface="Cambria Math" panose="02040503050406030204" pitchFamily="18" charset="0"/>
                                    </a:rPr>
                                  </m:ctrlPr>
                                </m:sSupPr>
                                <m:e>
                                  <m:r>
                                    <a:rPr lang="en-US" altLang="zh-TW" sz="1800" b="0" i="1" smtClean="0">
                                      <a:latin typeface="Cambria Math"/>
                                    </a:rPr>
                                    <m:t>𝑡</m:t>
                                  </m:r>
                                </m:e>
                                <m:sup>
                                  <m:r>
                                    <a:rPr lang="en-US" altLang="zh-TW" sz="1800" i="1">
                                      <a:latin typeface="Cambria Math"/>
                                    </a:rPr>
                                    <m:t>2</m:t>
                                  </m:r>
                                </m:sup>
                              </m:sSup>
                            </m:den>
                          </m:f>
                        </m:e>
                      </m:nary>
                      <m:sSubSup>
                        <m:sSubSupPr>
                          <m:ctrlPr>
                            <a:rPr lang="en-US" altLang="zh-TW" sz="1800" i="1">
                              <a:latin typeface="Cambria Math" panose="02040503050406030204" pitchFamily="18" charset="0"/>
                            </a:rPr>
                          </m:ctrlPr>
                        </m:sSubSupPr>
                        <m:e>
                          <m:acc>
                            <m:accPr>
                              <m:chr m:val="̂"/>
                              <m:ctrlPr>
                                <a:rPr lang="en-US" altLang="zh-TW" sz="1800" i="1">
                                  <a:latin typeface="Cambria Math" panose="02040503050406030204" pitchFamily="18" charset="0"/>
                                </a:rPr>
                              </m:ctrlPr>
                            </m:accPr>
                            <m:e>
                              <m:r>
                                <a:rPr lang="en-US" altLang="zh-TW" sz="1800" i="1">
                                  <a:latin typeface="Cambria Math"/>
                                </a:rPr>
                                <m:t>𝑒</m:t>
                              </m:r>
                            </m:e>
                          </m:acc>
                        </m:e>
                        <m:sub>
                          <m:r>
                            <a:rPr lang="en-US" altLang="zh-TW" sz="1800" i="1">
                              <a:latin typeface="Cambria Math"/>
                            </a:rPr>
                            <m:t>𝑖</m:t>
                          </m:r>
                        </m:sub>
                        <m:sup/>
                      </m:sSubSup>
                      <m:r>
                        <a:rPr lang="en-US" altLang="zh-TW" sz="1800" b="0" i="1" smtClean="0">
                          <a:latin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a:rPr>
                                    <m:t>𝑑𝑟</m:t>
                                  </m:r>
                                </m:e>
                                <m:sub>
                                  <m:r>
                                    <a:rPr lang="en-US" altLang="zh-TW" sz="1800" i="1">
                                      <a:latin typeface="Cambria Math"/>
                                    </a:rPr>
                                    <m:t>𝑖</m:t>
                                  </m:r>
                                </m:sub>
                              </m:sSub>
                            </m:num>
                            <m:den>
                              <m:r>
                                <a:rPr lang="en-US" altLang="zh-TW" sz="1800" i="1">
                                  <a:latin typeface="Cambria Math"/>
                                </a:rPr>
                                <m:t>𝑑𝑡</m:t>
                              </m:r>
                            </m:den>
                          </m:f>
                        </m:e>
                      </m:nary>
                      <m:f>
                        <m:fPr>
                          <m:ctrlPr>
                            <a:rPr lang="en-US" altLang="zh-TW" sz="1800" i="1">
                              <a:latin typeface="Cambria Math" panose="02040503050406030204" pitchFamily="18" charset="0"/>
                            </a:rPr>
                          </m:ctrlPr>
                        </m:fPr>
                        <m:num>
                          <m:r>
                            <a:rPr lang="en-US" altLang="zh-TW" sz="1800" i="1">
                              <a:latin typeface="Cambria Math"/>
                            </a:rPr>
                            <m:t>𝑑</m:t>
                          </m:r>
                          <m:sSubSup>
                            <m:sSubSupPr>
                              <m:ctrlPr>
                                <a:rPr lang="en-US" altLang="zh-TW" sz="1800" i="1">
                                  <a:latin typeface="Cambria Math" panose="02040503050406030204" pitchFamily="18" charset="0"/>
                                </a:rPr>
                              </m:ctrlPr>
                            </m:sSubSupPr>
                            <m:e>
                              <m:acc>
                                <m:accPr>
                                  <m:chr m:val="̂"/>
                                  <m:ctrlPr>
                                    <a:rPr lang="en-US" altLang="zh-TW" sz="1800" i="1">
                                      <a:latin typeface="Cambria Math" panose="02040503050406030204" pitchFamily="18" charset="0"/>
                                    </a:rPr>
                                  </m:ctrlPr>
                                </m:accPr>
                                <m:e>
                                  <m:r>
                                    <a:rPr lang="en-US" altLang="zh-TW" sz="1800" i="1">
                                      <a:latin typeface="Cambria Math"/>
                                    </a:rPr>
                                    <m:t>𝑒</m:t>
                                  </m:r>
                                </m:e>
                              </m:acc>
                            </m:e>
                            <m:sub>
                              <m:r>
                                <a:rPr lang="en-US" altLang="zh-TW" sz="1800" i="1">
                                  <a:latin typeface="Cambria Math"/>
                                </a:rPr>
                                <m:t>𝑖</m:t>
                              </m:r>
                            </m:sub>
                            <m:sup/>
                          </m:sSubSup>
                        </m:num>
                        <m:den>
                          <m:r>
                            <a:rPr lang="en-US" altLang="zh-TW" sz="1800" i="1">
                              <a:latin typeface="Cambria Math"/>
                            </a:rPr>
                            <m:t>𝑑𝑡</m:t>
                          </m:r>
                        </m:den>
                      </m:f>
                      <m:r>
                        <a:rPr lang="en-US" altLang="zh-TW" sz="1800" b="0" i="1" smtClean="0">
                          <a:latin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f>
                        <m:fPr>
                          <m:ctrlPr>
                            <a:rPr lang="en-US" altLang="zh-TW" sz="1800" i="1">
                              <a:latin typeface="Cambria Math" panose="02040503050406030204" pitchFamily="18" charset="0"/>
                            </a:rPr>
                          </m:ctrlPr>
                        </m:fPr>
                        <m:num>
                          <m:r>
                            <a:rPr lang="en-US" altLang="zh-TW" sz="1800" i="1">
                              <a:latin typeface="Cambria Math"/>
                            </a:rPr>
                            <m:t>𝑑</m:t>
                          </m:r>
                          <m:acc>
                            <m:accPr>
                              <m:chr m:val="⃗"/>
                              <m:ctrlPr>
                                <a:rPr lang="en-US" altLang="zh-TW" sz="1800" i="1" smtClean="0">
                                  <a:latin typeface="Cambria Math" panose="02040503050406030204" pitchFamily="18" charset="0"/>
                                </a:rPr>
                              </m:ctrlPr>
                            </m:accPr>
                            <m:e>
                              <m:r>
                                <a:rPr lang="en-US" altLang="zh-TW" sz="1800" b="0" i="1" smtClean="0">
                                  <a:latin typeface="Cambria Math"/>
                                </a:rPr>
                                <m:t>𝑟</m:t>
                              </m:r>
                            </m:e>
                          </m:acc>
                        </m:num>
                        <m:den>
                          <m:r>
                            <a:rPr lang="en-US" altLang="zh-TW" sz="1800" i="1">
                              <a:latin typeface="Cambria Math"/>
                            </a:rPr>
                            <m:t>𝑑𝑡</m:t>
                          </m:r>
                        </m:den>
                      </m:f>
                      <m:r>
                        <a:rPr lang="en-US" altLang="zh-TW" sz="1800" i="1">
                          <a:latin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sSup>
                                    <m:sSupPr>
                                      <m:ctrlPr>
                                        <a:rPr lang="en-US"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i="1">
                                      <a:latin typeface="Cambria Math"/>
                                    </a:rPr>
                                    <m:t>𝑟</m:t>
                                  </m:r>
                                </m:e>
                                <m:sub>
                                  <m:r>
                                    <a:rPr lang="en-US" altLang="zh-TW" sz="1800" i="1">
                                      <a:latin typeface="Cambria Math"/>
                                    </a:rPr>
                                    <m:t>𝑖</m:t>
                                  </m:r>
                                </m:sub>
                              </m:sSub>
                            </m:num>
                            <m:den>
                              <m:r>
                                <a:rPr lang="en-US" altLang="zh-TW" sz="1800" i="1">
                                  <a:latin typeface="Cambria Math"/>
                                </a:rPr>
                                <m:t>𝑑</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sz="1800" i="1">
                          <a:latin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a:rPr>
                                    <m:t>𝑑𝑟</m:t>
                                  </m:r>
                                </m:e>
                                <m:sub>
                                  <m:r>
                                    <a:rPr lang="en-US" altLang="zh-TW" sz="1800" i="1">
                                      <a:latin typeface="Cambria Math"/>
                                    </a:rPr>
                                    <m:t>𝑖</m:t>
                                  </m:r>
                                </m:sub>
                              </m:sSub>
                            </m:num>
                            <m:den>
                              <m:r>
                                <a:rPr lang="en-US" altLang="zh-TW" sz="1800" i="1">
                                  <a:latin typeface="Cambria Math"/>
                                </a:rPr>
                                <m:t>𝑑𝑡</m:t>
                              </m:r>
                            </m:den>
                          </m:f>
                        </m:e>
                      </m:nary>
                      <m:d>
                        <m:dPr>
                          <m:ctrlPr>
                            <a:rPr lang="en-US" altLang="zh-TW" sz="1800" i="1" smtClean="0">
                              <a:latin typeface="Cambria Math" panose="02040503050406030204" pitchFamily="18" charset="0"/>
                            </a:rPr>
                          </m:ctrlPr>
                        </m:dPr>
                        <m:e>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e>
                      </m:d>
                      <m:r>
                        <a:rPr lang="en-US" altLang="zh-TW" sz="1800" i="1">
                          <a:latin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d>
                        <m:dPr>
                          <m:ctrlPr>
                            <a:rPr lang="en-US" altLang="zh-TW" sz="1800" i="1" smtClean="0">
                              <a:latin typeface="Cambria Math" panose="02040503050406030204" pitchFamily="18" charset="0"/>
                              <a:ea typeface="Cambria Math"/>
                            </a:rPr>
                          </m:ctrlPr>
                        </m:dPr>
                        <m:e>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a:rPr>
                                        <m:t>𝑑𝑟</m:t>
                                      </m:r>
                                    </m:e>
                                    <m:sub>
                                      <m:r>
                                        <a:rPr lang="en-US" altLang="zh-TW" sz="1800" i="1">
                                          <a:latin typeface="Cambria Math"/>
                                        </a:rPr>
                                        <m:t>𝑖</m:t>
                                      </m:r>
                                    </m:sub>
                                  </m:sSub>
                                </m:num>
                                <m:den>
                                  <m:r>
                                    <a:rPr lang="en-US" altLang="zh-TW" sz="1800" i="1">
                                      <a:latin typeface="Cambria Math"/>
                                    </a:rPr>
                                    <m:t>𝑑𝑡</m:t>
                                  </m:r>
                                </m:den>
                              </m:f>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sz="1800" i="1">
                              <a:latin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e>
                      </m:d>
                      <m:r>
                        <a:rPr lang="en-US" altLang="zh-TW" sz="1800" b="0" i="0" smtClean="0">
                          <a:latin typeface="Cambria Math"/>
                          <a:ea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sSup>
                                    <m:sSupPr>
                                      <m:ctrlPr>
                                        <a:rPr lang="en-US"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i="1">
                                      <a:latin typeface="Cambria Math"/>
                                    </a:rPr>
                                    <m:t>𝑟</m:t>
                                  </m:r>
                                </m:e>
                                <m:sub>
                                  <m:r>
                                    <a:rPr lang="en-US" altLang="zh-TW" sz="1800" i="1">
                                      <a:latin typeface="Cambria Math"/>
                                    </a:rPr>
                                    <m:t>𝑖</m:t>
                                  </m:r>
                                </m:sub>
                              </m:sSub>
                            </m:num>
                            <m:den>
                              <m:r>
                                <a:rPr lang="en-US" altLang="zh-TW" sz="1800" i="1">
                                  <a:latin typeface="Cambria Math"/>
                                </a:rPr>
                                <m:t>𝑑</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sz="1800" i="1">
                          <a:latin typeface="Cambria Math"/>
                        </a:rPr>
                        <m:t>+</m:t>
                      </m:r>
                      <m:r>
                        <a:rPr lang="en-US" altLang="zh-TW" sz="1800" b="0" i="1" smtClean="0">
                          <a:latin typeface="Cambria Math"/>
                        </a:rPr>
                        <m:t>2</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d>
                        <m:dPr>
                          <m:ctrlPr>
                            <a:rPr lang="en-US" altLang="zh-TW" sz="1800" i="1">
                              <a:latin typeface="Cambria Math" panose="02040503050406030204" pitchFamily="18" charset="0"/>
                              <a:ea typeface="Cambria Math"/>
                            </a:rPr>
                          </m:ctrlPr>
                        </m:dPr>
                        <m:e>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a:rPr>
                                        <m:t>𝑑𝑟</m:t>
                                      </m:r>
                                    </m:e>
                                    <m:sub>
                                      <m:r>
                                        <a:rPr lang="en-US" altLang="zh-TW" sz="1800" i="1">
                                          <a:latin typeface="Cambria Math"/>
                                        </a:rPr>
                                        <m:t>𝑖</m:t>
                                      </m:r>
                                    </m:sub>
                                  </m:sSub>
                                </m:num>
                                <m:den>
                                  <m:r>
                                    <a:rPr lang="en-US" altLang="zh-TW" sz="1800" i="1">
                                      <a:latin typeface="Cambria Math"/>
                                    </a:rPr>
                                    <m:t>𝑑𝑡</m:t>
                                  </m:r>
                                </m:den>
                              </m:f>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e>
                      </m:d>
                      <m:r>
                        <a:rPr lang="en-US" altLang="zh-TW" sz="1800" b="0" i="1" smtClean="0">
                          <a:latin typeface="Cambria Math"/>
                          <a:ea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d>
                        <m:dPr>
                          <m:ctrlPr>
                            <a:rPr lang="en-US" altLang="zh-TW" sz="1800" i="1">
                              <a:latin typeface="Cambria Math" panose="02040503050406030204" pitchFamily="18" charset="0"/>
                              <a:ea typeface="Cambria Math"/>
                            </a:rPr>
                          </m:ctrlPr>
                        </m:dPr>
                        <m:e>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e>
                      </m:d>
                    </m:oMath>
                  </m:oMathPara>
                </a14:m>
                <a:endParaRPr lang="en-US" altLang="zh-TW" sz="1800" dirty="0">
                  <a:ea typeface="Cambria Math"/>
                </a:endParaRPr>
              </a:p>
            </p:txBody>
          </p:sp>
        </mc:Choice>
        <mc:Fallback xmlns="">
          <p:sp>
            <p:nvSpPr>
              <p:cNvPr id="17" name="矩形 16"/>
              <p:cNvSpPr>
                <a:spLocks noRot="1" noChangeAspect="1" noMove="1" noResize="1" noEditPoints="1" noAdjustHandles="1" noChangeArrowheads="1" noChangeShapeType="1" noTextEdit="1"/>
              </p:cNvSpPr>
              <p:nvPr/>
            </p:nvSpPr>
            <p:spPr>
              <a:xfrm>
                <a:off x="1261914" y="2070571"/>
                <a:ext cx="6840760" cy="2428742"/>
              </a:xfrm>
              <a:prstGeom prst="rect">
                <a:avLst/>
              </a:prstGeom>
              <a:blipFill>
                <a:blip r:embed="rId4"/>
                <a:stretch>
                  <a:fillRect t="-34375" b="-5312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7164288" y="1328726"/>
                <a:ext cx="1512168" cy="619593"/>
              </a:xfrm>
              <a:prstGeom prst="rect">
                <a:avLst/>
              </a:prstGeom>
              <a:solidFill>
                <a:srgbClr val="FFFCA4"/>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rPr>
                          </m:ctrlPr>
                        </m:fPr>
                        <m:num>
                          <m:r>
                            <a:rPr lang="en-US" altLang="zh-TW" sz="1800" i="1">
                              <a:latin typeface="Cambria Math"/>
                            </a:rPr>
                            <m:t>𝑑</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num>
                        <m:den>
                          <m:r>
                            <a:rPr lang="en-US" altLang="zh-TW" sz="1800" i="1">
                              <a:latin typeface="Cambria Math"/>
                            </a:rPr>
                            <m:t>𝑑𝑡</m:t>
                          </m:r>
                        </m:den>
                      </m:f>
                      <m:r>
                        <a:rPr lang="en-US" altLang="zh-TW" sz="1800" i="1">
                          <a:latin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oMath>
                  </m:oMathPara>
                </a14:m>
                <a:endParaRPr lang="zh-TW" altLang="en-US" sz="1800" dirty="0"/>
              </a:p>
            </p:txBody>
          </p:sp>
        </mc:Choice>
        <mc:Fallback xmlns="">
          <p:sp>
            <p:nvSpPr>
              <p:cNvPr id="19" name="矩形 18"/>
              <p:cNvSpPr>
                <a:spLocks noRot="1" noChangeAspect="1" noMove="1" noResize="1" noEditPoints="1" noAdjustHandles="1" noChangeArrowheads="1" noChangeShapeType="1" noTextEdit="1"/>
              </p:cNvSpPr>
              <p:nvPr/>
            </p:nvSpPr>
            <p:spPr>
              <a:xfrm>
                <a:off x="7164288" y="1328726"/>
                <a:ext cx="1512168" cy="619593"/>
              </a:xfrm>
              <a:prstGeom prst="rect">
                <a:avLst/>
              </a:prstGeom>
              <a:blipFill>
                <a:blip r:embed="rId5"/>
                <a:stretch>
                  <a:fillRect t="-2000" b="-4000"/>
                </a:stretch>
              </a:blipFill>
            </p:spPr>
            <p:txBody>
              <a:bodyPr/>
              <a:lstStyle/>
              <a:p>
                <a:r>
                  <a:rPr lang="en-TW">
                    <a:noFill/>
                  </a:rPr>
                  <a:t> </a:t>
                </a:r>
              </a:p>
            </p:txBody>
          </p:sp>
        </mc:Fallback>
      </mc:AlternateContent>
      <p:cxnSp>
        <p:nvCxnSpPr>
          <p:cNvPr id="20" name="直線單箭頭接點 19"/>
          <p:cNvCxnSpPr/>
          <p:nvPr/>
        </p:nvCxnSpPr>
        <p:spPr>
          <a:xfrm flipV="1">
            <a:off x="3116436" y="4473116"/>
            <a:ext cx="0"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字方塊 20"/>
              <p:cNvSpPr txBox="1"/>
              <p:nvPr/>
            </p:nvSpPr>
            <p:spPr bwMode="auto">
              <a:xfrm>
                <a:off x="1610366" y="4950891"/>
                <a:ext cx="27456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旋轉座標系中的加速度</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𝑎</m:t>
                        </m:r>
                      </m:e>
                    </m:acc>
                    <m:r>
                      <a:rPr lang="en-US" altLang="zh-TW" b="0" i="1" smtClean="0">
                        <a:latin typeface="Cambria Math"/>
                        <a:ea typeface="Cambria Math"/>
                      </a:rPr>
                      <m:t>′</m:t>
                    </m:r>
                  </m:oMath>
                </a14:m>
                <a:endParaRPr lang="zh-TW" altLang="en-US" sz="1800" dirty="0"/>
              </a:p>
            </p:txBody>
          </p:sp>
        </mc:Choice>
        <mc:Fallback xmlns="">
          <p:sp>
            <p:nvSpPr>
              <p:cNvPr id="21" name="文字方塊 20"/>
              <p:cNvSpPr txBox="1">
                <a:spLocks noRot="1" noChangeAspect="1" noMove="1" noResize="1" noEditPoints="1" noAdjustHandles="1" noChangeArrowheads="1" noChangeShapeType="1" noTextEdit="1"/>
              </p:cNvSpPr>
              <p:nvPr/>
            </p:nvSpPr>
            <p:spPr bwMode="auto">
              <a:xfrm>
                <a:off x="1610366" y="4950891"/>
                <a:ext cx="2745610" cy="369332"/>
              </a:xfrm>
              <a:prstGeom prst="rect">
                <a:avLst/>
              </a:prstGeom>
              <a:blipFill rotWithShape="1">
                <a:blip r:embed="rId6"/>
                <a:stretch>
                  <a:fillRect l="-1774" t="-21311" r="-5543" b="-26230"/>
                </a:stretch>
              </a:blipFill>
              <a:ln w="9525">
                <a:noFill/>
                <a:miter lim="800000"/>
                <a:headEnd/>
                <a:tailEnd/>
              </a:ln>
            </p:spPr>
            <p:txBody>
              <a:bodyPr/>
              <a:lstStyle/>
              <a:p>
                <a:r>
                  <a:rPr lang="zh-TW" altLang="en-US">
                    <a:noFill/>
                  </a:rPr>
                  <a:t> </a:t>
                </a:r>
              </a:p>
            </p:txBody>
          </p:sp>
        </mc:Fallback>
      </mc:AlternateContent>
      <p:cxnSp>
        <p:nvCxnSpPr>
          <p:cNvPr id="22" name="直線單箭頭接點 21"/>
          <p:cNvCxnSpPr/>
          <p:nvPr/>
        </p:nvCxnSpPr>
        <p:spPr>
          <a:xfrm>
            <a:off x="1475656" y="2321473"/>
            <a:ext cx="72008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文字方塊 24"/>
              <p:cNvSpPr txBox="1"/>
              <p:nvPr/>
            </p:nvSpPr>
            <p:spPr bwMode="auto">
              <a:xfrm>
                <a:off x="4427984" y="4950891"/>
                <a:ext cx="252028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旋轉座標系中的速度</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𝑣</m:t>
                        </m:r>
                      </m:e>
                    </m:acc>
                    <m:r>
                      <a:rPr lang="en-US" altLang="zh-TW" b="0" i="1" smtClean="0">
                        <a:latin typeface="Cambria Math"/>
                        <a:ea typeface="Cambria Math"/>
                      </a:rPr>
                      <m:t>′</m:t>
                    </m:r>
                  </m:oMath>
                </a14:m>
                <a:endParaRPr lang="zh-TW" altLang="en-US" sz="1800" dirty="0"/>
              </a:p>
            </p:txBody>
          </p:sp>
        </mc:Choice>
        <mc:Fallback xmlns="">
          <p:sp>
            <p:nvSpPr>
              <p:cNvPr id="25" name="文字方塊 24"/>
              <p:cNvSpPr txBox="1">
                <a:spLocks noRot="1" noChangeAspect="1" noMove="1" noResize="1" noEditPoints="1" noAdjustHandles="1" noChangeArrowheads="1" noChangeShapeType="1" noTextEdit="1"/>
              </p:cNvSpPr>
              <p:nvPr/>
            </p:nvSpPr>
            <p:spPr bwMode="auto">
              <a:xfrm>
                <a:off x="4427984" y="4950891"/>
                <a:ext cx="2520280" cy="369332"/>
              </a:xfrm>
              <a:prstGeom prst="rect">
                <a:avLst/>
              </a:prstGeom>
              <a:blipFill rotWithShape="1">
                <a:blip r:embed="rId7"/>
                <a:stretch>
                  <a:fillRect l="-1932" t="-21311" r="-6039" b="-26230"/>
                </a:stretch>
              </a:blipFill>
              <a:ln w="9525">
                <a:noFill/>
                <a:miter lim="800000"/>
                <a:headEnd/>
                <a:tailEnd/>
              </a:ln>
            </p:spPr>
            <p:txBody>
              <a:bodyPr/>
              <a:lstStyle/>
              <a:p>
                <a:r>
                  <a:rPr lang="zh-TW" altLang="en-US">
                    <a:noFill/>
                  </a:rPr>
                  <a:t> </a:t>
                </a:r>
              </a:p>
            </p:txBody>
          </p:sp>
        </mc:Fallback>
      </mc:AlternateContent>
      <p:cxnSp>
        <p:nvCxnSpPr>
          <p:cNvPr id="26" name="直線單箭頭接點 25"/>
          <p:cNvCxnSpPr/>
          <p:nvPr/>
        </p:nvCxnSpPr>
        <p:spPr>
          <a:xfrm flipV="1">
            <a:off x="5148064" y="4405754"/>
            <a:ext cx="0"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文字方塊 26"/>
              <p:cNvSpPr txBox="1"/>
              <p:nvPr/>
            </p:nvSpPr>
            <p:spPr bwMode="auto">
              <a:xfrm>
                <a:off x="971600" y="5705849"/>
                <a:ext cx="2520280" cy="369332"/>
              </a:xfrm>
              <a:prstGeom prst="rect">
                <a:avLst/>
              </a:prstGeom>
              <a:noFill/>
              <a:ln w="9525">
                <a:noFill/>
                <a:miter lim="800000"/>
                <a:headEnd/>
                <a:tailEnd/>
              </a:ln>
            </p:spPr>
            <p:txBody>
              <a:bodyPr wrap="square" rtlCol="0">
                <a:spAutoFit/>
              </a:bodyPr>
              <a:lstStyle/>
              <a:p>
                <a:pPr>
                  <a:spcBef>
                    <a:spcPct val="50000"/>
                  </a:spcBef>
                </a:pPr>
                <a:r>
                  <a:rPr lang="zh-TW" altLang="en-US" dirty="0"/>
                  <a:t>慣性</a:t>
                </a:r>
                <a:r>
                  <a:rPr lang="zh-TW" altLang="en-US" sz="1800" dirty="0"/>
                  <a:t>座標系中的</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𝑎</m:t>
                        </m:r>
                      </m:e>
                    </m:acc>
                  </m:oMath>
                </a14:m>
                <a:r>
                  <a:rPr lang="zh-TW" altLang="en-US" sz="1800" dirty="0"/>
                  <a:t>：</a:t>
                </a:r>
              </a:p>
            </p:txBody>
          </p:sp>
        </mc:Choice>
        <mc:Fallback xmlns="">
          <p:sp>
            <p:nvSpPr>
              <p:cNvPr id="27" name="文字方塊 26"/>
              <p:cNvSpPr txBox="1">
                <a:spLocks noRot="1" noChangeAspect="1" noMove="1" noResize="1" noEditPoints="1" noAdjustHandles="1" noChangeArrowheads="1" noChangeShapeType="1" noTextEdit="1"/>
              </p:cNvSpPr>
              <p:nvPr/>
            </p:nvSpPr>
            <p:spPr bwMode="auto">
              <a:xfrm>
                <a:off x="971600" y="5705849"/>
                <a:ext cx="2520280" cy="369332"/>
              </a:xfrm>
              <a:prstGeom prst="rect">
                <a:avLst/>
              </a:prstGeom>
              <a:blipFill rotWithShape="1">
                <a:blip r:embed="rId8"/>
                <a:stretch>
                  <a:fillRect l="-1932" t="-21311" b="-2623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1261914" y="2070571"/>
                <a:ext cx="6840760" cy="871136"/>
              </a:xfrm>
              <a:prstGeom prst="rect">
                <a:avLst/>
              </a:prstGeom>
              <a:solidFill>
                <a:srgbClr val="FFFCA4"/>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𝑡</m:t>
                              </m:r>
                            </m:e>
                            <m:sup>
                              <m:r>
                                <a:rPr lang="en-US" altLang="zh-TW" sz="1800" b="0" i="1" smtClean="0">
                                  <a:latin typeface="Cambria Math"/>
                                </a:rPr>
                                <m:t>2</m:t>
                              </m:r>
                            </m:sup>
                          </m:sSup>
                        </m:den>
                      </m:f>
                      <m:acc>
                        <m:accPr>
                          <m:chr m:val="⃗"/>
                          <m:ctrlPr>
                            <a:rPr lang="en-US" altLang="zh-TW" sz="1800" i="1" smtClean="0">
                              <a:latin typeface="Cambria Math" panose="02040503050406030204" pitchFamily="18" charset="0"/>
                            </a:rPr>
                          </m:ctrlPr>
                        </m:accPr>
                        <m:e>
                          <m:r>
                            <a:rPr lang="en-US" altLang="zh-TW" sz="1800" b="0" i="1" smtClean="0">
                              <a:latin typeface="Cambria Math"/>
                            </a:rPr>
                            <m:t>𝑟</m:t>
                          </m:r>
                        </m:e>
                      </m:acc>
                      <m:r>
                        <a:rPr lang="en-US" altLang="zh-TW" sz="1800" b="0" i="1" smtClean="0">
                          <a:latin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𝑖</m:t>
                          </m:r>
                          <m:r>
                            <a:rPr lang="en-US" altLang="zh-TW" sz="1800" b="0" i="1" smtClean="0">
                              <a:latin typeface="Cambria Math"/>
                            </a:rPr>
                            <m:t>=1</m:t>
                          </m:r>
                        </m:sub>
                        <m:sup>
                          <m:r>
                            <a:rPr lang="en-US" altLang="zh-TW" sz="1800" b="0" i="1" smtClean="0">
                              <a:latin typeface="Cambria Math"/>
                            </a:rPr>
                            <m:t>3</m:t>
                          </m:r>
                        </m:sup>
                        <m:e>
                          <m:f>
                            <m:fPr>
                              <m:ctrlPr>
                                <a:rPr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sSup>
                                    <m:sSupPr>
                                      <m:ctrlPr>
                                        <a:rPr lang="en-US"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b="0" i="1" smtClean="0">
                                      <a:latin typeface="Cambria Math"/>
                                    </a:rPr>
                                    <m:t>𝑟</m:t>
                                  </m:r>
                                </m:e>
                                <m:sub>
                                  <m:r>
                                    <a:rPr lang="en-US" altLang="zh-TW" sz="1800" i="1">
                                      <a:latin typeface="Cambria Math"/>
                                    </a:rPr>
                                    <m:t>𝑖</m:t>
                                  </m:r>
                                </m:sub>
                              </m:sSub>
                            </m:num>
                            <m:den>
                              <m:r>
                                <a:rPr lang="en-US" altLang="zh-TW" sz="1800" b="0" i="1" smtClean="0">
                                  <a:latin typeface="Cambria Math"/>
                                </a:rPr>
                                <m:t>𝑑</m:t>
                              </m:r>
                              <m:sSup>
                                <m:sSupPr>
                                  <m:ctrlPr>
                                    <a:rPr lang="en-US" altLang="zh-TW" sz="1800" i="1">
                                      <a:latin typeface="Cambria Math" panose="02040503050406030204" pitchFamily="18" charset="0"/>
                                    </a:rPr>
                                  </m:ctrlPr>
                                </m:sSupPr>
                                <m:e>
                                  <m:r>
                                    <a:rPr lang="en-US" altLang="zh-TW" sz="1800" b="0" i="1" smtClean="0">
                                      <a:latin typeface="Cambria Math"/>
                                    </a:rPr>
                                    <m:t>𝑡</m:t>
                                  </m:r>
                                </m:e>
                                <m:sup>
                                  <m:r>
                                    <a:rPr lang="en-US" altLang="zh-TW" sz="1800" i="1">
                                      <a:latin typeface="Cambria Math"/>
                                    </a:rPr>
                                    <m:t>2</m:t>
                                  </m:r>
                                </m:sup>
                              </m:sSup>
                            </m:den>
                          </m:f>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sz="1800" b="0" i="1" smtClean="0">
                          <a:latin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a:rPr>
                                    <m:t>𝑑𝑟</m:t>
                                  </m:r>
                                </m:e>
                                <m:sub>
                                  <m:r>
                                    <a:rPr lang="en-US" altLang="zh-TW" sz="1800" i="1">
                                      <a:latin typeface="Cambria Math"/>
                                    </a:rPr>
                                    <m:t>𝑖</m:t>
                                  </m:r>
                                </m:sub>
                              </m:sSub>
                            </m:num>
                            <m:den>
                              <m:r>
                                <a:rPr lang="en-US" altLang="zh-TW" sz="1800" i="1">
                                  <a:latin typeface="Cambria Math"/>
                                </a:rPr>
                                <m:t>𝑑𝑡</m:t>
                              </m:r>
                            </m:den>
                          </m:f>
                        </m:e>
                      </m:nary>
                      <m:f>
                        <m:fPr>
                          <m:ctrlPr>
                            <a:rPr lang="en-US" altLang="zh-TW" sz="1800" i="1">
                              <a:latin typeface="Cambria Math" panose="02040503050406030204" pitchFamily="18" charset="0"/>
                            </a:rPr>
                          </m:ctrlPr>
                        </m:fPr>
                        <m:num>
                          <m:r>
                            <a:rPr lang="en-US" altLang="zh-TW" sz="1800" i="1">
                              <a:latin typeface="Cambria Math"/>
                            </a:rPr>
                            <m:t>𝑑</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num>
                        <m:den>
                          <m:r>
                            <a:rPr lang="en-US" altLang="zh-TW" sz="1800" i="1">
                              <a:latin typeface="Cambria Math"/>
                            </a:rPr>
                            <m:t>𝑑𝑡</m:t>
                          </m:r>
                        </m:den>
                      </m:f>
                      <m:r>
                        <a:rPr lang="en-US" altLang="zh-TW" sz="1800" b="0" i="1" smtClean="0">
                          <a:latin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f>
                        <m:fPr>
                          <m:ctrlPr>
                            <a:rPr lang="en-US" altLang="zh-TW" sz="1800" i="1">
                              <a:latin typeface="Cambria Math" panose="02040503050406030204" pitchFamily="18" charset="0"/>
                            </a:rPr>
                          </m:ctrlPr>
                        </m:fPr>
                        <m:num>
                          <m:r>
                            <a:rPr lang="en-US" altLang="zh-TW" sz="1800" i="1">
                              <a:latin typeface="Cambria Math"/>
                            </a:rPr>
                            <m:t>𝑑</m:t>
                          </m:r>
                          <m:acc>
                            <m:accPr>
                              <m:chr m:val="⃗"/>
                              <m:ctrlPr>
                                <a:rPr lang="en-US" altLang="zh-TW" sz="1800" i="1" smtClean="0">
                                  <a:latin typeface="Cambria Math" panose="02040503050406030204" pitchFamily="18" charset="0"/>
                                </a:rPr>
                              </m:ctrlPr>
                            </m:accPr>
                            <m:e>
                              <m:r>
                                <a:rPr lang="en-US" altLang="zh-TW" sz="1800" b="0" i="1" smtClean="0">
                                  <a:latin typeface="Cambria Math"/>
                                </a:rPr>
                                <m:t>𝑟</m:t>
                              </m:r>
                            </m:e>
                          </m:acc>
                        </m:num>
                        <m:den>
                          <m:r>
                            <a:rPr lang="en-US" altLang="zh-TW" sz="1800" i="1">
                              <a:latin typeface="Cambria Math"/>
                            </a:rPr>
                            <m:t>𝑑𝑡</m:t>
                          </m:r>
                        </m:den>
                      </m:f>
                    </m:oMath>
                  </m:oMathPara>
                </a14:m>
                <a:endParaRPr lang="en-US" altLang="zh-TW" sz="1800" dirty="0">
                  <a:ea typeface="Cambria Math"/>
                </a:endParaRPr>
              </a:p>
            </p:txBody>
          </p:sp>
        </mc:Choice>
        <mc:Fallback xmlns="">
          <p:sp>
            <p:nvSpPr>
              <p:cNvPr id="18" name="矩形 17"/>
              <p:cNvSpPr>
                <a:spLocks noRot="1" noChangeAspect="1" noMove="1" noResize="1" noEditPoints="1" noAdjustHandles="1" noChangeArrowheads="1" noChangeShapeType="1" noTextEdit="1"/>
              </p:cNvSpPr>
              <p:nvPr/>
            </p:nvSpPr>
            <p:spPr>
              <a:xfrm>
                <a:off x="1261914" y="2070571"/>
                <a:ext cx="6840760" cy="871136"/>
              </a:xfrm>
              <a:prstGeom prst="rect">
                <a:avLst/>
              </a:prstGeom>
              <a:blipFill>
                <a:blip r:embed="rId9"/>
                <a:stretch>
                  <a:fillRect t="-95652" b="-15072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bwMode="auto">
              <a:xfrm>
                <a:off x="31500" y="2328147"/>
                <a:ext cx="252028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慣性座標系中加速度</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𝑎</m:t>
                        </m:r>
                      </m:e>
                    </m:acc>
                  </m:oMath>
                </a14:m>
                <a:r>
                  <a:rPr lang="zh-TW" altLang="en-US" dirty="0"/>
                  <a:t>：</a:t>
                </a:r>
                <a:endParaRPr lang="zh-TW" altLang="en-US" sz="1800" dirty="0"/>
              </a:p>
            </p:txBody>
          </p:sp>
        </mc:Choice>
        <mc:Fallback xmlns="">
          <p:sp>
            <p:nvSpPr>
              <p:cNvPr id="23" name="文字方塊 22"/>
              <p:cNvSpPr txBox="1">
                <a:spLocks noRot="1" noChangeAspect="1" noMove="1" noResize="1" noEditPoints="1" noAdjustHandles="1" noChangeArrowheads="1" noChangeShapeType="1" noTextEdit="1"/>
              </p:cNvSpPr>
              <p:nvPr/>
            </p:nvSpPr>
            <p:spPr bwMode="auto">
              <a:xfrm>
                <a:off x="31500" y="2328147"/>
                <a:ext cx="2520280" cy="369332"/>
              </a:xfrm>
              <a:prstGeom prst="rect">
                <a:avLst/>
              </a:prstGeom>
              <a:blipFill rotWithShape="1">
                <a:blip r:embed="rId10"/>
                <a:stretch>
                  <a:fillRect l="-1932" t="-21667" r="-10870" b="-2833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矩形 27"/>
              <p:cNvSpPr/>
              <p:nvPr/>
            </p:nvSpPr>
            <p:spPr>
              <a:xfrm>
                <a:off x="3491879" y="5705849"/>
                <a:ext cx="363407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𝑎</m:t>
                          </m:r>
                        </m:e>
                      </m:acc>
                      <m:r>
                        <a:rPr lang="en-US" altLang="zh-TW" sz="1800" b="0" i="0" smtClean="0">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𝑎</m:t>
                          </m:r>
                        </m:e>
                      </m:acc>
                      <m:r>
                        <a:rPr lang="en-US" altLang="zh-TW" b="0" i="1" smtClean="0">
                          <a:latin typeface="Cambria Math"/>
                          <a:ea typeface="Cambria Math"/>
                        </a:rPr>
                        <m:t>′</m:t>
                      </m:r>
                      <m:r>
                        <a:rPr lang="en-US" altLang="zh-TW" sz="1800" i="1">
                          <a:latin typeface="Cambria Math"/>
                        </a:rPr>
                        <m:t>+</m:t>
                      </m:r>
                      <m:r>
                        <a:rPr lang="en-US" altLang="zh-TW" sz="1800" b="0" i="1" smtClean="0">
                          <a:latin typeface="Cambria Math"/>
                        </a:rPr>
                        <m:t>2</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𝑣</m:t>
                          </m:r>
                        </m:e>
                      </m:acc>
                      <m:r>
                        <a:rPr lang="en-US" altLang="zh-TW" sz="1800" b="0" i="1" smtClean="0">
                          <a:latin typeface="Cambria Math"/>
                          <a:ea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d>
                        <m:dPr>
                          <m:ctrlPr>
                            <a:rPr lang="en-US" altLang="zh-TW" sz="1800" i="1">
                              <a:latin typeface="Cambria Math" panose="02040503050406030204" pitchFamily="18" charset="0"/>
                              <a:ea typeface="Cambria Math"/>
                            </a:rPr>
                          </m:ctrlPr>
                        </m:dPr>
                        <m:e>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e>
                      </m:d>
                    </m:oMath>
                  </m:oMathPara>
                </a14:m>
                <a:endParaRPr lang="en-US" altLang="zh-TW" sz="1800" dirty="0">
                  <a:ea typeface="Cambria Math"/>
                </a:endParaRPr>
              </a:p>
            </p:txBody>
          </p:sp>
        </mc:Choice>
        <mc:Fallback xmlns="">
          <p:sp>
            <p:nvSpPr>
              <p:cNvPr id="28" name="矩形 27"/>
              <p:cNvSpPr>
                <a:spLocks noRot="1" noChangeAspect="1" noMove="1" noResize="1" noEditPoints="1" noAdjustHandles="1" noChangeArrowheads="1" noChangeShapeType="1" noTextEdit="1"/>
              </p:cNvSpPr>
              <p:nvPr/>
            </p:nvSpPr>
            <p:spPr>
              <a:xfrm>
                <a:off x="3491879" y="5705849"/>
                <a:ext cx="3634075" cy="369332"/>
              </a:xfrm>
              <a:prstGeom prst="rect">
                <a:avLst/>
              </a:prstGeom>
              <a:blipFill rotWithShape="1">
                <a:blip r:embed="rId11"/>
                <a:stretch>
                  <a:fillRect t="-21311" r="-503"/>
                </a:stretch>
              </a:blipFill>
            </p:spPr>
            <p:txBody>
              <a:bodyPr/>
              <a:lstStyle/>
              <a:p>
                <a:r>
                  <a:rPr lang="zh-TW" altLang="en-US">
                    <a:noFill/>
                  </a:rPr>
                  <a:t> </a:t>
                </a:r>
              </a:p>
            </p:txBody>
          </p:sp>
        </mc:Fallback>
      </mc:AlternateContent>
      <p:cxnSp>
        <p:nvCxnSpPr>
          <p:cNvPr id="4" name="直線單箭頭接點 3"/>
          <p:cNvCxnSpPr/>
          <p:nvPr/>
        </p:nvCxnSpPr>
        <p:spPr>
          <a:xfrm flipH="1">
            <a:off x="5688124" y="1823189"/>
            <a:ext cx="1620180" cy="381675"/>
          </a:xfrm>
          <a:prstGeom prst="straightConnector1">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a:off x="3463745" y="1328726"/>
            <a:ext cx="3034469" cy="876138"/>
          </a:xfrm>
          <a:prstGeom prst="straightConnector1">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63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5" grpId="0"/>
      <p:bldP spid="27" grpId="0"/>
      <p:bldP spid="23" grpId="0"/>
      <p:bldP spid="2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bwMode="auto">
          <a:xfrm>
            <a:off x="4952310" y="4388392"/>
            <a:ext cx="995886"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離心力</a:t>
            </a:r>
          </a:p>
        </p:txBody>
      </p:sp>
      <p:sp>
        <p:nvSpPr>
          <p:cNvPr id="14" name="文字方塊 13"/>
          <p:cNvSpPr txBox="1"/>
          <p:nvPr/>
        </p:nvSpPr>
        <p:spPr bwMode="auto">
          <a:xfrm>
            <a:off x="3288082" y="4530856"/>
            <a:ext cx="1512168" cy="369332"/>
          </a:xfrm>
          <a:prstGeom prst="rect">
            <a:avLst/>
          </a:prstGeom>
          <a:noFill/>
          <a:ln w="9525">
            <a:noFill/>
            <a:miter lim="800000"/>
            <a:headEnd/>
            <a:tailEnd/>
          </a:ln>
        </p:spPr>
        <p:txBody>
          <a:bodyPr wrap="square" rtlCol="0">
            <a:spAutoFit/>
          </a:bodyPr>
          <a:lstStyle/>
          <a:p>
            <a:pPr>
              <a:spcBef>
                <a:spcPct val="50000"/>
              </a:spcBef>
            </a:pPr>
            <a:r>
              <a:rPr lang="en-US" altLang="zh-TW" sz="1800" dirty="0">
                <a:latin typeface="Times New Roman" panose="02020603050405020304" pitchFamily="18" charset="0"/>
                <a:cs typeface="Times New Roman" panose="02020603050405020304" pitchFamily="18" charset="0"/>
              </a:rPr>
              <a:t>Coriolis Force</a:t>
            </a:r>
            <a:endParaRPr lang="zh-TW" altLang="en-US" sz="1800" dirty="0">
              <a:latin typeface="Times New Roman" panose="02020603050405020304" pitchFamily="18" charset="0"/>
              <a:cs typeface="Times New Roman" panose="02020603050405020304" pitchFamily="18" charset="0"/>
            </a:endParaRPr>
          </a:p>
        </p:txBody>
      </p:sp>
      <p:sp>
        <p:nvSpPr>
          <p:cNvPr id="18" name="文字方塊 17"/>
          <p:cNvSpPr txBox="1"/>
          <p:nvPr/>
        </p:nvSpPr>
        <p:spPr bwMode="auto">
          <a:xfrm>
            <a:off x="827584" y="5548590"/>
            <a:ext cx="7497196" cy="369332"/>
          </a:xfrm>
          <a:prstGeom prst="rect">
            <a:avLst/>
          </a:prstGeom>
          <a:noFill/>
          <a:ln w="9525">
            <a:noFill/>
            <a:miter lim="800000"/>
            <a:headEnd/>
            <a:tailEnd/>
          </a:ln>
        </p:spPr>
        <p:txBody>
          <a:bodyPr wrap="square" rtlCol="0">
            <a:spAutoFit/>
          </a:bodyPr>
          <a:lstStyle/>
          <a:p>
            <a:pPr>
              <a:spcBef>
                <a:spcPct val="50000"/>
              </a:spcBef>
            </a:pPr>
            <a:r>
              <a:rPr lang="zh-TW" altLang="en-US" sz="1800" dirty="0"/>
              <a:t>此式適用於任何有質量的物體。</a:t>
            </a:r>
          </a:p>
        </p:txBody>
      </p:sp>
      <p:cxnSp>
        <p:nvCxnSpPr>
          <p:cNvPr id="12" name="直線單箭頭接點 11"/>
          <p:cNvCxnSpPr/>
          <p:nvPr/>
        </p:nvCxnSpPr>
        <p:spPr>
          <a:xfrm flipV="1">
            <a:off x="5300124" y="3790951"/>
            <a:ext cx="0" cy="59744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V="1">
            <a:off x="3931972" y="3790951"/>
            <a:ext cx="1" cy="7653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矩形 19"/>
              <p:cNvSpPr/>
              <p:nvPr/>
            </p:nvSpPr>
            <p:spPr>
              <a:xfrm>
                <a:off x="2166173" y="3388020"/>
                <a:ext cx="3941691" cy="402931"/>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𝑚</m:t>
                      </m:r>
                      <m:sSup>
                        <m:sSupPr>
                          <m:ctrlPr>
                            <a:rPr lang="en-US" altLang="zh-TW" sz="1800" b="0" i="1" smtClean="0">
                              <a:latin typeface="Cambria Math" panose="02040503050406030204" pitchFamily="18" charset="0"/>
                              <a:ea typeface="Cambria Math"/>
                            </a:rPr>
                          </m:ctrlPr>
                        </m:sSupPr>
                        <m:e>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𝑎</m:t>
                              </m:r>
                            </m:e>
                          </m:acc>
                        </m:e>
                        <m:sup>
                          <m:r>
                            <a:rPr lang="en-US" altLang="zh-TW" sz="1800" b="0" i="1" smtClean="0">
                              <a:latin typeface="Cambria Math"/>
                              <a:ea typeface="Cambria Math"/>
                            </a:rPr>
                            <m:t>′</m:t>
                          </m:r>
                        </m:sup>
                      </m:sSup>
                      <m:r>
                        <a:rPr lang="en-US" altLang="zh-TW" sz="1800" b="0" i="0"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𝐹</m:t>
                          </m:r>
                        </m:e>
                      </m:acc>
                      <m:r>
                        <a:rPr lang="en-US" altLang="zh-TW" sz="1800" b="0" i="1" smtClean="0">
                          <a:latin typeface="Cambria Math"/>
                        </a:rPr>
                        <m:t>−2</m:t>
                      </m:r>
                      <m:r>
                        <a:rPr lang="en-US" altLang="zh-TW" sz="1800" b="0" i="1" smtClean="0">
                          <a:latin typeface="Cambria Math"/>
                        </a:rPr>
                        <m:t>𝑚</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𝑣</m:t>
                          </m:r>
                        </m:e>
                      </m:acc>
                      <m:r>
                        <a:rPr lang="en-US" altLang="zh-TW" sz="1800" b="0" i="1" smtClean="0">
                          <a:latin typeface="Cambria Math"/>
                          <a:ea typeface="Cambria Math"/>
                        </a:rPr>
                        <m:t>′−</m:t>
                      </m:r>
                      <m:r>
                        <a:rPr lang="en-US" altLang="zh-TW" sz="1800" b="0" i="1" smtClean="0">
                          <a:latin typeface="Cambria Math"/>
                          <a:ea typeface="Cambria Math"/>
                        </a:rPr>
                        <m:t>𝑚</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d>
                        <m:dPr>
                          <m:ctrlPr>
                            <a:rPr lang="en-US" altLang="zh-TW" sz="1800" i="1">
                              <a:latin typeface="Cambria Math" panose="02040503050406030204" pitchFamily="18" charset="0"/>
                              <a:ea typeface="Cambria Math"/>
                            </a:rPr>
                          </m:ctrlPr>
                        </m:dPr>
                        <m:e>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e>
                      </m:d>
                    </m:oMath>
                  </m:oMathPara>
                </a14:m>
                <a:endParaRPr lang="en-US" altLang="zh-TW" sz="1800" dirty="0">
                  <a:ea typeface="Cambria Math"/>
                </a:endParaRPr>
              </a:p>
            </p:txBody>
          </p:sp>
        </mc:Choice>
        <mc:Fallback xmlns="">
          <p:sp>
            <p:nvSpPr>
              <p:cNvPr id="20" name="矩形 19"/>
              <p:cNvSpPr>
                <a:spLocks noRot="1" noChangeAspect="1" noMove="1" noResize="1" noEditPoints="1" noAdjustHandles="1" noChangeArrowheads="1" noChangeShapeType="1" noTextEdit="1"/>
              </p:cNvSpPr>
              <p:nvPr/>
            </p:nvSpPr>
            <p:spPr>
              <a:xfrm>
                <a:off x="2166173" y="3388020"/>
                <a:ext cx="3941691" cy="402931"/>
              </a:xfrm>
              <a:prstGeom prst="rect">
                <a:avLst/>
              </a:prstGeom>
              <a:blipFill rotWithShape="1">
                <a:blip r:embed="rId2"/>
                <a:stretch>
                  <a:fillRect t="-21212" r="-432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2066275" y="983751"/>
                <a:ext cx="3955782" cy="369332"/>
              </a:xfrm>
              <a:prstGeom prst="rect">
                <a:avLst/>
              </a:prstGeom>
              <a:solidFill>
                <a:srgbClr val="FFFCA4"/>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𝑎</m:t>
                          </m:r>
                        </m:e>
                      </m:acc>
                      <m:r>
                        <a:rPr lang="en-US" altLang="zh-TW" sz="1800" b="0" i="0" smtClean="0">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𝑎</m:t>
                          </m:r>
                        </m:e>
                      </m:acc>
                      <m:r>
                        <a:rPr lang="en-US" altLang="zh-TW" b="0" i="1" smtClean="0">
                          <a:latin typeface="Cambria Math"/>
                          <a:ea typeface="Cambria Math"/>
                        </a:rPr>
                        <m:t>′</m:t>
                      </m:r>
                      <m:r>
                        <a:rPr lang="en-US" altLang="zh-TW" sz="1800" i="1">
                          <a:latin typeface="Cambria Math"/>
                        </a:rPr>
                        <m:t>+</m:t>
                      </m:r>
                      <m:r>
                        <a:rPr lang="en-US" altLang="zh-TW" sz="1800" b="0" i="1" smtClean="0">
                          <a:latin typeface="Cambria Math"/>
                        </a:rPr>
                        <m:t>2</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𝑣</m:t>
                          </m:r>
                        </m:e>
                      </m:acc>
                      <m:r>
                        <a:rPr lang="en-US" altLang="zh-TW" sz="1800" b="0" i="1" smtClean="0">
                          <a:latin typeface="Cambria Math"/>
                          <a:ea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d>
                        <m:dPr>
                          <m:ctrlPr>
                            <a:rPr lang="en-US" altLang="zh-TW" sz="1800" i="1">
                              <a:latin typeface="Cambria Math" panose="02040503050406030204" pitchFamily="18" charset="0"/>
                              <a:ea typeface="Cambria Math"/>
                            </a:rPr>
                          </m:ctrlPr>
                        </m:dPr>
                        <m:e>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e>
                      </m:d>
                    </m:oMath>
                  </m:oMathPara>
                </a14:m>
                <a:endParaRPr lang="en-US" altLang="zh-TW" sz="1800" dirty="0">
                  <a:ea typeface="Cambria Math"/>
                </a:endParaRPr>
              </a:p>
            </p:txBody>
          </p:sp>
        </mc:Choice>
        <mc:Fallback xmlns="">
          <p:sp>
            <p:nvSpPr>
              <p:cNvPr id="8" name="矩形 7"/>
              <p:cNvSpPr>
                <a:spLocks noRot="1" noChangeAspect="1" noMove="1" noResize="1" noEditPoints="1" noAdjustHandles="1" noChangeArrowheads="1" noChangeShapeType="1" noTextEdit="1"/>
              </p:cNvSpPr>
              <p:nvPr/>
            </p:nvSpPr>
            <p:spPr>
              <a:xfrm>
                <a:off x="2066275" y="983751"/>
                <a:ext cx="3955782" cy="369332"/>
              </a:xfrm>
              <a:prstGeom prst="rect">
                <a:avLst/>
              </a:prstGeom>
              <a:blipFill rotWithShape="1">
                <a:blip r:embed="rId3"/>
                <a:stretch>
                  <a:fillRect t="-213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2172908" y="2727413"/>
                <a:ext cx="3934956" cy="402931"/>
              </a:xfrm>
              <a:prstGeom prst="rect">
                <a:avLst/>
              </a:prstGeom>
              <a:solidFill>
                <a:srgbClr val="FFFCA4"/>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i="1">
                              <a:latin typeface="Cambria Math"/>
                              <a:ea typeface="Cambria Math"/>
                            </a:rPr>
                            <m:t>𝐹</m:t>
                          </m:r>
                        </m:e>
                      </m:acc>
                      <m:r>
                        <a:rPr lang="en-US" altLang="zh-TW" sz="1800" b="0" i="0" smtClean="0">
                          <a:latin typeface="Cambria Math"/>
                          <a:ea typeface="Cambria Math"/>
                        </a:rPr>
                        <m:t>=</m:t>
                      </m:r>
                      <m:r>
                        <a:rPr lang="en-US" altLang="zh-TW" sz="1800" i="1">
                          <a:latin typeface="Cambria Math"/>
                          <a:ea typeface="Cambria Math"/>
                        </a:rPr>
                        <m:t>𝑚</m:t>
                      </m:r>
                      <m:sSup>
                        <m:sSupPr>
                          <m:ctrlPr>
                            <a:rPr lang="en-US" altLang="zh-TW" sz="1800" i="1">
                              <a:latin typeface="Cambria Math" panose="02040503050406030204" pitchFamily="18" charset="0"/>
                              <a:ea typeface="Cambria Math"/>
                            </a:rPr>
                          </m:ctrlPr>
                        </m:sSupPr>
                        <m:e>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𝑎</m:t>
                              </m:r>
                            </m:e>
                          </m:acc>
                        </m:e>
                        <m:sup>
                          <m:r>
                            <a:rPr lang="en-US" altLang="zh-TW" sz="1800" i="1">
                              <a:latin typeface="Cambria Math"/>
                              <a:ea typeface="Cambria Math"/>
                            </a:rPr>
                            <m:t>′</m:t>
                          </m:r>
                        </m:sup>
                      </m:sSup>
                      <m:r>
                        <a:rPr lang="en-US" altLang="zh-TW" sz="1800" b="0" i="0" smtClean="0">
                          <a:latin typeface="Cambria Math"/>
                          <a:ea typeface="Cambria Math"/>
                        </a:rPr>
                        <m:t>+</m:t>
                      </m:r>
                      <m:r>
                        <a:rPr lang="en-US" altLang="zh-TW" sz="1800" b="0" i="1" smtClean="0">
                          <a:latin typeface="Cambria Math"/>
                        </a:rPr>
                        <m:t>2</m:t>
                      </m:r>
                      <m:r>
                        <a:rPr lang="en-US" altLang="zh-TW" sz="1800" b="0" i="1" smtClean="0">
                          <a:latin typeface="Cambria Math"/>
                        </a:rPr>
                        <m:t>𝑚</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𝑣</m:t>
                          </m:r>
                        </m:e>
                      </m:acc>
                      <m:r>
                        <a:rPr lang="en-US" altLang="zh-TW" sz="1800" b="0" i="1" smtClean="0">
                          <a:latin typeface="Cambria Math"/>
                          <a:ea typeface="Cambria Math"/>
                        </a:rPr>
                        <m:t>′+</m:t>
                      </m:r>
                      <m:r>
                        <a:rPr lang="en-US" altLang="zh-TW" sz="1800" b="0" i="1" smtClean="0">
                          <a:latin typeface="Cambria Math"/>
                          <a:ea typeface="Cambria Math"/>
                        </a:rPr>
                        <m:t>𝑚</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d>
                        <m:dPr>
                          <m:ctrlPr>
                            <a:rPr lang="en-US" altLang="zh-TW" sz="1800" i="1">
                              <a:latin typeface="Cambria Math" panose="02040503050406030204" pitchFamily="18" charset="0"/>
                              <a:ea typeface="Cambria Math"/>
                            </a:rPr>
                          </m:ctrlPr>
                        </m:dPr>
                        <m:e>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e>
                      </m:d>
                    </m:oMath>
                  </m:oMathPara>
                </a14:m>
                <a:endParaRPr lang="en-US" altLang="zh-TW" sz="1800" dirty="0">
                  <a:ea typeface="Cambria Math"/>
                </a:endParaRPr>
              </a:p>
            </p:txBody>
          </p:sp>
        </mc:Choice>
        <mc:Fallback xmlns="">
          <p:sp>
            <p:nvSpPr>
              <p:cNvPr id="9" name="矩形 8"/>
              <p:cNvSpPr>
                <a:spLocks noRot="1" noChangeAspect="1" noMove="1" noResize="1" noEditPoints="1" noAdjustHandles="1" noChangeArrowheads="1" noChangeShapeType="1" noTextEdit="1"/>
              </p:cNvSpPr>
              <p:nvPr/>
            </p:nvSpPr>
            <p:spPr>
              <a:xfrm>
                <a:off x="2172908" y="2727413"/>
                <a:ext cx="3934956" cy="402931"/>
              </a:xfrm>
              <a:prstGeom prst="rect">
                <a:avLst/>
              </a:prstGeom>
              <a:blipFill rotWithShape="1">
                <a:blip r:embed="rId4"/>
                <a:stretch>
                  <a:fillRect t="-20896" r="-448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323528" y="1700808"/>
                <a:ext cx="252028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慣性座標系中加速度</a:t>
                </a:r>
                <a14:m>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𝑎</m:t>
                        </m:r>
                      </m:e>
                    </m:acc>
                  </m:oMath>
                </a14:m>
                <a:endParaRPr lang="zh-TW"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323528" y="1700808"/>
                <a:ext cx="2520280" cy="369332"/>
              </a:xfrm>
              <a:prstGeom prst="rect">
                <a:avLst/>
              </a:prstGeom>
              <a:blipFill rotWithShape="1">
                <a:blip r:embed="rId5"/>
                <a:stretch>
                  <a:fillRect l="-1932" t="-21311" r="-5797" b="-2623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2671832" y="1700808"/>
                <a:ext cx="2980288" cy="369332"/>
              </a:xfrm>
              <a:prstGeom prst="rect">
                <a:avLst/>
              </a:prstGeom>
              <a:noFill/>
              <a:ln w="9525">
                <a:noFill/>
                <a:miter lim="800000"/>
                <a:headEnd/>
                <a:tailEnd/>
              </a:ln>
            </p:spPr>
            <p:txBody>
              <a:bodyPr wrap="square" rtlCol="0">
                <a:spAutoFit/>
              </a:bodyPr>
              <a:lstStyle/>
              <a:p>
                <a:pPr>
                  <a:spcBef>
                    <a:spcPct val="50000"/>
                  </a:spcBef>
                </a:pPr>
                <a:r>
                  <a:rPr lang="zh-TW" altLang="en-US" sz="1800" dirty="0"/>
                  <a:t>旋轉座標系中的加速度</a:t>
                </a:r>
                <a14:m>
                  <m:oMath xmlns:m="http://schemas.openxmlformats.org/officeDocument/2006/math">
                    <m:sSup>
                      <m:sSupPr>
                        <m:ctrlPr>
                          <a:rPr lang="en-US" altLang="zh-TW" sz="1800" i="1">
                            <a:latin typeface="Cambria Math" panose="02040503050406030204" pitchFamily="18" charset="0"/>
                            <a:ea typeface="Cambria Math"/>
                          </a:rPr>
                        </m:ctrlPr>
                      </m:sSupPr>
                      <m:e>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𝑎</m:t>
                            </m:r>
                          </m:e>
                        </m:acc>
                      </m:e>
                      <m:sup>
                        <m:r>
                          <a:rPr lang="en-US" altLang="zh-TW" sz="1800" i="1">
                            <a:latin typeface="Cambria Math"/>
                            <a:ea typeface="Cambria Math"/>
                          </a:rPr>
                          <m:t>′</m:t>
                        </m:r>
                      </m:sup>
                    </m:sSup>
                  </m:oMath>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2671832" y="1700808"/>
                <a:ext cx="2980288" cy="369332"/>
              </a:xfrm>
              <a:prstGeom prst="rect">
                <a:avLst/>
              </a:prstGeom>
              <a:blipFill rotWithShape="1">
                <a:blip r:embed="rId6"/>
                <a:stretch>
                  <a:fillRect l="-1636" t="-21311" b="-2623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bwMode="auto">
              <a:xfrm>
                <a:off x="2149212" y="2132856"/>
                <a:ext cx="3430900" cy="402931"/>
              </a:xfrm>
              <a:prstGeom prst="rect">
                <a:avLst/>
              </a:prstGeom>
              <a:noFill/>
              <a:ln w="9525">
                <a:noFill/>
                <a:miter lim="800000"/>
                <a:headEnd/>
                <a:tailEnd/>
              </a:ln>
            </p:spPr>
            <p:txBody>
              <a:bodyPr wrap="square" rtlCol="0">
                <a:spAutoFit/>
              </a:bodyPr>
              <a:lstStyle/>
              <a:p>
                <a:pPr>
                  <a:spcBef>
                    <a:spcPct val="50000"/>
                  </a:spcBef>
                </a:pPr>
                <a:r>
                  <a:rPr lang="zh-TW" altLang="en-US" sz="1800" dirty="0"/>
                  <a:t>兩邊一起乘上質量：</a:t>
                </a:r>
                <a14:m>
                  <m:oMath xmlns:m="http://schemas.openxmlformats.org/officeDocument/2006/math">
                    <m:r>
                      <a:rPr lang="en-US" altLang="zh-TW" sz="1800" b="0" i="1" smtClean="0">
                        <a:latin typeface="Cambria Math"/>
                        <a:ea typeface="Cambria Math"/>
                      </a:rPr>
                      <m:t>𝑚</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𝑎</m:t>
                        </m:r>
                      </m:e>
                    </m:acc>
                    <m:r>
                      <a:rPr lang="en-US" altLang="zh-TW" sz="1800" b="0" i="1" smtClean="0">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𝐹</m:t>
                        </m:r>
                      </m:e>
                    </m:acc>
                  </m:oMath>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2149212" y="2132856"/>
                <a:ext cx="3430900" cy="402931"/>
              </a:xfrm>
              <a:prstGeom prst="rect">
                <a:avLst/>
              </a:prstGeom>
              <a:blipFill rotWithShape="1">
                <a:blip r:embed="rId7"/>
                <a:stretch>
                  <a:fillRect l="-1601" t="-21212" b="-25758"/>
                </a:stretch>
              </a:blipFill>
              <a:ln w="9525">
                <a:noFill/>
                <a:miter lim="800000"/>
                <a:headEnd/>
                <a:tailEnd/>
              </a:ln>
            </p:spPr>
            <p:txBody>
              <a:bodyPr/>
              <a:lstStyle/>
              <a:p>
                <a:r>
                  <a:rPr lang="zh-TW" altLang="en-US">
                    <a:noFill/>
                  </a:rPr>
                  <a:t> </a:t>
                </a:r>
              </a:p>
            </p:txBody>
          </p:sp>
        </mc:Fallback>
      </mc:AlternateContent>
      <p:cxnSp>
        <p:nvCxnSpPr>
          <p:cNvPr id="15" name="直線單箭頭接點 14"/>
          <p:cNvCxnSpPr/>
          <p:nvPr/>
        </p:nvCxnSpPr>
        <p:spPr>
          <a:xfrm flipV="1">
            <a:off x="2555776" y="1474712"/>
            <a:ext cx="1" cy="2260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flipV="1">
            <a:off x="2987824" y="1474712"/>
            <a:ext cx="1" cy="2260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文字方塊 15"/>
          <p:cNvSpPr txBox="1"/>
          <p:nvPr/>
        </p:nvSpPr>
        <p:spPr bwMode="auto">
          <a:xfrm>
            <a:off x="836781" y="5085184"/>
            <a:ext cx="734481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在旋轉座標系中，使用牛頓定律時，必須加上以上兩個假力。</a:t>
            </a:r>
          </a:p>
        </p:txBody>
      </p:sp>
    </p:spTree>
    <p:extLst>
      <p:ext uri="{BB962C8B-B14F-4D97-AF65-F5344CB8AC3E}">
        <p14:creationId xmlns:p14="http://schemas.microsoft.com/office/powerpoint/2010/main" val="36142151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008930"/>
            <a:ext cx="4143750" cy="449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單箭頭接點 2"/>
          <p:cNvCxnSpPr/>
          <p:nvPr/>
        </p:nvCxnSpPr>
        <p:spPr>
          <a:xfrm flipV="1">
            <a:off x="2555776" y="1368970"/>
            <a:ext cx="144016" cy="1656184"/>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文字方塊 4"/>
              <p:cNvSpPr txBox="1"/>
              <p:nvPr/>
            </p:nvSpPr>
            <p:spPr bwMode="auto">
              <a:xfrm>
                <a:off x="2239655" y="1250172"/>
                <a:ext cx="365358" cy="369332"/>
              </a:xfrm>
              <a:prstGeom prst="rect">
                <a:avLst/>
              </a:prstGeom>
              <a:solidFill>
                <a:schemeClr val="bg1"/>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zh-TW" altLang="en-US" sz="1800" i="1" smtClean="0">
                              <a:latin typeface="Cambria Math"/>
                            </a:rPr>
                            <m:t>𝜔</m:t>
                          </m:r>
                        </m:e>
                      </m:acc>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2239655" y="1250172"/>
                <a:ext cx="365358" cy="369332"/>
              </a:xfrm>
              <a:prstGeom prst="rect">
                <a:avLst/>
              </a:prstGeom>
              <a:blipFill rotWithShape="1">
                <a:blip r:embed="rId3"/>
                <a:stretch>
                  <a:fillRect t="-4918" r="-10000"/>
                </a:stretch>
              </a:blipFill>
              <a:ln w="9525">
                <a:noFill/>
                <a:miter lim="800000"/>
                <a:headEnd/>
                <a:tailEnd/>
              </a:ln>
            </p:spPr>
            <p:txBody>
              <a:bodyPr/>
              <a:lstStyle/>
              <a:p>
                <a:r>
                  <a:rPr lang="zh-TW" altLang="en-US">
                    <a:noFill/>
                  </a:rPr>
                  <a:t> </a:t>
                </a:r>
              </a:p>
            </p:txBody>
          </p:sp>
        </mc:Fallback>
      </mc:AlternateContent>
      <p:pic>
        <p:nvPicPr>
          <p:cNvPr id="593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98" r="50387"/>
          <a:stretch/>
        </p:blipFill>
        <p:spPr bwMode="auto">
          <a:xfrm>
            <a:off x="5408899" y="1034971"/>
            <a:ext cx="229994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3855" r="9441"/>
          <a:stretch/>
        </p:blipFill>
        <p:spPr bwMode="auto">
          <a:xfrm>
            <a:off x="5408899" y="3501091"/>
            <a:ext cx="176549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3059832" y="3279634"/>
            <a:ext cx="144016" cy="21602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單箭頭接點 6"/>
          <p:cNvCxnSpPr/>
          <p:nvPr/>
        </p:nvCxnSpPr>
        <p:spPr>
          <a:xfrm flipH="1" flipV="1">
            <a:off x="1763688" y="2060848"/>
            <a:ext cx="792088" cy="964306"/>
          </a:xfrm>
          <a:prstGeom prst="straightConnector1">
            <a:avLst/>
          </a:prstGeom>
          <a:ln w="53975">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bwMode="auto">
          <a:xfrm>
            <a:off x="971600" y="5646182"/>
            <a:ext cx="39604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北半球朝南走會有向西的柯氏力</a:t>
            </a:r>
          </a:p>
        </p:txBody>
      </p:sp>
      <p:sp>
        <p:nvSpPr>
          <p:cNvPr id="15" name="文字方塊 14"/>
          <p:cNvSpPr txBox="1"/>
          <p:nvPr/>
        </p:nvSpPr>
        <p:spPr bwMode="auto">
          <a:xfrm>
            <a:off x="971600" y="6015514"/>
            <a:ext cx="39604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北半球朝北走會有向東的柯氏力</a:t>
            </a:r>
          </a:p>
        </p:txBody>
      </p:sp>
      <mc:AlternateContent xmlns:mc="http://schemas.openxmlformats.org/markup-compatibility/2006" xmlns:a14="http://schemas.microsoft.com/office/drawing/2010/main">
        <mc:Choice Requires="a14">
          <p:sp>
            <p:nvSpPr>
              <p:cNvPr id="4" name="矩形 3"/>
              <p:cNvSpPr/>
              <p:nvPr/>
            </p:nvSpPr>
            <p:spPr>
              <a:xfrm>
                <a:off x="1211460" y="1621235"/>
                <a:ext cx="11213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r>
                        <a:rPr lang="en-US" altLang="zh-TW" i="1">
                          <a:latin typeface="Cambria Math"/>
                        </a:rPr>
                        <m:t>2</m:t>
                      </m:r>
                      <m:acc>
                        <m:accPr>
                          <m:chr m:val="⃗"/>
                          <m:ctrlPr>
                            <a:rPr lang="en-US" altLang="zh-TW" i="1">
                              <a:latin typeface="Cambria Math" panose="02040503050406030204" pitchFamily="18" charset="0"/>
                            </a:rPr>
                          </m:ctrlPr>
                        </m:accPr>
                        <m:e>
                          <m:r>
                            <a:rPr lang="zh-TW" altLang="en-US" i="1">
                              <a:latin typeface="Cambria Math"/>
                            </a:rPr>
                            <m:t>𝜔</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𝑣</m:t>
                          </m:r>
                        </m:e>
                      </m:acc>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1211460" y="1621235"/>
                <a:ext cx="1121397" cy="369332"/>
              </a:xfrm>
              <a:prstGeom prst="rect">
                <a:avLst/>
              </a:prstGeom>
              <a:blipFill rotWithShape="1">
                <a:blip r:embed="rId5"/>
                <a:stretch>
                  <a:fillRect t="-21311" r="-21739"/>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4120370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0688"/>
            <a:ext cx="8784976"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bwMode="auto">
          <a:xfrm>
            <a:off x="2555776" y="5229200"/>
            <a:ext cx="38884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北半球的</a:t>
            </a:r>
            <a:r>
              <a:rPr lang="en-US" altLang="zh-TW" sz="1800" dirty="0">
                <a:latin typeface="Times New Roman" panose="02020603050405020304" pitchFamily="18" charset="0"/>
                <a:cs typeface="Times New Roman" panose="02020603050405020304" pitchFamily="18" charset="0"/>
              </a:rPr>
              <a:t>gulf stream</a:t>
            </a:r>
            <a:r>
              <a:rPr lang="zh-TW" altLang="en-US" sz="1800" dirty="0"/>
              <a:t>是順時鐘方向</a:t>
            </a:r>
          </a:p>
        </p:txBody>
      </p:sp>
    </p:spTree>
    <p:extLst>
      <p:ext uri="{BB962C8B-B14F-4D97-AF65-F5344CB8AC3E}">
        <p14:creationId xmlns:p14="http://schemas.microsoft.com/office/powerpoint/2010/main" val="3997661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17314" t="25389" r="40597" b="32555"/>
          <a:stretch/>
        </p:blipFill>
        <p:spPr>
          <a:xfrm>
            <a:off x="1860370" y="767496"/>
            <a:ext cx="4461882" cy="3156545"/>
          </a:xfrm>
          <a:prstGeom prst="rect">
            <a:avLst/>
          </a:prstGeom>
        </p:spPr>
      </p:pic>
      <p:sp>
        <p:nvSpPr>
          <p:cNvPr id="7" name="文字方塊 6"/>
          <p:cNvSpPr txBox="1"/>
          <p:nvPr/>
        </p:nvSpPr>
        <p:spPr bwMode="auto">
          <a:xfrm>
            <a:off x="2051720" y="404664"/>
            <a:ext cx="5477931" cy="369332"/>
          </a:xfrm>
          <a:prstGeom prst="rect">
            <a:avLst/>
          </a:prstGeom>
          <a:noFill/>
          <a:ln w="9525">
            <a:noFill/>
            <a:miter lim="800000"/>
            <a:headEnd/>
            <a:tailEnd/>
          </a:ln>
        </p:spPr>
        <p:txBody>
          <a:bodyPr wrap="square" rtlCol="0">
            <a:spAutoFit/>
          </a:bodyPr>
          <a:lstStyle/>
          <a:p>
            <a:pPr>
              <a:spcBef>
                <a:spcPct val="50000"/>
              </a:spcBef>
            </a:pPr>
            <a:r>
              <a:rPr lang="zh-TW" altLang="en-US" sz="1800" dirty="0"/>
              <a:t>非慣性系同時有加速與旋轉：</a:t>
            </a:r>
          </a:p>
        </p:txBody>
      </p:sp>
      <mc:AlternateContent xmlns:mc="http://schemas.openxmlformats.org/markup-compatibility/2006" xmlns:a14="http://schemas.microsoft.com/office/drawing/2010/main">
        <mc:Choice Requires="a14">
          <p:sp>
            <p:nvSpPr>
              <p:cNvPr id="8" name="文字方塊 7"/>
              <p:cNvSpPr txBox="1"/>
              <p:nvPr/>
            </p:nvSpPr>
            <p:spPr bwMode="auto">
              <a:xfrm>
                <a:off x="2342199" y="3933341"/>
                <a:ext cx="3193576" cy="871136"/>
              </a:xfrm>
              <a:prstGeom prst="rect">
                <a:avLst/>
              </a:prstGeom>
              <a:solidFill>
                <a:srgbClr val="FFFCA4"/>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rPr>
                          </m:ctrlPr>
                        </m:accPr>
                        <m:e>
                          <m:r>
                            <a:rPr lang="en-US" altLang="zh-TW" sz="1800" b="0" i="1" smtClean="0">
                              <a:latin typeface="Cambria Math"/>
                            </a:rPr>
                            <m:t>𝑅</m:t>
                          </m:r>
                        </m:e>
                      </m:acc>
                      <m:r>
                        <a:rPr lang="en-US" altLang="zh-TW" sz="1800" b="0" i="1" smtClean="0">
                          <a:latin typeface="Cambria Math"/>
                        </a:rPr>
                        <m:t>=</m:t>
                      </m:r>
                      <m:acc>
                        <m:accPr>
                          <m:chr m:val="⃗"/>
                          <m:ctrlPr>
                            <a:rPr lang="en-US" altLang="zh-TW" sz="1800" b="0" i="1" smtClean="0">
                              <a:latin typeface="Cambria Math" panose="02040503050406030204" pitchFamily="18" charset="0"/>
                            </a:rPr>
                          </m:ctrlPr>
                        </m:accPr>
                        <m:e>
                          <m:r>
                            <a:rPr lang="en-US" altLang="zh-TW" sz="1800" b="0" i="1" smtClean="0">
                              <a:latin typeface="Cambria Math"/>
                            </a:rPr>
                            <m:t>𝑟</m:t>
                          </m:r>
                        </m:e>
                      </m:acc>
                      <m:r>
                        <a:rPr lang="en-US" altLang="zh-TW" sz="1800" b="0" i="1" smtClean="0">
                          <a:latin typeface="Cambria Math"/>
                        </a:rPr>
                        <m:t>+</m:t>
                      </m:r>
                      <m:acc>
                        <m:accPr>
                          <m:chr m:val="⃗"/>
                          <m:ctrlPr>
                            <a:rPr lang="en-US" altLang="zh-TW" sz="1800" b="0" i="1" smtClean="0">
                              <a:latin typeface="Cambria Math" panose="02040503050406030204" pitchFamily="18" charset="0"/>
                            </a:rPr>
                          </m:ctrlPr>
                        </m:accPr>
                        <m:e>
                          <m:r>
                            <a:rPr lang="en-US" altLang="zh-TW" sz="1800" b="0" i="1" smtClean="0">
                              <a:latin typeface="Cambria Math"/>
                            </a:rPr>
                            <m:t>𝑠</m:t>
                          </m:r>
                        </m:e>
                      </m:acc>
                      <m:r>
                        <a:rPr lang="en-US" altLang="zh-TW" sz="1800" b="0" i="1" smtClean="0">
                          <a:latin typeface="Cambria Math"/>
                        </a:rPr>
                        <m:t>=</m:t>
                      </m:r>
                      <m:acc>
                        <m:accPr>
                          <m:chr m:val="⃗"/>
                          <m:ctrlPr>
                            <a:rPr lang="en-US" altLang="zh-TW" sz="1800" i="1">
                              <a:latin typeface="Cambria Math" panose="02040503050406030204" pitchFamily="18" charset="0"/>
                            </a:rPr>
                          </m:ctrlPr>
                        </m:accPr>
                        <m:e>
                          <m:r>
                            <a:rPr lang="en-US" altLang="zh-TW" sz="1800" i="1">
                              <a:latin typeface="Cambria Math"/>
                            </a:rPr>
                            <m:t>𝑉</m:t>
                          </m:r>
                        </m:e>
                      </m:acc>
                      <m:r>
                        <a:rPr lang="en-US" altLang="zh-TW" sz="1800" i="1">
                          <a:latin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sSub>
                            <m:sSubPr>
                              <m:ctrlPr>
                                <a:rPr lang="en-US" altLang="zh-TW" sz="1800" i="1">
                                  <a:latin typeface="Cambria Math" panose="02040503050406030204" pitchFamily="18" charset="0"/>
                                </a:rPr>
                              </m:ctrlPr>
                            </m:sSubPr>
                            <m:e>
                              <m:r>
                                <a:rPr lang="en-US" altLang="zh-TW" sz="1800" b="0" i="1" smtClean="0">
                                  <a:latin typeface="Cambria Math"/>
                                </a:rPr>
                                <m:t>𝑟</m:t>
                              </m:r>
                            </m:e>
                            <m:sub>
                              <m:r>
                                <a:rPr lang="en-US" altLang="zh-TW" sz="1800" i="1">
                                  <a:latin typeface="Cambria Math"/>
                                </a:rPr>
                                <m:t>𝑖</m:t>
                              </m:r>
                            </m:sub>
                          </m:sSub>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sz="1800" i="1">
                          <a:latin typeface="Cambria Math"/>
                        </a:rPr>
                        <m:t>+</m:t>
                      </m:r>
                      <m:acc>
                        <m:accPr>
                          <m:chr m:val="⃗"/>
                          <m:ctrlPr>
                            <a:rPr lang="en-US" altLang="zh-TW" sz="1800" i="1">
                              <a:latin typeface="Cambria Math" panose="02040503050406030204" pitchFamily="18" charset="0"/>
                            </a:rPr>
                          </m:ctrlPr>
                        </m:accPr>
                        <m:e>
                          <m:r>
                            <a:rPr lang="en-US" altLang="zh-TW" sz="1800" b="0" i="1" smtClean="0">
                              <a:latin typeface="Cambria Math"/>
                            </a:rPr>
                            <m:t>𝑠</m:t>
                          </m:r>
                        </m:e>
                      </m:acc>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bwMode="auto">
              <a:xfrm>
                <a:off x="2342199" y="3933341"/>
                <a:ext cx="3193576" cy="871136"/>
              </a:xfrm>
              <a:prstGeom prst="rect">
                <a:avLst/>
              </a:prstGeom>
              <a:blipFill>
                <a:blip r:embed="rId3"/>
                <a:stretch>
                  <a:fillRect t="-94286" b="-14857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1592345" y="4869160"/>
                <a:ext cx="6292023" cy="871136"/>
              </a:xfrm>
              <a:prstGeom prst="rect">
                <a:avLst/>
              </a:prstGeom>
              <a:solidFill>
                <a:srgbClr val="FFFCA4"/>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acc>
                            <m:accPr>
                              <m:chr m:val="⃗"/>
                              <m:ctrlPr>
                                <a:rPr lang="en-US" altLang="zh-TW" sz="1800" i="1" smtClean="0">
                                  <a:latin typeface="Cambria Math" panose="02040503050406030204" pitchFamily="18" charset="0"/>
                                </a:rPr>
                              </m:ctrlPr>
                            </m:accPr>
                            <m:e>
                              <m:r>
                                <a:rPr lang="en-US" altLang="zh-TW" sz="1800" b="0" i="1" smtClean="0">
                                  <a:latin typeface="Cambria Math"/>
                                </a:rPr>
                                <m:t>𝑅</m:t>
                              </m:r>
                            </m:e>
                          </m:acc>
                        </m:num>
                        <m:den>
                          <m:r>
                            <a:rPr lang="en-US" altLang="zh-TW" sz="1800" i="1">
                              <a:latin typeface="Cambria Math"/>
                            </a:rPr>
                            <m:t>𝑑</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r>
                        <a:rPr lang="en-US" altLang="zh-TW" sz="1800" b="0" i="0" smtClean="0">
                          <a:latin typeface="Cambria Math"/>
                          <a:ea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acc>
                            <m:accPr>
                              <m:chr m:val="⃗"/>
                              <m:ctrlPr>
                                <a:rPr lang="en-US" altLang="zh-TW" sz="1800" i="1">
                                  <a:latin typeface="Cambria Math" panose="02040503050406030204" pitchFamily="18" charset="0"/>
                                </a:rPr>
                              </m:ctrlPr>
                            </m:accPr>
                            <m:e>
                              <m:r>
                                <a:rPr lang="en-US" altLang="zh-TW" sz="1800" i="1">
                                  <a:latin typeface="Cambria Math"/>
                                </a:rPr>
                                <m:t>𝑟</m:t>
                              </m:r>
                            </m:e>
                          </m:acc>
                        </m:num>
                        <m:den>
                          <m:r>
                            <a:rPr lang="en-US" altLang="zh-TW" sz="1800" i="1">
                              <a:latin typeface="Cambria Math"/>
                            </a:rPr>
                            <m:t>𝑑</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acc>
                            <m:accPr>
                              <m:chr m:val="⃗"/>
                              <m:ctrlPr>
                                <a:rPr lang="en-US" altLang="zh-TW" sz="1800" i="1">
                                  <a:latin typeface="Cambria Math" panose="02040503050406030204" pitchFamily="18" charset="0"/>
                                </a:rPr>
                              </m:ctrlPr>
                            </m:accPr>
                            <m:e>
                              <m:r>
                                <a:rPr lang="en-US" altLang="zh-TW" sz="1800" b="0" i="1" smtClean="0">
                                  <a:latin typeface="Cambria Math"/>
                                </a:rPr>
                                <m:t>𝑠</m:t>
                              </m:r>
                            </m:e>
                          </m:acc>
                        </m:num>
                        <m:den>
                          <m:r>
                            <a:rPr lang="en-US" altLang="zh-TW" sz="1800" i="1">
                              <a:latin typeface="Cambria Math"/>
                            </a:rPr>
                            <m:t>𝑑</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r>
                        <a:rPr lang="en-US" altLang="zh-TW" sz="1800" b="0" i="1" smtClean="0">
                          <a:latin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sSup>
                                    <m:sSupPr>
                                      <m:ctrlPr>
                                        <a:rPr lang="en-US"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i="1">
                                      <a:latin typeface="Cambria Math"/>
                                    </a:rPr>
                                    <m:t>𝑟</m:t>
                                  </m:r>
                                </m:e>
                                <m:sub>
                                  <m:r>
                                    <a:rPr lang="en-US" altLang="zh-TW" sz="1800" i="1">
                                      <a:latin typeface="Cambria Math"/>
                                    </a:rPr>
                                    <m:t>𝑖</m:t>
                                  </m:r>
                                </m:sub>
                              </m:sSub>
                            </m:num>
                            <m:den>
                              <m:r>
                                <a:rPr lang="en-US" altLang="zh-TW" sz="1800" i="1">
                                  <a:latin typeface="Cambria Math"/>
                                </a:rPr>
                                <m:t>𝑑</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sz="1800" i="1">
                          <a:latin typeface="Cambria Math"/>
                        </a:rPr>
                        <m:t>+</m:t>
                      </m:r>
                      <m:r>
                        <a:rPr lang="en-US" altLang="zh-TW" sz="1800" b="0" i="1" smtClean="0">
                          <a:latin typeface="Cambria Math"/>
                        </a:rPr>
                        <m:t>2</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𝑣</m:t>
                          </m:r>
                        </m:e>
                      </m:acc>
                      <m:r>
                        <a:rPr lang="en-US" altLang="zh-TW" sz="1800" b="0" i="1" smtClean="0">
                          <a:latin typeface="Cambria Math"/>
                          <a:ea typeface="Cambria Math"/>
                        </a:rPr>
                        <m:t>+</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d>
                        <m:dPr>
                          <m:ctrlPr>
                            <a:rPr lang="en-US" altLang="zh-TW" sz="1800" i="1">
                              <a:latin typeface="Cambria Math" panose="02040503050406030204" pitchFamily="18" charset="0"/>
                              <a:ea typeface="Cambria Math"/>
                            </a:rPr>
                          </m:ctrlPr>
                        </m:dPr>
                        <m:e>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e>
                      </m:d>
                      <m:r>
                        <a:rPr lang="en-US" altLang="zh-TW" sz="1800" b="0" i="1" smtClean="0">
                          <a:latin typeface="Cambria Math"/>
                          <a:ea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acc>
                            <m:accPr>
                              <m:chr m:val="⃗"/>
                              <m:ctrlPr>
                                <a:rPr lang="en-US" altLang="zh-TW" sz="1800" i="1">
                                  <a:latin typeface="Cambria Math" panose="02040503050406030204" pitchFamily="18" charset="0"/>
                                </a:rPr>
                              </m:ctrlPr>
                            </m:accPr>
                            <m:e>
                              <m:r>
                                <a:rPr lang="en-US" altLang="zh-TW" sz="1800" i="1">
                                  <a:latin typeface="Cambria Math"/>
                                </a:rPr>
                                <m:t>𝑠</m:t>
                              </m:r>
                            </m:e>
                          </m:acc>
                        </m:num>
                        <m:den>
                          <m:r>
                            <a:rPr lang="en-US" altLang="zh-TW" sz="1800" i="1">
                              <a:latin typeface="Cambria Math"/>
                            </a:rPr>
                            <m:t>𝑑</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en-US" altLang="zh-TW" sz="1800" dirty="0">
                  <a:ea typeface="Cambria Math"/>
                </a:endParaRPr>
              </a:p>
            </p:txBody>
          </p:sp>
        </mc:Choice>
        <mc:Fallback xmlns="">
          <p:sp>
            <p:nvSpPr>
              <p:cNvPr id="11" name="矩形 10"/>
              <p:cNvSpPr>
                <a:spLocks noRot="1" noChangeAspect="1" noMove="1" noResize="1" noEditPoints="1" noAdjustHandles="1" noChangeArrowheads="1" noChangeShapeType="1" noTextEdit="1"/>
              </p:cNvSpPr>
              <p:nvPr/>
            </p:nvSpPr>
            <p:spPr>
              <a:xfrm>
                <a:off x="1592345" y="4869160"/>
                <a:ext cx="6292023" cy="871136"/>
              </a:xfrm>
              <a:prstGeom prst="rect">
                <a:avLst/>
              </a:prstGeom>
              <a:blipFill>
                <a:blip r:embed="rId4"/>
                <a:stretch>
                  <a:fillRect t="-94286" b="-148571"/>
                </a:stretch>
              </a:blipFill>
            </p:spPr>
            <p:txBody>
              <a:bodyPr/>
              <a:lstStyle/>
              <a:p>
                <a:r>
                  <a:rPr lang="en-TW">
                    <a:noFill/>
                  </a:rPr>
                  <a:t> </a:t>
                </a:r>
              </a:p>
            </p:txBody>
          </p:sp>
        </mc:Fallback>
      </mc:AlternateContent>
      <p:cxnSp>
        <p:nvCxnSpPr>
          <p:cNvPr id="3" name="直線單箭頭接點 2"/>
          <p:cNvCxnSpPr/>
          <p:nvPr/>
        </p:nvCxnSpPr>
        <p:spPr>
          <a:xfrm flipH="1">
            <a:off x="7635002" y="4551993"/>
            <a:ext cx="69346" cy="396044"/>
          </a:xfrm>
          <a:prstGeom prst="straightConnector1">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4" name="文字方塊 3"/>
          <p:cNvSpPr txBox="1"/>
          <p:nvPr/>
        </p:nvSpPr>
        <p:spPr bwMode="auto">
          <a:xfrm>
            <a:off x="6300192" y="4111950"/>
            <a:ext cx="280831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多出一項，原點的加速度</a:t>
            </a:r>
          </a:p>
        </p:txBody>
      </p:sp>
      <mc:AlternateContent xmlns:mc="http://schemas.openxmlformats.org/markup-compatibility/2006" xmlns:a14="http://schemas.microsoft.com/office/drawing/2010/main">
        <mc:Choice Requires="a14">
          <p:sp>
            <p:nvSpPr>
              <p:cNvPr id="13" name="矩形 12"/>
              <p:cNvSpPr/>
              <p:nvPr/>
            </p:nvSpPr>
            <p:spPr>
              <a:xfrm>
                <a:off x="1591637" y="6021288"/>
                <a:ext cx="4852571" cy="64812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𝑚</m:t>
                      </m:r>
                      <m:sSup>
                        <m:sSupPr>
                          <m:ctrlPr>
                            <a:rPr lang="en-US" altLang="zh-TW" sz="1800" b="0" i="1" smtClean="0">
                              <a:latin typeface="Cambria Math" panose="02040503050406030204" pitchFamily="18" charset="0"/>
                              <a:ea typeface="Cambria Math"/>
                            </a:rPr>
                          </m:ctrlPr>
                        </m:sSupPr>
                        <m:e>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𝑎</m:t>
                              </m:r>
                            </m:e>
                          </m:acc>
                        </m:e>
                        <m:sup>
                          <m:r>
                            <a:rPr lang="en-US" altLang="zh-TW" sz="1800" b="0" i="1" smtClean="0">
                              <a:latin typeface="Cambria Math"/>
                              <a:ea typeface="Cambria Math"/>
                            </a:rPr>
                            <m:t>′</m:t>
                          </m:r>
                        </m:sup>
                      </m:sSup>
                      <m:r>
                        <a:rPr lang="en-US" altLang="zh-TW" sz="1800" b="0" i="0"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𝐹</m:t>
                          </m:r>
                        </m:e>
                      </m:acc>
                      <m:r>
                        <a:rPr lang="en-US" altLang="zh-TW" sz="1800" b="0" i="1" smtClean="0">
                          <a:latin typeface="Cambria Math"/>
                        </a:rPr>
                        <m:t>−2</m:t>
                      </m:r>
                      <m:r>
                        <a:rPr lang="en-US" altLang="zh-TW" sz="1800" b="0" i="1" smtClean="0">
                          <a:latin typeface="Cambria Math"/>
                        </a:rPr>
                        <m:t>𝑚</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𝑣</m:t>
                          </m:r>
                        </m:e>
                      </m:acc>
                      <m:r>
                        <a:rPr lang="en-US" altLang="zh-TW" sz="1800" b="0" i="1" smtClean="0">
                          <a:latin typeface="Cambria Math"/>
                          <a:ea typeface="Cambria Math"/>
                        </a:rPr>
                        <m:t>−</m:t>
                      </m:r>
                      <m:r>
                        <a:rPr lang="en-US" altLang="zh-TW" sz="1800" b="0" i="1" smtClean="0">
                          <a:latin typeface="Cambria Math"/>
                          <a:ea typeface="Cambria Math"/>
                        </a:rPr>
                        <m:t>𝑚</m:t>
                      </m:r>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d>
                        <m:dPr>
                          <m:ctrlPr>
                            <a:rPr lang="en-US" altLang="zh-TW" sz="1800" i="1">
                              <a:latin typeface="Cambria Math" panose="02040503050406030204" pitchFamily="18" charset="0"/>
                              <a:ea typeface="Cambria Math"/>
                            </a:rPr>
                          </m:ctrlPr>
                        </m:dPr>
                        <m:e>
                          <m:acc>
                            <m:accPr>
                              <m:chr m:val="⃗"/>
                              <m:ctrlPr>
                                <a:rPr lang="en-US" altLang="zh-TW" sz="1800" i="1">
                                  <a:latin typeface="Cambria Math" panose="02040503050406030204" pitchFamily="18" charset="0"/>
                                </a:rPr>
                              </m:ctrlPr>
                            </m:accPr>
                            <m:e>
                              <m:r>
                                <a:rPr lang="zh-TW" altLang="en-US" sz="1800" i="1">
                                  <a:latin typeface="Cambria Math"/>
                                </a:rPr>
                                <m:t>𝜔</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e>
                      </m:d>
                      <m:r>
                        <a:rPr lang="en-US" altLang="zh-TW" sz="1800" b="0" i="1" smtClean="0">
                          <a:latin typeface="Cambria Math"/>
                          <a:ea typeface="Cambria Math"/>
                        </a:rPr>
                        <m:t>−</m:t>
                      </m:r>
                      <m:r>
                        <a:rPr lang="en-US" altLang="zh-TW" sz="1800" b="0" i="1" smtClean="0">
                          <a:latin typeface="Cambria Math"/>
                          <a:ea typeface="Cambria Math"/>
                        </a:rPr>
                        <m:t>𝑚</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acc>
                            <m:accPr>
                              <m:chr m:val="⃗"/>
                              <m:ctrlPr>
                                <a:rPr lang="en-US" altLang="zh-TW" sz="1800" i="1">
                                  <a:latin typeface="Cambria Math" panose="02040503050406030204" pitchFamily="18" charset="0"/>
                                </a:rPr>
                              </m:ctrlPr>
                            </m:accPr>
                            <m:e>
                              <m:r>
                                <a:rPr lang="en-US" altLang="zh-TW" sz="1800" i="1">
                                  <a:latin typeface="Cambria Math"/>
                                </a:rPr>
                                <m:t>𝑠</m:t>
                              </m:r>
                            </m:e>
                          </m:acc>
                        </m:num>
                        <m:den>
                          <m:r>
                            <a:rPr lang="en-US" altLang="zh-TW" sz="1800" i="1">
                              <a:latin typeface="Cambria Math"/>
                            </a:rPr>
                            <m:t>𝑑</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oMath>
                  </m:oMathPara>
                </a14:m>
                <a:endParaRPr lang="en-US" altLang="zh-TW" sz="1800" dirty="0">
                  <a:ea typeface="Cambria Math"/>
                </a:endParaRPr>
              </a:p>
            </p:txBody>
          </p:sp>
        </mc:Choice>
        <mc:Fallback xmlns="">
          <p:sp>
            <p:nvSpPr>
              <p:cNvPr id="13" name="矩形 12"/>
              <p:cNvSpPr>
                <a:spLocks noRot="1" noChangeAspect="1" noMove="1" noResize="1" noEditPoints="1" noAdjustHandles="1" noChangeArrowheads="1" noChangeShapeType="1" noTextEdit="1"/>
              </p:cNvSpPr>
              <p:nvPr/>
            </p:nvSpPr>
            <p:spPr>
              <a:xfrm>
                <a:off x="1591637" y="6021288"/>
                <a:ext cx="4852571" cy="64812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4211959" y="2055644"/>
                <a:ext cx="131895" cy="215444"/>
              </a:xfrm>
              <a:prstGeom prst="rect">
                <a:avLst/>
              </a:prstGeom>
              <a:solidFill>
                <a:schemeClr val="bg1"/>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400" i="1" smtClean="0">
                              <a:latin typeface="Cambria Math" panose="02040503050406030204" pitchFamily="18" charset="0"/>
                            </a:rPr>
                          </m:ctrlPr>
                        </m:accPr>
                        <m:e>
                          <m:r>
                            <a:rPr lang="en-US" altLang="zh-TW" sz="1400" b="0" i="1" smtClean="0">
                              <a:latin typeface="Cambria Math"/>
                            </a:rPr>
                            <m:t>𝑠</m:t>
                          </m:r>
                        </m:e>
                      </m:acc>
                    </m:oMath>
                  </m:oMathPara>
                </a14:m>
                <a:endParaRPr lang="zh-TW" altLang="en-US" sz="1400" dirty="0"/>
              </a:p>
            </p:txBody>
          </p:sp>
        </mc:Choice>
        <mc:Fallback xmlns="">
          <p:sp>
            <p:nvSpPr>
              <p:cNvPr id="14" name="矩形 13"/>
              <p:cNvSpPr>
                <a:spLocks noRot="1" noChangeAspect="1" noMove="1" noResize="1" noEditPoints="1" noAdjustHandles="1" noChangeArrowheads="1" noChangeShapeType="1" noTextEdit="1"/>
              </p:cNvSpPr>
              <p:nvPr/>
            </p:nvSpPr>
            <p:spPr>
              <a:xfrm>
                <a:off x="4211959" y="2055644"/>
                <a:ext cx="131895" cy="215444"/>
              </a:xfrm>
              <a:prstGeom prst="rect">
                <a:avLst/>
              </a:prstGeom>
              <a:blipFill rotWithShape="1">
                <a:blip r:embed="rId6"/>
                <a:stretch>
                  <a:fillRect l="-36364" t="-33333" r="-95455" b="-555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3973677" y="1906460"/>
                <a:ext cx="163955" cy="241605"/>
              </a:xfrm>
              <a:prstGeom prst="rect">
                <a:avLst/>
              </a:prstGeom>
              <a:solidFill>
                <a:schemeClr val="bg1"/>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400" i="1" smtClean="0">
                              <a:latin typeface="Cambria Math" panose="02040503050406030204" pitchFamily="18" charset="0"/>
                            </a:rPr>
                          </m:ctrlPr>
                        </m:accPr>
                        <m:e>
                          <m:r>
                            <a:rPr lang="en-US" altLang="zh-TW" sz="1400" b="0" i="1" smtClean="0">
                              <a:latin typeface="Cambria Math"/>
                            </a:rPr>
                            <m:t>𝑅</m:t>
                          </m:r>
                        </m:e>
                      </m:acc>
                    </m:oMath>
                  </m:oMathPara>
                </a14:m>
                <a:endParaRPr lang="zh-TW" altLang="en-US" sz="1400" dirty="0"/>
              </a:p>
            </p:txBody>
          </p:sp>
        </mc:Choice>
        <mc:Fallback xmlns="">
          <p:sp>
            <p:nvSpPr>
              <p:cNvPr id="15" name="矩形 14"/>
              <p:cNvSpPr>
                <a:spLocks noRot="1" noChangeAspect="1" noMove="1" noResize="1" noEditPoints="1" noAdjustHandles="1" noChangeArrowheads="1" noChangeShapeType="1" noTextEdit="1"/>
              </p:cNvSpPr>
              <p:nvPr/>
            </p:nvSpPr>
            <p:spPr>
              <a:xfrm>
                <a:off x="3973677" y="1906460"/>
                <a:ext cx="163955" cy="241605"/>
              </a:xfrm>
              <a:prstGeom prst="rect">
                <a:avLst/>
              </a:prstGeom>
              <a:blipFill rotWithShape="1">
                <a:blip r:embed="rId7"/>
                <a:stretch>
                  <a:fillRect l="-22222" r="-18519" b="-769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5049144" y="1610626"/>
                <a:ext cx="133818" cy="215444"/>
              </a:xfrm>
              <a:prstGeom prst="rect">
                <a:avLst/>
              </a:prstGeom>
              <a:solidFill>
                <a:schemeClr val="bg1"/>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400" i="1" smtClean="0">
                              <a:latin typeface="Cambria Math" panose="02040503050406030204" pitchFamily="18" charset="0"/>
                            </a:rPr>
                          </m:ctrlPr>
                        </m:accPr>
                        <m:e>
                          <m:r>
                            <a:rPr lang="en-US" altLang="zh-TW" sz="1400" b="0" i="1" smtClean="0">
                              <a:latin typeface="Cambria Math"/>
                            </a:rPr>
                            <m:t>𝑟</m:t>
                          </m:r>
                        </m:e>
                      </m:acc>
                    </m:oMath>
                  </m:oMathPara>
                </a14:m>
                <a:endParaRPr lang="zh-TW" altLang="en-US" sz="1400" dirty="0"/>
              </a:p>
            </p:txBody>
          </p:sp>
        </mc:Choice>
        <mc:Fallback xmlns="">
          <p:sp>
            <p:nvSpPr>
              <p:cNvPr id="16" name="矩形 15"/>
              <p:cNvSpPr>
                <a:spLocks noRot="1" noChangeAspect="1" noMove="1" noResize="1" noEditPoints="1" noAdjustHandles="1" noChangeArrowheads="1" noChangeShapeType="1" noTextEdit="1"/>
              </p:cNvSpPr>
              <p:nvPr/>
            </p:nvSpPr>
            <p:spPr>
              <a:xfrm>
                <a:off x="5049144" y="1610626"/>
                <a:ext cx="133818" cy="215444"/>
              </a:xfrm>
              <a:prstGeom prst="rect">
                <a:avLst/>
              </a:prstGeom>
              <a:blipFill rotWithShape="1">
                <a:blip r:embed="rId8"/>
                <a:stretch>
                  <a:fillRect l="-31818" t="-33333" r="-100000" b="-555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6018662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2728" b="45716"/>
          <a:stretch/>
        </p:blipFill>
        <p:spPr bwMode="auto">
          <a:xfrm>
            <a:off x="611560" y="548680"/>
            <a:ext cx="8160459"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01219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9123"/>
          <a:stretch/>
        </p:blipFill>
        <p:spPr bwMode="auto">
          <a:xfrm>
            <a:off x="755576" y="692696"/>
            <a:ext cx="7128792" cy="3844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523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3"/>
          <p:cNvSpPr>
            <a:spLocks noGrp="1" noChangeArrowheads="1"/>
          </p:cNvSpPr>
          <p:nvPr>
            <p:ph type="title"/>
          </p:nvPr>
        </p:nvSpPr>
        <p:spPr>
          <a:xfrm>
            <a:off x="1331913" y="561479"/>
            <a:ext cx="6911975" cy="409575"/>
          </a:xfrm>
        </p:spPr>
        <p:txBody>
          <a:bodyPr/>
          <a:lstStyle/>
          <a:p>
            <a:pPr algn="l" eaLnBrk="1" hangingPunct="1"/>
            <a:r>
              <a:rPr lang="zh-TW" altLang="en-US" sz="1800" dirty="0">
                <a:solidFill>
                  <a:schemeClr val="tx1"/>
                </a:solidFill>
              </a:rPr>
              <a:t>月球的運動與蘋果的運動都是加速度運動！</a:t>
            </a:r>
          </a:p>
        </p:txBody>
      </p:sp>
      <p:pic>
        <p:nvPicPr>
          <p:cNvPr id="9219" name="Picture 7" descr="130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b="2818"/>
          <a:stretch>
            <a:fillRect/>
          </a:stretch>
        </p:blipFill>
        <p:spPr>
          <a:xfrm>
            <a:off x="1422047" y="1556792"/>
            <a:ext cx="3349625" cy="2949575"/>
          </a:xfrm>
        </p:spPr>
      </p:pic>
      <p:sp>
        <p:nvSpPr>
          <p:cNvPr id="9220" name="矩形 8"/>
          <p:cNvSpPr>
            <a:spLocks noChangeArrowheads="1"/>
          </p:cNvSpPr>
          <p:nvPr/>
        </p:nvSpPr>
        <p:spPr bwMode="auto">
          <a:xfrm>
            <a:off x="1355352" y="980728"/>
            <a:ext cx="3416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兩者的加速度都同樣指向地心！</a:t>
            </a:r>
          </a:p>
        </p:txBody>
      </p:sp>
      <p:sp>
        <p:nvSpPr>
          <p:cNvPr id="9221" name="文字方塊 13"/>
          <p:cNvSpPr txBox="1">
            <a:spLocks noChangeArrowheads="1"/>
          </p:cNvSpPr>
          <p:nvPr/>
        </p:nvSpPr>
        <p:spPr bwMode="auto">
          <a:xfrm>
            <a:off x="1327170" y="4756944"/>
            <a:ext cx="7637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合理猜測：月球與蘋果同樣都在地球</a:t>
            </a:r>
            <a:r>
              <a:rPr lang="zh-TW" altLang="en-US" sz="1800" dirty="0">
                <a:solidFill>
                  <a:srgbClr val="FF0000"/>
                </a:solidFill>
              </a:rPr>
              <a:t>影響</a:t>
            </a:r>
            <a:r>
              <a:rPr lang="zh-TW" altLang="en-US" sz="1800" dirty="0"/>
              <a:t>下運動！地球影響是運動的因！</a:t>
            </a:r>
          </a:p>
        </p:txBody>
      </p:sp>
      <p:sp>
        <p:nvSpPr>
          <p:cNvPr id="9222" name="文字方塊 8"/>
          <p:cNvSpPr txBox="1">
            <a:spLocks noChangeArrowheads="1"/>
          </p:cNvSpPr>
          <p:nvPr/>
        </p:nvSpPr>
        <p:spPr bwMode="auto">
          <a:xfrm>
            <a:off x="1355352" y="5682456"/>
            <a:ext cx="724909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而月球與蘋果的運動軌跡相同之特質就是加速度！因此加速度是果！</a:t>
            </a:r>
          </a:p>
        </p:txBody>
      </p:sp>
      <p:sp>
        <p:nvSpPr>
          <p:cNvPr id="9224" name="文字方塊 10"/>
          <p:cNvSpPr txBox="1">
            <a:spLocks noChangeArrowheads="1"/>
          </p:cNvSpPr>
          <p:nvPr/>
        </p:nvSpPr>
        <p:spPr bwMode="auto">
          <a:xfrm>
            <a:off x="1355352" y="5199071"/>
            <a:ext cx="4895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同樣的因，必然造成同樣的果！</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8677714" cy="59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9117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41984" t="37613" r="36429" b="57118"/>
          <a:stretch/>
        </p:blipFill>
        <p:spPr>
          <a:xfrm>
            <a:off x="1133786" y="2852936"/>
            <a:ext cx="2736305" cy="472817"/>
          </a:xfrm>
          <a:prstGeom prst="rect">
            <a:avLst/>
          </a:prstGeom>
        </p:spPr>
      </p:pic>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32204" t="70652" r="24743" b="24079"/>
          <a:stretch/>
        </p:blipFill>
        <p:spPr>
          <a:xfrm>
            <a:off x="1133786" y="3973479"/>
            <a:ext cx="5544617" cy="480376"/>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29762" t="33611" r="23226" b="60323"/>
          <a:stretch/>
        </p:blipFill>
        <p:spPr>
          <a:xfrm>
            <a:off x="1133652" y="4529384"/>
            <a:ext cx="5799540" cy="529771"/>
          </a:xfrm>
          <a:prstGeom prst="rect">
            <a:avLst/>
          </a:prstGeom>
        </p:spPr>
      </p:pic>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l="16139" t="39259" r="43375" b="17257"/>
          <a:stretch/>
        </p:blipFill>
        <p:spPr>
          <a:xfrm>
            <a:off x="1133719" y="412999"/>
            <a:ext cx="3124936" cy="2376264"/>
          </a:xfrm>
          <a:prstGeom prst="rect">
            <a:avLst/>
          </a:prstGeom>
        </p:spPr>
      </p:pic>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39173" t="54818" r="33302" b="39116"/>
          <a:stretch/>
        </p:blipFill>
        <p:spPr>
          <a:xfrm>
            <a:off x="1106792" y="5469388"/>
            <a:ext cx="3395511" cy="529771"/>
          </a:xfrm>
          <a:prstGeom prst="rect">
            <a:avLst/>
          </a:prstGeom>
        </p:spPr>
      </p:pic>
      <p:sp>
        <p:nvSpPr>
          <p:cNvPr id="8" name="文字方塊 7"/>
          <p:cNvSpPr txBox="1"/>
          <p:nvPr/>
        </p:nvSpPr>
        <p:spPr bwMode="auto">
          <a:xfrm>
            <a:off x="1106792" y="5059155"/>
            <a:ext cx="254608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垂直方向</a:t>
            </a:r>
          </a:p>
        </p:txBody>
      </p:sp>
      <mc:AlternateContent xmlns:mc="http://schemas.openxmlformats.org/markup-compatibility/2006" xmlns:a14="http://schemas.microsoft.com/office/drawing/2010/main">
        <mc:Choice Requires="a14">
          <p:sp>
            <p:nvSpPr>
              <p:cNvPr id="10" name="文字方塊 9"/>
              <p:cNvSpPr txBox="1"/>
              <p:nvPr/>
            </p:nvSpPr>
            <p:spPr bwMode="auto">
              <a:xfrm>
                <a:off x="4931973" y="5541396"/>
                <a:ext cx="2827246"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𝑚𝑣</m:t>
                      </m:r>
                      <m:r>
                        <a:rPr lang="en-US" altLang="zh-TW" sz="1800" b="0" i="1" smtClean="0">
                          <a:latin typeface="Cambria Math"/>
                          <a:ea typeface="Cambria Math"/>
                        </a:rPr>
                        <m:t>~7×</m:t>
                      </m:r>
                      <m:sSup>
                        <m:sSupPr>
                          <m:ctrlPr>
                            <a:rPr lang="en-US" altLang="zh-TW" sz="1800" b="0" i="1" smtClean="0">
                              <a:latin typeface="Cambria Math" panose="02040503050406030204" pitchFamily="18" charset="0"/>
                              <a:ea typeface="Cambria Math"/>
                            </a:rPr>
                          </m:ctrlPr>
                        </m:sSupPr>
                        <m:e>
                          <m:r>
                            <a:rPr lang="en-US" altLang="zh-TW" sz="1800" i="1">
                              <a:latin typeface="Cambria Math"/>
                              <a:ea typeface="Cambria Math"/>
                            </a:rPr>
                            <m:t>10</m:t>
                          </m:r>
                        </m:e>
                        <m:sup>
                          <m:r>
                            <a:rPr lang="en-US" altLang="zh-TW" sz="1800" b="0" i="1" smtClean="0">
                              <a:latin typeface="Cambria Math"/>
                              <a:ea typeface="Cambria Math"/>
                            </a:rPr>
                            <m:t>−7</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sSup>
                        <m:sSupPr>
                          <m:ctrlPr>
                            <a:rPr lang="en-US" altLang="zh-TW" sz="1800" b="0" i="1" smtClean="0">
                              <a:latin typeface="Cambria Math" panose="02040503050406030204" pitchFamily="18" charset="0"/>
                              <a:ea typeface="Cambria Math"/>
                            </a:rPr>
                          </m:ctrlPr>
                        </m:sSupPr>
                        <m:e>
                          <m:r>
                            <m:rPr>
                              <m:nor/>
                            </m:rPr>
                            <a:rPr lang="en-US" altLang="zh-TW" sz="1800" b="0" i="0" smtClean="0">
                              <a:latin typeface="Cambria Math"/>
                              <a:ea typeface="Cambria Math"/>
                            </a:rPr>
                            <m:t>s</m:t>
                          </m:r>
                        </m:e>
                        <m:sup>
                          <m:r>
                            <a:rPr lang="en-US" altLang="zh-TW" sz="1800" b="0" i="1" smtClean="0">
                              <a:latin typeface="Cambria Math"/>
                              <a:ea typeface="Cambria Math"/>
                            </a:rPr>
                            <m:t>2</m:t>
                          </m:r>
                        </m:sup>
                      </m:sSup>
                      <m:r>
                        <a:rPr lang="en-US" altLang="zh-TW" sz="1800" b="0" i="1" smtClean="0">
                          <a:latin typeface="Cambria Math"/>
                          <a:ea typeface="Cambria Math"/>
                        </a:rPr>
                        <m:t>≪</m:t>
                      </m:r>
                      <m:r>
                        <a:rPr lang="en-US" altLang="zh-TW" sz="1800" b="0" i="1" smtClean="0">
                          <a:latin typeface="Cambria Math"/>
                          <a:ea typeface="Cambria Math"/>
                        </a:rPr>
                        <m:t>𝑔</m:t>
                      </m:r>
                    </m:oMath>
                  </m:oMathPara>
                </a14:m>
                <a:endParaRPr lang="zh-TW"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931973" y="5541396"/>
                <a:ext cx="2827246" cy="369332"/>
              </a:xfrm>
              <a:prstGeom prst="rect">
                <a:avLst/>
              </a:prstGeom>
              <a:blipFill rotWithShape="1">
                <a:blip r:embed="rId5"/>
                <a:stretch>
                  <a:fillRect b="-13115"/>
                </a:stretch>
              </a:blipFill>
              <a:ln w="9525">
                <a:noFill/>
                <a:miter lim="800000"/>
                <a:headEnd/>
                <a:tailEnd/>
              </a:ln>
            </p:spPr>
            <p:txBody>
              <a:bodyPr/>
              <a:lstStyle/>
              <a:p>
                <a:r>
                  <a:rPr lang="zh-TW" altLang="en-US">
                    <a:noFill/>
                  </a:rPr>
                  <a:t> </a:t>
                </a:r>
              </a:p>
            </p:txBody>
          </p:sp>
        </mc:Fallback>
      </mc:AlternateContent>
      <p:pic>
        <p:nvPicPr>
          <p:cNvPr id="11" name="圖片 10"/>
          <p:cNvPicPr>
            <a:picLocks noChangeAspect="1"/>
          </p:cNvPicPr>
          <p:nvPr/>
        </p:nvPicPr>
        <p:blipFill rotWithShape="1">
          <a:blip r:embed="rId6">
            <a:extLst>
              <a:ext uri="{28A0092B-C50C-407E-A947-70E740481C1C}">
                <a14:useLocalDpi xmlns:a14="http://schemas.microsoft.com/office/drawing/2010/main" val="0"/>
              </a:ext>
            </a:extLst>
          </a:blip>
          <a:srcRect l="44620" t="11595" r="38965" b="83287"/>
          <a:stretch/>
        </p:blipFill>
        <p:spPr>
          <a:xfrm>
            <a:off x="1106792" y="6264824"/>
            <a:ext cx="1631201" cy="360040"/>
          </a:xfrm>
          <a:prstGeom prst="rect">
            <a:avLst/>
          </a:prstGeom>
        </p:spPr>
      </p:pic>
      <mc:AlternateContent xmlns:mc="http://schemas.openxmlformats.org/markup-compatibility/2006" xmlns:a14="http://schemas.microsoft.com/office/drawing/2010/main">
        <mc:Choice Requires="a14">
          <p:sp>
            <p:nvSpPr>
              <p:cNvPr id="12" name="文字方塊 11"/>
              <p:cNvSpPr txBox="1"/>
              <p:nvPr/>
            </p:nvSpPr>
            <p:spPr bwMode="auto">
              <a:xfrm>
                <a:off x="5043166" y="6075512"/>
                <a:ext cx="936104"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en-US" altLang="zh-TW" sz="1800" b="0" i="1" smtClean="0">
                              <a:latin typeface="Cambria Math"/>
                            </a:rPr>
                            <m:t>𝑧</m:t>
                          </m:r>
                        </m:e>
                      </m:acc>
                      <m:r>
                        <a:rPr lang="zh-TW" altLang="en-US" sz="1800" i="1" smtClean="0">
                          <a:latin typeface="Cambria Math"/>
                        </a:rPr>
                        <m:t>≪</m:t>
                      </m:r>
                      <m:r>
                        <a:rPr lang="en-US" altLang="zh-TW" sz="1800" b="0" i="1" smtClean="0">
                          <a:latin typeface="Cambria Math"/>
                        </a:rPr>
                        <m:t>𝑔</m:t>
                      </m:r>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5043166" y="6075512"/>
                <a:ext cx="936104" cy="369332"/>
              </a:xfrm>
              <a:prstGeom prst="rect">
                <a:avLst/>
              </a:prstGeom>
              <a:blipFill rotWithShape="1">
                <a:blip r:embed="rId7"/>
                <a:stretch>
                  <a:fillRect b="-8333"/>
                </a:stretch>
              </a:blipFill>
              <a:ln w="9525">
                <a:noFill/>
                <a:miter lim="800000"/>
                <a:headEnd/>
                <a:tailEnd/>
              </a:ln>
            </p:spPr>
            <p:txBody>
              <a:bodyPr/>
              <a:lstStyle/>
              <a:p>
                <a:r>
                  <a:rPr lang="zh-TW" altLang="en-US">
                    <a:noFill/>
                  </a:rPr>
                  <a:t> </a:t>
                </a:r>
              </a:p>
            </p:txBody>
          </p:sp>
        </mc:Fallback>
      </mc:AlternateContent>
      <p:sp>
        <p:nvSpPr>
          <p:cNvPr id="2" name="文字方塊 1"/>
          <p:cNvSpPr txBox="1"/>
          <p:nvPr/>
        </p:nvSpPr>
        <p:spPr bwMode="auto">
          <a:xfrm>
            <a:off x="1133786" y="125046"/>
            <a:ext cx="1782029" cy="369332"/>
          </a:xfrm>
          <a:prstGeom prst="rect">
            <a:avLst/>
          </a:prstGeom>
          <a:noFill/>
          <a:ln w="9525">
            <a:noFill/>
            <a:miter lim="800000"/>
            <a:headEnd/>
            <a:tailEnd/>
          </a:ln>
        </p:spPr>
        <p:txBody>
          <a:bodyPr wrap="square" rtlCol="0">
            <a:spAutoFit/>
          </a:bodyPr>
          <a:lstStyle/>
          <a:p>
            <a:pPr>
              <a:spcBef>
                <a:spcPct val="50000"/>
              </a:spcBef>
            </a:pPr>
            <a:r>
              <a:rPr lang="zh-TW" altLang="en-US" sz="1800" dirty="0"/>
              <a:t>福科擺</a:t>
            </a:r>
          </a:p>
        </p:txBody>
      </p:sp>
      <p:pic>
        <p:nvPicPr>
          <p:cNvPr id="9" name="圖片 8"/>
          <p:cNvPicPr>
            <a:picLocks noChangeAspect="1"/>
          </p:cNvPicPr>
          <p:nvPr/>
        </p:nvPicPr>
        <p:blipFill rotWithShape="1">
          <a:blip r:embed="rId8">
            <a:extLst>
              <a:ext uri="{28A0092B-C50C-407E-A947-70E740481C1C}">
                <a14:useLocalDpi xmlns:a14="http://schemas.microsoft.com/office/drawing/2010/main" val="0"/>
              </a:ext>
            </a:extLst>
          </a:blip>
          <a:srcRect l="17890" t="36834" r="52657" b="20759"/>
          <a:stretch/>
        </p:blipFill>
        <p:spPr>
          <a:xfrm>
            <a:off x="4593554" y="243546"/>
            <a:ext cx="2693195" cy="2715171"/>
          </a:xfrm>
          <a:prstGeom prst="rect">
            <a:avLst/>
          </a:prstGeom>
        </p:spPr>
      </p:pic>
      <mc:AlternateContent xmlns:mc="http://schemas.openxmlformats.org/markup-compatibility/2006" xmlns:a14="http://schemas.microsoft.com/office/drawing/2010/main">
        <mc:Choice Requires="a14">
          <p:sp>
            <p:nvSpPr>
              <p:cNvPr id="13" name="文字方塊 12"/>
              <p:cNvSpPr txBox="1"/>
              <p:nvPr/>
            </p:nvSpPr>
            <p:spPr bwMode="auto">
              <a:xfrm>
                <a:off x="1133786" y="3481179"/>
                <a:ext cx="2879634" cy="369332"/>
              </a:xfrm>
              <a:prstGeom prst="rect">
                <a:avLst/>
              </a:prstGeom>
              <a:solidFill>
                <a:schemeClr val="bg1"/>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r>
                            <a:rPr lang="zh-TW" altLang="en-US" sz="1800" i="1" smtClean="0">
                              <a:latin typeface="Cambria Math"/>
                            </a:rPr>
                            <m:t>𝜔</m:t>
                          </m:r>
                        </m:e>
                      </m:acc>
                      <m:r>
                        <a:rPr lang="en-US" altLang="zh-TW" sz="1800" b="0" i="1" smtClean="0">
                          <a:latin typeface="Cambria Math"/>
                        </a:rPr>
                        <m:t>=</m:t>
                      </m:r>
                      <m:d>
                        <m:dPr>
                          <m:ctrlPr>
                            <a:rPr lang="en-US" altLang="zh-TW" sz="1800" b="0" i="1" smtClean="0">
                              <a:latin typeface="Cambria Math" panose="02040503050406030204" pitchFamily="18" charset="0"/>
                            </a:rPr>
                          </m:ctrlPr>
                        </m:dPr>
                        <m:e>
                          <m:r>
                            <a:rPr lang="en-US" altLang="zh-TW" sz="1800" b="0" i="1" smtClean="0">
                              <a:latin typeface="Cambria Math"/>
                            </a:rPr>
                            <m:t>−</m:t>
                          </m:r>
                          <m:r>
                            <a:rPr lang="zh-TW" altLang="en-US" sz="1800" b="0" i="1" smtClean="0">
                              <a:latin typeface="Cambria Math"/>
                            </a:rPr>
                            <m:t>𝜔</m:t>
                          </m:r>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sin</m:t>
                              </m:r>
                            </m:fName>
                            <m:e>
                              <m:r>
                                <a:rPr lang="zh-TW" altLang="en-US" sz="1800" b="0" i="1" smtClean="0">
                                  <a:latin typeface="Cambria Math"/>
                                </a:rPr>
                                <m:t>𝜃</m:t>
                              </m:r>
                            </m:e>
                          </m:func>
                          <m:r>
                            <a:rPr lang="en-US" altLang="zh-TW" sz="1800" b="0" i="1" smtClean="0">
                              <a:latin typeface="Cambria Math"/>
                            </a:rPr>
                            <m:t>,0,</m:t>
                          </m:r>
                          <m:r>
                            <a:rPr lang="zh-TW" altLang="en-US" sz="1800" b="0" i="1" smtClean="0">
                              <a:latin typeface="Cambria Math"/>
                            </a:rPr>
                            <m:t>𝜔</m:t>
                          </m:r>
                          <m:func>
                            <m:funcPr>
                              <m:ctrlPr>
                                <a:rPr lang="en-US" altLang="zh-TW" sz="1800" i="1">
                                  <a:latin typeface="Cambria Math" panose="02040503050406030204" pitchFamily="18" charset="0"/>
                                </a:rPr>
                              </m:ctrlPr>
                            </m:funcPr>
                            <m:fName>
                              <m:r>
                                <m:rPr>
                                  <m:sty m:val="p"/>
                                </m:rPr>
                                <a:rPr lang="en-US" altLang="zh-TW" sz="1800">
                                  <a:latin typeface="Cambria Math"/>
                                </a:rPr>
                                <m:t>cos</m:t>
                              </m:r>
                            </m:fName>
                            <m:e>
                              <m:r>
                                <a:rPr lang="zh-TW" altLang="en-US" sz="1800" i="1">
                                  <a:latin typeface="Cambria Math"/>
                                </a:rPr>
                                <m:t>𝜃</m:t>
                              </m:r>
                            </m:e>
                          </m:func>
                        </m:e>
                      </m:d>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133786" y="3481179"/>
                <a:ext cx="2879634" cy="369332"/>
              </a:xfrm>
              <a:prstGeom prst="rect">
                <a:avLst/>
              </a:prstGeom>
              <a:blipFill rotWithShape="1">
                <a:blip r:embed="rId9"/>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4235240" y="3428848"/>
                <a:ext cx="1537481" cy="405880"/>
              </a:xfrm>
              <a:prstGeom prst="rect">
                <a:avLst/>
              </a:prstGeom>
              <a:solidFill>
                <a:schemeClr val="bg1"/>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zh-TW" altLang="en-US" sz="1800" i="1" smtClean="0">
                              <a:latin typeface="Cambria Math" panose="02040503050406030204" pitchFamily="18" charset="0"/>
                            </a:rPr>
                          </m:ctrlPr>
                        </m:accPr>
                        <m:e>
                          <m:acc>
                            <m:accPr>
                              <m:chr m:val="⃗"/>
                              <m:ctrlPr>
                                <a:rPr lang="zh-TW" altLang="en-US" sz="1800" i="1" smtClean="0">
                                  <a:latin typeface="Cambria Math" panose="02040503050406030204" pitchFamily="18" charset="0"/>
                                </a:rPr>
                              </m:ctrlPr>
                            </m:accPr>
                            <m:e>
                              <m:r>
                                <a:rPr lang="en-US" altLang="zh-TW" sz="1800" b="0" i="1" smtClean="0">
                                  <a:latin typeface="Cambria Math"/>
                                </a:rPr>
                                <m:t>𝑟</m:t>
                              </m:r>
                            </m:e>
                          </m:acc>
                        </m:e>
                      </m:acc>
                      <m:r>
                        <a:rPr lang="en-US" altLang="zh-TW" sz="1800" b="0" i="1" smtClean="0">
                          <a:latin typeface="Cambria Math"/>
                        </a:rPr>
                        <m:t>=</m:t>
                      </m:r>
                      <m:d>
                        <m:dPr>
                          <m:ctrlPr>
                            <a:rPr lang="en-US" altLang="zh-TW" sz="1800" b="0" i="1" smtClean="0">
                              <a:latin typeface="Cambria Math" panose="02040503050406030204" pitchFamily="18" charset="0"/>
                            </a:rPr>
                          </m:ctrlPr>
                        </m:dPr>
                        <m:e>
                          <m:acc>
                            <m:accPr>
                              <m:chr m:val="̇"/>
                              <m:ctrlPr>
                                <a:rPr lang="en-US" altLang="zh-TW" sz="1800" b="0" i="1" smtClean="0">
                                  <a:latin typeface="Cambria Math" panose="02040503050406030204" pitchFamily="18" charset="0"/>
                                </a:rPr>
                              </m:ctrlPr>
                            </m:accPr>
                            <m:e>
                              <m:r>
                                <a:rPr lang="en-US" altLang="zh-TW" sz="1800" b="0" i="1" smtClean="0">
                                  <a:latin typeface="Cambria Math"/>
                                </a:rPr>
                                <m:t>𝑥</m:t>
                              </m:r>
                            </m:e>
                          </m:acc>
                          <m:r>
                            <a:rPr lang="en-US" altLang="zh-TW" sz="1800" b="0" i="1" smtClean="0">
                              <a:latin typeface="Cambria Math"/>
                            </a:rPr>
                            <m:t>,</m:t>
                          </m:r>
                          <m:acc>
                            <m:accPr>
                              <m:chr m:val="̇"/>
                              <m:ctrlPr>
                                <a:rPr lang="en-US" altLang="zh-TW" sz="1800" b="0" i="1" smtClean="0">
                                  <a:latin typeface="Cambria Math" panose="02040503050406030204" pitchFamily="18" charset="0"/>
                                </a:rPr>
                              </m:ctrlPr>
                            </m:accPr>
                            <m:e>
                              <m:r>
                                <a:rPr lang="en-US" altLang="zh-TW" sz="1800" b="0" i="1" smtClean="0">
                                  <a:latin typeface="Cambria Math"/>
                                </a:rPr>
                                <m:t>𝑦</m:t>
                              </m:r>
                            </m:e>
                          </m:acc>
                          <m:r>
                            <a:rPr lang="en-US" altLang="zh-TW" sz="1800" b="0" i="1" smtClean="0">
                              <a:latin typeface="Cambria Math"/>
                            </a:rPr>
                            <m:t>,</m:t>
                          </m:r>
                          <m:acc>
                            <m:accPr>
                              <m:chr m:val="̇"/>
                              <m:ctrlPr>
                                <a:rPr lang="en-US" altLang="zh-TW" sz="1800" b="0" i="1" smtClean="0">
                                  <a:latin typeface="Cambria Math" panose="02040503050406030204" pitchFamily="18" charset="0"/>
                                </a:rPr>
                              </m:ctrlPr>
                            </m:accPr>
                            <m:e>
                              <m:r>
                                <a:rPr lang="en-US" altLang="zh-TW" sz="1800" b="0" i="1" smtClean="0">
                                  <a:latin typeface="Cambria Math"/>
                                </a:rPr>
                                <m:t>𝑧</m:t>
                              </m:r>
                            </m:e>
                          </m:acc>
                        </m:e>
                      </m:d>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4235240" y="3428848"/>
                <a:ext cx="1537481" cy="405880"/>
              </a:xfrm>
              <a:prstGeom prst="rect">
                <a:avLst/>
              </a:prstGeom>
              <a:blipFill rotWithShape="1">
                <a:blip r:embed="rId10"/>
                <a:stretch>
                  <a:fillRect t="-10448" b="-5970"/>
                </a:stretch>
              </a:blipFill>
              <a:ln w="9525">
                <a:noFill/>
                <a:miter lim="800000"/>
                <a:headEnd/>
                <a:tailEnd/>
              </a:ln>
            </p:spPr>
            <p:txBody>
              <a:bodyPr/>
              <a:lstStyle/>
              <a:p>
                <a:r>
                  <a:rPr lang="zh-TW" altLang="en-US">
                    <a:noFill/>
                  </a:rPr>
                  <a:t> </a:t>
                </a:r>
              </a:p>
            </p:txBody>
          </p:sp>
        </mc:Fallback>
      </mc:AlternateContent>
    </p:spTree>
    <p:extLst>
      <p:ext uri="{BB962C8B-B14F-4D97-AF65-F5344CB8AC3E}">
        <p14:creationId xmlns:p14="http://schemas.microsoft.com/office/powerpoint/2010/main" val="18738085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18654" t="39259" r="47044" b="18772"/>
          <a:stretch/>
        </p:blipFill>
        <p:spPr>
          <a:xfrm>
            <a:off x="5724127" y="3140968"/>
            <a:ext cx="3221819" cy="2790862"/>
          </a:xfrm>
          <a:prstGeom prst="rect">
            <a:avLst/>
          </a:prstGeom>
        </p:spPr>
      </p:pic>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34292" t="26059" r="25744" b="61541"/>
          <a:stretch/>
        </p:blipFill>
        <p:spPr>
          <a:xfrm>
            <a:off x="1020910" y="3140968"/>
            <a:ext cx="4917233" cy="1080120"/>
          </a:xfrm>
          <a:prstGeom prst="rect">
            <a:avLst/>
          </a:prstGeom>
        </p:spPr>
      </p:pic>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41984" t="37613" r="36429" b="57118"/>
          <a:stretch/>
        </p:blipFill>
        <p:spPr>
          <a:xfrm>
            <a:off x="966021" y="422814"/>
            <a:ext cx="2736305" cy="472817"/>
          </a:xfrm>
          <a:prstGeom prst="rect">
            <a:avLst/>
          </a:prstGeom>
        </p:spPr>
      </p:pic>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l="32204" t="70652" r="24743" b="24079"/>
          <a:stretch/>
        </p:blipFill>
        <p:spPr>
          <a:xfrm>
            <a:off x="966021" y="1048031"/>
            <a:ext cx="5544617" cy="480376"/>
          </a:xfrm>
          <a:prstGeom prst="rect">
            <a:avLst/>
          </a:prstGeom>
        </p:spPr>
      </p:pic>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l="29762" t="33611" r="23226" b="60323"/>
          <a:stretch/>
        </p:blipFill>
        <p:spPr>
          <a:xfrm>
            <a:off x="965954" y="1625426"/>
            <a:ext cx="5799540" cy="529771"/>
          </a:xfrm>
          <a:prstGeom prst="rect">
            <a:avLst/>
          </a:prstGeom>
        </p:spPr>
      </p:pic>
      <p:sp>
        <p:nvSpPr>
          <p:cNvPr id="7" name="文字方塊 6"/>
          <p:cNvSpPr txBox="1"/>
          <p:nvPr/>
        </p:nvSpPr>
        <p:spPr bwMode="auto">
          <a:xfrm>
            <a:off x="1039016" y="2676859"/>
            <a:ext cx="254608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水平方向</a:t>
            </a:r>
          </a:p>
        </p:txBody>
      </p:sp>
      <mc:AlternateContent xmlns:mc="http://schemas.openxmlformats.org/markup-compatibility/2006" xmlns:a14="http://schemas.microsoft.com/office/drawing/2010/main">
        <mc:Choice Requires="a14">
          <p:sp>
            <p:nvSpPr>
              <p:cNvPr id="10" name="文字方塊 9"/>
              <p:cNvSpPr txBox="1"/>
              <p:nvPr/>
            </p:nvSpPr>
            <p:spPr bwMode="auto">
              <a:xfrm>
                <a:off x="1038950" y="4494882"/>
                <a:ext cx="1671547" cy="566694"/>
              </a:xfrm>
              <a:prstGeom prst="rect">
                <a:avLst/>
              </a:prstGeom>
              <a:solidFill>
                <a:schemeClr val="bg1"/>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func>
                        <m:funcPr>
                          <m:ctrlPr>
                            <a:rPr lang="en-US" altLang="zh-TW" sz="1800" i="1" smtClean="0">
                              <a:latin typeface="Cambria Math" panose="02040503050406030204" pitchFamily="18" charset="0"/>
                            </a:rPr>
                          </m:ctrlPr>
                        </m:funcPr>
                        <m:fName>
                          <m:r>
                            <m:rPr>
                              <m:sty m:val="p"/>
                            </m:rPr>
                            <a:rPr lang="en-US" altLang="zh-TW" sz="1800" i="0" smtClean="0">
                              <a:latin typeface="Cambria Math"/>
                            </a:rPr>
                            <m:t>sin</m:t>
                          </m:r>
                        </m:fName>
                        <m:e>
                          <m:r>
                            <a:rPr lang="zh-TW" altLang="en-US" sz="1800" i="1" smtClean="0">
                              <a:latin typeface="Cambria Math"/>
                            </a:rPr>
                            <m:t>𝜓</m:t>
                          </m:r>
                        </m:e>
                      </m:func>
                      <m:func>
                        <m:funcPr>
                          <m:ctrlPr>
                            <a:rPr lang="en-US" altLang="zh-TW" sz="1800" i="1" smtClean="0">
                              <a:latin typeface="Cambria Math" panose="02040503050406030204" pitchFamily="18" charset="0"/>
                            </a:rPr>
                          </m:ctrlPr>
                        </m:funcPr>
                        <m:fName>
                          <m:r>
                            <m:rPr>
                              <m:sty m:val="p"/>
                            </m:rPr>
                            <a:rPr lang="en-US" altLang="zh-TW" sz="1800" i="0" smtClean="0">
                              <a:latin typeface="Cambria Math"/>
                            </a:rPr>
                            <m:t>cos</m:t>
                          </m:r>
                        </m:fName>
                        <m:e>
                          <m:r>
                            <a:rPr lang="zh-TW" altLang="en-US" sz="1800" i="1" smtClean="0">
                              <a:latin typeface="Cambria Math"/>
                            </a:rPr>
                            <m:t>𝜙</m:t>
                          </m:r>
                        </m:e>
                      </m:func>
                      <m:r>
                        <a:rPr lang="en-US" altLang="zh-TW" sz="1800" i="1" smtClean="0">
                          <a:latin typeface="Cambria Math"/>
                          <a:ea typeface="Cambria Math"/>
                        </a:rPr>
                        <m:t>~</m:t>
                      </m:r>
                      <m:f>
                        <m:fPr>
                          <m:ctrlPr>
                            <a:rPr lang="en-US" altLang="zh-TW" sz="1800" i="1" smtClean="0">
                              <a:latin typeface="Cambria Math" panose="02040503050406030204" pitchFamily="18" charset="0"/>
                              <a:ea typeface="Cambria Math"/>
                            </a:rPr>
                          </m:ctrlPr>
                        </m:fPr>
                        <m:num>
                          <m:r>
                            <a:rPr lang="en-US" altLang="zh-TW" sz="1800" b="0" i="1" smtClean="0">
                              <a:latin typeface="Cambria Math"/>
                              <a:ea typeface="Cambria Math"/>
                            </a:rPr>
                            <m:t>𝑥</m:t>
                          </m:r>
                        </m:num>
                        <m:den>
                          <m:r>
                            <a:rPr lang="en-US" altLang="zh-TW" sz="1800" b="0" i="1" smtClean="0">
                              <a:latin typeface="Cambria Math"/>
                              <a:ea typeface="Cambria Math"/>
                            </a:rPr>
                            <m:t>𝑙</m:t>
                          </m:r>
                        </m:den>
                      </m:f>
                    </m:oMath>
                  </m:oMathPara>
                </a14:m>
                <a:endParaRPr lang="zh-TW"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1038950" y="4494882"/>
                <a:ext cx="1671547" cy="566694"/>
              </a:xfrm>
              <a:prstGeom prst="rect">
                <a:avLst/>
              </a:prstGeom>
              <a:blipFill rotWithShape="1">
                <a:blip r:embed="rId6"/>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2907217" y="4495664"/>
                <a:ext cx="1694053" cy="566630"/>
              </a:xfrm>
              <a:prstGeom prst="rect">
                <a:avLst/>
              </a:prstGeom>
              <a:solidFill>
                <a:schemeClr val="bg1"/>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func>
                        <m:funcPr>
                          <m:ctrlPr>
                            <a:rPr lang="en-US" altLang="zh-TW" sz="1800" i="1" smtClean="0">
                              <a:latin typeface="Cambria Math" panose="02040503050406030204" pitchFamily="18" charset="0"/>
                            </a:rPr>
                          </m:ctrlPr>
                        </m:funcPr>
                        <m:fName>
                          <m:r>
                            <m:rPr>
                              <m:sty m:val="p"/>
                            </m:rPr>
                            <a:rPr lang="en-US" altLang="zh-TW" sz="1800" i="0" smtClean="0">
                              <a:latin typeface="Cambria Math"/>
                            </a:rPr>
                            <m:t>sin</m:t>
                          </m:r>
                        </m:fName>
                        <m:e>
                          <m:r>
                            <a:rPr lang="zh-TW" altLang="en-US" sz="1800" i="1" smtClean="0">
                              <a:latin typeface="Cambria Math"/>
                            </a:rPr>
                            <m:t>𝜓</m:t>
                          </m:r>
                        </m:e>
                      </m:func>
                      <m:func>
                        <m:funcPr>
                          <m:ctrlPr>
                            <a:rPr lang="en-US" altLang="zh-TW" sz="1800" i="1" smtClean="0">
                              <a:latin typeface="Cambria Math" panose="02040503050406030204" pitchFamily="18" charset="0"/>
                            </a:rPr>
                          </m:ctrlPr>
                        </m:funcPr>
                        <m:fName>
                          <m:r>
                            <m:rPr>
                              <m:sty m:val="p"/>
                            </m:rPr>
                            <a:rPr lang="en-US" altLang="zh-TW" sz="1800" i="0" smtClean="0">
                              <a:latin typeface="Cambria Math"/>
                            </a:rPr>
                            <m:t>sin</m:t>
                          </m:r>
                        </m:fName>
                        <m:e>
                          <m:r>
                            <a:rPr lang="zh-TW" altLang="en-US" sz="1800" i="1" smtClean="0">
                              <a:latin typeface="Cambria Math"/>
                            </a:rPr>
                            <m:t>𝜙</m:t>
                          </m:r>
                        </m:e>
                      </m:func>
                      <m:r>
                        <a:rPr lang="en-US" altLang="zh-TW" sz="1800" i="1" smtClean="0">
                          <a:latin typeface="Cambria Math"/>
                          <a:ea typeface="Cambria Math"/>
                        </a:rPr>
                        <m:t>~</m:t>
                      </m:r>
                      <m:f>
                        <m:fPr>
                          <m:ctrlPr>
                            <a:rPr lang="en-US" altLang="zh-TW" sz="1800" i="1" smtClean="0">
                              <a:latin typeface="Cambria Math" panose="02040503050406030204" pitchFamily="18" charset="0"/>
                              <a:ea typeface="Cambria Math"/>
                            </a:rPr>
                          </m:ctrlPr>
                        </m:fPr>
                        <m:num>
                          <m:r>
                            <a:rPr lang="en-US" altLang="zh-TW" sz="1800" b="0" i="1" smtClean="0">
                              <a:latin typeface="Cambria Math"/>
                              <a:ea typeface="Cambria Math"/>
                            </a:rPr>
                            <m:t>𝑦</m:t>
                          </m:r>
                        </m:num>
                        <m:den>
                          <m:r>
                            <a:rPr lang="en-US" altLang="zh-TW" sz="1800" b="0" i="1" smtClean="0">
                              <a:latin typeface="Cambria Math"/>
                              <a:ea typeface="Cambria Math"/>
                            </a:rPr>
                            <m:t>𝑙</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2907217" y="4495664"/>
                <a:ext cx="1694053" cy="566630"/>
              </a:xfrm>
              <a:prstGeom prst="rect">
                <a:avLst/>
              </a:prstGeom>
              <a:blipFill rotWithShape="1">
                <a:blip r:embed="rId7"/>
                <a:stretch>
                  <a:fillRect/>
                </a:stretch>
              </a:blipFill>
              <a:ln w="9525">
                <a:noFill/>
                <a:miter lim="800000"/>
                <a:headEnd/>
                <a:tailEnd/>
              </a:ln>
            </p:spPr>
            <p:txBody>
              <a:bodyPr/>
              <a:lstStyle/>
              <a:p>
                <a:r>
                  <a:rPr lang="zh-TW" altLang="en-US">
                    <a:noFill/>
                  </a:rPr>
                  <a:t> </a:t>
                </a:r>
              </a:p>
            </p:txBody>
          </p:sp>
        </mc:Fallback>
      </mc:AlternateContent>
      <p:pic>
        <p:nvPicPr>
          <p:cNvPr id="12" name="圖片 11"/>
          <p:cNvPicPr>
            <a:picLocks noChangeAspect="1"/>
          </p:cNvPicPr>
          <p:nvPr/>
        </p:nvPicPr>
        <p:blipFill rotWithShape="1">
          <a:blip r:embed="rId8">
            <a:extLst>
              <a:ext uri="{28A0092B-C50C-407E-A947-70E740481C1C}">
                <a14:useLocalDpi xmlns:a14="http://schemas.microsoft.com/office/drawing/2010/main" val="0"/>
              </a:ext>
            </a:extLst>
          </a:blip>
          <a:srcRect l="42401" t="28704" r="38653" b="63011"/>
          <a:stretch/>
        </p:blipFill>
        <p:spPr>
          <a:xfrm>
            <a:off x="1011933" y="5157192"/>
            <a:ext cx="2093119" cy="648072"/>
          </a:xfrm>
          <a:prstGeom prst="rect">
            <a:avLst/>
          </a:prstGeom>
        </p:spPr>
      </p:pic>
      <p:pic>
        <p:nvPicPr>
          <p:cNvPr id="13" name="圖片 12"/>
          <p:cNvPicPr>
            <a:picLocks noChangeAspect="1"/>
          </p:cNvPicPr>
          <p:nvPr/>
        </p:nvPicPr>
        <p:blipFill rotWithShape="1">
          <a:blip r:embed="rId8">
            <a:extLst>
              <a:ext uri="{28A0092B-C50C-407E-A947-70E740481C1C}">
                <a14:useLocalDpi xmlns:a14="http://schemas.microsoft.com/office/drawing/2010/main" val="0"/>
              </a:ext>
            </a:extLst>
          </a:blip>
          <a:srcRect l="42108" t="44161" r="38050" b="46107"/>
          <a:stretch/>
        </p:blipFill>
        <p:spPr>
          <a:xfrm>
            <a:off x="1011933" y="5931830"/>
            <a:ext cx="2150268" cy="746675"/>
          </a:xfrm>
          <a:prstGeom prst="rect">
            <a:avLst/>
          </a:prstGeom>
        </p:spPr>
      </p:pic>
    </p:spTree>
    <p:extLst>
      <p:ext uri="{BB962C8B-B14F-4D97-AF65-F5344CB8AC3E}">
        <p14:creationId xmlns:p14="http://schemas.microsoft.com/office/powerpoint/2010/main" val="93161934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42401" t="28704" r="38653" b="63011"/>
          <a:stretch/>
        </p:blipFill>
        <p:spPr>
          <a:xfrm>
            <a:off x="1403648" y="332656"/>
            <a:ext cx="2093119" cy="648072"/>
          </a:xfrm>
          <a:prstGeom prst="rect">
            <a:avLst/>
          </a:prstGeom>
        </p:spPr>
      </p:pic>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42108" t="44161" r="38050" b="46107"/>
          <a:stretch/>
        </p:blipFill>
        <p:spPr>
          <a:xfrm>
            <a:off x="3779912" y="263223"/>
            <a:ext cx="2150268" cy="746675"/>
          </a:xfrm>
          <a:prstGeom prst="rect">
            <a:avLst/>
          </a:prstGeom>
        </p:spPr>
      </p:pic>
      <p:sp>
        <p:nvSpPr>
          <p:cNvPr id="4" name="文字方塊 3"/>
          <p:cNvSpPr txBox="1"/>
          <p:nvPr/>
        </p:nvSpPr>
        <p:spPr bwMode="auto">
          <a:xfrm>
            <a:off x="1403648" y="1012086"/>
            <a:ext cx="33123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將水平面視為一複數平面</a:t>
            </a:r>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45000" t="10939" r="39141" b="82772"/>
          <a:stretch/>
        </p:blipFill>
        <p:spPr>
          <a:xfrm>
            <a:off x="1402209" y="1484784"/>
            <a:ext cx="1945655" cy="546316"/>
          </a:xfrm>
          <a:prstGeom prst="rect">
            <a:avLst/>
          </a:prstGeom>
        </p:spPr>
      </p:pic>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43021" t="29524" r="37723" b="64187"/>
          <a:stretch/>
        </p:blipFill>
        <p:spPr>
          <a:xfrm>
            <a:off x="1403648" y="2624222"/>
            <a:ext cx="2684289" cy="620722"/>
          </a:xfrm>
          <a:prstGeom prst="rect">
            <a:avLst/>
          </a:prstGeom>
        </p:spPr>
      </p:pic>
      <p:sp>
        <p:nvSpPr>
          <p:cNvPr id="8" name="文字方塊 7"/>
          <p:cNvSpPr txBox="1"/>
          <p:nvPr/>
        </p:nvSpPr>
        <p:spPr bwMode="auto">
          <a:xfrm>
            <a:off x="1402209" y="2204864"/>
            <a:ext cx="5258023" cy="369332"/>
          </a:xfrm>
          <a:prstGeom prst="rect">
            <a:avLst/>
          </a:prstGeom>
          <a:noFill/>
          <a:ln w="9525">
            <a:noFill/>
            <a:miter lim="800000"/>
            <a:headEnd/>
            <a:tailEnd/>
          </a:ln>
        </p:spPr>
        <p:txBody>
          <a:bodyPr wrap="square" rtlCol="0">
            <a:spAutoFit/>
          </a:bodyPr>
          <a:lstStyle/>
          <a:p>
            <a:pPr>
              <a:spcBef>
                <a:spcPct val="50000"/>
              </a:spcBef>
            </a:pPr>
            <a:r>
              <a:rPr lang="zh-TW" altLang="en-US" sz="1800" dirty="0"/>
              <a:t>以上兩個方程式可以寫成一個複數方程式：</a:t>
            </a:r>
          </a:p>
        </p:txBody>
      </p:sp>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l="38153" t="43349" r="49579" b="52236"/>
          <a:stretch/>
        </p:blipFill>
        <p:spPr>
          <a:xfrm>
            <a:off x="1453704" y="3614276"/>
            <a:ext cx="1553865" cy="395943"/>
          </a:xfrm>
          <a:prstGeom prst="rect">
            <a:avLst/>
          </a:prstGeom>
        </p:spPr>
      </p:pic>
      <p:sp>
        <p:nvSpPr>
          <p:cNvPr id="10" name="文字方塊 9"/>
          <p:cNvSpPr txBox="1"/>
          <p:nvPr/>
        </p:nvSpPr>
        <p:spPr bwMode="auto">
          <a:xfrm>
            <a:off x="1393949" y="3244944"/>
            <a:ext cx="2529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取指數函數解代入：</a:t>
            </a:r>
          </a:p>
        </p:txBody>
      </p:sp>
      <p:pic>
        <p:nvPicPr>
          <p:cNvPr id="11" name="圖片 10"/>
          <p:cNvPicPr>
            <a:picLocks noChangeAspect="1"/>
          </p:cNvPicPr>
          <p:nvPr/>
        </p:nvPicPr>
        <p:blipFill rotWithShape="1">
          <a:blip r:embed="rId3">
            <a:extLst>
              <a:ext uri="{28A0092B-C50C-407E-A947-70E740481C1C}">
                <a14:useLocalDpi xmlns:a14="http://schemas.microsoft.com/office/drawing/2010/main" val="0"/>
              </a:ext>
            </a:extLst>
          </a:blip>
          <a:srcRect l="39430" t="47793" r="37122" b="47793"/>
          <a:stretch/>
        </p:blipFill>
        <p:spPr>
          <a:xfrm>
            <a:off x="1439144" y="4149923"/>
            <a:ext cx="3003724" cy="400445"/>
          </a:xfrm>
          <a:prstGeom prst="rect">
            <a:avLst/>
          </a:prstGeom>
        </p:spPr>
      </p:pic>
      <p:pic>
        <p:nvPicPr>
          <p:cNvPr id="12" name="圖片 11"/>
          <p:cNvPicPr>
            <a:picLocks noChangeAspect="1"/>
          </p:cNvPicPr>
          <p:nvPr/>
        </p:nvPicPr>
        <p:blipFill rotWithShape="1">
          <a:blip r:embed="rId3">
            <a:extLst>
              <a:ext uri="{28A0092B-C50C-407E-A947-70E740481C1C}">
                <a14:useLocalDpi xmlns:a14="http://schemas.microsoft.com/office/drawing/2010/main" val="0"/>
              </a:ext>
            </a:extLst>
          </a:blip>
          <a:srcRect l="47182" t="54486" r="41764" b="41100"/>
          <a:stretch/>
        </p:blipFill>
        <p:spPr>
          <a:xfrm>
            <a:off x="1453705" y="4941168"/>
            <a:ext cx="1606128" cy="454205"/>
          </a:xfrm>
          <a:prstGeom prst="rect">
            <a:avLst/>
          </a:prstGeom>
        </p:spPr>
      </p:pic>
      <p:pic>
        <p:nvPicPr>
          <p:cNvPr id="13" name="圖片 12"/>
          <p:cNvPicPr>
            <a:picLocks noChangeAspect="1"/>
          </p:cNvPicPr>
          <p:nvPr/>
        </p:nvPicPr>
        <p:blipFill rotWithShape="1">
          <a:blip r:embed="rId3">
            <a:extLst>
              <a:ext uri="{28A0092B-C50C-407E-A947-70E740481C1C}">
                <a14:useLocalDpi xmlns:a14="http://schemas.microsoft.com/office/drawing/2010/main" val="0"/>
              </a:ext>
            </a:extLst>
          </a:blip>
          <a:srcRect l="36988" t="61683" r="30849" b="31352"/>
          <a:stretch/>
        </p:blipFill>
        <p:spPr>
          <a:xfrm>
            <a:off x="3275856" y="4857382"/>
            <a:ext cx="4054400" cy="621776"/>
          </a:xfrm>
          <a:prstGeom prst="rect">
            <a:avLst/>
          </a:prstGeom>
        </p:spPr>
      </p:pic>
      <p:pic>
        <p:nvPicPr>
          <p:cNvPr id="14" name="圖片 13"/>
          <p:cNvPicPr>
            <a:picLocks noChangeAspect="1"/>
          </p:cNvPicPr>
          <p:nvPr/>
        </p:nvPicPr>
        <p:blipFill rotWithShape="1">
          <a:blip r:embed="rId3">
            <a:extLst>
              <a:ext uri="{28A0092B-C50C-407E-A947-70E740481C1C}">
                <a14:useLocalDpi xmlns:a14="http://schemas.microsoft.com/office/drawing/2010/main" val="0"/>
              </a:ext>
            </a:extLst>
          </a:blip>
          <a:srcRect l="40942" t="80488" r="35936" b="12547"/>
          <a:stretch/>
        </p:blipFill>
        <p:spPr>
          <a:xfrm>
            <a:off x="1426866" y="5877272"/>
            <a:ext cx="2914651" cy="621776"/>
          </a:xfrm>
          <a:prstGeom prst="rect">
            <a:avLst/>
          </a:prstGeom>
        </p:spPr>
      </p:pic>
      <p:sp>
        <p:nvSpPr>
          <p:cNvPr id="15" name="文字方塊 14"/>
          <p:cNvSpPr txBox="1"/>
          <p:nvPr/>
        </p:nvSpPr>
        <p:spPr bwMode="auto">
          <a:xfrm>
            <a:off x="1453705" y="5479158"/>
            <a:ext cx="21821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普遍解可以寫成：</a:t>
            </a:r>
          </a:p>
        </p:txBody>
      </p:sp>
    </p:spTree>
    <p:extLst>
      <p:ext uri="{BB962C8B-B14F-4D97-AF65-F5344CB8AC3E}">
        <p14:creationId xmlns:p14="http://schemas.microsoft.com/office/powerpoint/2010/main" val="35465949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38893" t="37751" r="34452" b="55738"/>
          <a:stretch/>
        </p:blipFill>
        <p:spPr>
          <a:xfrm>
            <a:off x="1001911" y="1268760"/>
            <a:ext cx="3293268" cy="569502"/>
          </a:xfrm>
          <a:prstGeom prst="rect">
            <a:avLst/>
          </a:prstGeom>
        </p:spPr>
      </p:pic>
      <mc:AlternateContent xmlns:mc="http://schemas.openxmlformats.org/markup-compatibility/2006" xmlns:a14="http://schemas.microsoft.com/office/drawing/2010/main">
        <mc:Choice Requires="a14">
          <p:sp>
            <p:nvSpPr>
              <p:cNvPr id="4" name="文字方塊 3"/>
              <p:cNvSpPr txBox="1"/>
              <p:nvPr/>
            </p:nvSpPr>
            <p:spPr bwMode="auto">
              <a:xfrm>
                <a:off x="971600" y="692696"/>
                <a:ext cx="5040560" cy="379912"/>
              </a:xfrm>
              <a:prstGeom prst="rect">
                <a:avLst/>
              </a:prstGeom>
              <a:noFill/>
              <a:ln w="9525">
                <a:noFill/>
                <a:miter lim="800000"/>
                <a:headEnd/>
                <a:tailEnd/>
              </a:ln>
            </p:spPr>
            <p:txBody>
              <a:bodyPr wrap="square" rtlCol="0">
                <a:spAutoFit/>
              </a:bodyPr>
              <a:lstStyle/>
              <a:p>
                <a:pPr>
                  <a:spcBef>
                    <a:spcPct val="50000"/>
                  </a:spcBef>
                </a:pPr>
                <a:r>
                  <a:rPr lang="zh-TW" altLang="en-US" sz="1800" dirty="0"/>
                  <a:t>考慮以下起始條件</a:t>
                </a:r>
                <a14:m>
                  <m:oMath xmlns:m="http://schemas.openxmlformats.org/officeDocument/2006/math">
                    <m:r>
                      <a:rPr lang="zh-TW" altLang="en-US" sz="1800" b="0" i="1" smtClean="0">
                        <a:latin typeface="Cambria Math"/>
                      </a:rPr>
                      <m:t>：</m:t>
                    </m:r>
                    <m:r>
                      <a:rPr lang="zh-TW" altLang="en-US" sz="1800" i="1" smtClean="0">
                        <a:latin typeface="Cambria Math"/>
                      </a:rPr>
                      <m:t>𝜁</m:t>
                    </m:r>
                    <m:d>
                      <m:dPr>
                        <m:ctrlPr>
                          <a:rPr lang="en-US" altLang="zh-TW" sz="1800" i="1" smtClean="0">
                            <a:latin typeface="Cambria Math" panose="02040503050406030204" pitchFamily="18" charset="0"/>
                          </a:rPr>
                        </m:ctrlPr>
                      </m:dPr>
                      <m:e>
                        <m:r>
                          <a:rPr lang="en-US" altLang="zh-TW" sz="1800" b="0" i="1" smtClean="0">
                            <a:latin typeface="Cambria Math"/>
                          </a:rPr>
                          <m:t>0</m:t>
                        </m:r>
                      </m:e>
                    </m:d>
                    <m:r>
                      <a:rPr lang="en-US" altLang="zh-TW" sz="1800" b="0" i="1" smtClean="0">
                        <a:latin typeface="Cambria Math"/>
                      </a:rPr>
                      <m:t>=</m:t>
                    </m:r>
                    <m:r>
                      <a:rPr lang="en-US" altLang="zh-TW" sz="1800" b="0" i="1" smtClean="0">
                        <a:latin typeface="Cambria Math"/>
                      </a:rPr>
                      <m:t>𝑥</m:t>
                    </m:r>
                    <m:d>
                      <m:dPr>
                        <m:ctrlPr>
                          <a:rPr lang="en-US" altLang="zh-TW" sz="1800" b="0" i="1" smtClean="0">
                            <a:latin typeface="Cambria Math" panose="02040503050406030204" pitchFamily="18" charset="0"/>
                          </a:rPr>
                        </m:ctrlPr>
                      </m:dPr>
                      <m:e>
                        <m:r>
                          <a:rPr lang="en-US" altLang="zh-TW" sz="1800" b="0" i="1" smtClean="0">
                            <a:latin typeface="Cambria Math"/>
                          </a:rPr>
                          <m:t>0</m:t>
                        </m:r>
                      </m:e>
                    </m:d>
                    <m:r>
                      <a:rPr lang="en-US" altLang="zh-TW" sz="1800" b="0" i="1" smtClean="0">
                        <a:latin typeface="Cambria Math"/>
                      </a:rPr>
                      <m:t>=</m:t>
                    </m:r>
                    <m:r>
                      <a:rPr lang="en-US" altLang="zh-TW" sz="1800" b="0" i="1" smtClean="0">
                        <a:latin typeface="Cambria Math"/>
                      </a:rPr>
                      <m:t>𝑎</m:t>
                    </m:r>
                    <m:r>
                      <a:rPr lang="zh-TW" altLang="en-US" sz="1800" b="0" i="1" smtClean="0">
                        <a:latin typeface="Cambria Math"/>
                      </a:rPr>
                      <m:t>，</m:t>
                    </m:r>
                    <m:acc>
                      <m:accPr>
                        <m:chr m:val="̇"/>
                        <m:ctrlPr>
                          <a:rPr lang="zh-TW" altLang="en-US" sz="1800" b="0" i="1" smtClean="0">
                            <a:latin typeface="Cambria Math" panose="02040503050406030204" pitchFamily="18" charset="0"/>
                          </a:rPr>
                        </m:ctrlPr>
                      </m:accPr>
                      <m:e>
                        <m:r>
                          <a:rPr lang="zh-TW" altLang="en-US" sz="1800" b="0" i="1" smtClean="0">
                            <a:latin typeface="Cambria Math"/>
                          </a:rPr>
                          <m:t>𝜁</m:t>
                        </m:r>
                      </m:e>
                    </m:acc>
                    <m:d>
                      <m:dPr>
                        <m:ctrlPr>
                          <a:rPr lang="en-US" altLang="zh-TW" sz="1800" i="1" smtClean="0">
                            <a:latin typeface="Cambria Math" panose="02040503050406030204" pitchFamily="18" charset="0"/>
                          </a:rPr>
                        </m:ctrlPr>
                      </m:dPr>
                      <m:e>
                        <m:r>
                          <a:rPr lang="en-US" altLang="zh-TW" sz="1800" b="0" i="1" smtClean="0">
                            <a:latin typeface="Cambria Math"/>
                          </a:rPr>
                          <m:t>0</m:t>
                        </m:r>
                      </m:e>
                    </m:d>
                    <m:r>
                      <a:rPr lang="en-US" altLang="zh-TW" sz="1800" b="0" i="1" smtClean="0">
                        <a:latin typeface="Cambria Math"/>
                      </a:rPr>
                      <m:t>=0</m:t>
                    </m:r>
                  </m:oMath>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971600" y="692696"/>
                <a:ext cx="5040560" cy="379912"/>
              </a:xfrm>
              <a:prstGeom prst="rect">
                <a:avLst/>
              </a:prstGeom>
              <a:blipFill rotWithShape="1">
                <a:blip r:embed="rId3"/>
                <a:stretch>
                  <a:fillRect l="-967" t="-3226" b="-27419"/>
                </a:stretch>
              </a:blipFill>
              <a:ln w="9525">
                <a:noFill/>
                <a:miter lim="800000"/>
                <a:headEnd/>
                <a:tailEnd/>
              </a:ln>
            </p:spPr>
            <p:txBody>
              <a:bodyPr/>
              <a:lstStyle/>
              <a:p>
                <a:r>
                  <a:rPr lang="zh-TW" altLang="en-US">
                    <a:noFill/>
                  </a:rPr>
                  <a:t> </a:t>
                </a:r>
              </a:p>
            </p:txBody>
          </p:sp>
        </mc:Fallback>
      </mc:AlternateContent>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l="40942" t="80488" r="35936" b="12547"/>
          <a:stretch/>
        </p:blipFill>
        <p:spPr>
          <a:xfrm>
            <a:off x="6012160" y="571764"/>
            <a:ext cx="2914651" cy="621776"/>
          </a:xfrm>
          <a:prstGeom prst="rect">
            <a:avLst/>
          </a:prstGeom>
        </p:spPr>
      </p:pic>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36988" t="61683" r="30849" b="31352"/>
          <a:stretch/>
        </p:blipFill>
        <p:spPr>
          <a:xfrm>
            <a:off x="4872411" y="1268760"/>
            <a:ext cx="4054400" cy="621776"/>
          </a:xfrm>
          <a:prstGeom prst="rect">
            <a:avLst/>
          </a:prstGeom>
        </p:spPr>
      </p:pic>
      <mc:AlternateContent xmlns:mc="http://schemas.openxmlformats.org/markup-compatibility/2006" xmlns:a14="http://schemas.microsoft.com/office/drawing/2010/main">
        <mc:Choice Requires="a14">
          <p:sp>
            <p:nvSpPr>
              <p:cNvPr id="7" name="文字方塊 6"/>
              <p:cNvSpPr txBox="1"/>
              <p:nvPr/>
            </p:nvSpPr>
            <p:spPr bwMode="auto">
              <a:xfrm>
                <a:off x="1001911" y="2132856"/>
                <a:ext cx="3870500" cy="656013"/>
              </a:xfrm>
              <a:prstGeom prst="rect">
                <a:avLst/>
              </a:prstGeom>
              <a:noFill/>
              <a:ln w="9525">
                <a:noFill/>
                <a:miter lim="800000"/>
                <a:headEnd/>
                <a:tailEnd/>
              </a:ln>
            </p:spPr>
            <p:txBody>
              <a:bodyPr wrap="square" rtlCol="0">
                <a:spAutoFit/>
              </a:bodyPr>
              <a:lstStyle/>
              <a:p>
                <a:pPr>
                  <a:spcBef>
                    <a:spcPct val="50000"/>
                  </a:spcBef>
                </a:pPr>
                <a:r>
                  <a:rPr lang="zh-TW" altLang="en-US" sz="1800" dirty="0"/>
                  <a:t>在實際情況下</a:t>
                </a:r>
                <a14:m>
                  <m:oMath xmlns:m="http://schemas.openxmlformats.org/officeDocument/2006/math">
                    <m:r>
                      <a:rPr lang="en-US" altLang="zh-TW" sz="1800" b="0" i="1" smtClean="0">
                        <a:latin typeface="Cambria Math"/>
                      </a:rPr>
                      <m:t>𝑝</m:t>
                    </m:r>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i="1">
                            <a:latin typeface="Cambria Math"/>
                            <a:ea typeface="Cambria Math"/>
                          </a:rPr>
                          <m:t>10</m:t>
                        </m:r>
                      </m:e>
                      <m:sup>
                        <m:r>
                          <a:rPr lang="en-US" altLang="zh-TW" sz="1800" b="0" i="1" smtClean="0">
                            <a:latin typeface="Cambria Math"/>
                            <a:ea typeface="Cambria Math"/>
                          </a:rPr>
                          <m:t>−4</m:t>
                        </m:r>
                      </m:sup>
                    </m:sSup>
                    <m:r>
                      <a:rPr lang="en-US" altLang="zh-TW" sz="1800" b="0" i="1" smtClean="0">
                        <a:latin typeface="Cambria Math"/>
                        <a:ea typeface="Cambria Math"/>
                      </a:rPr>
                      <m:t>≪</m:t>
                    </m:r>
                    <m:r>
                      <a:rPr lang="en-US" altLang="zh-TW" sz="1800" b="0" i="1" smtClean="0">
                        <a:latin typeface="Cambria Math"/>
                        <a:ea typeface="Cambria Math"/>
                      </a:rPr>
                      <m:t>𝑞</m:t>
                    </m:r>
                    <m:r>
                      <a:rPr lang="en-US" altLang="zh-TW" sz="1800" b="0" i="1" smtClean="0">
                        <a:latin typeface="Cambria Math"/>
                        <a:ea typeface="Cambria Math"/>
                      </a:rPr>
                      <m:t>~</m:t>
                    </m:r>
                    <m:rad>
                      <m:radPr>
                        <m:degHide m:val="on"/>
                        <m:ctrlPr>
                          <a:rPr lang="en-US" altLang="zh-TW" sz="1800" b="0" i="1" smtClean="0">
                            <a:latin typeface="Cambria Math" panose="02040503050406030204" pitchFamily="18" charset="0"/>
                            <a:ea typeface="Cambria Math"/>
                          </a:rPr>
                        </m:ctrlPr>
                      </m:radPr>
                      <m:deg/>
                      <m:e>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𝑔</m:t>
                            </m:r>
                          </m:num>
                          <m:den>
                            <m:r>
                              <a:rPr lang="en-US" altLang="zh-TW" sz="1800" b="0" i="1" smtClean="0">
                                <a:latin typeface="Cambria Math"/>
                                <a:ea typeface="Cambria Math"/>
                              </a:rPr>
                              <m:t>𝑙</m:t>
                            </m:r>
                          </m:den>
                        </m:f>
                      </m:e>
                    </m:rad>
                  </m:oMath>
                </a14:m>
                <a:endParaRPr lang="zh-TW" altLang="en-US" sz="1800" dirty="0"/>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1001911" y="2132856"/>
                <a:ext cx="3870500" cy="656013"/>
              </a:xfrm>
              <a:prstGeom prst="rect">
                <a:avLst/>
              </a:prstGeom>
              <a:blipFill rotWithShape="1">
                <a:blip r:embed="rId5"/>
                <a:stretch>
                  <a:fillRect l="-126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1001911" y="2772349"/>
                <a:ext cx="2108591" cy="37824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800" i="1" smtClean="0">
                          <a:latin typeface="Cambria Math"/>
                        </a:rPr>
                        <m:t>𝜁</m:t>
                      </m:r>
                      <m:d>
                        <m:dPr>
                          <m:ctrlPr>
                            <a:rPr lang="en-US" altLang="zh-TW" sz="1800" i="1">
                              <a:latin typeface="Cambria Math" panose="02040503050406030204" pitchFamily="18" charset="0"/>
                            </a:rPr>
                          </m:ctrlPr>
                        </m:dPr>
                        <m:e>
                          <m:r>
                            <a:rPr lang="en-US" altLang="zh-TW" sz="1800" b="0" i="1" smtClean="0">
                              <a:latin typeface="Cambria Math"/>
                            </a:rPr>
                            <m:t>𝑡</m:t>
                          </m:r>
                        </m:e>
                      </m:d>
                      <m:r>
                        <a:rPr lang="en-US" altLang="zh-TW" sz="1800" i="1" smtClean="0">
                          <a:latin typeface="Cambria Math"/>
                          <a:ea typeface="Cambria Math"/>
                        </a:rPr>
                        <m:t>~</m:t>
                      </m:r>
                      <m:r>
                        <a:rPr lang="en-US" altLang="zh-TW" sz="1800" b="0" i="1" smtClean="0">
                          <a:latin typeface="Cambria Math"/>
                          <a:ea typeface="Cambria Math"/>
                        </a:rPr>
                        <m:t>𝑎</m:t>
                      </m:r>
                      <m:func>
                        <m:funcPr>
                          <m:ctrlPr>
                            <a:rPr lang="en-US" altLang="zh-TW" sz="1800" b="0" i="1" smtClean="0">
                              <a:latin typeface="Cambria Math" panose="02040503050406030204" pitchFamily="18" charset="0"/>
                              <a:ea typeface="Cambria Math"/>
                            </a:rPr>
                          </m:ctrlPr>
                        </m:funcPr>
                        <m:fName>
                          <m:r>
                            <m:rPr>
                              <m:sty m:val="p"/>
                            </m:rPr>
                            <a:rPr lang="en-US" altLang="zh-TW" sz="1800" b="0" i="0" smtClean="0">
                              <a:latin typeface="Cambria Math"/>
                              <a:ea typeface="Cambria Math"/>
                            </a:rPr>
                            <m:t>cos</m:t>
                          </m:r>
                        </m:fName>
                        <m:e>
                          <m:r>
                            <a:rPr lang="en-US" altLang="zh-TW" sz="1800" b="0" i="1" smtClean="0">
                              <a:latin typeface="Cambria Math"/>
                              <a:ea typeface="Cambria Math"/>
                            </a:rPr>
                            <m:t>𝑞𝑡</m:t>
                          </m:r>
                        </m:e>
                      </m:func>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m:t>
                          </m:r>
                          <m:r>
                            <a:rPr lang="en-US" altLang="zh-TW" sz="1800" b="0" i="1" smtClean="0">
                              <a:latin typeface="Cambria Math"/>
                              <a:ea typeface="Cambria Math"/>
                            </a:rPr>
                            <m:t>𝑖𝑝𝑡</m:t>
                          </m:r>
                        </m:sup>
                      </m:sSup>
                    </m:oMath>
                  </m:oMathPara>
                </a14:m>
                <a:endParaRPr lang="zh-TW" altLang="en-US" sz="1800" dirty="0"/>
              </a:p>
            </p:txBody>
          </p:sp>
        </mc:Choice>
        <mc:Fallback xmlns="">
          <p:sp>
            <p:nvSpPr>
              <p:cNvPr id="8" name="矩形 7"/>
              <p:cNvSpPr>
                <a:spLocks noRot="1" noChangeAspect="1" noMove="1" noResize="1" noEditPoints="1" noAdjustHandles="1" noChangeArrowheads="1" noChangeShapeType="1" noTextEdit="1"/>
              </p:cNvSpPr>
              <p:nvPr/>
            </p:nvSpPr>
            <p:spPr>
              <a:xfrm>
                <a:off x="1001911" y="2772349"/>
                <a:ext cx="2108591" cy="378245"/>
              </a:xfrm>
              <a:prstGeom prst="rect">
                <a:avLst/>
              </a:prstGeom>
              <a:blipFill rotWithShape="1">
                <a:blip r:embed="rId6"/>
                <a:stretch>
                  <a:fillRect b="-14516"/>
                </a:stretch>
              </a:blipFill>
            </p:spPr>
            <p:txBody>
              <a:bodyPr/>
              <a:lstStyle/>
              <a:p>
                <a:r>
                  <a:rPr lang="zh-TW" altLang="en-US">
                    <a:noFill/>
                  </a:rPr>
                  <a:t> </a:t>
                </a:r>
              </a:p>
            </p:txBody>
          </p:sp>
        </mc:Fallback>
      </mc:AlternateContent>
      <p:pic>
        <p:nvPicPr>
          <p:cNvPr id="10" name="圖片 9"/>
          <p:cNvPicPr>
            <a:picLocks noChangeAspect="1"/>
          </p:cNvPicPr>
          <p:nvPr/>
        </p:nvPicPr>
        <p:blipFill rotWithShape="1">
          <a:blip r:embed="rId7">
            <a:extLst>
              <a:ext uri="{28A0092B-C50C-407E-A947-70E740481C1C}">
                <a14:useLocalDpi xmlns:a14="http://schemas.microsoft.com/office/drawing/2010/main" val="0"/>
              </a:ext>
            </a:extLst>
          </a:blip>
          <a:srcRect l="32120" t="17550" r="26798" b="75940"/>
          <a:stretch/>
        </p:blipFill>
        <p:spPr>
          <a:xfrm>
            <a:off x="1058894" y="3429000"/>
            <a:ext cx="5134286" cy="576064"/>
          </a:xfrm>
          <a:prstGeom prst="rect">
            <a:avLst/>
          </a:prstGeom>
        </p:spPr>
      </p:pic>
      <p:pic>
        <p:nvPicPr>
          <p:cNvPr id="11" name="圖片 10"/>
          <p:cNvPicPr>
            <a:picLocks noChangeAspect="1"/>
          </p:cNvPicPr>
          <p:nvPr/>
        </p:nvPicPr>
        <p:blipFill rotWithShape="1">
          <a:blip r:embed="rId7">
            <a:extLst>
              <a:ext uri="{28A0092B-C50C-407E-A947-70E740481C1C}">
                <a14:useLocalDpi xmlns:a14="http://schemas.microsoft.com/office/drawing/2010/main" val="0"/>
              </a:ext>
            </a:extLst>
          </a:blip>
          <a:srcRect l="29002" t="52721" r="22901" b="31860"/>
          <a:stretch/>
        </p:blipFill>
        <p:spPr>
          <a:xfrm>
            <a:off x="1058894" y="4221088"/>
            <a:ext cx="6011037" cy="1364455"/>
          </a:xfrm>
          <a:prstGeom prst="rect">
            <a:avLst/>
          </a:prstGeom>
        </p:spPr>
      </p:pic>
      <mc:AlternateContent xmlns:mc="http://schemas.openxmlformats.org/markup-compatibility/2006" xmlns:a14="http://schemas.microsoft.com/office/drawing/2010/main">
        <mc:Choice Requires="a14">
          <p:sp>
            <p:nvSpPr>
              <p:cNvPr id="12" name="文字方塊 11"/>
              <p:cNvSpPr txBox="1"/>
              <p:nvPr/>
            </p:nvSpPr>
            <p:spPr bwMode="auto">
              <a:xfrm>
                <a:off x="968449" y="5805264"/>
                <a:ext cx="7867917" cy="656013"/>
              </a:xfrm>
              <a:prstGeom prst="rect">
                <a:avLst/>
              </a:prstGeom>
              <a:noFill/>
              <a:ln w="9525">
                <a:noFill/>
                <a:miter lim="800000"/>
                <a:headEnd/>
                <a:tailEnd/>
              </a:ln>
            </p:spPr>
            <p:txBody>
              <a:bodyPr wrap="square" rtlCol="0">
                <a:spAutoFit/>
              </a:bodyPr>
              <a:lstStyle/>
              <a:p>
                <a:pPr>
                  <a:spcBef>
                    <a:spcPct val="50000"/>
                  </a:spcBef>
                </a:pPr>
                <a:r>
                  <a:rPr lang="zh-TW" altLang="en-US" sz="1800" dirty="0"/>
                  <a:t>擺以</a:t>
                </a:r>
                <a14:m>
                  <m:oMath xmlns:m="http://schemas.openxmlformats.org/officeDocument/2006/math">
                    <m:r>
                      <a:rPr lang="en-US" altLang="zh-TW" sz="1800" i="1">
                        <a:latin typeface="Cambria Math"/>
                        <a:ea typeface="Cambria Math"/>
                      </a:rPr>
                      <m:t>𝑞</m:t>
                    </m:r>
                    <m:r>
                      <a:rPr lang="en-US" altLang="zh-TW" sz="1800" i="1">
                        <a:latin typeface="Cambria Math"/>
                        <a:ea typeface="Cambria Math"/>
                      </a:rPr>
                      <m:t>~</m:t>
                    </m:r>
                    <m:rad>
                      <m:radPr>
                        <m:degHide m:val="on"/>
                        <m:ctrlPr>
                          <a:rPr lang="en-US" altLang="zh-TW" sz="1800" i="1">
                            <a:latin typeface="Cambria Math" panose="02040503050406030204" pitchFamily="18" charset="0"/>
                            <a:ea typeface="Cambria Math"/>
                          </a:rPr>
                        </m:ctrlPr>
                      </m:radPr>
                      <m:deg/>
                      <m:e>
                        <m:f>
                          <m:fPr>
                            <m:ctrlPr>
                              <a:rPr lang="en-US" altLang="zh-TW" sz="1800" i="1">
                                <a:latin typeface="Cambria Math" panose="02040503050406030204" pitchFamily="18" charset="0"/>
                                <a:ea typeface="Cambria Math"/>
                              </a:rPr>
                            </m:ctrlPr>
                          </m:fPr>
                          <m:num>
                            <m:r>
                              <a:rPr lang="en-US" altLang="zh-TW" sz="1800" i="1">
                                <a:latin typeface="Cambria Math"/>
                                <a:ea typeface="Cambria Math"/>
                              </a:rPr>
                              <m:t>𝑔</m:t>
                            </m:r>
                          </m:num>
                          <m:den>
                            <m:r>
                              <a:rPr lang="en-US" altLang="zh-TW" sz="1800" i="1">
                                <a:latin typeface="Cambria Math"/>
                                <a:ea typeface="Cambria Math"/>
                              </a:rPr>
                              <m:t>𝑙</m:t>
                            </m:r>
                          </m:den>
                        </m:f>
                      </m:e>
                    </m:rad>
                  </m:oMath>
                </a14:m>
                <a:r>
                  <a:rPr lang="zh-TW" altLang="en-US" sz="1800" dirty="0"/>
                  <a:t>的角頻率做擺動，同時擺面以</a:t>
                </a:r>
                <a14:m>
                  <m:oMath xmlns:m="http://schemas.openxmlformats.org/officeDocument/2006/math">
                    <m:r>
                      <a:rPr lang="en-US" altLang="zh-TW" sz="1800" i="1">
                        <a:latin typeface="Cambria Math"/>
                      </a:rPr>
                      <m:t>𝑝</m:t>
                    </m:r>
                    <m:r>
                      <a:rPr lang="en-US" altLang="zh-TW" sz="1800" b="0" i="1" smtClean="0">
                        <a:latin typeface="Cambria Math"/>
                      </a:rPr>
                      <m:t>=</m:t>
                    </m:r>
                    <m:r>
                      <a:rPr lang="zh-TW" altLang="en-US" sz="1800" b="0" i="1" smtClean="0">
                        <a:latin typeface="Cambria Math"/>
                      </a:rPr>
                      <m:t>𝜔</m:t>
                    </m:r>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cos</m:t>
                        </m:r>
                      </m:fName>
                      <m:e>
                        <m:r>
                          <a:rPr lang="zh-TW" altLang="en-US" sz="1800" i="1">
                            <a:latin typeface="Cambria Math"/>
                          </a:rPr>
                          <m:t>𝜃</m:t>
                        </m:r>
                      </m:e>
                    </m:func>
                  </m:oMath>
                </a14:m>
                <a:r>
                  <a:rPr lang="zh-TW" altLang="en-US" sz="1800" dirty="0"/>
                  <a:t>的角速度繞鉛直軸旋轉。</a:t>
                </a:r>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968449" y="5805264"/>
                <a:ext cx="7867917" cy="656013"/>
              </a:xfrm>
              <a:prstGeom prst="rect">
                <a:avLst/>
              </a:prstGeom>
              <a:blipFill rotWithShape="1">
                <a:blip r:embed="rId8"/>
                <a:stretch>
                  <a:fillRect l="-697" r="-387"/>
                </a:stretch>
              </a:blipFill>
              <a:ln w="9525">
                <a:noFill/>
                <a:miter lim="800000"/>
                <a:headEnd/>
                <a:tailEnd/>
              </a:ln>
            </p:spPr>
            <p:txBody>
              <a:bodyPr/>
              <a:lstStyle/>
              <a:p>
                <a:r>
                  <a:rPr lang="zh-TW" altLang="en-US">
                    <a:noFill/>
                  </a:rPr>
                  <a:t> </a:t>
                </a:r>
              </a:p>
            </p:txBody>
          </p:sp>
        </mc:Fallback>
      </mc:AlternateContent>
    </p:spTree>
    <p:extLst>
      <p:ext uri="{BB962C8B-B14F-4D97-AF65-F5344CB8AC3E}">
        <p14:creationId xmlns:p14="http://schemas.microsoft.com/office/powerpoint/2010/main" val="28589512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2036828" y="1060677"/>
                <a:ext cx="2736304" cy="1041054"/>
              </a:xfrm>
              <a:prstGeom prst="rect">
                <a:avLst/>
              </a:prstGeom>
              <a:solidFill>
                <a:srgbClr val="FFFCA4"/>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zh-TW" altLang="zh-TW" sz="1800" i="1" smtClean="0">
                              <a:latin typeface="Cambria Math" panose="02040503050406030204" pitchFamily="18" charset="0"/>
                            </a:rPr>
                          </m:ctrlPr>
                        </m:accPr>
                        <m:e>
                          <m:r>
                            <a:rPr lang="en-US" altLang="zh-TW" sz="1800" b="0" i="1" smtClean="0">
                              <a:latin typeface="Cambria Math"/>
                            </a:rPr>
                            <m:t>𝑥</m:t>
                          </m:r>
                        </m:e>
                      </m:acc>
                      <m:r>
                        <a:rPr lang="en-US" altLang="zh-TW" sz="1800" i="1">
                          <a:latin typeface="Cambria Math"/>
                        </a:rPr>
                        <m:t>=+2</m:t>
                      </m:r>
                      <m:r>
                        <a:rPr lang="en-US" altLang="zh-TW" sz="1800" i="1">
                          <a:latin typeface="Cambria Math"/>
                        </a:rPr>
                        <m:t>𝜔</m:t>
                      </m:r>
                      <m:func>
                        <m:funcPr>
                          <m:ctrlPr>
                            <a:rPr lang="en-US" altLang="zh-TW" sz="1800" i="1" smtClean="0">
                              <a:latin typeface="Cambria Math" panose="02040503050406030204" pitchFamily="18" charset="0"/>
                            </a:rPr>
                          </m:ctrlPr>
                        </m:funcPr>
                        <m:fName>
                          <m:r>
                            <m:rPr>
                              <m:sty m:val="p"/>
                            </m:rPr>
                            <a:rPr lang="en-US" altLang="zh-TW" sz="1800" i="0" smtClean="0">
                              <a:latin typeface="Cambria Math"/>
                            </a:rPr>
                            <m:t>cos</m:t>
                          </m:r>
                        </m:fName>
                        <m:e>
                          <m:r>
                            <a:rPr lang="zh-TW" altLang="en-US" sz="1800" i="1" smtClean="0">
                              <a:latin typeface="Cambria Math"/>
                            </a:rPr>
                            <m:t>𝜃</m:t>
                          </m:r>
                        </m:e>
                      </m:func>
                      <m:acc>
                        <m:accPr>
                          <m:chr m:val="̇"/>
                          <m:ctrlPr>
                            <a:rPr lang="zh-TW" altLang="zh-TW" sz="1800" i="1">
                              <a:latin typeface="Cambria Math" panose="02040503050406030204" pitchFamily="18" charset="0"/>
                            </a:rPr>
                          </m:ctrlPr>
                        </m:accPr>
                        <m:e>
                          <m:r>
                            <a:rPr lang="en-US" altLang="zh-TW" sz="1800" b="0" i="1" smtClean="0">
                              <a:latin typeface="Cambria Math"/>
                            </a:rPr>
                            <m:t>𝑦</m:t>
                          </m:r>
                        </m:e>
                      </m:acc>
                      <m:r>
                        <a:rPr lang="en-US" altLang="zh-TW" sz="1800" b="0" i="1" smtClean="0">
                          <a:latin typeface="Cambria Math"/>
                        </a:rPr>
                        <m:t>−</m:t>
                      </m:r>
                      <m:f>
                        <m:fPr>
                          <m:ctrlPr>
                            <a:rPr lang="zh-TW" altLang="zh-TW" sz="1800" i="1">
                              <a:latin typeface="Cambria Math" panose="02040503050406030204" pitchFamily="18" charset="0"/>
                            </a:rPr>
                          </m:ctrlPr>
                        </m:fPr>
                        <m:num>
                          <m:r>
                            <a:rPr lang="en-US" altLang="zh-TW" sz="1800" i="1">
                              <a:latin typeface="Cambria Math"/>
                            </a:rPr>
                            <m:t>𝑔</m:t>
                          </m:r>
                        </m:num>
                        <m:den>
                          <m:r>
                            <a:rPr lang="en-US" altLang="zh-TW" sz="1800" i="1">
                              <a:latin typeface="Cambria Math"/>
                            </a:rPr>
                            <m:t>𝑙</m:t>
                          </m:r>
                        </m:den>
                      </m:f>
                      <m:r>
                        <a:rPr lang="en-US" altLang="zh-TW" sz="1800" b="0" i="1" smtClean="0">
                          <a:latin typeface="Cambria Math"/>
                        </a:rPr>
                        <m:t>𝑥</m:t>
                      </m:r>
                    </m:oMath>
                  </m:oMathPara>
                </a14:m>
                <a:endParaRPr lang="zh-TW" altLang="zh-TW" sz="1800" dirty="0"/>
              </a:p>
              <a:p>
                <a:pPr/>
                <a14:m>
                  <m:oMathPara xmlns:m="http://schemas.openxmlformats.org/officeDocument/2006/math">
                    <m:oMathParaPr>
                      <m:jc m:val="centerGroup"/>
                    </m:oMathParaPr>
                    <m:oMath xmlns:m="http://schemas.openxmlformats.org/officeDocument/2006/math">
                      <m:acc>
                        <m:accPr>
                          <m:chr m:val="̈"/>
                          <m:ctrlPr>
                            <a:rPr lang="zh-TW" altLang="zh-TW" sz="1800" i="1">
                              <a:latin typeface="Cambria Math" panose="02040503050406030204" pitchFamily="18" charset="0"/>
                            </a:rPr>
                          </m:ctrlPr>
                        </m:accPr>
                        <m:e>
                          <m:sSup>
                            <m:sSupPr>
                              <m:ctrlPr>
                                <a:rPr lang="zh-TW" altLang="zh-TW" sz="1800" i="1">
                                  <a:latin typeface="Cambria Math" panose="02040503050406030204" pitchFamily="18" charset="0"/>
                                </a:rPr>
                              </m:ctrlPr>
                            </m:sSupPr>
                            <m:e>
                              <m:r>
                                <a:rPr lang="en-US" altLang="zh-TW" sz="1800" i="1">
                                  <a:latin typeface="Cambria Math"/>
                                </a:rPr>
                                <m:t>𝑦</m:t>
                              </m:r>
                            </m:e>
                            <m:sup>
                              <m:r>
                                <a:rPr lang="en-US" altLang="zh-TW" sz="1800" i="1">
                                  <a:latin typeface="Cambria Math"/>
                                </a:rPr>
                                <m:t>′</m:t>
                              </m:r>
                            </m:sup>
                          </m:sSup>
                        </m:e>
                      </m:acc>
                      <m:r>
                        <a:rPr lang="en-US" altLang="zh-TW" sz="1800" i="1">
                          <a:latin typeface="Cambria Math"/>
                        </a:rPr>
                        <m:t>=−2</m:t>
                      </m:r>
                      <m:r>
                        <a:rPr lang="en-US" altLang="zh-TW" sz="1800" i="1">
                          <a:latin typeface="Cambria Math"/>
                        </a:rPr>
                        <m:t>𝜔</m:t>
                      </m:r>
                      <m:func>
                        <m:funcPr>
                          <m:ctrlPr>
                            <a:rPr lang="en-US" altLang="zh-TW" sz="1800" i="1">
                              <a:latin typeface="Cambria Math" panose="02040503050406030204" pitchFamily="18" charset="0"/>
                            </a:rPr>
                          </m:ctrlPr>
                        </m:funcPr>
                        <m:fName>
                          <m:r>
                            <m:rPr>
                              <m:sty m:val="p"/>
                            </m:rPr>
                            <a:rPr lang="en-US" altLang="zh-TW" sz="1800">
                              <a:latin typeface="Cambria Math"/>
                            </a:rPr>
                            <m:t>cos</m:t>
                          </m:r>
                        </m:fName>
                        <m:e>
                          <m:r>
                            <a:rPr lang="zh-TW" altLang="en-US" sz="1800" i="1">
                              <a:latin typeface="Cambria Math"/>
                            </a:rPr>
                            <m:t>𝜃</m:t>
                          </m:r>
                        </m:e>
                      </m:func>
                      <m:acc>
                        <m:accPr>
                          <m:chr m:val="̇"/>
                          <m:ctrlPr>
                            <a:rPr lang="zh-TW" altLang="zh-TW" sz="1800" i="1">
                              <a:latin typeface="Cambria Math" panose="02040503050406030204" pitchFamily="18" charset="0"/>
                            </a:rPr>
                          </m:ctrlPr>
                        </m:accPr>
                        <m:e>
                          <m:sSup>
                            <m:sSupPr>
                              <m:ctrlPr>
                                <a:rPr lang="zh-TW" altLang="zh-TW" sz="1800" i="1">
                                  <a:latin typeface="Cambria Math" panose="02040503050406030204" pitchFamily="18" charset="0"/>
                                </a:rPr>
                              </m:ctrlPr>
                            </m:sSupPr>
                            <m:e>
                              <m:r>
                                <a:rPr lang="en-US" altLang="zh-TW" sz="1800" i="1">
                                  <a:latin typeface="Cambria Math"/>
                                </a:rPr>
                                <m:t>𝑥</m:t>
                              </m:r>
                            </m:e>
                            <m:sup>
                              <m:r>
                                <a:rPr lang="en-US" altLang="zh-TW" sz="1800" i="1">
                                  <a:latin typeface="Cambria Math"/>
                                </a:rPr>
                                <m:t>′</m:t>
                              </m:r>
                            </m:sup>
                          </m:sSup>
                        </m:e>
                      </m:acc>
                      <m:r>
                        <a:rPr lang="en-US" altLang="zh-TW" sz="1800" i="1">
                          <a:latin typeface="Cambria Math"/>
                        </a:rPr>
                        <m:t>−</m:t>
                      </m:r>
                      <m:f>
                        <m:fPr>
                          <m:ctrlPr>
                            <a:rPr lang="zh-TW" altLang="zh-TW" sz="1800" i="1">
                              <a:latin typeface="Cambria Math" panose="02040503050406030204" pitchFamily="18" charset="0"/>
                            </a:rPr>
                          </m:ctrlPr>
                        </m:fPr>
                        <m:num>
                          <m:r>
                            <a:rPr lang="en-US" altLang="zh-TW" sz="1800" i="1">
                              <a:latin typeface="Cambria Math"/>
                            </a:rPr>
                            <m:t>𝑔</m:t>
                          </m:r>
                        </m:num>
                        <m:den>
                          <m:r>
                            <a:rPr lang="en-US" altLang="zh-TW" sz="1800" i="1">
                              <a:latin typeface="Cambria Math"/>
                            </a:rPr>
                            <m:t>𝑙</m:t>
                          </m:r>
                        </m:den>
                      </m:f>
                      <m:r>
                        <a:rPr lang="en-US" altLang="zh-TW" sz="1800" b="0" i="1" smtClean="0">
                          <a:latin typeface="Cambria Math"/>
                        </a:rPr>
                        <m:t>𝑦</m:t>
                      </m:r>
                    </m:oMath>
                  </m:oMathPara>
                </a14:m>
                <a:endParaRPr lang="zh-TW" altLang="zh-TW" sz="1800" dirty="0"/>
              </a:p>
            </p:txBody>
          </p:sp>
        </mc:Choice>
        <mc:Fallback xmlns="">
          <p:sp>
            <p:nvSpPr>
              <p:cNvPr id="2" name="矩形 1"/>
              <p:cNvSpPr>
                <a:spLocks noRot="1" noChangeAspect="1" noMove="1" noResize="1" noEditPoints="1" noAdjustHandles="1" noChangeArrowheads="1" noChangeShapeType="1" noTextEdit="1"/>
              </p:cNvSpPr>
              <p:nvPr/>
            </p:nvSpPr>
            <p:spPr>
              <a:xfrm>
                <a:off x="2036828" y="1060677"/>
                <a:ext cx="2736304" cy="1041054"/>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2000052" y="2212805"/>
                <a:ext cx="2819683" cy="369332"/>
              </a:xfrm>
              <a:prstGeom prst="rect">
                <a:avLst/>
              </a:prstGeom>
              <a:solidFill>
                <a:srgbClr val="FFFCA4"/>
              </a:solidFill>
            </p:spPr>
            <p:txBody>
              <a:bodyPr wrap="none">
                <a:spAutoFit/>
              </a:bodyPr>
              <a:lstStyle/>
              <a:p>
                <a14:m>
                  <m:oMath xmlns:m="http://schemas.openxmlformats.org/officeDocument/2006/math">
                    <m:r>
                      <a:rPr lang="en-US" altLang="zh-TW" sz="1800" b="0" i="1" smtClean="0">
                        <a:latin typeface="Cambria Math"/>
                      </a:rPr>
                      <m:t>𝑥</m:t>
                    </m:r>
                    <m:r>
                      <a:rPr lang="en-US" altLang="zh-TW" sz="1800" i="1">
                        <a:latin typeface="Cambria Math"/>
                      </a:rPr>
                      <m:t>=</m:t>
                    </m:r>
                    <m:d>
                      <m:dPr>
                        <m:ctrlPr>
                          <a:rPr lang="zh-TW" altLang="zh-TW" sz="1800" i="1">
                            <a:latin typeface="Cambria Math" panose="02040503050406030204" pitchFamily="18" charset="0"/>
                          </a:rPr>
                        </m:ctrlPr>
                      </m:dPr>
                      <m:e>
                        <m:r>
                          <a:rPr lang="en-US" altLang="zh-TW" sz="1800" i="1">
                            <a:latin typeface="Cambria Math"/>
                          </a:rPr>
                          <m:t>𝑎</m:t>
                        </m:r>
                        <m:r>
                          <a:rPr lang="en-US" altLang="zh-TW" sz="1800" i="1">
                            <a:latin typeface="Cambria Math"/>
                          </a:rPr>
                          <m:t>∙</m:t>
                        </m:r>
                        <m:sSup>
                          <m:sSupPr>
                            <m:ctrlPr>
                              <a:rPr lang="zh-TW"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𝛼</m:t>
                            </m:r>
                            <m:r>
                              <a:rPr lang="en-US" altLang="zh-TW" sz="1800" i="1">
                                <a:latin typeface="Cambria Math"/>
                              </a:rPr>
                              <m:t>𝑡</m:t>
                            </m:r>
                          </m:sup>
                        </m:sSup>
                      </m:e>
                    </m:d>
                  </m:oMath>
                </a14:m>
                <a:r>
                  <a:rPr lang="zh-TW" altLang="zh-TW" sz="1800" dirty="0"/>
                  <a:t>，</a:t>
                </a:r>
                <a14:m>
                  <m:oMath xmlns:m="http://schemas.openxmlformats.org/officeDocument/2006/math">
                    <m:r>
                      <a:rPr lang="en-US" altLang="zh-TW" sz="1800" b="0" i="1" smtClean="0">
                        <a:latin typeface="Cambria Math"/>
                      </a:rPr>
                      <m:t>𝑦</m:t>
                    </m:r>
                    <m:r>
                      <a:rPr lang="en-US" altLang="zh-TW" sz="1800" b="0" i="1" smtClean="0">
                        <a:latin typeface="Cambria Math"/>
                      </a:rPr>
                      <m:t>=</m:t>
                    </m:r>
                    <m:d>
                      <m:dPr>
                        <m:ctrlPr>
                          <a:rPr lang="zh-TW" altLang="zh-TW" sz="1800" i="1">
                            <a:latin typeface="Cambria Math" panose="02040503050406030204" pitchFamily="18" charset="0"/>
                          </a:rPr>
                        </m:ctrlPr>
                      </m:dPr>
                      <m:e>
                        <m:r>
                          <a:rPr lang="en-US" altLang="zh-TW" sz="1800" i="1">
                            <a:latin typeface="Cambria Math"/>
                          </a:rPr>
                          <m:t>𝑏</m:t>
                        </m:r>
                        <m:r>
                          <a:rPr lang="en-US" altLang="zh-TW" sz="1800" i="1">
                            <a:latin typeface="Cambria Math"/>
                          </a:rPr>
                          <m:t>∙</m:t>
                        </m:r>
                        <m:sSup>
                          <m:sSupPr>
                            <m:ctrlPr>
                              <a:rPr lang="zh-TW"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𝛼</m:t>
                            </m:r>
                            <m:r>
                              <a:rPr lang="en-US" altLang="zh-TW" sz="1800" i="1">
                                <a:latin typeface="Cambria Math"/>
                              </a:rPr>
                              <m:t>𝑡</m:t>
                            </m:r>
                          </m:sup>
                        </m:sSup>
                      </m:e>
                    </m:d>
                  </m:oMath>
                </a14:m>
                <a:endParaRPr lang="zh-TW" altLang="en-US" sz="1800" dirty="0"/>
              </a:p>
            </p:txBody>
          </p:sp>
        </mc:Choice>
        <mc:Fallback xmlns="">
          <p:sp>
            <p:nvSpPr>
              <p:cNvPr id="3" name="矩形 2"/>
              <p:cNvSpPr>
                <a:spLocks noRot="1" noChangeAspect="1" noMove="1" noResize="1" noEditPoints="1" noAdjustHandles="1" noChangeArrowheads="1" noChangeShapeType="1" noTextEdit="1"/>
              </p:cNvSpPr>
              <p:nvPr/>
            </p:nvSpPr>
            <p:spPr>
              <a:xfrm>
                <a:off x="2000052" y="2212805"/>
                <a:ext cx="2819683" cy="369332"/>
              </a:xfrm>
              <a:prstGeom prst="rect">
                <a:avLst/>
              </a:prstGeom>
              <a:blipFill rotWithShape="1">
                <a:blip r:embed="rId3"/>
                <a:stretch>
                  <a:fillRect t="-6557"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2000052" y="2999507"/>
                <a:ext cx="3565168" cy="1078244"/>
              </a:xfrm>
              <a:prstGeom prst="rect">
                <a:avLst/>
              </a:prstGeom>
              <a:solidFill>
                <a:srgbClr val="FFFCA4"/>
              </a:solidFill>
            </p:spPr>
            <p:txBody>
              <a:bodyPr wrap="square">
                <a:spAutoFit/>
              </a:bodyPr>
              <a:lstStyle/>
              <a:p>
                <a:pPr lvl="1"/>
                <a14:m>
                  <m:oMathPara xmlns:m="http://schemas.openxmlformats.org/officeDocument/2006/math">
                    <m:oMathParaPr>
                      <m:jc m:val="centerGroup"/>
                    </m:oMathParaPr>
                    <m:oMath xmlns:m="http://schemas.openxmlformats.org/officeDocument/2006/math">
                      <m:d>
                        <m:dPr>
                          <m:begChr m:val="["/>
                          <m:endChr m:val="]"/>
                          <m:ctrlPr>
                            <a:rPr lang="zh-TW" altLang="zh-TW" sz="1800" i="1" smtClean="0">
                              <a:latin typeface="Cambria Math" panose="02040503050406030204" pitchFamily="18" charset="0"/>
                            </a:rPr>
                          </m:ctrlPr>
                        </m:dPr>
                        <m:e>
                          <m:sSup>
                            <m:sSupPr>
                              <m:ctrlPr>
                                <a:rPr lang="zh-TW" altLang="zh-TW" sz="1800" i="1">
                                  <a:latin typeface="Cambria Math" panose="02040503050406030204" pitchFamily="18" charset="0"/>
                                </a:rPr>
                              </m:ctrlPr>
                            </m:sSupPr>
                            <m:e>
                              <m:r>
                                <a:rPr lang="en-US" altLang="zh-TW" sz="1800" i="1">
                                  <a:latin typeface="Cambria Math"/>
                                </a:rPr>
                                <m:t>𝛼</m:t>
                              </m:r>
                            </m:e>
                            <m:sup>
                              <m:r>
                                <a:rPr lang="en-US" altLang="zh-TW" sz="1800" i="1">
                                  <a:latin typeface="Cambria Math"/>
                                </a:rPr>
                                <m:t>2</m:t>
                              </m:r>
                            </m:sup>
                          </m:sSup>
                          <m:r>
                            <a:rPr lang="en-US" altLang="zh-TW" sz="1800" b="0" i="1" smtClean="0">
                              <a:latin typeface="Cambria Math"/>
                            </a:rPr>
                            <m:t>+</m:t>
                          </m:r>
                          <m:f>
                            <m:fPr>
                              <m:ctrlPr>
                                <a:rPr lang="zh-TW" altLang="zh-TW" sz="1800" i="1">
                                  <a:latin typeface="Cambria Math" panose="02040503050406030204" pitchFamily="18" charset="0"/>
                                </a:rPr>
                              </m:ctrlPr>
                            </m:fPr>
                            <m:num>
                              <m:r>
                                <a:rPr lang="en-US" altLang="zh-TW" sz="1800" i="1">
                                  <a:latin typeface="Cambria Math"/>
                                </a:rPr>
                                <m:t>𝑔</m:t>
                              </m:r>
                            </m:num>
                            <m:den>
                              <m:r>
                                <a:rPr lang="en-US" altLang="zh-TW" sz="1800" i="1">
                                  <a:latin typeface="Cambria Math"/>
                                </a:rPr>
                                <m:t>𝑙</m:t>
                              </m:r>
                            </m:den>
                          </m:f>
                        </m:e>
                      </m:d>
                      <m:r>
                        <a:rPr lang="en-US" altLang="zh-TW" sz="1800" i="1">
                          <a:latin typeface="Cambria Math"/>
                        </a:rPr>
                        <m:t>𝑎</m:t>
                      </m:r>
                      <m:r>
                        <a:rPr lang="en-US" altLang="zh-TW" sz="1800" i="1">
                          <a:latin typeface="Cambria Math"/>
                        </a:rPr>
                        <m:t>−2</m:t>
                      </m:r>
                      <m:r>
                        <a:rPr lang="en-US" altLang="zh-TW" sz="1800" i="1">
                          <a:latin typeface="Cambria Math"/>
                        </a:rPr>
                        <m:t>𝜔</m:t>
                      </m:r>
                      <m:func>
                        <m:funcPr>
                          <m:ctrlPr>
                            <a:rPr lang="en-US" altLang="zh-TW" sz="1800" i="1">
                              <a:latin typeface="Cambria Math" panose="02040503050406030204" pitchFamily="18" charset="0"/>
                            </a:rPr>
                          </m:ctrlPr>
                        </m:funcPr>
                        <m:fName>
                          <m:r>
                            <m:rPr>
                              <m:sty m:val="p"/>
                            </m:rPr>
                            <a:rPr lang="en-US" altLang="zh-TW" sz="1800">
                              <a:latin typeface="Cambria Math"/>
                            </a:rPr>
                            <m:t>cos</m:t>
                          </m:r>
                        </m:fName>
                        <m:e>
                          <m:r>
                            <a:rPr lang="zh-TW" altLang="en-US" sz="1800" i="1">
                              <a:latin typeface="Cambria Math"/>
                            </a:rPr>
                            <m:t>𝜃</m:t>
                          </m:r>
                        </m:e>
                      </m:func>
                      <m:r>
                        <a:rPr lang="en-US" altLang="zh-TW" sz="1800" i="1">
                          <a:latin typeface="Cambria Math"/>
                        </a:rPr>
                        <m:t>𝛼</m:t>
                      </m:r>
                      <m:r>
                        <a:rPr lang="en-US" altLang="zh-TW" sz="1800" i="1">
                          <a:latin typeface="Cambria Math"/>
                        </a:rPr>
                        <m:t>𝑏</m:t>
                      </m:r>
                      <m:r>
                        <a:rPr lang="en-US" altLang="zh-TW" sz="1800" i="1">
                          <a:latin typeface="Cambria Math"/>
                        </a:rPr>
                        <m:t>=0</m:t>
                      </m:r>
                    </m:oMath>
                  </m:oMathPara>
                </a14:m>
                <a:endParaRPr lang="zh-TW" altLang="zh-TW" sz="1800" dirty="0"/>
              </a:p>
              <a:p>
                <a:pPr/>
                <a14:m>
                  <m:oMathPara xmlns:m="http://schemas.openxmlformats.org/officeDocument/2006/math">
                    <m:oMathParaPr>
                      <m:jc m:val="centerGroup"/>
                    </m:oMathParaPr>
                    <m:oMath xmlns:m="http://schemas.openxmlformats.org/officeDocument/2006/math">
                      <m:r>
                        <a:rPr lang="en-US" altLang="zh-TW" sz="1800" i="1">
                          <a:latin typeface="Cambria Math"/>
                        </a:rPr>
                        <m:t>2</m:t>
                      </m:r>
                      <m:r>
                        <a:rPr lang="en-US" altLang="zh-TW" sz="1800" i="1">
                          <a:latin typeface="Cambria Math"/>
                        </a:rPr>
                        <m:t>𝜔</m:t>
                      </m:r>
                      <m:func>
                        <m:funcPr>
                          <m:ctrlPr>
                            <a:rPr lang="en-US" altLang="zh-TW" sz="1800" i="1">
                              <a:latin typeface="Cambria Math" panose="02040503050406030204" pitchFamily="18" charset="0"/>
                            </a:rPr>
                          </m:ctrlPr>
                        </m:funcPr>
                        <m:fName>
                          <m:r>
                            <m:rPr>
                              <m:sty m:val="p"/>
                            </m:rPr>
                            <a:rPr lang="en-US" altLang="zh-TW" sz="1800">
                              <a:latin typeface="Cambria Math"/>
                            </a:rPr>
                            <m:t>cos</m:t>
                          </m:r>
                        </m:fName>
                        <m:e>
                          <m:r>
                            <a:rPr lang="zh-TW" altLang="en-US" sz="1800" i="1">
                              <a:latin typeface="Cambria Math"/>
                            </a:rPr>
                            <m:t>𝜃</m:t>
                          </m:r>
                        </m:e>
                      </m:func>
                      <m:r>
                        <a:rPr lang="en-US" altLang="zh-TW" sz="1800" i="1">
                          <a:latin typeface="Cambria Math"/>
                        </a:rPr>
                        <m:t>𝛼</m:t>
                      </m:r>
                      <m:r>
                        <a:rPr lang="en-US" altLang="zh-TW" sz="1800" i="1">
                          <a:latin typeface="Cambria Math"/>
                        </a:rPr>
                        <m:t>𝑎</m:t>
                      </m:r>
                      <m:r>
                        <a:rPr lang="en-US" altLang="zh-TW" sz="1800" i="1">
                          <a:latin typeface="Cambria Math"/>
                        </a:rPr>
                        <m:t>+</m:t>
                      </m:r>
                      <m:d>
                        <m:dPr>
                          <m:begChr m:val="["/>
                          <m:endChr m:val="]"/>
                          <m:ctrlPr>
                            <a:rPr lang="zh-TW" altLang="zh-TW" sz="1800" i="1">
                              <a:latin typeface="Cambria Math" panose="02040503050406030204" pitchFamily="18" charset="0"/>
                            </a:rPr>
                          </m:ctrlPr>
                        </m:dPr>
                        <m:e>
                          <m:sSup>
                            <m:sSupPr>
                              <m:ctrlPr>
                                <a:rPr lang="zh-TW" altLang="zh-TW" sz="1800" i="1">
                                  <a:latin typeface="Cambria Math" panose="02040503050406030204" pitchFamily="18" charset="0"/>
                                </a:rPr>
                              </m:ctrlPr>
                            </m:sSupPr>
                            <m:e>
                              <m:r>
                                <a:rPr lang="en-US" altLang="zh-TW" sz="1800" i="1">
                                  <a:latin typeface="Cambria Math"/>
                                </a:rPr>
                                <m:t>𝛼</m:t>
                              </m:r>
                            </m:e>
                            <m:sup>
                              <m:r>
                                <a:rPr lang="en-US" altLang="zh-TW" sz="1800" i="1">
                                  <a:latin typeface="Cambria Math"/>
                                </a:rPr>
                                <m:t>2</m:t>
                              </m:r>
                            </m:sup>
                          </m:sSup>
                          <m:r>
                            <a:rPr lang="en-US" altLang="zh-TW" sz="1800" i="1">
                              <a:latin typeface="Cambria Math"/>
                            </a:rPr>
                            <m:t>+</m:t>
                          </m:r>
                          <m:f>
                            <m:fPr>
                              <m:ctrlPr>
                                <a:rPr lang="zh-TW" altLang="zh-TW" sz="1800" i="1">
                                  <a:latin typeface="Cambria Math" panose="02040503050406030204" pitchFamily="18" charset="0"/>
                                </a:rPr>
                              </m:ctrlPr>
                            </m:fPr>
                            <m:num>
                              <m:r>
                                <a:rPr lang="en-US" altLang="zh-TW" sz="1800" i="1">
                                  <a:latin typeface="Cambria Math"/>
                                </a:rPr>
                                <m:t>𝑔</m:t>
                              </m:r>
                            </m:num>
                            <m:den>
                              <m:r>
                                <a:rPr lang="en-US" altLang="zh-TW" sz="1800" i="1">
                                  <a:latin typeface="Cambria Math"/>
                                </a:rPr>
                                <m:t>𝑙</m:t>
                              </m:r>
                            </m:den>
                          </m:f>
                        </m:e>
                      </m:d>
                      <m:r>
                        <a:rPr lang="en-US" altLang="zh-TW" sz="1800" i="1">
                          <a:latin typeface="Cambria Math"/>
                        </a:rPr>
                        <m:t>𝑏</m:t>
                      </m:r>
                      <m:r>
                        <a:rPr lang="en-US" altLang="zh-TW" sz="1800" i="1">
                          <a:latin typeface="Cambria Math"/>
                        </a:rPr>
                        <m:t>=0</m:t>
                      </m:r>
                    </m:oMath>
                  </m:oMathPara>
                </a14:m>
                <a:endParaRPr lang="zh-TW" altLang="zh-TW" sz="1800" dirty="0"/>
              </a:p>
            </p:txBody>
          </p:sp>
        </mc:Choice>
        <mc:Fallback xmlns="">
          <p:sp>
            <p:nvSpPr>
              <p:cNvPr id="4" name="矩形 3"/>
              <p:cNvSpPr>
                <a:spLocks noRot="1" noChangeAspect="1" noMove="1" noResize="1" noEditPoints="1" noAdjustHandles="1" noChangeArrowheads="1" noChangeShapeType="1" noTextEdit="1"/>
              </p:cNvSpPr>
              <p:nvPr/>
            </p:nvSpPr>
            <p:spPr>
              <a:xfrm>
                <a:off x="2000052" y="2999507"/>
                <a:ext cx="3565168" cy="1078244"/>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2000052" y="4445053"/>
                <a:ext cx="3487018" cy="636841"/>
              </a:xfrm>
              <a:prstGeom prst="rect">
                <a:avLst/>
              </a:prstGeom>
              <a:solidFill>
                <a:srgbClr val="FFFCA4"/>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d>
                            <m:dPr>
                              <m:ctrlPr>
                                <a:rPr lang="en-US" altLang="zh-TW" sz="1800" i="1" smtClean="0">
                                  <a:latin typeface="Cambria Math" panose="02040503050406030204" pitchFamily="18" charset="0"/>
                                </a:rPr>
                              </m:ctrlPr>
                            </m:dPr>
                            <m:e>
                              <m:sSup>
                                <m:sSupPr>
                                  <m:ctrlPr>
                                    <a:rPr lang="zh-TW" altLang="zh-TW" sz="1800" i="1">
                                      <a:latin typeface="Cambria Math" panose="02040503050406030204" pitchFamily="18" charset="0"/>
                                    </a:rPr>
                                  </m:ctrlPr>
                                </m:sSupPr>
                                <m:e>
                                  <m:r>
                                    <a:rPr lang="en-US" altLang="zh-TW" sz="1800" i="1">
                                      <a:latin typeface="Cambria Math"/>
                                    </a:rPr>
                                    <m:t>𝛼</m:t>
                                  </m:r>
                                </m:e>
                                <m:sup>
                                  <m:r>
                                    <a:rPr lang="en-US" altLang="zh-TW" sz="1800" i="1">
                                      <a:latin typeface="Cambria Math"/>
                                    </a:rPr>
                                    <m:t>2</m:t>
                                  </m:r>
                                </m:sup>
                              </m:sSup>
                              <m:r>
                                <a:rPr lang="en-US" altLang="zh-TW" sz="1800" i="1">
                                  <a:latin typeface="Cambria Math"/>
                                </a:rPr>
                                <m:t>+</m:t>
                              </m:r>
                              <m:f>
                                <m:fPr>
                                  <m:ctrlPr>
                                    <a:rPr lang="zh-TW" altLang="zh-TW" sz="1800" i="1">
                                      <a:latin typeface="Cambria Math" panose="02040503050406030204" pitchFamily="18" charset="0"/>
                                    </a:rPr>
                                  </m:ctrlPr>
                                </m:fPr>
                                <m:num>
                                  <m:r>
                                    <a:rPr lang="en-US" altLang="zh-TW" sz="1800" i="1">
                                      <a:latin typeface="Cambria Math"/>
                                    </a:rPr>
                                    <m:t>𝑔</m:t>
                                  </m:r>
                                </m:num>
                                <m:den>
                                  <m:r>
                                    <a:rPr lang="en-US" altLang="zh-TW" sz="1800" i="1">
                                      <a:latin typeface="Cambria Math"/>
                                    </a:rPr>
                                    <m:t>𝑙</m:t>
                                  </m:r>
                                </m:den>
                              </m:f>
                            </m:e>
                          </m:d>
                        </m:e>
                        <m:sup>
                          <m:r>
                            <a:rPr lang="en-US" altLang="zh-TW" sz="1800" b="0" i="1" smtClean="0">
                              <a:latin typeface="Cambria Math"/>
                            </a:rPr>
                            <m:t>2</m:t>
                          </m:r>
                        </m:sup>
                      </m:sSup>
                      <m:r>
                        <a:rPr lang="en-US" altLang="zh-TW" sz="1800" i="1">
                          <a:latin typeface="Cambria Math"/>
                        </a:rPr>
                        <m:t>+4</m:t>
                      </m:r>
                      <m:sSup>
                        <m:sSupPr>
                          <m:ctrlPr>
                            <a:rPr lang="zh-TW" altLang="zh-TW" sz="1800" i="1">
                              <a:latin typeface="Cambria Math" panose="02040503050406030204" pitchFamily="18" charset="0"/>
                            </a:rPr>
                          </m:ctrlPr>
                        </m:sSupPr>
                        <m:e>
                          <m:r>
                            <a:rPr lang="en-US" altLang="zh-TW" sz="1800" i="1">
                              <a:latin typeface="Cambria Math"/>
                            </a:rPr>
                            <m:t>𝜔</m:t>
                          </m:r>
                        </m:e>
                        <m:sup>
                          <m:r>
                            <a:rPr lang="en-US" altLang="zh-TW" sz="1800" i="1">
                              <a:latin typeface="Cambria Math"/>
                            </a:rPr>
                            <m:t>2</m:t>
                          </m:r>
                        </m:sup>
                      </m:sSup>
                      <m:func>
                        <m:funcPr>
                          <m:ctrlPr>
                            <a:rPr lang="en-US" altLang="zh-TW" sz="1800" i="1">
                              <a:latin typeface="Cambria Math" panose="02040503050406030204" pitchFamily="18" charset="0"/>
                            </a:rPr>
                          </m:ctrlPr>
                        </m:funcPr>
                        <m:fName>
                          <m:sSup>
                            <m:sSupPr>
                              <m:ctrlPr>
                                <a:rPr lang="en-US" altLang="zh-TW" sz="1800" i="1" smtClean="0">
                                  <a:latin typeface="Cambria Math" panose="02040503050406030204" pitchFamily="18" charset="0"/>
                                </a:rPr>
                              </m:ctrlPr>
                            </m:sSupPr>
                            <m:e>
                              <m:r>
                                <m:rPr>
                                  <m:sty m:val="p"/>
                                </m:rPr>
                                <a:rPr lang="en-US" altLang="zh-TW" sz="1800">
                                  <a:latin typeface="Cambria Math"/>
                                </a:rPr>
                                <m:t>cos</m:t>
                              </m:r>
                            </m:e>
                            <m:sup>
                              <m:r>
                                <a:rPr lang="en-US" altLang="zh-TW" sz="1800" b="0" i="1" smtClean="0">
                                  <a:latin typeface="Cambria Math"/>
                                </a:rPr>
                                <m:t>2</m:t>
                              </m:r>
                            </m:sup>
                          </m:sSup>
                        </m:fName>
                        <m:e>
                          <m:r>
                            <a:rPr lang="zh-TW" altLang="en-US" sz="1800" i="1">
                              <a:latin typeface="Cambria Math"/>
                            </a:rPr>
                            <m:t>𝜃</m:t>
                          </m:r>
                        </m:e>
                      </m:func>
                      <m:sSup>
                        <m:sSupPr>
                          <m:ctrlPr>
                            <a:rPr lang="zh-TW" altLang="zh-TW" sz="1800" i="1">
                              <a:latin typeface="Cambria Math" panose="02040503050406030204" pitchFamily="18" charset="0"/>
                            </a:rPr>
                          </m:ctrlPr>
                        </m:sSupPr>
                        <m:e>
                          <m:r>
                            <a:rPr lang="en-US" altLang="zh-TW" sz="1800" i="1">
                              <a:latin typeface="Cambria Math"/>
                            </a:rPr>
                            <m:t>𝛼</m:t>
                          </m:r>
                        </m:e>
                        <m:sup>
                          <m:r>
                            <a:rPr lang="en-US" altLang="zh-TW" sz="1800" i="1">
                              <a:latin typeface="Cambria Math"/>
                            </a:rPr>
                            <m:t>2</m:t>
                          </m:r>
                        </m:sup>
                      </m:sSup>
                      <m:r>
                        <a:rPr lang="en-US" altLang="zh-TW" sz="1800" i="1">
                          <a:latin typeface="Cambria Math"/>
                        </a:rPr>
                        <m:t>=0</m:t>
                      </m:r>
                    </m:oMath>
                  </m:oMathPara>
                </a14:m>
                <a:endParaRPr lang="zh-TW" altLang="en-US" sz="1800" dirty="0"/>
              </a:p>
            </p:txBody>
          </p:sp>
        </mc:Choice>
        <mc:Fallback xmlns="">
          <p:sp>
            <p:nvSpPr>
              <p:cNvPr id="5" name="矩形 4"/>
              <p:cNvSpPr>
                <a:spLocks noRot="1" noChangeAspect="1" noMove="1" noResize="1" noEditPoints="1" noAdjustHandles="1" noChangeArrowheads="1" noChangeShapeType="1" noTextEdit="1"/>
              </p:cNvSpPr>
              <p:nvPr/>
            </p:nvSpPr>
            <p:spPr>
              <a:xfrm>
                <a:off x="2000052" y="4445053"/>
                <a:ext cx="3487018" cy="636841"/>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bwMode="auto">
              <a:xfrm>
                <a:off x="1979712" y="5309149"/>
                <a:ext cx="4688463" cy="656013"/>
              </a:xfrm>
              <a:prstGeom prst="rect">
                <a:avLst/>
              </a:prstGeom>
              <a:solidFill>
                <a:srgbClr val="FFFCA4"/>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smtClean="0">
                          <a:latin typeface="Cambria Math"/>
                        </a:rPr>
                        <m:t>𝛼</m:t>
                      </m:r>
                      <m:r>
                        <a:rPr lang="en-US" altLang="zh-TW" sz="1800" b="0" i="0" smtClean="0">
                          <a:latin typeface="Cambria Math"/>
                        </a:rPr>
                        <m:t>=</m:t>
                      </m:r>
                      <m:r>
                        <a:rPr lang="en-US" altLang="zh-TW" sz="1800" b="0" i="1" smtClean="0">
                          <a:latin typeface="Cambria Math"/>
                          <a:ea typeface="Cambria Math"/>
                        </a:rPr>
                        <m:t>±</m:t>
                      </m:r>
                      <m:r>
                        <a:rPr lang="en-US" altLang="zh-TW" sz="1800" b="0" i="1" smtClean="0">
                          <a:latin typeface="Cambria Math"/>
                          <a:ea typeface="Cambria Math"/>
                        </a:rPr>
                        <m:t>𝑖</m:t>
                      </m:r>
                      <m:r>
                        <a:rPr lang="zh-TW" altLang="en-US" sz="1800" b="0" i="1" smtClean="0">
                          <a:latin typeface="Cambria Math"/>
                          <a:ea typeface="Cambria Math"/>
                        </a:rPr>
                        <m:t>𝜔</m:t>
                      </m:r>
                      <m:func>
                        <m:funcPr>
                          <m:ctrlPr>
                            <a:rPr lang="en-US" altLang="zh-TW" sz="1800" b="0" i="1" smtClean="0">
                              <a:latin typeface="Cambria Math" panose="02040503050406030204" pitchFamily="18" charset="0"/>
                              <a:ea typeface="Cambria Math"/>
                            </a:rPr>
                          </m:ctrlPr>
                        </m:funcPr>
                        <m:fName>
                          <m:r>
                            <m:rPr>
                              <m:sty m:val="p"/>
                            </m:rPr>
                            <a:rPr lang="en-US" altLang="zh-TW" sz="1800" b="0" i="0" smtClean="0">
                              <a:latin typeface="Cambria Math"/>
                              <a:ea typeface="Cambria Math"/>
                            </a:rPr>
                            <m:t>cos</m:t>
                          </m:r>
                        </m:fName>
                        <m:e>
                          <m:r>
                            <a:rPr lang="zh-TW" altLang="en-US" sz="1800" b="0" i="1" smtClean="0">
                              <a:latin typeface="Cambria Math"/>
                              <a:ea typeface="Cambria Math"/>
                            </a:rPr>
                            <m:t>𝜃</m:t>
                          </m:r>
                        </m:e>
                      </m:func>
                      <m:r>
                        <a:rPr lang="en-US" altLang="zh-TW" sz="1800" b="0" i="1" smtClean="0">
                          <a:latin typeface="Cambria Math"/>
                          <a:ea typeface="Cambria Math"/>
                        </a:rPr>
                        <m:t>±</m:t>
                      </m:r>
                      <m:r>
                        <a:rPr lang="en-US" altLang="zh-TW" sz="1800" b="0" i="1" smtClean="0">
                          <a:latin typeface="Cambria Math"/>
                          <a:ea typeface="Cambria Math"/>
                        </a:rPr>
                        <m:t>𝑖</m:t>
                      </m:r>
                      <m:rad>
                        <m:radPr>
                          <m:degHide m:val="on"/>
                          <m:ctrlPr>
                            <a:rPr lang="en-US" altLang="zh-TW" sz="1800" b="0" i="1" smtClean="0">
                              <a:latin typeface="Cambria Math" panose="02040503050406030204" pitchFamily="18" charset="0"/>
                              <a:ea typeface="Cambria Math"/>
                            </a:rPr>
                          </m:ctrlPr>
                        </m:radPr>
                        <m:deg/>
                        <m:e>
                          <m:sSup>
                            <m:sSupPr>
                              <m:ctrlPr>
                                <a:rPr lang="zh-TW" altLang="zh-TW" sz="1800" i="1">
                                  <a:latin typeface="Cambria Math" panose="02040503050406030204" pitchFamily="18" charset="0"/>
                                </a:rPr>
                              </m:ctrlPr>
                            </m:sSupPr>
                            <m:e>
                              <m:r>
                                <a:rPr lang="en-US" altLang="zh-TW" sz="1800" i="1">
                                  <a:latin typeface="Cambria Math"/>
                                </a:rPr>
                                <m:t>𝜔</m:t>
                              </m:r>
                            </m:e>
                            <m:sup>
                              <m:r>
                                <a:rPr lang="en-US" altLang="zh-TW" sz="1800" i="1">
                                  <a:latin typeface="Cambria Math"/>
                                </a:rPr>
                                <m:t>2</m:t>
                              </m:r>
                            </m:sup>
                          </m:sSup>
                          <m:func>
                            <m:funcPr>
                              <m:ctrlPr>
                                <a:rPr lang="en-US" altLang="zh-TW" sz="1800" i="1">
                                  <a:latin typeface="Cambria Math" panose="02040503050406030204" pitchFamily="18" charset="0"/>
                                </a:rPr>
                              </m:ctrlPr>
                            </m:funcPr>
                            <m:fName>
                              <m:sSup>
                                <m:sSupPr>
                                  <m:ctrlPr>
                                    <a:rPr lang="en-US" altLang="zh-TW" sz="1800" i="1">
                                      <a:latin typeface="Cambria Math" panose="02040503050406030204" pitchFamily="18" charset="0"/>
                                    </a:rPr>
                                  </m:ctrlPr>
                                </m:sSupPr>
                                <m:e>
                                  <m:r>
                                    <m:rPr>
                                      <m:sty m:val="p"/>
                                    </m:rPr>
                                    <a:rPr lang="en-US" altLang="zh-TW" sz="1800">
                                      <a:latin typeface="Cambria Math"/>
                                    </a:rPr>
                                    <m:t>cos</m:t>
                                  </m:r>
                                </m:e>
                                <m:sup>
                                  <m:r>
                                    <a:rPr lang="en-US" altLang="zh-TW" sz="1800" i="1">
                                      <a:latin typeface="Cambria Math"/>
                                    </a:rPr>
                                    <m:t>2</m:t>
                                  </m:r>
                                </m:sup>
                              </m:sSup>
                            </m:fName>
                            <m:e>
                              <m:r>
                                <a:rPr lang="zh-TW" altLang="en-US" sz="1800" i="1">
                                  <a:latin typeface="Cambria Math"/>
                                </a:rPr>
                                <m:t>𝜃</m:t>
                              </m:r>
                            </m:e>
                          </m:func>
                          <m:r>
                            <a:rPr lang="en-US" altLang="zh-TW" sz="1800" b="0" i="1" smtClean="0">
                              <a:latin typeface="Cambria Math"/>
                            </a:rPr>
                            <m:t>+</m:t>
                          </m:r>
                          <m:f>
                            <m:fPr>
                              <m:ctrlPr>
                                <a:rPr lang="zh-TW" altLang="zh-TW" sz="1800" i="1">
                                  <a:latin typeface="Cambria Math" panose="02040503050406030204" pitchFamily="18" charset="0"/>
                                </a:rPr>
                              </m:ctrlPr>
                            </m:fPr>
                            <m:num>
                              <m:r>
                                <a:rPr lang="en-US" altLang="zh-TW" sz="1800" i="1">
                                  <a:latin typeface="Cambria Math"/>
                                </a:rPr>
                                <m:t>𝑔</m:t>
                              </m:r>
                            </m:num>
                            <m:den>
                              <m:r>
                                <a:rPr lang="en-US" altLang="zh-TW" sz="1800" i="1">
                                  <a:latin typeface="Cambria Math"/>
                                </a:rPr>
                                <m:t>𝑙</m:t>
                              </m:r>
                            </m:den>
                          </m:f>
                        </m:e>
                      </m:rad>
                      <m:r>
                        <a:rPr lang="en-US" altLang="zh-TW" sz="1800" b="0" i="1" smtClean="0">
                          <a:latin typeface="Cambria Math"/>
                          <a:ea typeface="Cambria Math"/>
                        </a:rPr>
                        <m:t>=</m:t>
                      </m:r>
                      <m:r>
                        <a:rPr lang="en-US" altLang="zh-TW" sz="1800" i="1">
                          <a:latin typeface="Cambria Math"/>
                          <a:ea typeface="Cambria Math"/>
                        </a:rPr>
                        <m:t>±</m:t>
                      </m:r>
                      <m:r>
                        <a:rPr lang="en-US" altLang="zh-TW" sz="1800" i="1">
                          <a:latin typeface="Cambria Math"/>
                          <a:ea typeface="Cambria Math"/>
                        </a:rPr>
                        <m:t>𝑖𝑝</m:t>
                      </m:r>
                      <m:r>
                        <a:rPr lang="en-US" altLang="zh-TW" sz="1800" i="1">
                          <a:latin typeface="Cambria Math"/>
                          <a:ea typeface="Cambria Math"/>
                        </a:rPr>
                        <m:t>±</m:t>
                      </m:r>
                      <m:r>
                        <a:rPr lang="en-US" altLang="zh-TW" sz="1800" i="1">
                          <a:latin typeface="Cambria Math"/>
                          <a:ea typeface="Cambria Math"/>
                        </a:rPr>
                        <m:t>𝑖𝑞</m:t>
                      </m:r>
                    </m:oMath>
                  </m:oMathPara>
                </a14:m>
                <a:endParaRPr lang="zh-TW" altLang="en-US" sz="1800" dirty="0"/>
              </a:p>
            </p:txBody>
          </p:sp>
        </mc:Choice>
        <mc:Fallback xmlns="">
          <p:sp>
            <p:nvSpPr>
              <p:cNvPr id="6" name="文字方塊 5"/>
              <p:cNvSpPr txBox="1">
                <a:spLocks noRot="1" noChangeAspect="1" noMove="1" noResize="1" noEditPoints="1" noAdjustHandles="1" noChangeArrowheads="1" noChangeShapeType="1" noTextEdit="1"/>
              </p:cNvSpPr>
              <p:nvPr/>
            </p:nvSpPr>
            <p:spPr bwMode="auto">
              <a:xfrm>
                <a:off x="1979712" y="5309149"/>
                <a:ext cx="4688463" cy="656013"/>
              </a:xfrm>
              <a:prstGeom prst="rect">
                <a:avLst/>
              </a:prstGeom>
              <a:blipFill rotWithShape="1">
                <a:blip r:embed="rId6"/>
                <a:stretch>
                  <a:fillRect/>
                </a:stretch>
              </a:blipFill>
              <a:ln w="9525">
                <a:noFill/>
                <a:miter lim="800000"/>
                <a:headEnd/>
                <a:tailEnd/>
              </a:ln>
            </p:spPr>
            <p:txBody>
              <a:bodyPr/>
              <a:lstStyle/>
              <a:p>
                <a:r>
                  <a:rPr lang="zh-TW" altLang="en-US">
                    <a:noFill/>
                  </a:rPr>
                  <a:t> </a:t>
                </a:r>
              </a:p>
            </p:txBody>
          </p:sp>
        </mc:Fallback>
      </mc:AlternateContent>
      <p:sp>
        <p:nvSpPr>
          <p:cNvPr id="7" name="文字方塊 6"/>
          <p:cNvSpPr txBox="1"/>
          <p:nvPr/>
        </p:nvSpPr>
        <p:spPr bwMode="auto">
          <a:xfrm>
            <a:off x="1979712" y="548680"/>
            <a:ext cx="324036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另一做法：</a:t>
            </a:r>
          </a:p>
        </p:txBody>
      </p:sp>
    </p:spTree>
    <p:extLst>
      <p:ext uri="{BB962C8B-B14F-4D97-AF65-F5344CB8AC3E}">
        <p14:creationId xmlns:p14="http://schemas.microsoft.com/office/powerpoint/2010/main" val="354483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6690"/>
          <a:stretch/>
        </p:blipFill>
        <p:spPr bwMode="auto">
          <a:xfrm>
            <a:off x="376237" y="332656"/>
            <a:ext cx="8391525" cy="485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551" y="4437112"/>
            <a:ext cx="230425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068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2317"/>
          <a:stretch/>
        </p:blipFill>
        <p:spPr bwMode="auto">
          <a:xfrm>
            <a:off x="899592" y="3156466"/>
            <a:ext cx="7216725" cy="2972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bwMode="auto">
              <a:xfrm>
                <a:off x="971600" y="260648"/>
                <a:ext cx="2829301" cy="564898"/>
              </a:xfrm>
              <a:prstGeom prst="rect">
                <a:avLst/>
              </a:prstGeom>
              <a:solidFill>
                <a:srgbClr val="FFFFCC"/>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𝑚</m:t>
                          </m:r>
                        </m:num>
                        <m:den>
                          <m:r>
                            <a:rPr lang="en-US" altLang="zh-TW" sz="1800" b="0" i="1" smtClean="0">
                              <a:latin typeface="Cambria Math"/>
                            </a:rPr>
                            <m:t>2</m:t>
                          </m:r>
                        </m:den>
                      </m:f>
                      <m:d>
                        <m:dPr>
                          <m:begChr m:val="["/>
                          <m:endChr m:val="]"/>
                          <m:ctrlPr>
                            <a:rPr lang="en-US" altLang="zh-TW" sz="1800" b="0" i="1" smtClean="0">
                              <a:latin typeface="Cambria Math" panose="02040503050406030204" pitchFamily="18" charset="0"/>
                            </a:rPr>
                          </m:ctrlPr>
                        </m:dPr>
                        <m:e>
                          <m:sSubSup>
                            <m:sSubSupPr>
                              <m:ctrlPr>
                                <a:rPr lang="en-US" altLang="zh-TW" sz="1800" i="1">
                                  <a:latin typeface="Cambria Math" panose="02040503050406030204" pitchFamily="18" charset="0"/>
                                </a:rPr>
                              </m:ctrlPr>
                            </m:sSubSupPr>
                            <m:e>
                              <m:r>
                                <a:rPr lang="en-US" altLang="zh-TW" sz="1800" i="1">
                                  <a:latin typeface="Cambria Math"/>
                                </a:rPr>
                                <m:t>𝑣</m:t>
                              </m:r>
                            </m:e>
                            <m:sub>
                              <m:r>
                                <a:rPr lang="en-US" altLang="zh-TW" sz="1800" b="0" i="1" smtClean="0">
                                  <a:latin typeface="Cambria Math"/>
                                </a:rPr>
                                <m:t>𝑥</m:t>
                              </m:r>
                            </m:sub>
                            <m:sup>
                              <m:r>
                                <a:rPr lang="en-US" altLang="zh-TW" sz="1800" i="1">
                                  <a:latin typeface="Cambria Math"/>
                                </a:rPr>
                                <m:t>2</m:t>
                              </m:r>
                            </m:sup>
                          </m:sSubSup>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a:rPr>
                                <m:t>𝑣</m:t>
                              </m:r>
                            </m:e>
                            <m:sub>
                              <m:r>
                                <a:rPr lang="en-US" altLang="zh-TW" sz="1800" b="0" i="1" smtClean="0">
                                  <a:latin typeface="Cambria Math"/>
                                </a:rPr>
                                <m:t>𝑦</m:t>
                              </m:r>
                            </m:sub>
                            <m:sup>
                              <m:r>
                                <a:rPr lang="en-US" altLang="zh-TW" sz="1800" i="1">
                                  <a:latin typeface="Cambria Math"/>
                                </a:rPr>
                                <m:t>2</m:t>
                              </m:r>
                            </m:sup>
                          </m:sSubSup>
                          <m:r>
                            <a:rPr lang="en-US" altLang="zh-TW" sz="1800" b="0" i="1" smtClean="0">
                              <a:latin typeface="Cambria Math"/>
                            </a:rPr>
                            <m:t>+</m:t>
                          </m:r>
                          <m:sSubSup>
                            <m:sSubSupPr>
                              <m:ctrlPr>
                                <a:rPr lang="en-US" altLang="zh-TW" sz="1800" i="1">
                                  <a:latin typeface="Cambria Math" panose="02040503050406030204" pitchFamily="18" charset="0"/>
                                </a:rPr>
                              </m:ctrlPr>
                            </m:sSubSupPr>
                            <m:e>
                              <m:r>
                                <a:rPr lang="en-US" altLang="zh-TW" sz="1800" i="1">
                                  <a:latin typeface="Cambria Math"/>
                                </a:rPr>
                                <m:t>𝑣</m:t>
                              </m:r>
                            </m:e>
                            <m:sub>
                              <m:r>
                                <a:rPr lang="en-US" altLang="zh-TW" sz="1800" i="1">
                                  <a:latin typeface="Cambria Math"/>
                                </a:rPr>
                                <m:t>𝑧</m:t>
                              </m:r>
                            </m:sub>
                            <m:sup>
                              <m:r>
                                <a:rPr lang="en-US" altLang="zh-TW" sz="1800" i="1">
                                  <a:latin typeface="Cambria Math"/>
                                </a:rPr>
                                <m:t>2</m:t>
                              </m:r>
                            </m:sup>
                          </m:sSubSup>
                        </m:e>
                      </m:d>
                      <m:r>
                        <a:rPr lang="en-US" altLang="zh-TW" sz="1800" i="1">
                          <a:latin typeface="Cambria Math"/>
                        </a:rPr>
                        <m:t>+</m:t>
                      </m:r>
                      <m:r>
                        <a:rPr lang="en-US" altLang="zh-TW" sz="1800" b="0" i="1" smtClean="0">
                          <a:latin typeface="Cambria Math"/>
                        </a:rPr>
                        <m:t>𝑈</m:t>
                      </m:r>
                    </m:oMath>
                  </m:oMathPara>
                </a14:m>
                <a:endParaRPr lang="zh-TW" altLang="en-US" sz="1800" i="1"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971600" y="260648"/>
                <a:ext cx="2829301" cy="564898"/>
              </a:xfrm>
              <a:prstGeom prst="rect">
                <a:avLst/>
              </a:prstGeom>
              <a:blipFill rotWithShape="1">
                <a:blip r:embed="rId3"/>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977659" y="910529"/>
                <a:ext cx="6343596" cy="530530"/>
              </a:xfrm>
              <a:prstGeom prst="rect">
                <a:avLst/>
              </a:prstGeom>
              <a:solidFill>
                <a:srgbClr val="FFFFCC"/>
              </a:solidFill>
            </p:spPr>
            <p:txBody>
              <a:bodyPr wrap="none">
                <a:spAutoFit/>
              </a:bodyPr>
              <a:lstStyle/>
              <a:p>
                <a14:m>
                  <m:oMath xmlns:m="http://schemas.openxmlformats.org/officeDocument/2006/math">
                    <m:sSubSup>
                      <m:sSubSupPr>
                        <m:ctrlPr>
                          <a:rPr lang="en-US" altLang="zh-TW" sz="1800" i="1" smtClean="0">
                            <a:latin typeface="Cambria Math" panose="02040503050406030204" pitchFamily="18" charset="0"/>
                          </a:rPr>
                        </m:ctrlPr>
                      </m:sSubSupPr>
                      <m:e>
                        <m:r>
                          <a:rPr lang="en-US" altLang="zh-TW" sz="1800" i="1">
                            <a:latin typeface="Cambria Math"/>
                          </a:rPr>
                          <m:t>𝑣</m:t>
                        </m:r>
                      </m:e>
                      <m:sub>
                        <m:r>
                          <a:rPr lang="en-US" altLang="zh-TW" sz="1800" i="1">
                            <a:latin typeface="Cambria Math"/>
                          </a:rPr>
                          <m:t>𝑧</m:t>
                        </m:r>
                      </m:sub>
                      <m:sup/>
                    </m:sSubSup>
                    <m:r>
                      <a:rPr lang="en-US" altLang="zh-TW" sz="1800" b="0" i="1" smtClean="0">
                        <a:latin typeface="Cambria Math"/>
                      </a:rPr>
                      <m:t>=</m:t>
                    </m:r>
                    <m:f>
                      <m:fPr>
                        <m:ctrlPr>
                          <a:rPr lang="en-US" altLang="zh-TW" sz="1800" i="1">
                            <a:latin typeface="Cambria Math" panose="02040503050406030204" pitchFamily="18" charset="0"/>
                            <a:ea typeface="Cambria Math"/>
                          </a:rPr>
                        </m:ctrlPr>
                      </m:fPr>
                      <m:num>
                        <m:r>
                          <a:rPr lang="en-US" altLang="zh-TW" sz="1800" i="1">
                            <a:latin typeface="Cambria Math"/>
                            <a:ea typeface="Cambria Math"/>
                          </a:rPr>
                          <m:t>𝑑</m:t>
                        </m:r>
                        <m:r>
                          <a:rPr lang="en-US" altLang="zh-TW" sz="1800" b="0" i="1" smtClean="0">
                            <a:latin typeface="Cambria Math"/>
                            <a:ea typeface="Cambria Math"/>
                          </a:rPr>
                          <m:t>𝑧</m:t>
                        </m:r>
                      </m:num>
                      <m:den>
                        <m:r>
                          <a:rPr lang="en-US" altLang="zh-TW" sz="1800" i="1">
                            <a:latin typeface="Cambria Math"/>
                            <a:ea typeface="Cambria Math"/>
                          </a:rPr>
                          <m:t>𝑑𝑡</m:t>
                        </m:r>
                      </m:den>
                    </m:f>
                    <m:r>
                      <a:rPr lang="en-US" altLang="zh-TW" sz="1800" b="0" i="1" smtClean="0">
                        <a:latin typeface="Cambria Math"/>
                        <a:ea typeface="Cambria Math"/>
                      </a:rPr>
                      <m:t>=</m:t>
                    </m:r>
                    <m:f>
                      <m:fPr>
                        <m:ctrlPr>
                          <a:rPr lang="en-US" altLang="zh-TW" sz="1800" b="0" i="1" smtClean="0">
                            <a:latin typeface="Cambria Math" panose="02040503050406030204" pitchFamily="18" charset="0"/>
                          </a:rPr>
                        </m:ctrlPr>
                      </m:fPr>
                      <m:num>
                        <m:r>
                          <a:rPr lang="zh-TW" altLang="en-US" sz="1800" b="0" i="1" smtClean="0">
                            <a:latin typeface="Cambria Math"/>
                          </a:rPr>
                          <m:t>𝜕</m:t>
                        </m:r>
                        <m:r>
                          <a:rPr lang="en-US" altLang="zh-TW" sz="1800" b="0" i="1" smtClean="0">
                            <a:latin typeface="Cambria Math"/>
                          </a:rPr>
                          <m:t>𝑧</m:t>
                        </m:r>
                      </m:num>
                      <m:den>
                        <m:r>
                          <a:rPr lang="zh-TW" altLang="en-US" sz="1800" b="0" i="1" smtClean="0">
                            <a:latin typeface="Cambria Math"/>
                          </a:rPr>
                          <m:t>𝜕</m:t>
                        </m:r>
                        <m:r>
                          <a:rPr lang="en-US" altLang="zh-TW" sz="1800" b="0" i="1" smtClean="0">
                            <a:latin typeface="Cambria Math"/>
                          </a:rPr>
                          <m:t>𝑥</m:t>
                        </m:r>
                      </m:den>
                    </m:f>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𝑑𝑥</m:t>
                        </m:r>
                      </m:num>
                      <m:den>
                        <m:r>
                          <a:rPr lang="en-US" altLang="zh-TW" sz="1800" b="0" i="1" smtClean="0">
                            <a:latin typeface="Cambria Math"/>
                            <a:ea typeface="Cambria Math"/>
                          </a:rPr>
                          <m:t>𝑑𝑡</m:t>
                        </m:r>
                      </m:den>
                    </m:f>
                    <m:r>
                      <a:rPr lang="en-US" altLang="zh-TW" sz="1800" b="0" i="1" smtClean="0">
                        <a:latin typeface="Cambria Math"/>
                        <a:ea typeface="Cambria Math"/>
                      </a:rPr>
                      <m:t>+</m:t>
                    </m:r>
                    <m:f>
                      <m:fPr>
                        <m:ctrlPr>
                          <a:rPr lang="en-US" altLang="zh-TW" sz="1800" i="1">
                            <a:latin typeface="Cambria Math" panose="02040503050406030204" pitchFamily="18" charset="0"/>
                          </a:rPr>
                        </m:ctrlPr>
                      </m:fPr>
                      <m:num>
                        <m:r>
                          <a:rPr lang="zh-TW" altLang="en-US" sz="1800" i="1">
                            <a:latin typeface="Cambria Math"/>
                          </a:rPr>
                          <m:t>𝜕</m:t>
                        </m:r>
                        <m:r>
                          <a:rPr lang="en-US" altLang="zh-TW" sz="1800" i="1">
                            <a:latin typeface="Cambria Math"/>
                          </a:rPr>
                          <m:t>𝑧</m:t>
                        </m:r>
                      </m:num>
                      <m:den>
                        <m:r>
                          <a:rPr lang="zh-TW" altLang="en-US" sz="1800" i="1">
                            <a:latin typeface="Cambria Math"/>
                          </a:rPr>
                          <m:t>𝜕</m:t>
                        </m:r>
                        <m:r>
                          <a:rPr lang="en-US" altLang="zh-TW" sz="1800" b="0" i="1" smtClean="0">
                            <a:latin typeface="Cambria Math"/>
                          </a:rPr>
                          <m:t>𝑦</m:t>
                        </m:r>
                      </m:den>
                    </m:f>
                    <m:r>
                      <a:rPr lang="en-US" altLang="zh-TW" sz="1800" i="1">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i="1">
                            <a:latin typeface="Cambria Math"/>
                            <a:ea typeface="Cambria Math"/>
                          </a:rPr>
                          <m:t>𝑑</m:t>
                        </m:r>
                        <m:r>
                          <a:rPr lang="en-US" altLang="zh-TW" sz="1800" b="0" i="1" smtClean="0">
                            <a:latin typeface="Cambria Math"/>
                            <a:ea typeface="Cambria Math"/>
                          </a:rPr>
                          <m:t>𝑦</m:t>
                        </m:r>
                      </m:num>
                      <m:den>
                        <m:r>
                          <a:rPr lang="en-US" altLang="zh-TW" sz="1800" i="1">
                            <a:latin typeface="Cambria Math"/>
                            <a:ea typeface="Cambria Math"/>
                          </a:rPr>
                          <m:t>𝑑𝑡</m:t>
                        </m:r>
                      </m:den>
                    </m:f>
                    <m:r>
                      <a:rPr lang="en-US" altLang="zh-TW" sz="1800" i="1">
                        <a:latin typeface="Cambria Math"/>
                        <a:ea typeface="Cambria Math"/>
                      </a:rPr>
                      <m:t>∝</m:t>
                    </m:r>
                    <m:r>
                      <a:rPr lang="en-US" altLang="zh-TW" sz="1800" b="0" i="1" smtClean="0">
                        <a:latin typeface="Cambria Math"/>
                        <a:ea typeface="Cambria Math"/>
                      </a:rPr>
                      <m:t>𝑥</m:t>
                    </m:r>
                    <m:r>
                      <a:rPr lang="en-US" altLang="zh-TW" sz="1800" b="0" i="1" smtClean="0">
                        <a:latin typeface="Cambria Math"/>
                        <a:ea typeface="Cambria Math"/>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𝑣</m:t>
                        </m:r>
                      </m:e>
                      <m:sub>
                        <m:r>
                          <a:rPr lang="en-US" altLang="zh-TW" sz="1800" b="0" i="1" smtClean="0">
                            <a:latin typeface="Cambria Math"/>
                            <a:ea typeface="Cambria Math"/>
                          </a:rPr>
                          <m:t>𝑥</m:t>
                        </m:r>
                      </m:sub>
                    </m:sSub>
                    <m:r>
                      <a:rPr lang="en-US" altLang="zh-TW" sz="1800" b="0" i="1" smtClean="0">
                        <a:latin typeface="Cambria Math"/>
                        <a:ea typeface="Cambria Math"/>
                      </a:rPr>
                      <m:t>+</m:t>
                    </m:r>
                    <m:r>
                      <a:rPr lang="en-US" altLang="zh-TW" sz="1800" b="0" i="1" smtClean="0">
                        <a:latin typeface="Cambria Math"/>
                        <a:ea typeface="Cambria Math"/>
                      </a:rPr>
                      <m:t>𝑦</m:t>
                    </m:r>
                    <m:r>
                      <a:rPr lang="en-US" altLang="zh-TW" sz="1800" b="0" i="1" smtClean="0">
                        <a:latin typeface="Cambria Math"/>
                        <a:ea typeface="Cambria Math"/>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𝑣</m:t>
                        </m:r>
                      </m:e>
                      <m:sub>
                        <m:r>
                          <a:rPr lang="en-US" altLang="zh-TW" sz="1800" b="0" i="1" smtClean="0">
                            <a:latin typeface="Cambria Math"/>
                            <a:ea typeface="Cambria Math"/>
                          </a:rPr>
                          <m:t>𝑦</m:t>
                        </m:r>
                      </m:sub>
                    </m:sSub>
                    <m:r>
                      <a:rPr lang="en-US" altLang="zh-TW" sz="1800" b="0" i="1" smtClean="0">
                        <a:latin typeface="Cambria Math"/>
                        <a:ea typeface="Cambria Math"/>
                      </a:rPr>
                      <m:t>~0</m:t>
                    </m:r>
                  </m:oMath>
                </a14:m>
                <a:r>
                  <a:rPr lang="zh-TW" altLang="en-US" sz="1800" dirty="0"/>
                  <a:t>   當球離原點不遠</a:t>
                </a:r>
              </a:p>
            </p:txBody>
          </p:sp>
        </mc:Choice>
        <mc:Fallback xmlns="">
          <p:sp>
            <p:nvSpPr>
              <p:cNvPr id="3" name="矩形 2"/>
              <p:cNvSpPr>
                <a:spLocks noRot="1" noChangeAspect="1" noMove="1" noResize="1" noEditPoints="1" noAdjustHandles="1" noChangeArrowheads="1" noChangeShapeType="1" noTextEdit="1"/>
              </p:cNvSpPr>
              <p:nvPr/>
            </p:nvSpPr>
            <p:spPr>
              <a:xfrm>
                <a:off x="977659" y="910529"/>
                <a:ext cx="6343596" cy="530530"/>
              </a:xfrm>
              <a:prstGeom prst="rect">
                <a:avLst/>
              </a:prstGeom>
              <a:blipFill rotWithShape="1">
                <a:blip r:embed="rId4"/>
                <a:stretch>
                  <a:fillRect r="-192" b="-114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bwMode="auto">
              <a:xfrm>
                <a:off x="971598" y="1556792"/>
                <a:ext cx="8136905" cy="564898"/>
              </a:xfrm>
              <a:prstGeom prst="rect">
                <a:avLst/>
              </a:prstGeom>
              <a:solidFill>
                <a:srgbClr val="FFFFCC"/>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𝑚</m:t>
                          </m:r>
                        </m:num>
                        <m:den>
                          <m:r>
                            <a:rPr lang="en-US" altLang="zh-TW" sz="1800" b="0" i="1" smtClean="0">
                              <a:latin typeface="Cambria Math"/>
                            </a:rPr>
                            <m:t>2</m:t>
                          </m:r>
                        </m:den>
                      </m:f>
                      <m:d>
                        <m:dPr>
                          <m:begChr m:val="["/>
                          <m:endChr m:val="]"/>
                          <m:ctrlPr>
                            <a:rPr lang="en-US" altLang="zh-TW" sz="1800" b="0" i="1" smtClean="0">
                              <a:latin typeface="Cambria Math" panose="02040503050406030204" pitchFamily="18" charset="0"/>
                            </a:rPr>
                          </m:ctrlPr>
                        </m:dPr>
                        <m:e>
                          <m:sSubSup>
                            <m:sSubSupPr>
                              <m:ctrlPr>
                                <a:rPr lang="en-US" altLang="zh-TW" sz="1800" i="1">
                                  <a:latin typeface="Cambria Math" panose="02040503050406030204" pitchFamily="18" charset="0"/>
                                </a:rPr>
                              </m:ctrlPr>
                            </m:sSubSupPr>
                            <m:e>
                              <m:r>
                                <a:rPr lang="en-US" altLang="zh-TW" sz="1800" i="1">
                                  <a:latin typeface="Cambria Math"/>
                                </a:rPr>
                                <m:t>𝑣</m:t>
                              </m:r>
                            </m:e>
                            <m:sub>
                              <m:r>
                                <a:rPr lang="en-US" altLang="zh-TW" sz="1800" b="0" i="1" smtClean="0">
                                  <a:latin typeface="Cambria Math"/>
                                </a:rPr>
                                <m:t>𝑥</m:t>
                              </m:r>
                            </m:sub>
                            <m:sup>
                              <m:r>
                                <a:rPr lang="en-US" altLang="zh-TW" sz="1800" i="1">
                                  <a:latin typeface="Cambria Math"/>
                                </a:rPr>
                                <m:t>2</m:t>
                              </m:r>
                            </m:sup>
                          </m:sSubSup>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a:rPr>
                                <m:t>𝑣</m:t>
                              </m:r>
                            </m:e>
                            <m:sub>
                              <m:r>
                                <a:rPr lang="en-US" altLang="zh-TW" sz="1800" b="0" i="1" smtClean="0">
                                  <a:latin typeface="Cambria Math"/>
                                </a:rPr>
                                <m:t>𝑦</m:t>
                              </m:r>
                            </m:sub>
                            <m:sup>
                              <m:r>
                                <a:rPr lang="en-US" altLang="zh-TW" sz="1800" i="1">
                                  <a:latin typeface="Cambria Math"/>
                                </a:rPr>
                                <m:t>2</m:t>
                              </m:r>
                            </m:sup>
                          </m:sSubSup>
                          <m:r>
                            <a:rPr lang="en-US" altLang="zh-TW" sz="1800" b="0" i="1" smtClean="0">
                              <a:latin typeface="Cambria Math"/>
                            </a:rPr>
                            <m:t>+</m:t>
                          </m:r>
                          <m:sSubSup>
                            <m:sSubSupPr>
                              <m:ctrlPr>
                                <a:rPr lang="en-US" altLang="zh-TW" sz="1800" i="1">
                                  <a:latin typeface="Cambria Math" panose="02040503050406030204" pitchFamily="18" charset="0"/>
                                </a:rPr>
                              </m:ctrlPr>
                            </m:sSubSupPr>
                            <m:e>
                              <m:r>
                                <a:rPr lang="en-US" altLang="zh-TW" sz="1800" i="1">
                                  <a:latin typeface="Cambria Math"/>
                                </a:rPr>
                                <m:t>𝑣</m:t>
                              </m:r>
                            </m:e>
                            <m:sub>
                              <m:r>
                                <a:rPr lang="en-US" altLang="zh-TW" sz="1800" i="1">
                                  <a:latin typeface="Cambria Math"/>
                                </a:rPr>
                                <m:t>𝑧</m:t>
                              </m:r>
                            </m:sub>
                            <m:sup>
                              <m:r>
                                <a:rPr lang="en-US" altLang="zh-TW" sz="1800" i="1">
                                  <a:latin typeface="Cambria Math"/>
                                </a:rPr>
                                <m:t>2</m:t>
                              </m:r>
                            </m:sup>
                          </m:sSubSup>
                        </m:e>
                      </m:d>
                      <m:r>
                        <a:rPr lang="en-US" altLang="zh-TW" sz="1800" i="1">
                          <a:latin typeface="Cambria Math"/>
                        </a:rPr>
                        <m:t>+</m:t>
                      </m:r>
                      <m:r>
                        <a:rPr lang="en-US" altLang="zh-TW" sz="1800" b="0" i="1" smtClean="0">
                          <a:latin typeface="Cambria Math"/>
                        </a:rPr>
                        <m:t>𝑈</m:t>
                      </m:r>
                      <m:r>
                        <a:rPr lang="en-US" altLang="zh-TW" sz="1800" b="0" i="1" smtClean="0">
                          <a:latin typeface="Cambria Math"/>
                          <a:ea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r>
                            <a:rPr lang="en-US" altLang="zh-TW" sz="1800" i="1">
                              <a:latin typeface="Cambria Math"/>
                            </a:rPr>
                            <m:t>2</m:t>
                          </m:r>
                        </m:den>
                      </m:f>
                      <m:d>
                        <m:dPr>
                          <m:begChr m:val="["/>
                          <m:endChr m:val="]"/>
                          <m:ctrlPr>
                            <a:rPr lang="en-US" altLang="zh-TW" sz="1800" i="1">
                              <a:latin typeface="Cambria Math" panose="02040503050406030204" pitchFamily="18" charset="0"/>
                            </a:rPr>
                          </m:ctrlPr>
                        </m:dPr>
                        <m:e>
                          <m:sSubSup>
                            <m:sSubSupPr>
                              <m:ctrlPr>
                                <a:rPr lang="en-US" altLang="zh-TW" sz="1800" i="1">
                                  <a:latin typeface="Cambria Math" panose="02040503050406030204" pitchFamily="18" charset="0"/>
                                </a:rPr>
                              </m:ctrlPr>
                            </m:sSubSupPr>
                            <m:e>
                              <m:r>
                                <a:rPr lang="en-US" altLang="zh-TW" sz="1800" i="1">
                                  <a:latin typeface="Cambria Math"/>
                                </a:rPr>
                                <m:t>𝑣</m:t>
                              </m:r>
                            </m:e>
                            <m:sub>
                              <m:r>
                                <a:rPr lang="en-US" altLang="zh-TW" sz="1800" i="1">
                                  <a:latin typeface="Cambria Math"/>
                                </a:rPr>
                                <m:t>𝑥</m:t>
                              </m:r>
                            </m:sub>
                            <m:sup>
                              <m:r>
                                <a:rPr lang="en-US" altLang="zh-TW" sz="1800" i="1">
                                  <a:latin typeface="Cambria Math"/>
                                </a:rPr>
                                <m:t>2</m:t>
                              </m:r>
                            </m:sup>
                          </m:sSubSup>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a:rPr>
                                <m:t>𝑣</m:t>
                              </m:r>
                            </m:e>
                            <m:sub>
                              <m:r>
                                <a:rPr lang="en-US" altLang="zh-TW" sz="1800" i="1">
                                  <a:latin typeface="Cambria Math"/>
                                </a:rPr>
                                <m:t>𝑦</m:t>
                              </m:r>
                            </m:sub>
                            <m:sup>
                              <m:r>
                                <a:rPr lang="en-US" altLang="zh-TW" sz="1800" i="1">
                                  <a:latin typeface="Cambria Math"/>
                                </a:rPr>
                                <m:t>2</m:t>
                              </m:r>
                            </m:sup>
                          </m:sSubSup>
                        </m:e>
                      </m:d>
                      <m:r>
                        <a:rPr lang="en-US" altLang="zh-TW" sz="1800" i="1">
                          <a:latin typeface="Cambria Math"/>
                        </a:rPr>
                        <m:t>+</m:t>
                      </m:r>
                      <m:r>
                        <a:rPr lang="en-US" altLang="zh-TW" sz="1800" b="0" i="1" smtClean="0">
                          <a:latin typeface="Cambria Math"/>
                        </a:rPr>
                        <m:t>𝑚𝑔𝑧</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r>
                            <a:rPr lang="en-US" altLang="zh-TW" sz="1800" i="1">
                              <a:latin typeface="Cambria Math"/>
                            </a:rPr>
                            <m:t>2</m:t>
                          </m:r>
                        </m:den>
                      </m:f>
                      <m:d>
                        <m:dPr>
                          <m:begChr m:val="["/>
                          <m:endChr m:val="]"/>
                          <m:ctrlPr>
                            <a:rPr lang="en-US" altLang="zh-TW" sz="1800" i="1">
                              <a:latin typeface="Cambria Math" panose="02040503050406030204" pitchFamily="18" charset="0"/>
                            </a:rPr>
                          </m:ctrlPr>
                        </m:dPr>
                        <m:e>
                          <m:sSubSup>
                            <m:sSubSupPr>
                              <m:ctrlPr>
                                <a:rPr lang="en-US" altLang="zh-TW" sz="1800" i="1">
                                  <a:latin typeface="Cambria Math" panose="02040503050406030204" pitchFamily="18" charset="0"/>
                                </a:rPr>
                              </m:ctrlPr>
                            </m:sSubSupPr>
                            <m:e>
                              <m:r>
                                <a:rPr lang="en-US" altLang="zh-TW" sz="1800" i="1">
                                  <a:latin typeface="Cambria Math"/>
                                </a:rPr>
                                <m:t>𝑣</m:t>
                              </m:r>
                            </m:e>
                            <m:sub>
                              <m:r>
                                <a:rPr lang="en-US" altLang="zh-TW" sz="1800" i="1">
                                  <a:latin typeface="Cambria Math"/>
                                </a:rPr>
                                <m:t>𝑥</m:t>
                              </m:r>
                            </m:sub>
                            <m:sup>
                              <m:r>
                                <a:rPr lang="en-US" altLang="zh-TW" sz="1800" i="1">
                                  <a:latin typeface="Cambria Math"/>
                                </a:rPr>
                                <m:t>2</m:t>
                              </m:r>
                            </m:sup>
                          </m:sSubSup>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a:rPr>
                                <m:t>𝑣</m:t>
                              </m:r>
                            </m:e>
                            <m:sub>
                              <m:r>
                                <a:rPr lang="en-US" altLang="zh-TW" sz="1800" i="1">
                                  <a:latin typeface="Cambria Math"/>
                                </a:rPr>
                                <m:t>𝑦</m:t>
                              </m:r>
                            </m:sub>
                            <m:sup>
                              <m:r>
                                <a:rPr lang="en-US" altLang="zh-TW" sz="1800" i="1">
                                  <a:latin typeface="Cambria Math"/>
                                </a:rPr>
                                <m:t>2</m:t>
                              </m:r>
                            </m:sup>
                          </m:sSubSup>
                        </m:e>
                      </m:d>
                      <m:r>
                        <a:rPr lang="en-US" altLang="zh-TW" sz="1800" i="1">
                          <a:latin typeface="Cambria Math"/>
                        </a:rPr>
                        <m:t>+</m:t>
                      </m:r>
                      <m:f>
                        <m:fPr>
                          <m:ctrlPr>
                            <a:rPr lang="en-US" altLang="zh-TW" sz="1800" i="1" smtClean="0">
                              <a:latin typeface="Cambria Math" panose="02040503050406030204" pitchFamily="18" charset="0"/>
                            </a:rPr>
                          </m:ctrlPr>
                        </m:fPr>
                        <m:num>
                          <m:r>
                            <a:rPr lang="en-US" altLang="zh-TW" sz="1800" i="1">
                              <a:latin typeface="Cambria Math"/>
                            </a:rPr>
                            <m:t>𝑚𝑔</m:t>
                          </m:r>
                        </m:num>
                        <m:den>
                          <m:r>
                            <a:rPr lang="en-US" altLang="zh-TW" sz="1800" b="0" i="1" smtClean="0">
                              <a:latin typeface="Cambria Math"/>
                            </a:rPr>
                            <m:t>𝑅</m:t>
                          </m:r>
                        </m:den>
                      </m:f>
                      <m:d>
                        <m:dPr>
                          <m:ctrlPr>
                            <a:rPr lang="en-US" altLang="zh-TW" sz="1800" i="1" smtClean="0">
                              <a:latin typeface="Cambria Math" panose="02040503050406030204" pitchFamily="18" charset="0"/>
                            </a:rPr>
                          </m:ctrlPr>
                        </m:dPr>
                        <m:e>
                          <m:sSup>
                            <m:sSupPr>
                              <m:ctrlPr>
                                <a:rPr lang="en-US" altLang="zh-TW" sz="180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r>
                            <a:rPr lang="en-US" altLang="zh-TW"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𝑦</m:t>
                              </m:r>
                            </m:e>
                            <m:sup>
                              <m:r>
                                <a:rPr lang="en-US" altLang="zh-TW" sz="1800" b="0" i="1" smtClean="0">
                                  <a:latin typeface="Cambria Math"/>
                                </a:rPr>
                                <m:t>2</m:t>
                              </m:r>
                            </m:sup>
                          </m:sSup>
                        </m:e>
                      </m:d>
                    </m:oMath>
                  </m:oMathPara>
                </a14:m>
                <a:endParaRPr lang="zh-TW" altLang="en-US" sz="1800" i="1"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971598" y="1556792"/>
                <a:ext cx="8136905" cy="564898"/>
              </a:xfrm>
              <a:prstGeom prst="rect">
                <a:avLst/>
              </a:prstGeom>
              <a:blipFill rotWithShape="1">
                <a:blip r:embed="rId5"/>
                <a:stretch>
                  <a:fillRect/>
                </a:stretch>
              </a:blipFill>
              <a:ln w="9525">
                <a:noFill/>
                <a:miter lim="800000"/>
                <a:headEnd/>
                <a:tailEnd/>
              </a:ln>
            </p:spPr>
            <p:txBody>
              <a:bodyPr/>
              <a:lstStyle/>
              <a:p>
                <a:r>
                  <a:rPr lang="zh-TW" altLang="en-US">
                    <a:noFill/>
                  </a:rPr>
                  <a:t> </a:t>
                </a:r>
              </a:p>
            </p:txBody>
          </p:sp>
        </mc:Fallback>
      </mc:AlternateContent>
      <p:sp>
        <p:nvSpPr>
          <p:cNvPr id="4" name="文字方塊 3"/>
          <p:cNvSpPr txBox="1"/>
          <p:nvPr/>
        </p:nvSpPr>
        <p:spPr bwMode="auto">
          <a:xfrm>
            <a:off x="4114800" y="2971800"/>
            <a:ext cx="184731" cy="369332"/>
          </a:xfrm>
          <a:prstGeom prst="rect">
            <a:avLst/>
          </a:prstGeom>
          <a:noFill/>
          <a:ln w="9525">
            <a:noFill/>
            <a:miter lim="800000"/>
            <a:headEnd/>
            <a:tailEnd/>
          </a:ln>
        </p:spPr>
        <p:txBody>
          <a:bodyPr wrap="none" rtlCol="0">
            <a:spAutoFit/>
          </a:bodyPr>
          <a:lstStyle/>
          <a:p>
            <a:endParaRPr lang="zh-TW" altLang="en-US" dirty="0"/>
          </a:p>
        </p:txBody>
      </p:sp>
      <p:sp>
        <p:nvSpPr>
          <p:cNvPr id="6" name="文字方塊 5"/>
          <p:cNvSpPr txBox="1"/>
          <p:nvPr/>
        </p:nvSpPr>
        <p:spPr bwMode="auto">
          <a:xfrm>
            <a:off x="977659" y="2308230"/>
            <a:ext cx="5688635" cy="369332"/>
          </a:xfrm>
          <a:prstGeom prst="rect">
            <a:avLst/>
          </a:prstGeom>
          <a:noFill/>
          <a:ln w="9525">
            <a:noFill/>
            <a:miter lim="800000"/>
            <a:headEnd/>
            <a:tailEnd/>
          </a:ln>
        </p:spPr>
        <p:txBody>
          <a:bodyPr wrap="square" rtlCol="0">
            <a:spAutoFit/>
          </a:bodyPr>
          <a:lstStyle/>
          <a:p>
            <a:r>
              <a:rPr lang="zh-TW" altLang="en-US" sz="1800" dirty="0"/>
              <a:t>球的運動等價於一二維運動：</a:t>
            </a:r>
          </a:p>
        </p:txBody>
      </p:sp>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246" t="30772" r="86000" b="65482"/>
          <a:stretch/>
        </p:blipFill>
        <p:spPr bwMode="auto">
          <a:xfrm>
            <a:off x="5436094" y="4509120"/>
            <a:ext cx="818537" cy="420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90240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033"/>
          <a:stretch/>
        </p:blipFill>
        <p:spPr bwMode="auto">
          <a:xfrm>
            <a:off x="376238" y="188640"/>
            <a:ext cx="8391525" cy="6279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82181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31" r="2245"/>
          <a:stretch/>
        </p:blipFill>
        <p:spPr bwMode="auto">
          <a:xfrm>
            <a:off x="179512" y="61913"/>
            <a:ext cx="7285703"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166" t="73111" r="33479"/>
          <a:stretch/>
        </p:blipFill>
        <p:spPr bwMode="auto">
          <a:xfrm>
            <a:off x="5940152" y="79730"/>
            <a:ext cx="2880125" cy="1333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038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021A6E7-0A6B-3E41-BB5D-414EADCA0AD7}"/>
              </a:ext>
            </a:extLst>
          </p:cNvPr>
          <p:cNvPicPr>
            <a:picLocks noChangeAspect="1"/>
          </p:cNvPicPr>
          <p:nvPr/>
        </p:nvPicPr>
        <p:blipFill>
          <a:blip r:embed="rId2"/>
          <a:stretch>
            <a:fillRect/>
          </a:stretch>
        </p:blipFill>
        <p:spPr>
          <a:xfrm>
            <a:off x="2267743" y="460990"/>
            <a:ext cx="5186291" cy="2269002"/>
          </a:xfrm>
          <a:prstGeom prst="rect">
            <a:avLst/>
          </a:prstGeom>
        </p:spPr>
      </p:pic>
      <p:sp>
        <p:nvSpPr>
          <p:cNvPr id="2" name="矩形 1">
            <a:extLst>
              <a:ext uri="{FF2B5EF4-FFF2-40B4-BE49-F238E27FC236}">
                <a16:creationId xmlns:a16="http://schemas.microsoft.com/office/drawing/2014/main" id="{8D907756-36F2-8941-85D7-F4413E6A46F1}"/>
              </a:ext>
            </a:extLst>
          </p:cNvPr>
          <p:cNvSpPr/>
          <p:nvPr/>
        </p:nvSpPr>
        <p:spPr>
          <a:xfrm>
            <a:off x="1475656" y="2729992"/>
            <a:ext cx="6912768" cy="646331"/>
          </a:xfrm>
          <a:prstGeom prst="rect">
            <a:avLst/>
          </a:prstGeom>
        </p:spPr>
        <p:txBody>
          <a:bodyPr wrap="square">
            <a:spAutoFit/>
          </a:bodyPr>
          <a:lstStyle/>
          <a:p>
            <a:r>
              <a:rPr lang="zh-CN" altLang="en-US" dirty="0">
                <a:latin typeface="PT Serif" panose="020A0603040505020204" pitchFamily="18" charset="0"/>
                <a:cs typeface="Times New Roman" panose="02020603050405020304" pitchFamily="18" charset="0"/>
              </a:rPr>
              <a:t>瘟疫這年是牛頓完成的年代，在孤獨、與外界毫無聯繫的情況下，他由一個普通的學生變成了世界頂尖的數學家。</a:t>
            </a:r>
            <a:endParaRPr lang="zh-TW" altLang="en-US" sz="1400" dirty="0">
              <a:latin typeface="PT Serif" panose="020A0603040505020204" pitchFamily="18" charset="0"/>
              <a:cs typeface="Times New Roman" panose="02020603050405020304" pitchFamily="18" charset="0"/>
            </a:endParaRPr>
          </a:p>
        </p:txBody>
      </p:sp>
      <p:sp>
        <p:nvSpPr>
          <p:cNvPr id="6" name="文字方塊 5">
            <a:extLst>
              <a:ext uri="{FF2B5EF4-FFF2-40B4-BE49-F238E27FC236}">
                <a16:creationId xmlns:a16="http://schemas.microsoft.com/office/drawing/2014/main" id="{9910C084-FB1A-8446-9288-A2FA61C68939}"/>
              </a:ext>
            </a:extLst>
          </p:cNvPr>
          <p:cNvSpPr txBox="1"/>
          <p:nvPr/>
        </p:nvSpPr>
        <p:spPr>
          <a:xfrm>
            <a:off x="1475656" y="3385931"/>
            <a:ext cx="7056784" cy="379370"/>
          </a:xfrm>
          <a:prstGeom prst="rect">
            <a:avLst/>
          </a:prstGeom>
          <a:noFill/>
        </p:spPr>
        <p:txBody>
          <a:bodyPr wrap="square" rtlCol="0">
            <a:spAutoFit/>
          </a:bodyPr>
          <a:lstStyle/>
          <a:p>
            <a:r>
              <a:rPr kumimoji="1" lang="zh-TW" altLang="en-US" dirty="0"/>
              <a:t>但還要經過</a:t>
            </a:r>
            <a:r>
              <a:rPr kumimoji="1" lang="en-US" altLang="zh-TW" dirty="0">
                <a:latin typeface="Times New Roman" panose="02020603050405020304" pitchFamily="18" charset="0"/>
                <a:cs typeface="Times New Roman" panose="02020603050405020304" pitchFamily="18" charset="0"/>
              </a:rPr>
              <a:t>20</a:t>
            </a:r>
            <a:r>
              <a:rPr kumimoji="1" lang="zh-CN" altLang="en-US" dirty="0"/>
              <a:t>年，</a:t>
            </a:r>
            <a:r>
              <a:rPr lang="en-GB" altLang="zh-TW" dirty="0">
                <a:latin typeface="Times New Roman" panose="02020603050405020304" pitchFamily="18" charset="0"/>
                <a:cs typeface="Times New Roman" panose="02020603050405020304" pitchFamily="18" charset="0"/>
              </a:rPr>
              <a:t>1687</a:t>
            </a:r>
            <a:r>
              <a:rPr lang="zh-CN" altLang="en-US" dirty="0">
                <a:latin typeface="Times New Roman" panose="02020603050405020304" pitchFamily="18" charset="0"/>
                <a:cs typeface="Times New Roman" panose="02020603050405020304" pitchFamily="18" charset="0"/>
              </a:rPr>
              <a:t>年</a:t>
            </a:r>
            <a:r>
              <a:rPr kumimoji="1" lang="zh-CN" altLang="en-US" dirty="0"/>
              <a:t>牛頓才把他的發現寫成</a:t>
            </a:r>
            <a:r>
              <a:rPr kumimoji="1" lang="en-US" altLang="zh-CN" dirty="0">
                <a:latin typeface="Times New Roman" panose="02020603050405020304" pitchFamily="18" charset="0"/>
                <a:cs typeface="Times New Roman" panose="02020603050405020304" pitchFamily="18" charset="0"/>
              </a:rPr>
              <a:t>Principia</a:t>
            </a:r>
            <a:r>
              <a:rPr kumimoji="1" lang="zh-CN" altLang="en-US" dirty="0">
                <a:latin typeface="Times New Roman" panose="02020603050405020304" pitchFamily="18" charset="0"/>
                <a:cs typeface="Times New Roman" panose="02020603050405020304" pitchFamily="18" charset="0"/>
              </a:rPr>
              <a:t>。</a:t>
            </a:r>
            <a:endParaRPr kumimoji="1" lang="zh-TW" altLang="en-US"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920910D3-93F9-6C4D-8CCC-04D91F68C18C}"/>
              </a:ext>
            </a:extLst>
          </p:cNvPr>
          <p:cNvSpPr/>
          <p:nvPr/>
        </p:nvSpPr>
        <p:spPr>
          <a:xfrm>
            <a:off x="2411760" y="6307330"/>
            <a:ext cx="6120680" cy="523220"/>
          </a:xfrm>
          <a:prstGeom prst="rect">
            <a:avLst/>
          </a:prstGeom>
        </p:spPr>
        <p:txBody>
          <a:bodyPr wrap="square">
            <a:spAutoFit/>
          </a:bodyPr>
          <a:lstStyle/>
          <a:p>
            <a:r>
              <a:rPr lang="zh-TW" altLang="en-US" sz="1400" dirty="0">
                <a:latin typeface="PT Serif" panose="020A0603040505020204" pitchFamily="18" charset="0"/>
              </a:rPr>
              <a:t>Newton's own copy of his Principia, with hand-written corrections for the second edition, in the Wren Library at Trinity College, Cambridge.</a:t>
            </a:r>
          </a:p>
        </p:txBody>
      </p:sp>
      <p:pic>
        <p:nvPicPr>
          <p:cNvPr id="10" name="圖片 9" descr="一張含有 桌, 木製的, 鋪設 的圖片&#10;&#10;自動產生的描述">
            <a:extLst>
              <a:ext uri="{FF2B5EF4-FFF2-40B4-BE49-F238E27FC236}">
                <a16:creationId xmlns:a16="http://schemas.microsoft.com/office/drawing/2014/main" id="{7BDF8830-9117-4A49-88EC-287B513E4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29" y="1508312"/>
            <a:ext cx="7164288" cy="4764874"/>
          </a:xfrm>
          <a:prstGeom prst="rect">
            <a:avLst/>
          </a:prstGeom>
        </p:spPr>
      </p:pic>
    </p:spTree>
    <p:extLst>
      <p:ext uri="{BB962C8B-B14F-4D97-AF65-F5344CB8AC3E}">
        <p14:creationId xmlns:p14="http://schemas.microsoft.com/office/powerpoint/2010/main" val="124972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9806"/>
          <a:stretch/>
        </p:blipFill>
        <p:spPr bwMode="auto">
          <a:xfrm>
            <a:off x="837301" y="836712"/>
            <a:ext cx="7439025" cy="4992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115616" y="2852936"/>
            <a:ext cx="3744416" cy="369332"/>
          </a:xfrm>
          <a:prstGeom prst="rect">
            <a:avLst/>
          </a:prstGeom>
          <a:noFill/>
          <a:ln w="9525">
            <a:noFill/>
            <a:miter lim="800000"/>
            <a:headEnd/>
            <a:tailEnd/>
          </a:ln>
        </p:spPr>
        <p:txBody>
          <a:bodyPr wrap="square" rtlCol="0">
            <a:spAutoFit/>
          </a:bodyPr>
          <a:lstStyle/>
          <a:p>
            <a:r>
              <a:rPr lang="zh-TW" altLang="en-US" dirty="0"/>
              <a:t>不同的模式</a:t>
            </a:r>
          </a:p>
        </p:txBody>
      </p:sp>
    </p:spTree>
    <p:extLst>
      <p:ext uri="{BB962C8B-B14F-4D97-AF65-F5344CB8AC3E}">
        <p14:creationId xmlns:p14="http://schemas.microsoft.com/office/powerpoint/2010/main" val="388654971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937" b="21788"/>
          <a:stretch/>
        </p:blipFill>
        <p:spPr bwMode="auto">
          <a:xfrm>
            <a:off x="827584" y="0"/>
            <a:ext cx="7439025"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2312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509" b="698"/>
          <a:stretch/>
        </p:blipFill>
        <p:spPr bwMode="auto">
          <a:xfrm>
            <a:off x="2051720" y="0"/>
            <a:ext cx="5945970" cy="385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98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3851349"/>
            <a:ext cx="6120680" cy="291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bwMode="auto">
          <a:xfrm>
            <a:off x="5580112" y="6165304"/>
            <a:ext cx="1440160" cy="369332"/>
          </a:xfrm>
          <a:prstGeom prst="rect">
            <a:avLst/>
          </a:prstGeom>
          <a:noFill/>
          <a:ln w="9525">
            <a:noFill/>
            <a:miter lim="800000"/>
            <a:headEnd/>
            <a:tailEnd/>
          </a:ln>
        </p:spPr>
        <p:txBody>
          <a:bodyPr wrap="square" rtlCol="0">
            <a:spAutoFit/>
          </a:bodyPr>
          <a:lstStyle/>
          <a:p>
            <a:r>
              <a:rPr lang="zh-TW" altLang="en-US" dirty="0"/>
              <a:t>耦合震盪</a:t>
            </a:r>
          </a:p>
        </p:txBody>
      </p:sp>
    </p:spTree>
    <p:extLst>
      <p:ext uri="{BB962C8B-B14F-4D97-AF65-F5344CB8AC3E}">
        <p14:creationId xmlns:p14="http://schemas.microsoft.com/office/powerpoint/2010/main" val="3985090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1"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42" y="3235075"/>
            <a:ext cx="28289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12"/>
          <p:cNvSpPr txBox="1">
            <a:spLocks noChangeArrowheads="1"/>
          </p:cNvSpPr>
          <p:nvPr/>
        </p:nvSpPr>
        <p:spPr bwMode="auto">
          <a:xfrm>
            <a:off x="3768420" y="5702454"/>
            <a:ext cx="1655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牛頓運動定律</a:t>
            </a:r>
          </a:p>
        </p:txBody>
      </p:sp>
      <p:sp>
        <p:nvSpPr>
          <p:cNvPr id="10245" name="文字方塊 14"/>
          <p:cNvSpPr txBox="1">
            <a:spLocks noChangeArrowheads="1"/>
          </p:cNvSpPr>
          <p:nvPr/>
        </p:nvSpPr>
        <p:spPr bwMode="auto">
          <a:xfrm>
            <a:off x="2192923" y="1228203"/>
            <a:ext cx="1467914"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地球影響</a:t>
            </a:r>
          </a:p>
        </p:txBody>
      </p:sp>
      <p:sp>
        <p:nvSpPr>
          <p:cNvPr id="10246" name="文字方塊 15"/>
          <p:cNvSpPr txBox="1">
            <a:spLocks noChangeArrowheads="1"/>
          </p:cNvSpPr>
          <p:nvPr/>
        </p:nvSpPr>
        <p:spPr bwMode="auto">
          <a:xfrm>
            <a:off x="4511178" y="1238696"/>
            <a:ext cx="1574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蘋果加速度</a:t>
            </a:r>
          </a:p>
        </p:txBody>
      </p:sp>
      <p:sp>
        <p:nvSpPr>
          <p:cNvPr id="18" name="左-右雙向箭號 17"/>
          <p:cNvSpPr/>
          <p:nvPr/>
        </p:nvSpPr>
        <p:spPr>
          <a:xfrm>
            <a:off x="3629123" y="1319778"/>
            <a:ext cx="649287" cy="215900"/>
          </a:xfrm>
          <a:prstGeom prst="lef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文字方塊 19"/>
          <p:cNvSpPr txBox="1">
            <a:spLocks noChangeArrowheads="1"/>
          </p:cNvSpPr>
          <p:nvPr/>
        </p:nvSpPr>
        <p:spPr bwMode="auto">
          <a:xfrm>
            <a:off x="3733303" y="3654237"/>
            <a:ext cx="5120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經驗顯示：質量越大越難推動！需要越大的力。</a:t>
            </a:r>
          </a:p>
        </p:txBody>
      </p:sp>
      <p:sp>
        <p:nvSpPr>
          <p:cNvPr id="21" name="文字方塊 20"/>
          <p:cNvSpPr txBox="1">
            <a:spLocks noChangeArrowheads="1"/>
          </p:cNvSpPr>
          <p:nvPr/>
        </p:nvSpPr>
        <p:spPr bwMode="auto">
          <a:xfrm>
            <a:off x="3758849" y="4660312"/>
            <a:ext cx="5317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加速度是指向地心，因此力與加速度都有方向性。</a:t>
            </a:r>
          </a:p>
        </p:txBody>
      </p:sp>
      <p:sp>
        <p:nvSpPr>
          <p:cNvPr id="19" name="Line 6"/>
          <p:cNvSpPr>
            <a:spLocks noChangeShapeType="1"/>
          </p:cNvSpPr>
          <p:nvPr/>
        </p:nvSpPr>
        <p:spPr bwMode="auto">
          <a:xfrm>
            <a:off x="2915816" y="1602680"/>
            <a:ext cx="1012750" cy="162674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22" name="Picture 2" descr="D:\Dropbox\Documents\課程\YoungTextBook\Images\Chapter04\A_Images\A_Figures_and_Photos\04_00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410" y="1461528"/>
            <a:ext cx="20828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字方塊 22"/>
          <p:cNvSpPr txBox="1">
            <a:spLocks noChangeArrowheads="1"/>
          </p:cNvSpPr>
          <p:nvPr/>
        </p:nvSpPr>
        <p:spPr bwMode="auto">
          <a:xfrm>
            <a:off x="4596302" y="3141542"/>
            <a:ext cx="4487478"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0"/>
              </a:spcBef>
              <a:buFontTx/>
              <a:buNone/>
            </a:pPr>
            <a:r>
              <a:rPr lang="zh-TW" altLang="en-US" sz="1800" dirty="0"/>
              <a:t>將一物體對另一物體的影響，稱為</a:t>
            </a:r>
            <a:r>
              <a:rPr lang="zh-TW" altLang="en-US" sz="1800" dirty="0">
                <a:latin typeface="Times New Roman" pitchFamily="18" charset="0"/>
                <a:cs typeface="Times New Roman" pitchFamily="18" charset="0"/>
              </a:rPr>
              <a:t>力 </a:t>
            </a:r>
            <a:r>
              <a:rPr lang="en-US" altLang="zh-TW" sz="1800" dirty="0">
                <a:latin typeface="Times New Roman" pitchFamily="18" charset="0"/>
                <a:cs typeface="Times New Roman" pitchFamily="18" charset="0"/>
              </a:rPr>
              <a:t>Force</a:t>
            </a:r>
            <a:r>
              <a:rPr lang="zh-TW" altLang="en-US" sz="1800" dirty="0">
                <a:latin typeface="Times New Roman" pitchFamily="18" charset="0"/>
                <a:cs typeface="Times New Roman" pitchFamily="18" charset="0"/>
              </a:rPr>
              <a:t>。</a:t>
            </a:r>
          </a:p>
        </p:txBody>
      </p:sp>
      <p:sp>
        <p:nvSpPr>
          <p:cNvPr id="10255" name="Text Box 8"/>
          <p:cNvSpPr txBox="1">
            <a:spLocks noChangeArrowheads="1"/>
          </p:cNvSpPr>
          <p:nvPr/>
        </p:nvSpPr>
        <p:spPr bwMode="auto">
          <a:xfrm>
            <a:off x="2521424" y="812408"/>
            <a:ext cx="504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因</a:t>
            </a:r>
          </a:p>
        </p:txBody>
      </p:sp>
      <p:sp>
        <p:nvSpPr>
          <p:cNvPr id="10256" name="Text Box 9"/>
          <p:cNvSpPr txBox="1">
            <a:spLocks noChangeArrowheads="1"/>
          </p:cNvSpPr>
          <p:nvPr/>
        </p:nvSpPr>
        <p:spPr bwMode="auto">
          <a:xfrm>
            <a:off x="4915324" y="813158"/>
            <a:ext cx="43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果</a:t>
            </a:r>
          </a:p>
        </p:txBody>
      </p:sp>
      <p:cxnSp>
        <p:nvCxnSpPr>
          <p:cNvPr id="3" name="直線箭頭接點 2"/>
          <p:cNvCxnSpPr>
            <a:cxnSpLocks noChangeShapeType="1"/>
          </p:cNvCxnSpPr>
          <p:nvPr/>
        </p:nvCxnSpPr>
        <p:spPr bwMode="auto">
          <a:xfrm flipH="1">
            <a:off x="1801242" y="3954212"/>
            <a:ext cx="720725" cy="5032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 name="文字方塊 4"/>
          <p:cNvSpPr txBox="1">
            <a:spLocks noChangeArrowheads="1"/>
          </p:cNvSpPr>
          <p:nvPr/>
        </p:nvSpPr>
        <p:spPr bwMode="auto">
          <a:xfrm>
            <a:off x="1729805" y="388277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b="1" i="1">
                <a:latin typeface="Times New Roman" pitchFamily="18" charset="0"/>
                <a:cs typeface="Times New Roman" pitchFamily="18" charset="0"/>
              </a:rPr>
              <a:t>F</a:t>
            </a:r>
            <a:endParaRPr lang="zh-TW" altLang="en-US" sz="1800" b="1" i="1">
              <a:latin typeface="Times New Roman" pitchFamily="18" charset="0"/>
              <a:cs typeface="Times New Roman" pitchFamily="18" charset="0"/>
            </a:endParaRPr>
          </a:p>
        </p:txBody>
      </p:sp>
      <p:cxnSp>
        <p:nvCxnSpPr>
          <p:cNvPr id="25" name="直線箭頭接點 24"/>
          <p:cNvCxnSpPr>
            <a:cxnSpLocks noChangeShapeType="1"/>
          </p:cNvCxnSpPr>
          <p:nvPr/>
        </p:nvCxnSpPr>
        <p:spPr bwMode="auto">
          <a:xfrm>
            <a:off x="650305" y="4601912"/>
            <a:ext cx="215900" cy="647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 name="文字方塊 25"/>
          <p:cNvSpPr txBox="1">
            <a:spLocks noChangeArrowheads="1"/>
          </p:cNvSpPr>
          <p:nvPr/>
        </p:nvSpPr>
        <p:spPr bwMode="auto">
          <a:xfrm>
            <a:off x="650305" y="4457450"/>
            <a:ext cx="358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b="1" i="1">
                <a:latin typeface="Times New Roman" pitchFamily="18" charset="0"/>
                <a:cs typeface="Times New Roman" pitchFamily="18" charset="0"/>
              </a:rPr>
              <a:t>F</a:t>
            </a:r>
            <a:endParaRPr lang="zh-TW" altLang="en-US" sz="1800" b="1" i="1">
              <a:latin typeface="Times New Roman" pitchFamily="18" charset="0"/>
              <a:cs typeface="Times New Roman" pitchFamily="18" charset="0"/>
            </a:endParaRPr>
          </a:p>
        </p:txBody>
      </p:sp>
      <p:sp>
        <p:nvSpPr>
          <p:cNvPr id="24" name="Line 6"/>
          <p:cNvSpPr>
            <a:spLocks noChangeShapeType="1"/>
          </p:cNvSpPr>
          <p:nvPr/>
        </p:nvSpPr>
        <p:spPr bwMode="auto">
          <a:xfrm flipH="1">
            <a:off x="4412158" y="1564133"/>
            <a:ext cx="530820" cy="1665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 name="文字方塊 1"/>
              <p:cNvSpPr txBox="1"/>
              <p:nvPr/>
            </p:nvSpPr>
            <p:spPr>
              <a:xfrm>
                <a:off x="3758849" y="3237097"/>
                <a:ext cx="822918"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𝐹</m:t>
                      </m:r>
                      <m:r>
                        <a:rPr lang="en-US" altLang="zh-TW" b="0" i="1" smtClean="0">
                          <a:latin typeface="Cambria Math"/>
                          <a:ea typeface="Cambria Math"/>
                        </a:rPr>
                        <m:t>∝</m:t>
                      </m:r>
                      <m:r>
                        <a:rPr lang="en-US" altLang="zh-TW" b="0" i="1" smtClean="0">
                          <a:latin typeface="Cambria Math"/>
                          <a:ea typeface="Cambria Math"/>
                        </a:rPr>
                        <m:t>𝑎</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758849" y="3237097"/>
                <a:ext cx="822918"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3762824" y="4135133"/>
                <a:ext cx="1028102"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𝐹</m:t>
                      </m:r>
                      <m:r>
                        <a:rPr lang="en-US" altLang="zh-TW" b="0" i="1" smtClean="0">
                          <a:latin typeface="Cambria Math"/>
                        </a:rPr>
                        <m:t>=</m:t>
                      </m:r>
                      <m:r>
                        <a:rPr lang="en-US" altLang="zh-TW" b="0" i="1" smtClean="0">
                          <a:latin typeface="Cambria Math"/>
                        </a:rPr>
                        <m:t>𝑚𝑎</m:t>
                      </m:r>
                    </m:oMath>
                  </m:oMathPara>
                </a14:m>
                <a:endParaRPr lang="zh-TW" altLang="en-US"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3762824" y="4135133"/>
                <a:ext cx="1028102" cy="369332"/>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a:xfrm>
                <a:off x="3758849" y="5185088"/>
                <a:ext cx="1032077"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b="0" i="1" smtClean="0">
                              <a:latin typeface="Cambria Math" panose="02040503050406030204" pitchFamily="18" charset="0"/>
                            </a:rPr>
                          </m:ctrlPr>
                        </m:accPr>
                        <m:e>
                          <m:r>
                            <a:rPr lang="en-US" altLang="zh-TW" i="1">
                              <a:latin typeface="Cambria Math"/>
                            </a:rPr>
                            <m:t>𝐹</m:t>
                          </m:r>
                        </m:e>
                      </m:acc>
                      <m:r>
                        <a:rPr lang="en-US" altLang="zh-TW" b="0" i="1" smtClean="0">
                          <a:latin typeface="Cambria Math"/>
                        </a:rPr>
                        <m:t>=</m:t>
                      </m:r>
                      <m:r>
                        <a:rPr lang="en-US" altLang="zh-TW" b="0" i="1" smtClean="0">
                          <a:latin typeface="Cambria Math"/>
                        </a:rPr>
                        <m:t>𝑚</m:t>
                      </m:r>
                      <m:acc>
                        <m:accPr>
                          <m:chr m:val="⃗"/>
                          <m:ctrlPr>
                            <a:rPr lang="en-US" altLang="zh-TW" b="0" i="1" smtClean="0">
                              <a:latin typeface="Cambria Math" panose="02040503050406030204" pitchFamily="18" charset="0"/>
                            </a:rPr>
                          </m:ctrlPr>
                        </m:accPr>
                        <m:e>
                          <m:r>
                            <a:rPr lang="en-US" altLang="zh-TW" i="1">
                              <a:latin typeface="Cambria Math"/>
                              <a:ea typeface="Cambria Math"/>
                            </a:rPr>
                            <m:t>𝑎</m:t>
                          </m:r>
                        </m:e>
                      </m:acc>
                    </m:oMath>
                  </m:oMathPara>
                </a14:m>
                <a:endParaRPr lang="zh-TW" altLang="en-US"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3758849" y="5185088"/>
                <a:ext cx="1032077" cy="402931"/>
              </a:xfrm>
              <a:prstGeom prst="rect">
                <a:avLst/>
              </a:prstGeom>
              <a:blipFill>
                <a:blip r:embed="rId6"/>
                <a:stretch>
                  <a:fillRect t="-12121"/>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35"/>
                                        </p:tgtEl>
                                        <p:attrNameLst>
                                          <p:attrName>style.visibility</p:attrName>
                                        </p:attrNameLst>
                                      </p:cBhvr>
                                      <p:to>
                                        <p:strVal val="visible"/>
                                      </p:to>
                                    </p:set>
                                    <p:anim calcmode="lin" valueType="num">
                                      <p:cBhvr additive="base">
                                        <p:cTn id="59" dur="500" fill="hold"/>
                                        <p:tgtEl>
                                          <p:spTgt spid="1035"/>
                                        </p:tgtEl>
                                        <p:attrNameLst>
                                          <p:attrName>ppt_x</p:attrName>
                                        </p:attrNameLst>
                                      </p:cBhvr>
                                      <p:tavLst>
                                        <p:tav tm="0">
                                          <p:val>
                                            <p:strVal val="#ppt_x"/>
                                          </p:val>
                                        </p:tav>
                                        <p:tav tm="100000">
                                          <p:val>
                                            <p:strVal val="#ppt_x"/>
                                          </p:val>
                                        </p:tav>
                                      </p:tavLst>
                                    </p:anim>
                                    <p:anim calcmode="lin" valueType="num">
                                      <p:cBhvr additive="base">
                                        <p:cTn id="60" dur="500" fill="hold"/>
                                        <p:tgtEl>
                                          <p:spTgt spid="103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P spid="20" grpId="0"/>
      <p:bldP spid="21" grpId="0"/>
      <p:bldP spid="19" grpId="0" animBg="1"/>
      <p:bldP spid="23" grpId="0"/>
      <p:bldP spid="5" grpId="0"/>
      <p:bldP spid="26" grpId="0"/>
      <p:bldP spid="24" grpId="0" animBg="1"/>
      <p:bldP spid="2"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12"/>
          <p:cNvSpPr txBox="1">
            <a:spLocks noChangeArrowheads="1"/>
          </p:cNvSpPr>
          <p:nvPr/>
        </p:nvSpPr>
        <p:spPr bwMode="auto">
          <a:xfrm>
            <a:off x="1547813" y="836613"/>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牛頓運動定律</a:t>
            </a:r>
          </a:p>
        </p:txBody>
      </p:sp>
      <mc:AlternateContent xmlns:mc="http://schemas.openxmlformats.org/markup-compatibility/2006" xmlns:a14="http://schemas.microsoft.com/office/drawing/2010/main">
        <mc:Choice Requires="a14">
          <p:sp>
            <p:nvSpPr>
              <p:cNvPr id="11268" name="文字方塊 12"/>
              <p:cNvSpPr txBox="1">
                <a:spLocks noChangeArrowheads="1"/>
              </p:cNvSpPr>
              <p:nvPr/>
            </p:nvSpPr>
            <p:spPr bwMode="auto">
              <a:xfrm>
                <a:off x="1474788" y="4262438"/>
                <a:ext cx="720166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但它具體指出：一物體的</a:t>
                </a:r>
                <a14:m>
                  <m:oMath xmlns:m="http://schemas.openxmlformats.org/officeDocument/2006/math">
                    <m:r>
                      <a:rPr lang="en-US" altLang="zh-TW" sz="1800" i="1" dirty="0" smtClean="0">
                        <a:solidFill>
                          <a:schemeClr val="tx1"/>
                        </a:solidFill>
                        <a:latin typeface="Cambria Math" panose="02040503050406030204" pitchFamily="18" charset="0"/>
                        <a:cs typeface="Times New Roman" pitchFamily="18" charset="0"/>
                      </a:rPr>
                      <m:t>𝑚𝑎</m:t>
                    </m:r>
                  </m:oMath>
                </a14:m>
                <a:r>
                  <a:rPr lang="zh-TW" altLang="en-US" sz="1800" dirty="0">
                    <a:solidFill>
                      <a:schemeClr val="tx1"/>
                    </a:solidFill>
                    <a:cs typeface="Times New Roman" pitchFamily="18" charset="0"/>
                  </a:rPr>
                  <a:t>將對應改變運動狀態的外在原因</a:t>
                </a:r>
                <a14:m>
                  <m:oMath xmlns:m="http://schemas.openxmlformats.org/officeDocument/2006/math">
                    <m:r>
                      <a:rPr lang="en-US" altLang="zh-TW" sz="1800" b="0" i="1" dirty="0" smtClean="0">
                        <a:solidFill>
                          <a:schemeClr val="tx1"/>
                        </a:solidFill>
                        <a:latin typeface="Cambria Math" panose="02040503050406030204" pitchFamily="18" charset="0"/>
                        <a:cs typeface="Times New Roman" pitchFamily="18" charset="0"/>
                      </a:rPr>
                      <m:t>𝐹</m:t>
                    </m:r>
                  </m:oMath>
                </a14:m>
                <a:r>
                  <a:rPr lang="zh-TW" altLang="en-US" sz="1800" dirty="0">
                    <a:cs typeface="Times New Roman" pitchFamily="18" charset="0"/>
                  </a:rPr>
                  <a:t>！</a:t>
                </a:r>
              </a:p>
            </p:txBody>
          </p:sp>
        </mc:Choice>
        <mc:Fallback xmlns="">
          <p:sp>
            <p:nvSpPr>
              <p:cNvPr id="11268" name="文字方塊 12"/>
              <p:cNvSpPr txBox="1">
                <a:spLocks noRot="1" noChangeAspect="1" noMove="1" noResize="1" noEditPoints="1" noAdjustHandles="1" noChangeArrowheads="1" noChangeShapeType="1" noTextEdit="1"/>
              </p:cNvSpPr>
              <p:nvPr/>
            </p:nvSpPr>
            <p:spPr bwMode="auto">
              <a:xfrm>
                <a:off x="1474788" y="4262438"/>
                <a:ext cx="7201668" cy="369332"/>
              </a:xfrm>
              <a:prstGeom prst="rect">
                <a:avLst/>
              </a:prstGeom>
              <a:blipFill>
                <a:blip r:embed="rId2"/>
                <a:stretch>
                  <a:fillRect l="-70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1270" name="Picture 25" descr="New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889125"/>
            <a:ext cx="110013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a:spLocks noChangeArrowheads="1"/>
          </p:cNvSpPr>
          <p:nvPr/>
        </p:nvSpPr>
        <p:spPr bwMode="auto">
          <a:xfrm>
            <a:off x="1474788" y="4725144"/>
            <a:ext cx="73456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t>”</a:t>
            </a:r>
            <a:r>
              <a:rPr lang="zh-TW" altLang="en-US" sz="1800" dirty="0"/>
              <a:t>沿</a:t>
            </a:r>
            <a:r>
              <a:rPr lang="en-US" altLang="zh-TW" sz="1800" dirty="0"/>
              <a:t>”</a:t>
            </a:r>
            <a:r>
              <a:rPr lang="zh-TW" altLang="en-US" sz="1800" dirty="0"/>
              <a:t>著加速度去找，你一定可以找到一個具體的、施與影響的另一物體。</a:t>
            </a:r>
          </a:p>
        </p:txBody>
      </p:sp>
      <p:pic>
        <p:nvPicPr>
          <p:cNvPr id="11272" name="Picture 11" descr="13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836613"/>
            <a:ext cx="28289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箭頭接點 2"/>
          <p:cNvCxnSpPr>
            <a:cxnSpLocks noChangeShapeType="1"/>
          </p:cNvCxnSpPr>
          <p:nvPr/>
        </p:nvCxnSpPr>
        <p:spPr bwMode="auto">
          <a:xfrm flipH="1">
            <a:off x="5867400" y="1555750"/>
            <a:ext cx="720725" cy="5032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 name="文字方塊 11"/>
          <p:cNvSpPr txBox="1">
            <a:spLocks noChangeArrowheads="1"/>
          </p:cNvSpPr>
          <p:nvPr/>
        </p:nvSpPr>
        <p:spPr bwMode="auto">
          <a:xfrm>
            <a:off x="5795963" y="1484313"/>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b="1" i="1">
                <a:latin typeface="Times New Roman" pitchFamily="18" charset="0"/>
                <a:cs typeface="Times New Roman" pitchFamily="18" charset="0"/>
              </a:rPr>
              <a:t>F</a:t>
            </a:r>
            <a:endParaRPr lang="zh-TW" altLang="en-US" sz="1800" b="1" i="1">
              <a:latin typeface="Times New Roman" pitchFamily="18" charset="0"/>
              <a:cs typeface="Times New Roman" pitchFamily="18" charset="0"/>
            </a:endParaRPr>
          </a:p>
        </p:txBody>
      </p:sp>
      <p:cxnSp>
        <p:nvCxnSpPr>
          <p:cNvPr id="13" name="直線箭頭接點 24"/>
          <p:cNvCxnSpPr>
            <a:cxnSpLocks noChangeShapeType="1"/>
          </p:cNvCxnSpPr>
          <p:nvPr/>
        </p:nvCxnSpPr>
        <p:spPr bwMode="auto">
          <a:xfrm>
            <a:off x="4716463" y="2203450"/>
            <a:ext cx="215900" cy="647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文字方塊 13"/>
          <p:cNvSpPr txBox="1">
            <a:spLocks noChangeArrowheads="1"/>
          </p:cNvSpPr>
          <p:nvPr/>
        </p:nvSpPr>
        <p:spPr bwMode="auto">
          <a:xfrm>
            <a:off x="4716463" y="2058988"/>
            <a:ext cx="358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b="1" i="1">
                <a:latin typeface="Times New Roman" pitchFamily="18" charset="0"/>
                <a:cs typeface="Times New Roman" pitchFamily="18" charset="0"/>
              </a:rPr>
              <a:t>F</a:t>
            </a:r>
            <a:endParaRPr lang="zh-TW" altLang="en-US" sz="1800" b="1" i="1">
              <a:latin typeface="Times New Roman" pitchFamily="18" charset="0"/>
              <a:cs typeface="Times New Roman" pitchFamily="18" charset="0"/>
            </a:endParaRPr>
          </a:p>
        </p:txBody>
      </p:sp>
      <p:sp>
        <p:nvSpPr>
          <p:cNvPr id="2" name="文字方塊 1"/>
          <p:cNvSpPr txBox="1"/>
          <p:nvPr/>
        </p:nvSpPr>
        <p:spPr>
          <a:xfrm>
            <a:off x="1448793" y="3789040"/>
            <a:ext cx="6652220" cy="369332"/>
          </a:xfrm>
          <a:prstGeom prst="rect">
            <a:avLst/>
          </a:prstGeom>
          <a:noFill/>
        </p:spPr>
        <p:txBody>
          <a:bodyPr wrap="square" rtlCol="0">
            <a:spAutoFit/>
          </a:bodyPr>
          <a:lstStyle/>
          <a:p>
            <a:r>
              <a:rPr lang="zh-TW" altLang="en-US" dirty="0"/>
              <a:t>牛頓定律看來好像只是一個物理量力的定義。</a:t>
            </a:r>
          </a:p>
        </p:txBody>
      </p:sp>
      <mc:AlternateContent xmlns:mc="http://schemas.openxmlformats.org/markup-compatibility/2006" xmlns:a14="http://schemas.microsoft.com/office/drawing/2010/main">
        <mc:Choice Requires="a14">
          <p:sp>
            <p:nvSpPr>
              <p:cNvPr id="15" name="文字方塊 14"/>
              <p:cNvSpPr txBox="1"/>
              <p:nvPr/>
            </p:nvSpPr>
            <p:spPr>
              <a:xfrm>
                <a:off x="1619250" y="1282847"/>
                <a:ext cx="1032077"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b="0" i="1" smtClean="0">
                              <a:latin typeface="Cambria Math" panose="02040503050406030204" pitchFamily="18" charset="0"/>
                            </a:rPr>
                          </m:ctrlPr>
                        </m:accPr>
                        <m:e>
                          <m:r>
                            <a:rPr lang="en-US" altLang="zh-TW" i="1">
                              <a:latin typeface="Cambria Math"/>
                            </a:rPr>
                            <m:t>𝐹</m:t>
                          </m:r>
                        </m:e>
                      </m:acc>
                      <m:r>
                        <a:rPr lang="en-US" altLang="zh-TW" b="0" i="1" smtClean="0">
                          <a:latin typeface="Cambria Math"/>
                        </a:rPr>
                        <m:t>=</m:t>
                      </m:r>
                      <m:r>
                        <a:rPr lang="en-US" altLang="zh-TW" b="0" i="1" smtClean="0">
                          <a:latin typeface="Cambria Math"/>
                        </a:rPr>
                        <m:t>𝑚</m:t>
                      </m:r>
                      <m:acc>
                        <m:accPr>
                          <m:chr m:val="⃗"/>
                          <m:ctrlPr>
                            <a:rPr lang="en-US" altLang="zh-TW" b="0" i="1" smtClean="0">
                              <a:latin typeface="Cambria Math" panose="02040503050406030204" pitchFamily="18" charset="0"/>
                            </a:rPr>
                          </m:ctrlPr>
                        </m:accPr>
                        <m:e>
                          <m:r>
                            <a:rPr lang="en-US" altLang="zh-TW" i="1">
                              <a:latin typeface="Cambria Math"/>
                              <a:ea typeface="Cambria Math"/>
                            </a:rPr>
                            <m:t>𝑎</m:t>
                          </m:r>
                        </m:e>
                      </m:acc>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619250" y="1282847"/>
                <a:ext cx="1032077" cy="402931"/>
              </a:xfrm>
              <a:prstGeom prst="rect">
                <a:avLst/>
              </a:prstGeom>
              <a:blipFill rotWithShape="1">
                <a:blip r:embed="rId8"/>
                <a:stretch>
                  <a:fillRect t="-20896" r="-23077"/>
                </a:stretch>
              </a:blipFill>
            </p:spPr>
            <p:txBody>
              <a:bodyPr/>
              <a:lstStyle/>
              <a:p>
                <a:r>
                  <a:rPr lang="zh-TW" altLang="en-US">
                    <a:noFill/>
                  </a:rPr>
                  <a:t> </a:t>
                </a:r>
              </a:p>
            </p:txBody>
          </p:sp>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ropbox\Documents\課程\YoungTextBook\Images\Chapter05\A_Images\A_Figures_and_Photos\05_15_Figure.jpg"/>
          <p:cNvPicPr>
            <a:picLocks noChangeAspect="1" noChangeArrowheads="1"/>
          </p:cNvPicPr>
          <p:nvPr/>
        </p:nvPicPr>
        <p:blipFill>
          <a:blip r:embed="rId2">
            <a:extLst>
              <a:ext uri="{28A0092B-C50C-407E-A947-70E740481C1C}">
                <a14:useLocalDpi xmlns:a14="http://schemas.microsoft.com/office/drawing/2010/main" val="0"/>
              </a:ext>
            </a:extLst>
          </a:blip>
          <a:srcRect t="15109" r="58057" b="36749"/>
          <a:stretch>
            <a:fillRect/>
          </a:stretch>
        </p:blipFill>
        <p:spPr bwMode="auto">
          <a:xfrm>
            <a:off x="770954" y="1772816"/>
            <a:ext cx="363316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C:\Users\Chia-Hung Chang\Downloads\Data\Knight\Media\Chapter7\Images\07_22Figure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548" y="5571450"/>
            <a:ext cx="40592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文字方塊 5"/>
              <p:cNvSpPr txBox="1">
                <a:spLocks noChangeArrowheads="1"/>
              </p:cNvSpPr>
              <p:nvPr/>
            </p:nvSpPr>
            <p:spPr bwMode="auto">
              <a:xfrm>
                <a:off x="1665548" y="4655122"/>
                <a:ext cx="46434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繩的張力</a:t>
                </a:r>
                <a:r>
                  <a:rPr lang="en-US" altLang="zh-TW" sz="1800" dirty="0">
                    <a:latin typeface="Times New Roman" pitchFamily="18" charset="0"/>
                    <a:cs typeface="Times New Roman" pitchFamily="18" charset="0"/>
                  </a:rPr>
                  <a:t>Tension</a:t>
                </a:r>
                <a:r>
                  <a:rPr lang="zh-TW" altLang="en-US" sz="1800" dirty="0">
                    <a:latin typeface="Times New Roman" pitchFamily="18" charset="0"/>
                    <a:cs typeface="Times New Roman" pitchFamily="18" charset="0"/>
                  </a:rPr>
                  <a:t> </a:t>
                </a:r>
                <a14:m>
                  <m:oMath xmlns:m="http://schemas.openxmlformats.org/officeDocument/2006/math">
                    <m:r>
                      <a:rPr lang="en-US" altLang="zh-TW" sz="1800" b="0" i="1" dirty="0" smtClean="0">
                        <a:latin typeface="Cambria Math" panose="02040503050406030204" pitchFamily="18" charset="0"/>
                        <a:cs typeface="Times New Roman" pitchFamily="18" charset="0"/>
                      </a:rPr>
                      <m:t>𝑇</m:t>
                    </m:r>
                  </m:oMath>
                </a14:m>
                <a:r>
                  <a:rPr lang="zh-TW" altLang="en-US" sz="1800" dirty="0">
                    <a:cs typeface="Times New Roman" pitchFamily="18" charset="0"/>
                  </a:rPr>
                  <a:t>一定沿著繩的方向。</a:t>
                </a:r>
              </a:p>
            </p:txBody>
          </p:sp>
        </mc:Choice>
        <mc:Fallback xmlns="">
          <p:sp>
            <p:nvSpPr>
              <p:cNvPr id="4" name="文字方塊 5"/>
              <p:cNvSpPr txBox="1">
                <a:spLocks noRot="1" noChangeAspect="1" noMove="1" noResize="1" noEditPoints="1" noAdjustHandles="1" noChangeArrowheads="1" noChangeShapeType="1" noTextEdit="1"/>
              </p:cNvSpPr>
              <p:nvPr/>
            </p:nvSpPr>
            <p:spPr bwMode="auto">
              <a:xfrm>
                <a:off x="1665548" y="4655122"/>
                <a:ext cx="4643438" cy="369332"/>
              </a:xfrm>
              <a:prstGeom prst="rect">
                <a:avLst/>
              </a:prstGeom>
              <a:blipFill>
                <a:blip r:embed="rId4"/>
                <a:stretch>
                  <a:fillRect l="-109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6"/>
              <p:cNvSpPr txBox="1">
                <a:spLocks noChangeArrowheads="1"/>
              </p:cNvSpPr>
              <p:nvPr/>
            </p:nvSpPr>
            <p:spPr bwMode="auto">
              <a:xfrm>
                <a:off x="1665547" y="5057126"/>
                <a:ext cx="701776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如果忽略繩的質量，因爲繩的 </a:t>
                </a:r>
                <a14:m>
                  <m:oMath xmlns:m="http://schemas.openxmlformats.org/officeDocument/2006/math">
                    <m:r>
                      <a:rPr lang="en-US" altLang="zh-TW" sz="1800" i="1" dirty="0" smtClean="0">
                        <a:latin typeface="Cambria Math" panose="02040503050406030204" pitchFamily="18" charset="0"/>
                        <a:cs typeface="Times New Roman" pitchFamily="18" charset="0"/>
                      </a:rPr>
                      <m:t>𝑚𝑎</m:t>
                    </m:r>
                    <m:r>
                      <a:rPr lang="zh-TW" altLang="en-US" sz="1800" i="1" dirty="0">
                        <a:latin typeface="Cambria Math" panose="02040503050406030204" pitchFamily="18" charset="0"/>
                        <a:cs typeface="Times New Roman" pitchFamily="18" charset="0"/>
                      </a:rPr>
                      <m:t> </m:t>
                    </m:r>
                    <m:r>
                      <a:rPr lang="en-US" altLang="zh-TW" sz="1800" i="1" dirty="0">
                        <a:latin typeface="Cambria Math" panose="02040503050406030204" pitchFamily="18" charset="0"/>
                        <a:cs typeface="Times New Roman" pitchFamily="18" charset="0"/>
                      </a:rPr>
                      <m:t>=</m:t>
                    </m:r>
                    <m:r>
                      <a:rPr lang="zh-TW" altLang="en-US" sz="1800" i="1" dirty="0">
                        <a:latin typeface="Cambria Math" panose="02040503050406030204" pitchFamily="18" charset="0"/>
                        <a:cs typeface="Times New Roman" pitchFamily="18" charset="0"/>
                      </a:rPr>
                      <m:t> </m:t>
                    </m:r>
                    <m:r>
                      <a:rPr lang="en-US" altLang="zh-TW" sz="1800" i="1" dirty="0">
                        <a:latin typeface="Cambria Math" panose="02040503050406030204" pitchFamily="18" charset="0"/>
                        <a:cs typeface="Times New Roman" pitchFamily="18" charset="0"/>
                      </a:rPr>
                      <m:t>0</m:t>
                    </m:r>
                  </m:oMath>
                </a14:m>
                <a:r>
                  <a:rPr lang="zh-TW" altLang="en-US" sz="1800" dirty="0">
                    <a:cs typeface="Times New Roman" pitchFamily="18" charset="0"/>
                  </a:rPr>
                  <a:t>，因此繩兩端張力必須相等。</a:t>
                </a:r>
              </a:p>
            </p:txBody>
          </p:sp>
        </mc:Choice>
        <mc:Fallback xmlns="">
          <p:sp>
            <p:nvSpPr>
              <p:cNvPr id="5" name="文字方塊 6"/>
              <p:cNvSpPr txBox="1">
                <a:spLocks noRot="1" noChangeAspect="1" noMove="1" noResize="1" noEditPoints="1" noAdjustHandles="1" noChangeArrowheads="1" noChangeShapeType="1" noTextEdit="1"/>
              </p:cNvSpPr>
              <p:nvPr/>
            </p:nvSpPr>
            <p:spPr bwMode="auto">
              <a:xfrm>
                <a:off x="1665547" y="5057126"/>
                <a:ext cx="7017767" cy="369332"/>
              </a:xfrm>
              <a:prstGeom prst="rect">
                <a:avLst/>
              </a:prstGeom>
              <a:blipFill>
                <a:blip r:embed="rId5"/>
                <a:stretch>
                  <a:fillRect l="-723" t="-6667" r="-3978"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5366" name="Picture 2" descr="D:\Dropbox\Documents\課程\YoungTextBook\Images\Chapter05\A_Images\A_Figures_and_Photos\05_15_Figure.jpg"/>
          <p:cNvPicPr>
            <a:picLocks noChangeAspect="1" noChangeArrowheads="1"/>
          </p:cNvPicPr>
          <p:nvPr/>
        </p:nvPicPr>
        <p:blipFill>
          <a:blip r:embed="rId2">
            <a:extLst>
              <a:ext uri="{28A0092B-C50C-407E-A947-70E740481C1C}">
                <a14:useLocalDpi xmlns:a14="http://schemas.microsoft.com/office/drawing/2010/main" val="0"/>
              </a:ext>
            </a:extLst>
          </a:blip>
          <a:srcRect l="41318" t="15109" b="4437"/>
          <a:stretch>
            <a:fillRect/>
          </a:stretch>
        </p:blipFill>
        <p:spPr bwMode="auto">
          <a:xfrm>
            <a:off x="4827017" y="1772816"/>
            <a:ext cx="304323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文字方塊 1"/>
          <p:cNvSpPr txBox="1">
            <a:spLocks noChangeArrowheads="1"/>
          </p:cNvSpPr>
          <p:nvPr/>
        </p:nvSpPr>
        <p:spPr bwMode="auto">
          <a:xfrm>
            <a:off x="1634344" y="764704"/>
            <a:ext cx="5040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每一個質點都滿足一個牛頓第二定律。</a:t>
            </a:r>
          </a:p>
        </p:txBody>
      </p:sp>
      <p:sp>
        <p:nvSpPr>
          <p:cNvPr id="6" name="文字方塊 5"/>
          <p:cNvSpPr txBox="1"/>
          <p:nvPr/>
        </p:nvSpPr>
        <p:spPr>
          <a:xfrm>
            <a:off x="1619672" y="1268760"/>
            <a:ext cx="6193358" cy="369332"/>
          </a:xfrm>
          <a:prstGeom prst="rect">
            <a:avLst/>
          </a:prstGeom>
          <a:noFill/>
        </p:spPr>
        <p:txBody>
          <a:bodyPr wrap="square" rtlCol="0">
            <a:spAutoFit/>
          </a:bodyPr>
          <a:lstStyle/>
          <a:p>
            <a:r>
              <a:rPr lang="zh-TW" altLang="en-US" dirty="0"/>
              <a:t>因此解運動問題，首要分析每一個質點的受力！</a:t>
            </a:r>
          </a:p>
        </p:txBody>
      </p:sp>
      <p:sp>
        <p:nvSpPr>
          <p:cNvPr id="7" name="文字方塊 6"/>
          <p:cNvSpPr txBox="1"/>
          <p:nvPr/>
        </p:nvSpPr>
        <p:spPr>
          <a:xfrm>
            <a:off x="698240" y="1268760"/>
            <a:ext cx="1872208" cy="369332"/>
          </a:xfrm>
          <a:prstGeom prst="rect">
            <a:avLst/>
          </a:prstGeom>
          <a:noFill/>
        </p:spPr>
        <p:txBody>
          <a:bodyPr wrap="square" rtlCol="0">
            <a:spAutoFit/>
          </a:bodyPr>
          <a:lstStyle/>
          <a:p>
            <a:r>
              <a:rPr lang="zh-TW" altLang="en-US" dirty="0"/>
              <a:t>例 </a:t>
            </a:r>
            <a:r>
              <a:rPr lang="en-US" altLang="zh-TW" dirty="0">
                <a:latin typeface="Times New Roman" panose="02020603050405020304" pitchFamily="18" charset="0"/>
                <a:cs typeface="Times New Roman" panose="02020603050405020304" pitchFamily="18" charset="0"/>
              </a:rPr>
              <a:t>1:</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字方塊 10"/>
              <p:cNvSpPr txBox="1"/>
              <p:nvPr/>
            </p:nvSpPr>
            <p:spPr>
              <a:xfrm>
                <a:off x="5724128" y="740652"/>
                <a:ext cx="1032077"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b="0" i="1" smtClean="0">
                              <a:latin typeface="Cambria Math" panose="02040503050406030204" pitchFamily="18" charset="0"/>
                            </a:rPr>
                          </m:ctrlPr>
                        </m:accPr>
                        <m:e>
                          <m:r>
                            <a:rPr lang="en-US" altLang="zh-TW" i="1">
                              <a:latin typeface="Cambria Math"/>
                            </a:rPr>
                            <m:t>𝐹</m:t>
                          </m:r>
                        </m:e>
                      </m:acc>
                      <m:r>
                        <a:rPr lang="en-US" altLang="zh-TW" b="0" i="1" smtClean="0">
                          <a:latin typeface="Cambria Math"/>
                        </a:rPr>
                        <m:t>=</m:t>
                      </m:r>
                      <m:r>
                        <a:rPr lang="en-US" altLang="zh-TW" b="0" i="1" smtClean="0">
                          <a:latin typeface="Cambria Math"/>
                        </a:rPr>
                        <m:t>𝑚</m:t>
                      </m:r>
                      <m:acc>
                        <m:accPr>
                          <m:chr m:val="⃗"/>
                          <m:ctrlPr>
                            <a:rPr lang="en-US" altLang="zh-TW" b="0" i="1" smtClean="0">
                              <a:latin typeface="Cambria Math" panose="02040503050406030204" pitchFamily="18" charset="0"/>
                            </a:rPr>
                          </m:ctrlPr>
                        </m:accPr>
                        <m:e>
                          <m:r>
                            <a:rPr lang="en-US" altLang="zh-TW" i="1">
                              <a:latin typeface="Cambria Math"/>
                              <a:ea typeface="Cambria Math"/>
                            </a:rPr>
                            <m:t>𝑎</m:t>
                          </m:r>
                        </m:e>
                      </m:ac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724128" y="740652"/>
                <a:ext cx="1032077" cy="402931"/>
              </a:xfrm>
              <a:prstGeom prst="rect">
                <a:avLst/>
              </a:prstGeom>
              <a:blipFill rotWithShape="1">
                <a:blip r:embed="rId6"/>
                <a:stretch>
                  <a:fillRect t="-20896" r="-23077"/>
                </a:stretch>
              </a:blipFill>
            </p:spPr>
            <p:txBody>
              <a:bodyPr/>
              <a:lstStyle/>
              <a:p>
                <a:r>
                  <a:rPr lang="zh-TW" altLang="en-US">
                    <a:noFill/>
                  </a:rPr>
                  <a:t> </a:t>
                </a:r>
              </a:p>
            </p:txBody>
          </p:sp>
        </mc:Fallback>
      </mc:AlternateContent>
      <p:sp>
        <p:nvSpPr>
          <p:cNvPr id="2" name="文字方塊 1"/>
          <p:cNvSpPr txBox="1"/>
          <p:nvPr/>
        </p:nvSpPr>
        <p:spPr>
          <a:xfrm>
            <a:off x="1619672" y="341851"/>
            <a:ext cx="4032448" cy="369332"/>
          </a:xfrm>
          <a:prstGeom prst="rect">
            <a:avLst/>
          </a:prstGeom>
          <a:noFill/>
        </p:spPr>
        <p:txBody>
          <a:bodyPr wrap="square" rtlCol="0">
            <a:spAutoFit/>
          </a:bodyPr>
          <a:lstStyle/>
          <a:p>
            <a:r>
              <a:rPr lang="zh-TW" altLang="en-US" dirty="0"/>
              <a:t>先從與時間無關的常數力開始討論：</a:t>
            </a:r>
          </a:p>
        </p:txBody>
      </p:sp>
    </p:spTree>
    <p:extLst>
      <p:ext uri="{BB962C8B-B14F-4D97-AF65-F5344CB8AC3E}">
        <p14:creationId xmlns:p14="http://schemas.microsoft.com/office/powerpoint/2010/main" val="2617246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pic.pimg.tw/giddens/b9c739a80afeed4ef3ad5570ce920f7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http://iphoto.ipeen.com.tw/photo/comment/8/0/2/cm20110818d51a11c1989168db57107f25695048563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789363"/>
            <a:ext cx="428625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http://hichannel.hinet.net/images/mediaComment/132136772c90000005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789363"/>
            <a:ext cx="4286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文字方塊 4"/>
          <p:cNvSpPr txBox="1">
            <a:spLocks noChangeArrowheads="1"/>
          </p:cNvSpPr>
          <p:nvPr/>
        </p:nvSpPr>
        <p:spPr bwMode="auto">
          <a:xfrm>
            <a:off x="6156325" y="1700213"/>
            <a:ext cx="2808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力是一個很熟悉的觀念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500" fill="hold"/>
                                        <p:tgtEl>
                                          <p:spTgt spid="23555"/>
                                        </p:tgtEl>
                                        <p:attrNameLst>
                                          <p:attrName>ppt_x</p:attrName>
                                        </p:attrNameLst>
                                      </p:cBhvr>
                                      <p:tavLst>
                                        <p:tav tm="0">
                                          <p:val>
                                            <p:strVal val="#ppt_x"/>
                                          </p:val>
                                        </p:tav>
                                        <p:tav tm="100000">
                                          <p:val>
                                            <p:strVal val="#ppt_x"/>
                                          </p:val>
                                        </p:tav>
                                      </p:tavLst>
                                    </p:anim>
                                    <p:anim calcmode="lin" valueType="num">
                                      <p:cBhvr additive="base">
                                        <p:cTn id="8" dur="500" fill="hold"/>
                                        <p:tgtEl>
                                          <p:spTgt spid="235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Documents\課程\YoungTextBook\Images\Chapter05\A_Images\A_Figures_and_Photos\05_15_Figure.jpg"/>
          <p:cNvPicPr>
            <a:picLocks noChangeAspect="1" noChangeArrowheads="1"/>
          </p:cNvPicPr>
          <p:nvPr/>
        </p:nvPicPr>
        <p:blipFill>
          <a:blip r:embed="rId2">
            <a:extLst>
              <a:ext uri="{28A0092B-C50C-407E-A947-70E740481C1C}">
                <a14:useLocalDpi xmlns:a14="http://schemas.microsoft.com/office/drawing/2010/main" val="0"/>
              </a:ext>
            </a:extLst>
          </a:blip>
          <a:srcRect t="14436" b="3632"/>
          <a:stretch>
            <a:fillRect/>
          </a:stretch>
        </p:blipFill>
        <p:spPr bwMode="auto">
          <a:xfrm>
            <a:off x="1259632" y="404664"/>
            <a:ext cx="60579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387" name="文字方塊 5"/>
              <p:cNvSpPr txBox="1">
                <a:spLocks noChangeArrowheads="1"/>
              </p:cNvSpPr>
              <p:nvPr/>
            </p:nvSpPr>
            <p:spPr bwMode="auto">
              <a:xfrm>
                <a:off x="2052018" y="4249296"/>
                <a:ext cx="568833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這還有一個條件：兩個物體的加速度</a:t>
                </a:r>
                <a14:m>
                  <m:oMath xmlns:m="http://schemas.openxmlformats.org/officeDocument/2006/math">
                    <m:r>
                      <a:rPr lang="en-US" sz="1800" i="1">
                        <a:latin typeface="Cambria Math" panose="02040503050406030204" pitchFamily="18" charset="0"/>
                      </a:rPr>
                      <m:t>𝑎</m:t>
                    </m:r>
                  </m:oMath>
                </a14:m>
                <a:r>
                  <a:rPr lang="zh-TW" altLang="en-US" sz="1800" dirty="0"/>
                  <a:t>相等。</a:t>
                </a:r>
              </a:p>
            </p:txBody>
          </p:sp>
        </mc:Choice>
        <mc:Fallback xmlns="">
          <p:sp>
            <p:nvSpPr>
              <p:cNvPr id="16387" name="文字方塊 5"/>
              <p:cNvSpPr txBox="1">
                <a:spLocks noRot="1" noChangeAspect="1" noMove="1" noResize="1" noEditPoints="1" noAdjustHandles="1" noChangeArrowheads="1" noChangeShapeType="1" noTextEdit="1"/>
              </p:cNvSpPr>
              <p:nvPr/>
            </p:nvSpPr>
            <p:spPr bwMode="auto">
              <a:xfrm>
                <a:off x="2052018" y="4249296"/>
                <a:ext cx="5688334" cy="369332"/>
              </a:xfrm>
              <a:prstGeom prst="rect">
                <a:avLst/>
              </a:prstGeom>
              <a:blipFill>
                <a:blip r:embed="rId3"/>
                <a:stretch>
                  <a:fillRect l="-89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388" name="文字方塊 6"/>
              <p:cNvSpPr txBox="1">
                <a:spLocks noChangeArrowheads="1"/>
              </p:cNvSpPr>
              <p:nvPr/>
            </p:nvSpPr>
            <p:spPr bwMode="auto">
              <a:xfrm>
                <a:off x="2052018" y="3794394"/>
                <a:ext cx="24495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繩兩端的張力</a:t>
                </a:r>
                <a14:m>
                  <m:oMath xmlns:m="http://schemas.openxmlformats.org/officeDocument/2006/math">
                    <m:r>
                      <a:rPr lang="en-US" sz="1800" i="1">
                        <a:latin typeface="Cambria Math" panose="02040503050406030204" pitchFamily="18" charset="0"/>
                      </a:rPr>
                      <m:t>𝑇</m:t>
                    </m:r>
                  </m:oMath>
                </a14:m>
                <a:r>
                  <a:rPr lang="zh-TW" altLang="en-US" sz="1800" dirty="0"/>
                  <a:t>相等。</a:t>
                </a:r>
              </a:p>
            </p:txBody>
          </p:sp>
        </mc:Choice>
        <mc:Fallback xmlns="">
          <p:sp>
            <p:nvSpPr>
              <p:cNvPr id="16388" name="文字方塊 6"/>
              <p:cNvSpPr txBox="1">
                <a:spLocks noRot="1" noChangeAspect="1" noMove="1" noResize="1" noEditPoints="1" noAdjustHandles="1" noChangeArrowheads="1" noChangeShapeType="1" noTextEdit="1"/>
              </p:cNvSpPr>
              <p:nvPr/>
            </p:nvSpPr>
            <p:spPr bwMode="auto">
              <a:xfrm>
                <a:off x="2052018" y="3794394"/>
                <a:ext cx="2449512" cy="369332"/>
              </a:xfrm>
              <a:prstGeom prst="rect">
                <a:avLst/>
              </a:prstGeom>
              <a:blipFill>
                <a:blip r:embed="rId4"/>
                <a:stretch>
                  <a:fillRect l="-206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6392" name="文字方塊 7"/>
          <p:cNvSpPr txBox="1">
            <a:spLocks noChangeArrowheads="1"/>
          </p:cNvSpPr>
          <p:nvPr/>
        </p:nvSpPr>
        <p:spPr bwMode="auto">
          <a:xfrm>
            <a:off x="2077418" y="4689452"/>
            <a:ext cx="5041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每一個質點都滿足一個牛頓第二定律。</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C999C0B-5325-104B-AF68-D819465CD0EB}"/>
                  </a:ext>
                </a:extLst>
              </p:cNvPr>
              <p:cNvSpPr txBox="1"/>
              <p:nvPr/>
            </p:nvSpPr>
            <p:spPr>
              <a:xfrm>
                <a:off x="2144537" y="5170465"/>
                <a:ext cx="938270" cy="276999"/>
              </a:xfrm>
              <a:prstGeom prst="rect">
                <a:avLst/>
              </a:prstGeom>
              <a:solidFill>
                <a:srgbClr val="F9FFC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𝑎</m:t>
                      </m:r>
                    </m:oMath>
                  </m:oMathPara>
                </a14:m>
                <a:endParaRPr lang="en-TW" dirty="0"/>
              </a:p>
            </p:txBody>
          </p:sp>
        </mc:Choice>
        <mc:Fallback xmlns="">
          <p:sp>
            <p:nvSpPr>
              <p:cNvPr id="2" name="TextBox 1">
                <a:extLst>
                  <a:ext uri="{FF2B5EF4-FFF2-40B4-BE49-F238E27FC236}">
                    <a16:creationId xmlns:a16="http://schemas.microsoft.com/office/drawing/2014/main" id="{BC999C0B-5325-104B-AF68-D819465CD0EB}"/>
                  </a:ext>
                </a:extLst>
              </p:cNvPr>
              <p:cNvSpPr txBox="1">
                <a:spLocks noRot="1" noChangeAspect="1" noMove="1" noResize="1" noEditPoints="1" noAdjustHandles="1" noChangeArrowheads="1" noChangeShapeType="1" noTextEdit="1"/>
              </p:cNvSpPr>
              <p:nvPr/>
            </p:nvSpPr>
            <p:spPr>
              <a:xfrm>
                <a:off x="2144537" y="5170465"/>
                <a:ext cx="938270" cy="276999"/>
              </a:xfrm>
              <a:prstGeom prst="rect">
                <a:avLst/>
              </a:prstGeom>
              <a:blipFill>
                <a:blip r:embed="rId5"/>
                <a:stretch>
                  <a:fillRect l="-4000" r="-2667" b="-130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4821A6-A90F-4C48-88AF-4AE8C39EC22A}"/>
                  </a:ext>
                </a:extLst>
              </p:cNvPr>
              <p:cNvSpPr txBox="1"/>
              <p:nvPr/>
            </p:nvSpPr>
            <p:spPr>
              <a:xfrm>
                <a:off x="2144537" y="5687306"/>
                <a:ext cx="1723357" cy="276999"/>
              </a:xfrm>
              <a:prstGeom prst="rect">
                <a:avLst/>
              </a:prstGeom>
              <a:solidFill>
                <a:srgbClr val="F9FFC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𝑎</m:t>
                      </m:r>
                    </m:oMath>
                  </m:oMathPara>
                </a14:m>
                <a:endParaRPr lang="en-TW" dirty="0"/>
              </a:p>
            </p:txBody>
          </p:sp>
        </mc:Choice>
        <mc:Fallback xmlns="">
          <p:sp>
            <p:nvSpPr>
              <p:cNvPr id="10" name="TextBox 9">
                <a:extLst>
                  <a:ext uri="{FF2B5EF4-FFF2-40B4-BE49-F238E27FC236}">
                    <a16:creationId xmlns:a16="http://schemas.microsoft.com/office/drawing/2014/main" id="{854821A6-A90F-4C48-88AF-4AE8C39EC22A}"/>
                  </a:ext>
                </a:extLst>
              </p:cNvPr>
              <p:cNvSpPr txBox="1">
                <a:spLocks noRot="1" noChangeAspect="1" noMove="1" noResize="1" noEditPoints="1" noAdjustHandles="1" noChangeArrowheads="1" noChangeShapeType="1" noTextEdit="1"/>
              </p:cNvSpPr>
              <p:nvPr/>
            </p:nvSpPr>
            <p:spPr>
              <a:xfrm>
                <a:off x="2144537" y="5687306"/>
                <a:ext cx="1723357" cy="276999"/>
              </a:xfrm>
              <a:prstGeom prst="rect">
                <a:avLst/>
              </a:prstGeom>
              <a:blipFill>
                <a:blip r:embed="rId6"/>
                <a:stretch>
                  <a:fillRect b="-3043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AAF7DE-0202-744B-8C00-7FDAFAF4949F}"/>
                  </a:ext>
                </a:extLst>
              </p:cNvPr>
              <p:cNvSpPr txBox="1"/>
              <p:nvPr/>
            </p:nvSpPr>
            <p:spPr>
              <a:xfrm>
                <a:off x="5779555" y="5461477"/>
                <a:ext cx="1372363" cy="519694"/>
              </a:xfrm>
              <a:prstGeom prst="rect">
                <a:avLst/>
              </a:prstGeom>
              <a:solidFill>
                <a:srgbClr val="F9FFC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𝑔</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den>
                      </m:f>
                    </m:oMath>
                  </m:oMathPara>
                </a14:m>
                <a:endParaRPr lang="en-TW" dirty="0"/>
              </a:p>
            </p:txBody>
          </p:sp>
        </mc:Choice>
        <mc:Fallback xmlns="">
          <p:sp>
            <p:nvSpPr>
              <p:cNvPr id="11" name="TextBox 10">
                <a:extLst>
                  <a:ext uri="{FF2B5EF4-FFF2-40B4-BE49-F238E27FC236}">
                    <a16:creationId xmlns:a16="http://schemas.microsoft.com/office/drawing/2014/main" id="{D1AAF7DE-0202-744B-8C00-7FDAFAF4949F}"/>
                  </a:ext>
                </a:extLst>
              </p:cNvPr>
              <p:cNvSpPr txBox="1">
                <a:spLocks noRot="1" noChangeAspect="1" noMove="1" noResize="1" noEditPoints="1" noAdjustHandles="1" noChangeArrowheads="1" noChangeShapeType="1" noTextEdit="1"/>
              </p:cNvSpPr>
              <p:nvPr/>
            </p:nvSpPr>
            <p:spPr>
              <a:xfrm>
                <a:off x="5779555" y="5461477"/>
                <a:ext cx="1372363" cy="519694"/>
              </a:xfrm>
              <a:prstGeom prst="rect">
                <a:avLst/>
              </a:prstGeom>
              <a:blipFill>
                <a:blip r:embed="rId7"/>
                <a:stretch>
                  <a:fillRect l="-1835" t="-2439" b="-1219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5">
                <a:extLst>
                  <a:ext uri="{FF2B5EF4-FFF2-40B4-BE49-F238E27FC236}">
                    <a16:creationId xmlns:a16="http://schemas.microsoft.com/office/drawing/2014/main" id="{1A319FA2-B0AA-F44B-B85B-357B6010A0F7}"/>
                  </a:ext>
                </a:extLst>
              </p:cNvPr>
              <p:cNvSpPr txBox="1">
                <a:spLocks noChangeArrowheads="1"/>
              </p:cNvSpPr>
              <p:nvPr/>
            </p:nvSpPr>
            <p:spPr bwMode="auto">
              <a:xfrm>
                <a:off x="2052018" y="6053902"/>
                <a:ext cx="33131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未知量</a:t>
                </a:r>
                <a14:m>
                  <m:oMath xmlns:m="http://schemas.openxmlformats.org/officeDocument/2006/math">
                    <m:r>
                      <a:rPr lang="en-US" sz="1800" i="1">
                        <a:latin typeface="Cambria Math" panose="02040503050406030204" pitchFamily="18" charset="0"/>
                      </a:rPr>
                      <m:t>𝑎</m:t>
                    </m:r>
                    <m:r>
                      <a:rPr lang="en-US" sz="1800" b="0" i="1" smtClean="0">
                        <a:latin typeface="Cambria Math" panose="02040503050406030204" pitchFamily="18" charset="0"/>
                      </a:rPr>
                      <m:t>,</m:t>
                    </m:r>
                    <m:r>
                      <a:rPr lang="en-US" sz="1800" b="0" i="1" smtClean="0">
                        <a:latin typeface="Cambria Math" panose="02040503050406030204" pitchFamily="18" charset="0"/>
                      </a:rPr>
                      <m:t>𝑇</m:t>
                    </m:r>
                  </m:oMath>
                </a14:m>
                <a:r>
                  <a:rPr lang="zh-TW" altLang="en-US" sz="1800" dirty="0"/>
                  <a:t>就可以解出。</a:t>
                </a:r>
              </a:p>
            </p:txBody>
          </p:sp>
        </mc:Choice>
        <mc:Fallback xmlns="">
          <p:sp>
            <p:nvSpPr>
              <p:cNvPr id="9" name="文字方塊 5">
                <a:extLst>
                  <a:ext uri="{FF2B5EF4-FFF2-40B4-BE49-F238E27FC236}">
                    <a16:creationId xmlns:a16="http://schemas.microsoft.com/office/drawing/2014/main" id="{1A319FA2-B0AA-F44B-B85B-357B6010A0F7}"/>
                  </a:ext>
                </a:extLst>
              </p:cNvPr>
              <p:cNvSpPr txBox="1">
                <a:spLocks noRot="1" noChangeAspect="1" noMove="1" noResize="1" noEditPoints="1" noAdjustHandles="1" noChangeArrowheads="1" noChangeShapeType="1" noTextEdit="1"/>
              </p:cNvSpPr>
              <p:nvPr/>
            </p:nvSpPr>
            <p:spPr bwMode="auto">
              <a:xfrm>
                <a:off x="2052018" y="6053902"/>
                <a:ext cx="3313112" cy="369332"/>
              </a:xfrm>
              <a:prstGeom prst="rect">
                <a:avLst/>
              </a:prstGeom>
              <a:blipFill>
                <a:blip r:embed="rId8"/>
                <a:stretch>
                  <a:fillRect l="-152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0236100-4082-0C40-B6CC-530B412AACD6}"/>
                  </a:ext>
                </a:extLst>
              </p:cNvPr>
              <p:cNvSpPr txBox="1"/>
              <p:nvPr/>
            </p:nvSpPr>
            <p:spPr>
              <a:xfrm>
                <a:off x="5779555" y="6115806"/>
                <a:ext cx="1381404" cy="519694"/>
              </a:xfrm>
              <a:prstGeom prst="rect">
                <a:avLst/>
              </a:prstGeom>
              <a:solidFill>
                <a:srgbClr val="F9FFC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𝑔</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den>
                      </m:f>
                    </m:oMath>
                  </m:oMathPara>
                </a14:m>
                <a:endParaRPr lang="en-TW" dirty="0"/>
              </a:p>
            </p:txBody>
          </p:sp>
        </mc:Choice>
        <mc:Fallback xmlns="">
          <p:sp>
            <p:nvSpPr>
              <p:cNvPr id="12" name="TextBox 11">
                <a:extLst>
                  <a:ext uri="{FF2B5EF4-FFF2-40B4-BE49-F238E27FC236}">
                    <a16:creationId xmlns:a16="http://schemas.microsoft.com/office/drawing/2014/main" id="{40236100-4082-0C40-B6CC-530B412AACD6}"/>
                  </a:ext>
                </a:extLst>
              </p:cNvPr>
              <p:cNvSpPr txBox="1">
                <a:spLocks noRot="1" noChangeAspect="1" noMove="1" noResize="1" noEditPoints="1" noAdjustHandles="1" noChangeArrowheads="1" noChangeShapeType="1" noTextEdit="1"/>
              </p:cNvSpPr>
              <p:nvPr/>
            </p:nvSpPr>
            <p:spPr>
              <a:xfrm>
                <a:off x="5779555" y="6115806"/>
                <a:ext cx="1381404" cy="519694"/>
              </a:xfrm>
              <a:prstGeom prst="rect">
                <a:avLst/>
              </a:prstGeom>
              <a:blipFill>
                <a:blip r:embed="rId9"/>
                <a:stretch>
                  <a:fillRect l="-3670" t="-2381" r="-917" b="-9524"/>
                </a:stretch>
              </a:blipFill>
            </p:spPr>
            <p:txBody>
              <a:bodyPr/>
              <a:lstStyle/>
              <a:p>
                <a:r>
                  <a:rPr lang="en-TW">
                    <a:noFill/>
                  </a:rPr>
                  <a:t> </a:t>
                </a:r>
              </a:p>
            </p:txBody>
          </p:sp>
        </mc:Fallback>
      </mc:AlternateContent>
    </p:spTree>
    <p:extLst>
      <p:ext uri="{BB962C8B-B14F-4D97-AF65-F5344CB8AC3E}">
        <p14:creationId xmlns:p14="http://schemas.microsoft.com/office/powerpoint/2010/main" val="1154952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descr="F02_08"/>
          <p:cNvPicPr>
            <a:picLocks noChangeAspect="1" noChangeArrowheads="1"/>
          </p:cNvPicPr>
          <p:nvPr/>
        </p:nvPicPr>
        <p:blipFill rotWithShape="1">
          <a:blip r:embed="rId2">
            <a:extLst>
              <a:ext uri="{28A0092B-C50C-407E-A947-70E740481C1C}">
                <a14:useLocalDpi xmlns:a14="http://schemas.microsoft.com/office/drawing/2010/main" val="0"/>
              </a:ext>
            </a:extLst>
          </a:blip>
          <a:srcRect l="11304" t="5194" r="14172" b="63638"/>
          <a:stretch/>
        </p:blipFill>
        <p:spPr bwMode="auto">
          <a:xfrm>
            <a:off x="1448245" y="3242413"/>
            <a:ext cx="3490883" cy="210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文字方塊 2"/>
          <p:cNvSpPr txBox="1">
            <a:spLocks noChangeArrowheads="1"/>
          </p:cNvSpPr>
          <p:nvPr/>
        </p:nvSpPr>
        <p:spPr bwMode="auto">
          <a:xfrm>
            <a:off x="5194066" y="3172962"/>
            <a:ext cx="3490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例如，對方塊一：</a:t>
            </a:r>
          </a:p>
        </p:txBody>
      </p:sp>
      <p:sp>
        <p:nvSpPr>
          <p:cNvPr id="4710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8" name="文字方塊 3"/>
          <p:cNvSpPr txBox="1">
            <a:spLocks noChangeArrowheads="1"/>
          </p:cNvSpPr>
          <p:nvPr/>
        </p:nvSpPr>
        <p:spPr bwMode="auto">
          <a:xfrm>
            <a:off x="1387028" y="1362808"/>
            <a:ext cx="6264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以上這個例子是</a:t>
            </a:r>
            <a:r>
              <a:rPr lang="zh-TW" altLang="en-US" sz="1800" dirty="0">
                <a:solidFill>
                  <a:srgbClr val="FF0000"/>
                </a:solidFill>
              </a:rPr>
              <a:t>等加速度運動，加速度不變：</a:t>
            </a:r>
          </a:p>
        </p:txBody>
      </p:sp>
      <p:sp>
        <p:nvSpPr>
          <p:cNvPr id="9" name="文字方塊 2"/>
          <p:cNvSpPr txBox="1">
            <a:spLocks noChangeArrowheads="1"/>
          </p:cNvSpPr>
          <p:nvPr/>
        </p:nvSpPr>
        <p:spPr bwMode="auto">
          <a:xfrm>
            <a:off x="1387028" y="1869704"/>
            <a:ext cx="7649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找到加速度後，代入</a:t>
            </a:r>
            <a:r>
              <a:rPr lang="zh-TW" altLang="en-US" sz="1800" dirty="0">
                <a:solidFill>
                  <a:srgbClr val="FF0000"/>
                </a:solidFill>
              </a:rPr>
              <a:t>等加速度運動</a:t>
            </a:r>
            <a:r>
              <a:rPr lang="zh-TW" altLang="en-US" sz="1800" dirty="0"/>
              <a:t>公式，物體運動的軌跡就可以全部得到。</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1E796D1-7200-774B-A3B9-1BAD2EFED356}"/>
                  </a:ext>
                </a:extLst>
              </p:cNvPr>
              <p:cNvSpPr txBox="1"/>
              <p:nvPr/>
            </p:nvSpPr>
            <p:spPr>
              <a:xfrm>
                <a:off x="6373914" y="1287904"/>
                <a:ext cx="1372363" cy="519694"/>
              </a:xfrm>
              <a:prstGeom prst="rect">
                <a:avLst/>
              </a:prstGeom>
              <a:solidFill>
                <a:srgbClr val="F9FFC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𝑔</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den>
                      </m:f>
                    </m:oMath>
                  </m:oMathPara>
                </a14:m>
                <a:endParaRPr lang="en-TW" dirty="0"/>
              </a:p>
            </p:txBody>
          </p:sp>
        </mc:Choice>
        <mc:Fallback xmlns="">
          <p:sp>
            <p:nvSpPr>
              <p:cNvPr id="11" name="TextBox 10">
                <a:extLst>
                  <a:ext uri="{FF2B5EF4-FFF2-40B4-BE49-F238E27FC236}">
                    <a16:creationId xmlns:a16="http://schemas.microsoft.com/office/drawing/2014/main" id="{E1E796D1-7200-774B-A3B9-1BAD2EFED356}"/>
                  </a:ext>
                </a:extLst>
              </p:cNvPr>
              <p:cNvSpPr txBox="1">
                <a:spLocks noRot="1" noChangeAspect="1" noMove="1" noResize="1" noEditPoints="1" noAdjustHandles="1" noChangeArrowheads="1" noChangeShapeType="1" noTextEdit="1"/>
              </p:cNvSpPr>
              <p:nvPr/>
            </p:nvSpPr>
            <p:spPr>
              <a:xfrm>
                <a:off x="6373914" y="1287904"/>
                <a:ext cx="1372363" cy="519694"/>
              </a:xfrm>
              <a:prstGeom prst="rect">
                <a:avLst/>
              </a:prstGeom>
              <a:blipFill>
                <a:blip r:embed="rId3"/>
                <a:stretch>
                  <a:fillRect l="-1835" t="-2381" b="-952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24">
                <a:extLst>
                  <a:ext uri="{FF2B5EF4-FFF2-40B4-BE49-F238E27FC236}">
                    <a16:creationId xmlns:a16="http://schemas.microsoft.com/office/drawing/2014/main" id="{F54DFF1C-631C-2847-B0AC-13B4B2CA3DC0}"/>
                  </a:ext>
                </a:extLst>
              </p:cNvPr>
              <p:cNvSpPr txBox="1"/>
              <p:nvPr/>
            </p:nvSpPr>
            <p:spPr bwMode="auto">
              <a:xfrm>
                <a:off x="5227920" y="3660285"/>
                <a:ext cx="3182218" cy="565732"/>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2</m:t>
                              </m:r>
                            </m:sub>
                          </m:sSub>
                          <m:r>
                            <a:rPr lang="en-US" i="1">
                              <a:latin typeface="Cambria Math" panose="02040503050406030204" pitchFamily="18" charset="0"/>
                            </a:rPr>
                            <m:t>𝑔</m:t>
                          </m:r>
                        </m:num>
                        <m:den>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2</m:t>
                              </m:r>
                            </m:sub>
                          </m:sSub>
                        </m:den>
                      </m:f>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12" name="文字方塊 24">
                <a:extLst>
                  <a:ext uri="{FF2B5EF4-FFF2-40B4-BE49-F238E27FC236}">
                    <a16:creationId xmlns:a16="http://schemas.microsoft.com/office/drawing/2014/main" id="{F54DFF1C-631C-2847-B0AC-13B4B2CA3DC0}"/>
                  </a:ext>
                </a:extLst>
              </p:cNvPr>
              <p:cNvSpPr txBox="1">
                <a:spLocks noRot="1" noChangeAspect="1" noMove="1" noResize="1" noEditPoints="1" noAdjustHandles="1" noChangeArrowheads="1" noChangeShapeType="1" noTextEdit="1"/>
              </p:cNvSpPr>
              <p:nvPr/>
            </p:nvSpPr>
            <p:spPr bwMode="auto">
              <a:xfrm>
                <a:off x="5227920" y="3660285"/>
                <a:ext cx="3182218" cy="565732"/>
              </a:xfrm>
              <a:prstGeom prst="rect">
                <a:avLst/>
              </a:prstGeom>
              <a:blipFill>
                <a:blip r:embed="rId4"/>
                <a:stretch>
                  <a:fillRect l="-397" t="-4444" b="-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24">
                <a:extLst>
                  <a:ext uri="{FF2B5EF4-FFF2-40B4-BE49-F238E27FC236}">
                    <a16:creationId xmlns:a16="http://schemas.microsoft.com/office/drawing/2014/main" id="{AB0D74D7-FD79-574B-B518-7F691C84305A}"/>
                  </a:ext>
                </a:extLst>
              </p:cNvPr>
              <p:cNvSpPr txBox="1"/>
              <p:nvPr/>
            </p:nvSpPr>
            <p:spPr bwMode="auto">
              <a:xfrm>
                <a:off x="5218905" y="4371520"/>
                <a:ext cx="2865015"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𝑣</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𝑡</m:t>
                          </m:r>
                        </m:e>
                      </m:d>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𝑑𝑥</m:t>
                          </m:r>
                        </m:num>
                        <m:den>
                          <m:r>
                            <a:rPr lang="en-US" altLang="zh-TW" sz="1800" b="0" i="1" smtClean="0">
                              <a:latin typeface="Cambria Math" panose="02040503050406030204" pitchFamily="18" charset="0"/>
                            </a:rPr>
                            <m:t>𝑑𝑡</m:t>
                          </m:r>
                        </m:den>
                      </m:f>
                      <m:r>
                        <a:rPr lang="en-US" altLang="zh-TW"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2</m:t>
                              </m:r>
                            </m:sub>
                          </m:sSub>
                          <m:r>
                            <a:rPr lang="en-US" i="1">
                              <a:latin typeface="Cambria Math" panose="02040503050406030204" pitchFamily="18" charset="0"/>
                            </a:rPr>
                            <m:t>𝑔</m:t>
                          </m:r>
                        </m:num>
                        <m:den>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2</m:t>
                              </m:r>
                            </m:sub>
                          </m:sSub>
                        </m:den>
                      </m:f>
                      <m:r>
                        <a:rPr lang="en-US" altLang="zh-TW" b="0" i="1" smtClean="0">
                          <a:latin typeface="Cambria Math" panose="02040503050406030204" pitchFamily="18" charset="0"/>
                        </a:rPr>
                        <m:t>𝑡</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0</m:t>
                          </m:r>
                        </m:sub>
                      </m:sSub>
                    </m:oMath>
                  </m:oMathPara>
                </a14:m>
                <a:endParaRPr kumimoji="1" lang="zh-TW" altLang="en-US" sz="1800" dirty="0"/>
              </a:p>
            </p:txBody>
          </p:sp>
        </mc:Choice>
        <mc:Fallback xmlns="">
          <p:sp>
            <p:nvSpPr>
              <p:cNvPr id="13" name="文字方塊 24">
                <a:extLst>
                  <a:ext uri="{FF2B5EF4-FFF2-40B4-BE49-F238E27FC236}">
                    <a16:creationId xmlns:a16="http://schemas.microsoft.com/office/drawing/2014/main" id="{AB0D74D7-FD79-574B-B518-7F691C84305A}"/>
                  </a:ext>
                </a:extLst>
              </p:cNvPr>
              <p:cNvSpPr txBox="1">
                <a:spLocks noRot="1" noChangeAspect="1" noMove="1" noResize="1" noEditPoints="1" noAdjustHandles="1" noChangeArrowheads="1" noChangeShapeType="1" noTextEdit="1"/>
              </p:cNvSpPr>
              <p:nvPr/>
            </p:nvSpPr>
            <p:spPr bwMode="auto">
              <a:xfrm>
                <a:off x="5218905" y="4371520"/>
                <a:ext cx="2865015" cy="571247"/>
              </a:xfrm>
              <a:prstGeom prst="rect">
                <a:avLst/>
              </a:prstGeom>
              <a:blipFill>
                <a:blip r:embed="rId5"/>
                <a:stretch>
                  <a:fillRect l="-441" t="-2174"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24">
                <a:extLst>
                  <a:ext uri="{FF2B5EF4-FFF2-40B4-BE49-F238E27FC236}">
                    <a16:creationId xmlns:a16="http://schemas.microsoft.com/office/drawing/2014/main" id="{44CD9538-E8CF-674B-916C-44C7FA801ECD}"/>
                  </a:ext>
                </a:extLst>
              </p:cNvPr>
              <p:cNvSpPr txBox="1"/>
              <p:nvPr/>
            </p:nvSpPr>
            <p:spPr bwMode="auto">
              <a:xfrm>
                <a:off x="5230805" y="5015424"/>
                <a:ext cx="2227148"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d>
                        <m:dPr>
                          <m:ctrlPr>
                            <a:rPr lang="en-US" altLang="zh-TW" i="1">
                              <a:latin typeface="Cambria Math" panose="02040503050406030204" pitchFamily="18" charset="0"/>
                            </a:rPr>
                          </m:ctrlPr>
                        </m:dPr>
                        <m:e>
                          <m:r>
                            <a:rPr lang="en-US" altLang="zh-TW" i="1">
                              <a:latin typeface="Cambria Math" panose="02040503050406030204" pitchFamily="18" charset="0"/>
                            </a:rPr>
                            <m:t>𝑡</m:t>
                          </m:r>
                        </m:e>
                      </m:d>
                      <m:r>
                        <a:rPr lang="en-US" altLang="zh-TW" i="1">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𝑑𝑣</m:t>
                          </m:r>
                        </m:num>
                        <m:den>
                          <m:r>
                            <a:rPr lang="en-US" altLang="zh-TW" sz="1800" b="0" i="1" smtClean="0">
                              <a:latin typeface="Cambria Math" panose="02040503050406030204" pitchFamily="18" charset="0"/>
                            </a:rPr>
                            <m:t>𝑑𝑡</m:t>
                          </m:r>
                        </m:den>
                      </m:f>
                      <m:r>
                        <a:rPr lang="en-US" altLang="zh-TW" sz="1800"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2</m:t>
                              </m:r>
                            </m:sub>
                          </m:sSub>
                          <m:r>
                            <a:rPr lang="en-US" i="1">
                              <a:latin typeface="Cambria Math" panose="02040503050406030204" pitchFamily="18" charset="0"/>
                            </a:rPr>
                            <m:t>𝑔</m:t>
                          </m:r>
                        </m:num>
                        <m:den>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2</m:t>
                              </m:r>
                            </m:sub>
                          </m:sSub>
                        </m:den>
                      </m:f>
                    </m:oMath>
                  </m:oMathPara>
                </a14:m>
                <a:endParaRPr kumimoji="1" lang="zh-TW" altLang="en-US" sz="1800" dirty="0"/>
              </a:p>
            </p:txBody>
          </p:sp>
        </mc:Choice>
        <mc:Fallback xmlns="">
          <p:sp>
            <p:nvSpPr>
              <p:cNvPr id="14" name="文字方塊 24">
                <a:extLst>
                  <a:ext uri="{FF2B5EF4-FFF2-40B4-BE49-F238E27FC236}">
                    <a16:creationId xmlns:a16="http://schemas.microsoft.com/office/drawing/2014/main" id="{44CD9538-E8CF-674B-916C-44C7FA801ECD}"/>
                  </a:ext>
                </a:extLst>
              </p:cNvPr>
              <p:cNvSpPr txBox="1">
                <a:spLocks noRot="1" noChangeAspect="1" noMove="1" noResize="1" noEditPoints="1" noAdjustHandles="1" noChangeArrowheads="1" noChangeShapeType="1" noTextEdit="1"/>
              </p:cNvSpPr>
              <p:nvPr/>
            </p:nvSpPr>
            <p:spPr bwMode="auto">
              <a:xfrm>
                <a:off x="5230805" y="5015424"/>
                <a:ext cx="2227148" cy="571247"/>
              </a:xfrm>
              <a:prstGeom prst="rect">
                <a:avLst/>
              </a:prstGeom>
              <a:blipFill>
                <a:blip r:embed="rId6"/>
                <a:stretch>
                  <a:fillRect l="-565" t="-4444" b="-1111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2">
                <a:extLst>
                  <a:ext uri="{FF2B5EF4-FFF2-40B4-BE49-F238E27FC236}">
                    <a16:creationId xmlns:a16="http://schemas.microsoft.com/office/drawing/2014/main" id="{32FDB6D1-0331-9113-2C77-EAC89F6C993A}"/>
                  </a:ext>
                </a:extLst>
              </p:cNvPr>
              <p:cNvSpPr txBox="1">
                <a:spLocks noChangeArrowheads="1"/>
              </p:cNvSpPr>
              <p:nvPr/>
            </p:nvSpPr>
            <p:spPr bwMode="auto">
              <a:xfrm>
                <a:off x="1394171" y="2379257"/>
                <a:ext cx="63521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任何時間</a:t>
                </a:r>
                <a14:m>
                  <m:oMath xmlns:m="http://schemas.openxmlformats.org/officeDocument/2006/math">
                    <m:r>
                      <a:rPr lang="en-US" altLang="zh-TW" sz="1800" b="0" i="1" smtClean="0">
                        <a:latin typeface="Cambria Math" panose="02040503050406030204" pitchFamily="18" charset="0"/>
                      </a:rPr>
                      <m:t>𝑡</m:t>
                    </m:r>
                  </m:oMath>
                </a14:m>
                <a:r>
                  <a:rPr lang="zh-TW" altLang="en-US" sz="1800" dirty="0"/>
                  <a:t>，物體運動的位置</a:t>
                </a:r>
                <a14:m>
                  <m:oMath xmlns:m="http://schemas.openxmlformats.org/officeDocument/2006/math">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𝑡</m:t>
                    </m:r>
                    <m:r>
                      <a:rPr lang="en-US" altLang="zh-TW" sz="1800" i="1">
                        <a:latin typeface="Cambria Math" panose="02040503050406030204" pitchFamily="18" charset="0"/>
                      </a:rPr>
                      <m:t>)</m:t>
                    </m:r>
                  </m:oMath>
                </a14:m>
                <a:r>
                  <a:rPr lang="zh-TW" altLang="en-US" sz="1800" dirty="0"/>
                  <a:t>與速度</a:t>
                </a:r>
                <a14:m>
                  <m:oMath xmlns:m="http://schemas.openxmlformats.org/officeDocument/2006/math">
                    <m:r>
                      <a:rPr lang="en-US" altLang="zh-TW" sz="1800" i="1">
                        <a:latin typeface="Cambria Math" panose="02040503050406030204" pitchFamily="18" charset="0"/>
                      </a:rPr>
                      <m:t>𝑣</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𝑡</m:t>
                        </m:r>
                      </m:e>
                    </m:d>
                  </m:oMath>
                </a14:m>
                <a:r>
                  <a:rPr lang="zh-TW" altLang="en-US" sz="1800" dirty="0"/>
                  <a:t>都可以知道了。</a:t>
                </a:r>
              </a:p>
            </p:txBody>
          </p:sp>
        </mc:Choice>
        <mc:Fallback xmlns="">
          <p:sp>
            <p:nvSpPr>
              <p:cNvPr id="2" name="文字方塊 2">
                <a:extLst>
                  <a:ext uri="{FF2B5EF4-FFF2-40B4-BE49-F238E27FC236}">
                    <a16:creationId xmlns:a16="http://schemas.microsoft.com/office/drawing/2014/main" id="{32FDB6D1-0331-9113-2C77-EAC89F6C993A}"/>
                  </a:ext>
                </a:extLst>
              </p:cNvPr>
              <p:cNvSpPr txBox="1">
                <a:spLocks noRot="1" noChangeAspect="1" noMove="1" noResize="1" noEditPoints="1" noAdjustHandles="1" noChangeArrowheads="1" noChangeShapeType="1" noTextEdit="1"/>
              </p:cNvSpPr>
              <p:nvPr/>
            </p:nvSpPr>
            <p:spPr bwMode="auto">
              <a:xfrm>
                <a:off x="1394171" y="2379257"/>
                <a:ext cx="6352106" cy="369332"/>
              </a:xfrm>
              <a:prstGeom prst="rect">
                <a:avLst/>
              </a:prstGeom>
              <a:blipFill>
                <a:blip r:embed="rId7"/>
                <a:stretch>
                  <a:fillRect l="-79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250737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矩形 1"/>
          <p:cNvSpPr>
            <a:spLocks noChangeArrowheads="1"/>
          </p:cNvSpPr>
          <p:nvPr/>
        </p:nvSpPr>
        <p:spPr bwMode="auto">
          <a:xfrm>
            <a:off x="1835150" y="1452563"/>
            <a:ext cx="249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力與加速度都是向量！</a:t>
            </a:r>
          </a:p>
        </p:txBody>
      </p:sp>
      <p:sp>
        <p:nvSpPr>
          <p:cNvPr id="12293" name="Text Box 4"/>
          <p:cNvSpPr txBox="1">
            <a:spLocks noChangeArrowheads="1"/>
          </p:cNvSpPr>
          <p:nvPr/>
        </p:nvSpPr>
        <p:spPr bwMode="auto">
          <a:xfrm>
            <a:off x="1835150" y="1927225"/>
            <a:ext cx="7058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以分量來表示，向量的牛頓運動定律其實是三個方程式：</a:t>
            </a:r>
          </a:p>
        </p:txBody>
      </p:sp>
      <p:sp>
        <p:nvSpPr>
          <p:cNvPr id="12294" name="文字方塊 8"/>
          <p:cNvSpPr txBox="1">
            <a:spLocks noChangeArrowheads="1"/>
          </p:cNvSpPr>
          <p:nvPr/>
        </p:nvSpPr>
        <p:spPr bwMode="auto">
          <a:xfrm>
            <a:off x="1835150" y="2389983"/>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每一個方向都有一個牛頓運動定律！</a:t>
            </a:r>
          </a:p>
        </p:txBody>
      </p:sp>
      <p:pic>
        <p:nvPicPr>
          <p:cNvPr id="12295" name="Picture 11"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0368" y="3161506"/>
            <a:ext cx="28289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箭頭接點 2"/>
          <p:cNvCxnSpPr>
            <a:cxnSpLocks noChangeShapeType="1"/>
          </p:cNvCxnSpPr>
          <p:nvPr/>
        </p:nvCxnSpPr>
        <p:spPr bwMode="auto">
          <a:xfrm flipH="1">
            <a:off x="5731668" y="3880643"/>
            <a:ext cx="720725" cy="5032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 name="文字方塊 11"/>
          <p:cNvSpPr txBox="1">
            <a:spLocks noChangeArrowheads="1"/>
          </p:cNvSpPr>
          <p:nvPr/>
        </p:nvSpPr>
        <p:spPr bwMode="auto">
          <a:xfrm>
            <a:off x="5660231" y="3809206"/>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b="1" i="1">
                <a:latin typeface="Times New Roman" pitchFamily="18" charset="0"/>
                <a:cs typeface="Times New Roman" pitchFamily="18" charset="0"/>
              </a:rPr>
              <a:t>F</a:t>
            </a:r>
            <a:endParaRPr lang="zh-TW" altLang="en-US" sz="1800" b="1" i="1">
              <a:latin typeface="Times New Roman" pitchFamily="18" charset="0"/>
              <a:cs typeface="Times New Roman" pitchFamily="18" charset="0"/>
            </a:endParaRPr>
          </a:p>
        </p:txBody>
      </p:sp>
      <p:cxnSp>
        <p:nvCxnSpPr>
          <p:cNvPr id="13" name="直線箭頭接點 24"/>
          <p:cNvCxnSpPr>
            <a:cxnSpLocks noChangeShapeType="1"/>
          </p:cNvCxnSpPr>
          <p:nvPr/>
        </p:nvCxnSpPr>
        <p:spPr bwMode="auto">
          <a:xfrm>
            <a:off x="4580731" y="4528343"/>
            <a:ext cx="215900" cy="647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文字方塊 13"/>
          <p:cNvSpPr txBox="1">
            <a:spLocks noChangeArrowheads="1"/>
          </p:cNvSpPr>
          <p:nvPr/>
        </p:nvSpPr>
        <p:spPr bwMode="auto">
          <a:xfrm>
            <a:off x="4580731" y="4383881"/>
            <a:ext cx="358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b="1" i="1">
                <a:latin typeface="Times New Roman" pitchFamily="18" charset="0"/>
                <a:cs typeface="Times New Roman" pitchFamily="18" charset="0"/>
              </a:rPr>
              <a:t>F</a:t>
            </a:r>
            <a:endParaRPr lang="zh-TW" altLang="en-US" sz="1800" b="1" i="1">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5" name="文字方塊 14"/>
              <p:cNvSpPr txBox="1"/>
              <p:nvPr/>
            </p:nvSpPr>
            <p:spPr>
              <a:xfrm>
                <a:off x="1907704" y="908720"/>
                <a:ext cx="1032077"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b="0" i="1" smtClean="0">
                              <a:latin typeface="Cambria Math" panose="02040503050406030204" pitchFamily="18" charset="0"/>
                            </a:rPr>
                          </m:ctrlPr>
                        </m:accPr>
                        <m:e>
                          <m:r>
                            <a:rPr lang="en-US" altLang="zh-TW" i="1">
                              <a:latin typeface="Cambria Math"/>
                            </a:rPr>
                            <m:t>𝐹</m:t>
                          </m:r>
                        </m:e>
                      </m:acc>
                      <m:r>
                        <a:rPr lang="en-US" altLang="zh-TW" b="0" i="1" smtClean="0">
                          <a:latin typeface="Cambria Math"/>
                        </a:rPr>
                        <m:t>=</m:t>
                      </m:r>
                      <m:r>
                        <a:rPr lang="en-US" altLang="zh-TW" b="0" i="1" smtClean="0">
                          <a:latin typeface="Cambria Math"/>
                        </a:rPr>
                        <m:t>𝑚</m:t>
                      </m:r>
                      <m:acc>
                        <m:accPr>
                          <m:chr m:val="⃗"/>
                          <m:ctrlPr>
                            <a:rPr lang="en-US" altLang="zh-TW" b="0" i="1" smtClean="0">
                              <a:latin typeface="Cambria Math" panose="02040503050406030204" pitchFamily="18" charset="0"/>
                            </a:rPr>
                          </m:ctrlPr>
                        </m:accPr>
                        <m:e>
                          <m:r>
                            <a:rPr lang="en-US" altLang="zh-TW" i="1">
                              <a:latin typeface="Cambria Math"/>
                              <a:ea typeface="Cambria Math"/>
                            </a:rPr>
                            <m:t>𝑎</m:t>
                          </m:r>
                        </m:e>
                      </m:acc>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907704" y="908720"/>
                <a:ext cx="1032077" cy="402931"/>
              </a:xfrm>
              <a:prstGeom prst="rect">
                <a:avLst/>
              </a:prstGeom>
              <a:blipFill rotWithShape="1">
                <a:blip r:embed="rId3"/>
                <a:stretch>
                  <a:fillRect t="-21212" r="-2307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1907704" y="3144216"/>
                <a:ext cx="1405705" cy="66499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𝐹</m:t>
                          </m:r>
                        </m:e>
                        <m:sub>
                          <m:r>
                            <a:rPr lang="en-US" altLang="zh-TW" b="0" i="1" smtClean="0">
                              <a:latin typeface="Cambria Math"/>
                            </a:rPr>
                            <m:t>𝑥</m:t>
                          </m:r>
                        </m:sub>
                      </m:sSub>
                      <m:r>
                        <a:rPr lang="en-US" altLang="zh-TW" b="0" i="1" smtClean="0">
                          <a:latin typeface="Cambria Math"/>
                        </a:rPr>
                        <m:t>=</m:t>
                      </m:r>
                      <m:r>
                        <a:rPr lang="en-US" altLang="zh-TW" b="0" i="1" smtClean="0">
                          <a:latin typeface="Cambria Math"/>
                        </a:rPr>
                        <m:t>𝑚</m:t>
                      </m:r>
                      <m:f>
                        <m:fPr>
                          <m:ctrlPr>
                            <a:rPr lang="en-US" altLang="zh-TW" b="0" i="1" smtClean="0">
                              <a:latin typeface="Cambria Math" panose="02040503050406030204" pitchFamily="18" charset="0"/>
                            </a:rPr>
                          </m:ctrlPr>
                        </m:fPr>
                        <m:num>
                          <m:sSup>
                            <m:sSupPr>
                              <m:ctrlPr>
                                <a:rPr lang="en-US" altLang="zh-TW" b="0" i="1" smtClean="0">
                                  <a:latin typeface="Cambria Math" panose="02040503050406030204" pitchFamily="18" charset="0"/>
                                </a:rPr>
                              </m:ctrlPr>
                            </m:sSupPr>
                            <m:e>
                              <m:r>
                                <a:rPr lang="en-US" altLang="zh-TW" b="0" i="1" smtClean="0">
                                  <a:latin typeface="Cambria Math"/>
                                </a:rPr>
                                <m:t>𝑑</m:t>
                              </m:r>
                            </m:e>
                            <m:sup>
                              <m:r>
                                <a:rPr lang="en-US" altLang="zh-TW" b="0" i="1" smtClean="0">
                                  <a:latin typeface="Cambria Math"/>
                                </a:rPr>
                                <m:t>2</m:t>
                              </m:r>
                            </m:sup>
                          </m:sSup>
                          <m:r>
                            <a:rPr lang="en-US" altLang="zh-TW" b="0" i="1" smtClean="0">
                              <a:latin typeface="Cambria Math"/>
                            </a:rPr>
                            <m:t>𝑥</m:t>
                          </m:r>
                        </m:num>
                        <m:den>
                          <m:r>
                            <a:rPr lang="en-US" altLang="zh-TW" b="0" i="1" smtClean="0">
                              <a:latin typeface="Cambria Math"/>
                            </a:rPr>
                            <m:t>𝑑</m:t>
                          </m:r>
                          <m:sSup>
                            <m:sSupPr>
                              <m:ctrlPr>
                                <a:rPr lang="en-US" altLang="zh-TW" b="0" i="1" smtClean="0">
                                  <a:latin typeface="Cambria Math" panose="02040503050406030204" pitchFamily="18" charset="0"/>
                                </a:rPr>
                              </m:ctrlPr>
                            </m:sSupPr>
                            <m:e>
                              <m:r>
                                <a:rPr lang="en-US" altLang="zh-TW" b="0" i="1" smtClean="0">
                                  <a:latin typeface="Cambria Math"/>
                                </a:rPr>
                                <m:t>𝑡</m:t>
                              </m:r>
                            </m:e>
                            <m:sup>
                              <m:r>
                                <a:rPr lang="en-US" altLang="zh-TW" b="0" i="1" smtClean="0">
                                  <a:latin typeface="Cambria Math"/>
                                </a:rPr>
                                <m:t>2</m:t>
                              </m:r>
                            </m:sup>
                          </m:sSup>
                        </m:den>
                      </m:f>
                    </m:oMath>
                  </m:oMathPara>
                </a14:m>
                <a:endParaRPr lang="zh-TW"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907704" y="3144216"/>
                <a:ext cx="1405705" cy="664990"/>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901915" y="3993356"/>
                <a:ext cx="1381724"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𝐹</m:t>
                          </m:r>
                        </m:e>
                        <m:sub>
                          <m:r>
                            <a:rPr lang="en-US" altLang="zh-TW" b="0" i="1" smtClean="0">
                              <a:latin typeface="Cambria Math"/>
                            </a:rPr>
                            <m:t>𝑦</m:t>
                          </m:r>
                        </m:sub>
                      </m:sSub>
                      <m:r>
                        <a:rPr lang="en-US" altLang="zh-TW" b="0" i="1" smtClean="0">
                          <a:latin typeface="Cambria Math"/>
                        </a:rPr>
                        <m:t>=</m:t>
                      </m:r>
                      <m:r>
                        <a:rPr lang="en-US" altLang="zh-TW" b="0" i="1" smtClean="0">
                          <a:latin typeface="Cambria Math"/>
                        </a:rPr>
                        <m:t>𝑚</m:t>
                      </m:r>
                      <m:f>
                        <m:fPr>
                          <m:ctrlPr>
                            <a:rPr lang="en-US" altLang="zh-TW" b="0" i="1" smtClean="0">
                              <a:latin typeface="Cambria Math" panose="02040503050406030204" pitchFamily="18" charset="0"/>
                            </a:rPr>
                          </m:ctrlPr>
                        </m:fPr>
                        <m:num>
                          <m:sSup>
                            <m:sSupPr>
                              <m:ctrlPr>
                                <a:rPr lang="en-US" altLang="zh-TW" b="0" i="1" smtClean="0">
                                  <a:latin typeface="Cambria Math" panose="02040503050406030204" pitchFamily="18" charset="0"/>
                                </a:rPr>
                              </m:ctrlPr>
                            </m:sSupPr>
                            <m:e>
                              <m:r>
                                <a:rPr lang="en-US" altLang="zh-TW" b="0" i="1" smtClean="0">
                                  <a:latin typeface="Cambria Math"/>
                                </a:rPr>
                                <m:t>𝑑</m:t>
                              </m:r>
                            </m:e>
                            <m:sup>
                              <m:r>
                                <a:rPr lang="en-US" altLang="zh-TW" b="0" i="1" smtClean="0">
                                  <a:latin typeface="Cambria Math"/>
                                </a:rPr>
                                <m:t>2</m:t>
                              </m:r>
                            </m:sup>
                          </m:sSup>
                          <m:r>
                            <a:rPr lang="en-US" altLang="zh-TW" b="0" i="1" smtClean="0">
                              <a:latin typeface="Cambria Math"/>
                            </a:rPr>
                            <m:t>𝑦</m:t>
                          </m:r>
                        </m:num>
                        <m:den>
                          <m:r>
                            <a:rPr lang="en-US" altLang="zh-TW" b="0" i="1" smtClean="0">
                              <a:latin typeface="Cambria Math"/>
                            </a:rPr>
                            <m:t>𝑑</m:t>
                          </m:r>
                          <m:sSup>
                            <m:sSupPr>
                              <m:ctrlPr>
                                <a:rPr lang="en-US" altLang="zh-TW" b="0" i="1" smtClean="0">
                                  <a:latin typeface="Cambria Math" panose="02040503050406030204" pitchFamily="18" charset="0"/>
                                </a:rPr>
                              </m:ctrlPr>
                            </m:sSupPr>
                            <m:e>
                              <m:r>
                                <a:rPr lang="en-US" altLang="zh-TW" b="0" i="1" smtClean="0">
                                  <a:latin typeface="Cambria Math"/>
                                </a:rPr>
                                <m:t>𝑡</m:t>
                              </m:r>
                            </m:e>
                            <m:sup>
                              <m:r>
                                <a:rPr lang="en-US" altLang="zh-TW" b="0" i="1" smtClean="0">
                                  <a:latin typeface="Cambria Math"/>
                                </a:rPr>
                                <m:t>2</m:t>
                              </m:r>
                            </m:sup>
                          </m:sSup>
                        </m:den>
                      </m:f>
                    </m:oMath>
                  </m:oMathPara>
                </a14:m>
                <a:endParaRPr lang="zh-TW"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901915" y="3993356"/>
                <a:ext cx="1381724" cy="64812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1889925" y="4852193"/>
                <a:ext cx="1363707"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𝐹</m:t>
                          </m:r>
                        </m:e>
                        <m:sub>
                          <m:r>
                            <a:rPr lang="en-US" altLang="zh-TW" b="0" i="1" smtClean="0">
                              <a:latin typeface="Cambria Math"/>
                            </a:rPr>
                            <m:t>𝑧</m:t>
                          </m:r>
                        </m:sub>
                      </m:sSub>
                      <m:r>
                        <a:rPr lang="en-US" altLang="zh-TW" b="0" i="1" smtClean="0">
                          <a:latin typeface="Cambria Math"/>
                        </a:rPr>
                        <m:t>=</m:t>
                      </m:r>
                      <m:r>
                        <a:rPr lang="en-US" altLang="zh-TW" b="0" i="1" smtClean="0">
                          <a:latin typeface="Cambria Math"/>
                        </a:rPr>
                        <m:t>𝑚</m:t>
                      </m:r>
                      <m:f>
                        <m:fPr>
                          <m:ctrlPr>
                            <a:rPr lang="en-US" altLang="zh-TW" b="0" i="1" smtClean="0">
                              <a:latin typeface="Cambria Math" panose="02040503050406030204" pitchFamily="18" charset="0"/>
                            </a:rPr>
                          </m:ctrlPr>
                        </m:fPr>
                        <m:num>
                          <m:sSup>
                            <m:sSupPr>
                              <m:ctrlPr>
                                <a:rPr lang="en-US" altLang="zh-TW" b="0" i="1" smtClean="0">
                                  <a:latin typeface="Cambria Math" panose="02040503050406030204" pitchFamily="18" charset="0"/>
                                </a:rPr>
                              </m:ctrlPr>
                            </m:sSupPr>
                            <m:e>
                              <m:r>
                                <a:rPr lang="en-US" altLang="zh-TW" b="0" i="1" smtClean="0">
                                  <a:latin typeface="Cambria Math"/>
                                </a:rPr>
                                <m:t>𝑑</m:t>
                              </m:r>
                            </m:e>
                            <m:sup>
                              <m:r>
                                <a:rPr lang="en-US" altLang="zh-TW" b="0" i="1" smtClean="0">
                                  <a:latin typeface="Cambria Math"/>
                                </a:rPr>
                                <m:t>2</m:t>
                              </m:r>
                            </m:sup>
                          </m:sSup>
                          <m:r>
                            <a:rPr lang="en-US" altLang="zh-TW" b="0" i="1" smtClean="0">
                              <a:latin typeface="Cambria Math"/>
                            </a:rPr>
                            <m:t>𝑧</m:t>
                          </m:r>
                        </m:num>
                        <m:den>
                          <m:r>
                            <a:rPr lang="en-US" altLang="zh-TW" b="0" i="1" smtClean="0">
                              <a:latin typeface="Cambria Math"/>
                            </a:rPr>
                            <m:t>𝑑</m:t>
                          </m:r>
                          <m:sSup>
                            <m:sSupPr>
                              <m:ctrlPr>
                                <a:rPr lang="en-US" altLang="zh-TW" b="0" i="1" smtClean="0">
                                  <a:latin typeface="Cambria Math" panose="02040503050406030204" pitchFamily="18" charset="0"/>
                                </a:rPr>
                              </m:ctrlPr>
                            </m:sSupPr>
                            <m:e>
                              <m:r>
                                <a:rPr lang="en-US" altLang="zh-TW" b="0" i="1" smtClean="0">
                                  <a:latin typeface="Cambria Math"/>
                                </a:rPr>
                                <m:t>𝑡</m:t>
                              </m:r>
                            </m:e>
                            <m:sup>
                              <m:r>
                                <a:rPr lang="en-US" altLang="zh-TW" b="0" i="1" smtClean="0">
                                  <a:latin typeface="Cambria Math"/>
                                </a:rPr>
                                <m:t>2</m:t>
                              </m:r>
                            </m:sup>
                          </m:sSup>
                        </m:den>
                      </m:f>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1889925" y="4852193"/>
                <a:ext cx="1363707" cy="648126"/>
              </a:xfrm>
              <a:prstGeom prst="rect">
                <a:avLst/>
              </a:prstGeom>
              <a:blipFill rotWithShape="1">
                <a:blip r:embed="rId6"/>
                <a:stretch>
                  <a:fillRect/>
                </a:stretch>
              </a:blipFill>
            </p:spPr>
            <p:txBody>
              <a:bodyPr/>
              <a:lstStyle/>
              <a:p>
                <a:r>
                  <a:rPr lang="zh-TW" altLang="en-US">
                    <a:noFill/>
                  </a:rPr>
                  <a:t> </a:t>
                </a:r>
              </a:p>
            </p:txBody>
          </p:sp>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06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961" y="880501"/>
            <a:ext cx="26797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315" name="文字方塊 6"/>
              <p:cNvSpPr txBox="1">
                <a:spLocks noChangeArrowheads="1"/>
              </p:cNvSpPr>
              <p:nvPr/>
            </p:nvSpPr>
            <p:spPr bwMode="auto">
              <a:xfrm>
                <a:off x="506438" y="4656371"/>
                <a:ext cx="65532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地面施力一定垂直於地面：正向力</a:t>
                </a:r>
                <a:r>
                  <a:rPr lang="en-US" altLang="zh-TW" sz="1800" dirty="0">
                    <a:latin typeface="Times New Roman" pitchFamily="18" charset="0"/>
                    <a:cs typeface="Times New Roman" pitchFamily="18" charset="0"/>
                  </a:rPr>
                  <a:t> (Normal Force) </a:t>
                </a:r>
                <a14:m>
                  <m:oMath xmlns:m="http://schemas.openxmlformats.org/officeDocument/2006/math">
                    <m:acc>
                      <m:accPr>
                        <m:chr m:val="⃗"/>
                        <m:ctrlPr>
                          <a:rPr lang="en-US" altLang="zh-TW" sz="1800" i="1" smtClean="0">
                            <a:latin typeface="Cambria Math" panose="02040503050406030204" pitchFamily="18" charset="0"/>
                            <a:cs typeface="Times New Roman" pitchFamily="18" charset="0"/>
                          </a:rPr>
                        </m:ctrlPr>
                      </m:accPr>
                      <m:e>
                        <m:r>
                          <a:rPr lang="en-US" altLang="zh-TW" sz="1800" b="0" i="1" smtClean="0">
                            <a:latin typeface="Cambria Math" panose="02040503050406030204" pitchFamily="18" charset="0"/>
                            <a:cs typeface="Times New Roman" pitchFamily="18" charset="0"/>
                          </a:rPr>
                          <m:t>𝑛</m:t>
                        </m:r>
                      </m:e>
                    </m:acc>
                  </m:oMath>
                </a14:m>
                <a:r>
                  <a:rPr lang="zh-TW" altLang="en-US" sz="1800" b="1" dirty="0">
                    <a:latin typeface="Times New Roman" pitchFamily="18" charset="0"/>
                    <a:cs typeface="Times New Roman" pitchFamily="18" charset="0"/>
                  </a:rPr>
                  <a:t>。</a:t>
                </a:r>
              </a:p>
            </p:txBody>
          </p:sp>
        </mc:Choice>
        <mc:Fallback xmlns="">
          <p:sp>
            <p:nvSpPr>
              <p:cNvPr id="13315" name="文字方塊 6"/>
              <p:cNvSpPr txBox="1">
                <a:spLocks noRot="1" noChangeAspect="1" noMove="1" noResize="1" noEditPoints="1" noAdjustHandles="1" noChangeArrowheads="1" noChangeShapeType="1" noTextEdit="1"/>
              </p:cNvSpPr>
              <p:nvPr/>
            </p:nvSpPr>
            <p:spPr bwMode="auto">
              <a:xfrm>
                <a:off x="506438" y="4656371"/>
                <a:ext cx="6553200" cy="369332"/>
              </a:xfrm>
              <a:prstGeom prst="rect">
                <a:avLst/>
              </a:prstGeom>
              <a:blipFill>
                <a:blip r:embed="rId3"/>
                <a:stretch>
                  <a:fillRect l="-58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3316" name="Picture 10" descr="C:\Users\Chia-Hung Chang\Downloads\Data\Knight\Media\Chapter8\Images\08_UnnumPho_p214-P.jpg"/>
          <p:cNvPicPr>
            <a:picLocks noChangeAspect="1" noChangeArrowheads="1"/>
          </p:cNvPicPr>
          <p:nvPr/>
        </p:nvPicPr>
        <p:blipFill>
          <a:blip r:embed="rId4" cstate="print">
            <a:extLst>
              <a:ext uri="{28A0092B-C50C-407E-A947-70E740481C1C}">
                <a14:useLocalDpi xmlns:a14="http://schemas.microsoft.com/office/drawing/2010/main" val="0"/>
              </a:ext>
            </a:extLst>
          </a:blip>
          <a:srcRect b="5533"/>
          <a:stretch>
            <a:fillRect/>
          </a:stretch>
        </p:blipFill>
        <p:spPr bwMode="auto">
          <a:xfrm>
            <a:off x="467544" y="880501"/>
            <a:ext cx="4627563"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F06_39"/>
          <p:cNvPicPr>
            <a:picLocks noChangeAspect="1" noChangeArrowheads="1"/>
          </p:cNvPicPr>
          <p:nvPr/>
        </p:nvPicPr>
        <p:blipFill>
          <a:blip r:embed="rId5">
            <a:extLst>
              <a:ext uri="{28A0092B-C50C-407E-A947-70E740481C1C}">
                <a14:useLocalDpi xmlns:a14="http://schemas.microsoft.com/office/drawing/2010/main" val="0"/>
              </a:ext>
            </a:extLst>
          </a:blip>
          <a:srcRect l="17857" t="17390" r="14285" b="17390"/>
          <a:stretch>
            <a:fillRect/>
          </a:stretch>
        </p:blipFill>
        <p:spPr bwMode="auto">
          <a:xfrm>
            <a:off x="6391324" y="4344030"/>
            <a:ext cx="1723709" cy="136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文字方塊 1"/>
          <p:cNvSpPr txBox="1">
            <a:spLocks noChangeArrowheads="1"/>
          </p:cNvSpPr>
          <p:nvPr/>
        </p:nvSpPr>
        <p:spPr bwMode="auto">
          <a:xfrm>
            <a:off x="506438" y="4224571"/>
            <a:ext cx="475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車輛受重力及地面施力：</a:t>
            </a:r>
          </a:p>
        </p:txBody>
      </p:sp>
      <p:cxnSp>
        <p:nvCxnSpPr>
          <p:cNvPr id="9" name="直線箭頭接點 8"/>
          <p:cNvCxnSpPr>
            <a:cxnSpLocks noChangeShapeType="1"/>
          </p:cNvCxnSpPr>
          <p:nvPr/>
        </p:nvCxnSpPr>
        <p:spPr bwMode="auto">
          <a:xfrm flipH="1" flipV="1">
            <a:off x="6929999" y="2609289"/>
            <a:ext cx="463550" cy="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20" name="文字方塊 9"/>
          <p:cNvSpPr txBox="1">
            <a:spLocks noChangeArrowheads="1"/>
          </p:cNvSpPr>
          <p:nvPr/>
        </p:nvSpPr>
        <p:spPr bwMode="auto">
          <a:xfrm>
            <a:off x="6858561" y="2104464"/>
            <a:ext cx="503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b="1" i="1">
                <a:solidFill>
                  <a:srgbClr val="FF0000"/>
                </a:solidFill>
                <a:latin typeface="Times New Roman" pitchFamily="18" charset="0"/>
                <a:cs typeface="Times New Roman" pitchFamily="18" charset="0"/>
              </a:rPr>
              <a:t>F</a:t>
            </a:r>
            <a:endParaRPr lang="zh-TW" altLang="en-US" sz="1800" b="1" i="1">
              <a:solidFill>
                <a:srgbClr val="FF0000"/>
              </a:solidFill>
              <a:latin typeface="Times New Roman" pitchFamily="18" charset="0"/>
              <a:cs typeface="Times New Roman" pitchFamily="18" charset="0"/>
            </a:endParaRPr>
          </a:p>
        </p:txBody>
      </p:sp>
      <p:cxnSp>
        <p:nvCxnSpPr>
          <p:cNvPr id="14" name="直線箭頭接點 13"/>
          <p:cNvCxnSpPr>
            <a:cxnSpLocks noChangeShapeType="1"/>
          </p:cNvCxnSpPr>
          <p:nvPr/>
        </p:nvCxnSpPr>
        <p:spPr bwMode="auto">
          <a:xfrm flipH="1" flipV="1">
            <a:off x="6137836" y="2680726"/>
            <a:ext cx="1255713" cy="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22" name="文字方塊 15"/>
          <p:cNvSpPr txBox="1">
            <a:spLocks noChangeArrowheads="1"/>
          </p:cNvSpPr>
          <p:nvPr/>
        </p:nvSpPr>
        <p:spPr bwMode="auto">
          <a:xfrm>
            <a:off x="5994961" y="2248926"/>
            <a:ext cx="503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2400" b="1" i="1">
                <a:latin typeface="Times New Roman" pitchFamily="18" charset="0"/>
                <a:cs typeface="Times New Roman" pitchFamily="18" charset="0"/>
              </a:rPr>
              <a:t>a</a:t>
            </a:r>
            <a:endParaRPr lang="zh-TW" altLang="en-US" sz="2400" b="1" i="1">
              <a:latin typeface="Times New Roman" pitchFamily="18" charset="0"/>
              <a:cs typeface="Times New Roman" pitchFamily="18" charset="0"/>
            </a:endParaRPr>
          </a:p>
        </p:txBody>
      </p:sp>
      <p:sp>
        <p:nvSpPr>
          <p:cNvPr id="3" name="文字方塊 2"/>
          <p:cNvSpPr txBox="1"/>
          <p:nvPr/>
        </p:nvSpPr>
        <p:spPr>
          <a:xfrm>
            <a:off x="489298" y="5345022"/>
            <a:ext cx="6520086" cy="369332"/>
          </a:xfrm>
          <a:prstGeom prst="rect">
            <a:avLst/>
          </a:prstGeom>
          <a:noFill/>
        </p:spPr>
        <p:txBody>
          <a:bodyPr wrap="square" rtlCol="0">
            <a:spAutoFit/>
          </a:bodyPr>
          <a:lstStyle/>
          <a:p>
            <a:r>
              <a:rPr lang="zh-TW" altLang="en-US" dirty="0"/>
              <a:t>車輛的加速度是指向圓形軌道的圓心，因此是水平方向。</a:t>
            </a:r>
          </a:p>
        </p:txBody>
      </p:sp>
      <p:sp>
        <p:nvSpPr>
          <p:cNvPr id="4" name="文字方塊 3"/>
          <p:cNvSpPr txBox="1"/>
          <p:nvPr/>
        </p:nvSpPr>
        <p:spPr>
          <a:xfrm>
            <a:off x="489298" y="5776822"/>
            <a:ext cx="4483547" cy="369332"/>
          </a:xfrm>
          <a:prstGeom prst="rect">
            <a:avLst/>
          </a:prstGeom>
          <a:noFill/>
        </p:spPr>
        <p:txBody>
          <a:bodyPr wrap="square" rtlCol="0">
            <a:spAutoFit/>
          </a:bodyPr>
          <a:lstStyle/>
          <a:p>
            <a:r>
              <a:rPr lang="zh-TW" altLang="en-US" dirty="0"/>
              <a:t>所以可以確定：合力是指向水平方向。</a:t>
            </a:r>
          </a:p>
        </p:txBody>
      </p:sp>
      <p:sp>
        <p:nvSpPr>
          <p:cNvPr id="13" name="文字方塊 12"/>
          <p:cNvSpPr txBox="1"/>
          <p:nvPr/>
        </p:nvSpPr>
        <p:spPr>
          <a:xfrm>
            <a:off x="437010" y="404664"/>
            <a:ext cx="1872208" cy="369332"/>
          </a:xfrm>
          <a:prstGeom prst="rect">
            <a:avLst/>
          </a:prstGeom>
          <a:noFill/>
        </p:spPr>
        <p:txBody>
          <a:bodyPr wrap="square" rtlCol="0">
            <a:spAutoFit/>
          </a:bodyPr>
          <a:lstStyle/>
          <a:p>
            <a:r>
              <a:rPr lang="zh-TW" altLang="en-US" dirty="0"/>
              <a:t>例 </a:t>
            </a:r>
            <a:r>
              <a:rPr lang="en-US" altLang="zh-TW" dirty="0">
                <a:latin typeface="Times New Roman" panose="02020603050405020304" pitchFamily="18" charset="0"/>
                <a:cs typeface="Times New Roman" panose="02020603050405020304" pitchFamily="18" charset="0"/>
              </a:rPr>
              <a:t>2:</a:t>
            </a:r>
            <a:endParaRPr lang="zh-TW" alt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文字方塊 1"/>
          <p:cNvSpPr txBox="1">
            <a:spLocks noChangeArrowheads="1"/>
          </p:cNvSpPr>
          <p:nvPr/>
        </p:nvSpPr>
        <p:spPr bwMode="auto">
          <a:xfrm>
            <a:off x="2051050" y="404813"/>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用</a:t>
            </a:r>
            <a:r>
              <a:rPr lang="zh-TW" altLang="en-US" sz="1800">
                <a:solidFill>
                  <a:srgbClr val="FF0000"/>
                </a:solidFill>
              </a:rPr>
              <a:t>分量</a:t>
            </a:r>
            <a:r>
              <a:rPr lang="zh-TW" altLang="en-US" sz="1800"/>
              <a:t>來討論向量問題是最容易的！</a:t>
            </a:r>
          </a:p>
        </p:txBody>
      </p:sp>
      <p:sp>
        <p:nvSpPr>
          <p:cNvPr id="14343" name="文字方塊 8"/>
          <p:cNvSpPr txBox="1">
            <a:spLocks noChangeArrowheads="1"/>
          </p:cNvSpPr>
          <p:nvPr/>
        </p:nvSpPr>
        <p:spPr bwMode="auto">
          <a:xfrm>
            <a:off x="2220913" y="4221163"/>
            <a:ext cx="439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每一個方向都有一個牛頓運動定律！</a:t>
            </a:r>
          </a:p>
        </p:txBody>
      </p:sp>
      <p:pic>
        <p:nvPicPr>
          <p:cNvPr id="8" name="Picture 7" descr="06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867" y="853513"/>
            <a:ext cx="26797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箭頭接點 13"/>
          <p:cNvCxnSpPr>
            <a:cxnSpLocks noChangeShapeType="1"/>
            <a:endCxn id="14" idx="3"/>
          </p:cNvCxnSpPr>
          <p:nvPr/>
        </p:nvCxnSpPr>
        <p:spPr bwMode="auto">
          <a:xfrm flipH="1">
            <a:off x="2509520" y="2653738"/>
            <a:ext cx="1626936" cy="527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682FDD23-4B11-2C45-B42F-5E9E0F69B026}"/>
                  </a:ext>
                </a:extLst>
              </p:cNvPr>
              <p:cNvSpPr txBox="1"/>
              <p:nvPr/>
            </p:nvSpPr>
            <p:spPr>
              <a:xfrm>
                <a:off x="2308480" y="4943587"/>
                <a:ext cx="1014508"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rPr>
                          </m:ctrlPr>
                        </m:sSubPr>
                        <m:e>
                          <m:r>
                            <a:rPr kumimoji="1" lang="en-US" altLang="zh-TW" b="0" i="1" smtClean="0">
                              <a:latin typeface="Cambria Math" panose="02040503050406030204" pitchFamily="18" charset="0"/>
                            </a:rPr>
                            <m:t>𝐹</m:t>
                          </m:r>
                        </m:e>
                        <m:sub>
                          <m:r>
                            <a:rPr kumimoji="1" lang="en-US" altLang="zh-TW" b="0" i="1" smtClean="0">
                              <a:latin typeface="Cambria Math" panose="02040503050406030204" pitchFamily="18" charset="0"/>
                            </a:rPr>
                            <m:t>𝑥</m:t>
                          </m:r>
                        </m:sub>
                      </m:sSub>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𝑚</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𝑎</m:t>
                          </m:r>
                        </m:e>
                        <m:sub>
                          <m:r>
                            <a:rPr kumimoji="1" lang="en-US" altLang="zh-TW" b="0" i="1" smtClean="0">
                              <a:latin typeface="Cambria Math" panose="02040503050406030204" pitchFamily="18" charset="0"/>
                            </a:rPr>
                            <m:t>𝑥</m:t>
                          </m:r>
                        </m:sub>
                      </m:sSub>
                    </m:oMath>
                  </m:oMathPara>
                </a14:m>
                <a:endParaRPr kumimoji="1" lang="zh-TW" altLang="en-US" dirty="0"/>
              </a:p>
            </p:txBody>
          </p:sp>
        </mc:Choice>
        <mc:Fallback xmlns="">
          <p:sp>
            <p:nvSpPr>
              <p:cNvPr id="10" name="文字方塊 9">
                <a:extLst>
                  <a:ext uri="{FF2B5EF4-FFF2-40B4-BE49-F238E27FC236}">
                    <a16:creationId xmlns:a16="http://schemas.microsoft.com/office/drawing/2014/main" id="{682FDD23-4B11-2C45-B42F-5E9E0F69B026}"/>
                  </a:ext>
                </a:extLst>
              </p:cNvPr>
              <p:cNvSpPr txBox="1">
                <a:spLocks noRot="1" noChangeAspect="1" noMove="1" noResize="1" noEditPoints="1" noAdjustHandles="1" noChangeArrowheads="1" noChangeShapeType="1" noTextEdit="1"/>
              </p:cNvSpPr>
              <p:nvPr/>
            </p:nvSpPr>
            <p:spPr>
              <a:xfrm>
                <a:off x="2308480" y="4943587"/>
                <a:ext cx="1014508" cy="276999"/>
              </a:xfrm>
              <a:prstGeom prst="rect">
                <a:avLst/>
              </a:prstGeom>
              <a:blipFill>
                <a:blip r:embed="rId3"/>
                <a:stretch>
                  <a:fillRect l="-3704" b="-181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41255BCB-F4B7-6846-A338-F26268369788}"/>
                  </a:ext>
                </a:extLst>
              </p:cNvPr>
              <p:cNvSpPr txBox="1"/>
              <p:nvPr/>
            </p:nvSpPr>
            <p:spPr>
              <a:xfrm>
                <a:off x="2293219" y="5596485"/>
                <a:ext cx="1029769" cy="29892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rPr>
                          </m:ctrlPr>
                        </m:sSubPr>
                        <m:e>
                          <m:r>
                            <a:rPr kumimoji="1" lang="en-US" altLang="zh-TW" b="0" i="1" smtClean="0">
                              <a:latin typeface="Cambria Math" panose="02040503050406030204" pitchFamily="18" charset="0"/>
                            </a:rPr>
                            <m:t>𝐹</m:t>
                          </m:r>
                        </m:e>
                        <m:sub>
                          <m:r>
                            <a:rPr kumimoji="1" lang="en-US" altLang="zh-TW" b="0" i="1" smtClean="0">
                              <a:latin typeface="Cambria Math" panose="02040503050406030204" pitchFamily="18" charset="0"/>
                            </a:rPr>
                            <m:t>𝑦</m:t>
                          </m:r>
                        </m:sub>
                      </m:sSub>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𝑚</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𝑎</m:t>
                          </m:r>
                        </m:e>
                        <m:sub>
                          <m:r>
                            <a:rPr kumimoji="1" lang="en-US" altLang="zh-TW" b="0" i="1" smtClean="0">
                              <a:latin typeface="Cambria Math" panose="02040503050406030204" pitchFamily="18" charset="0"/>
                            </a:rPr>
                            <m:t>𝑦</m:t>
                          </m:r>
                        </m:sub>
                      </m:sSub>
                    </m:oMath>
                  </m:oMathPara>
                </a14:m>
                <a:endParaRPr kumimoji="1" lang="zh-TW" altLang="en-US" dirty="0"/>
              </a:p>
            </p:txBody>
          </p:sp>
        </mc:Choice>
        <mc:Fallback xmlns="">
          <p:sp>
            <p:nvSpPr>
              <p:cNvPr id="13" name="文字方塊 12">
                <a:extLst>
                  <a:ext uri="{FF2B5EF4-FFF2-40B4-BE49-F238E27FC236}">
                    <a16:creationId xmlns:a16="http://schemas.microsoft.com/office/drawing/2014/main" id="{41255BCB-F4B7-6846-A338-F26268369788}"/>
                  </a:ext>
                </a:extLst>
              </p:cNvPr>
              <p:cNvSpPr txBox="1">
                <a:spLocks noRot="1" noChangeAspect="1" noMove="1" noResize="1" noEditPoints="1" noAdjustHandles="1" noChangeArrowheads="1" noChangeShapeType="1" noTextEdit="1"/>
              </p:cNvSpPr>
              <p:nvPr/>
            </p:nvSpPr>
            <p:spPr>
              <a:xfrm>
                <a:off x="2293219" y="5596485"/>
                <a:ext cx="1029769" cy="298928"/>
              </a:xfrm>
              <a:prstGeom prst="rect">
                <a:avLst/>
              </a:prstGeom>
              <a:blipFill>
                <a:blip r:embed="rId4"/>
                <a:stretch>
                  <a:fillRect l="-3659" r="-1220"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5">
                <a:extLst>
                  <a:ext uri="{FF2B5EF4-FFF2-40B4-BE49-F238E27FC236}">
                    <a16:creationId xmlns:a16="http://schemas.microsoft.com/office/drawing/2014/main" id="{3862DB4A-A33F-A546-8478-15DB94CAC057}"/>
                  </a:ext>
                </a:extLst>
              </p:cNvPr>
              <p:cNvSpPr txBox="1">
                <a:spLocks noChangeArrowheads="1"/>
              </p:cNvSpPr>
              <p:nvPr/>
            </p:nvSpPr>
            <p:spPr bwMode="auto">
              <a:xfrm>
                <a:off x="2006282" y="2474350"/>
                <a:ext cx="5032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dirty="0" smtClean="0">
                          <a:latin typeface="Cambria Math" panose="02040503050406030204" pitchFamily="18" charset="0"/>
                          <a:cs typeface="Times New Roman" pitchFamily="18" charset="0"/>
                        </a:rPr>
                        <m:t>𝑎</m:t>
                      </m:r>
                    </m:oMath>
                  </m:oMathPara>
                </a14:m>
                <a:endParaRPr lang="zh-TW" altLang="en-US" sz="1800" i="1" dirty="0">
                  <a:latin typeface="Times New Roman" pitchFamily="18" charset="0"/>
                  <a:cs typeface="Times New Roman" pitchFamily="18" charset="0"/>
                </a:endParaRPr>
              </a:p>
            </p:txBody>
          </p:sp>
        </mc:Choice>
        <mc:Fallback xmlns="">
          <p:sp>
            <p:nvSpPr>
              <p:cNvPr id="14" name="文字方塊 15">
                <a:extLst>
                  <a:ext uri="{FF2B5EF4-FFF2-40B4-BE49-F238E27FC236}">
                    <a16:creationId xmlns:a16="http://schemas.microsoft.com/office/drawing/2014/main" id="{3862DB4A-A33F-A546-8478-15DB94CAC057}"/>
                  </a:ext>
                </a:extLst>
              </p:cNvPr>
              <p:cNvSpPr txBox="1">
                <a:spLocks noRot="1" noChangeAspect="1" noMove="1" noResize="1" noEditPoints="1" noAdjustHandles="1" noChangeArrowheads="1" noChangeShapeType="1" noTextEdit="1"/>
              </p:cNvSpPr>
              <p:nvPr/>
            </p:nvSpPr>
            <p:spPr bwMode="auto">
              <a:xfrm>
                <a:off x="2006282" y="2474350"/>
                <a:ext cx="503238" cy="369332"/>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B3A1990D-19E6-454E-9931-66FC1BA7D8FC}"/>
                  </a:ext>
                </a:extLst>
              </p:cNvPr>
              <p:cNvSpPr txBox="1"/>
              <p:nvPr/>
            </p:nvSpPr>
            <p:spPr>
              <a:xfrm>
                <a:off x="7092280" y="4819926"/>
                <a:ext cx="999761" cy="474425"/>
              </a:xfrm>
              <a:prstGeom prst="rect">
                <a:avLst/>
              </a:prstGeom>
              <a:solidFill>
                <a:srgbClr val="F9FFC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𝑛</m:t>
                      </m:r>
                      <m:r>
                        <a:rPr kumimoji="1" lang="en-US" altLang="zh-TW" b="0" i="1" smtClean="0">
                          <a:latin typeface="Cambria Math" panose="02040503050406030204" pitchFamily="18" charset="0"/>
                          <a:ea typeface="Cambria Math" panose="02040503050406030204" pitchFamily="18" charset="0"/>
                        </a:rPr>
                        <m:t>=</m:t>
                      </m:r>
                      <m:f>
                        <m:fPr>
                          <m:ctrlPr>
                            <a:rPr kumimoji="1" lang="en-US" altLang="zh-TW" b="0" i="1" smtClean="0">
                              <a:latin typeface="Cambria Math" panose="02040503050406030204" pitchFamily="18" charset="0"/>
                              <a:ea typeface="Cambria Math" panose="02040503050406030204" pitchFamily="18" charset="0"/>
                            </a:rPr>
                          </m:ctrlPr>
                        </m:fPr>
                        <m:num>
                          <m:r>
                            <a:rPr kumimoji="1" lang="en-US" altLang="zh-TW" b="0" i="1" smtClean="0">
                              <a:latin typeface="Cambria Math" panose="02040503050406030204" pitchFamily="18" charset="0"/>
                              <a:ea typeface="Cambria Math" panose="02040503050406030204" pitchFamily="18" charset="0"/>
                            </a:rPr>
                            <m:t>𝑚𝑔</m:t>
                          </m:r>
                        </m:num>
                        <m:den>
                          <m:func>
                            <m:funcPr>
                              <m:ctrlPr>
                                <a:rPr kumimoji="1" lang="en-US" altLang="zh-TW" b="0" i="1" smtClean="0">
                                  <a:latin typeface="Cambria Math" panose="02040503050406030204" pitchFamily="18" charset="0"/>
                                  <a:ea typeface="Cambria Math" panose="02040503050406030204" pitchFamily="18" charset="0"/>
                                </a:rPr>
                              </m:ctrlPr>
                            </m:funcPr>
                            <m:fName>
                              <m:r>
                                <m:rPr>
                                  <m:sty m:val="p"/>
                                </m:rPr>
                                <a:rPr kumimoji="1" lang="en-US" altLang="zh-TW" b="0" i="0" smtClean="0">
                                  <a:latin typeface="Cambria Math" panose="02040503050406030204" pitchFamily="18" charset="0"/>
                                  <a:ea typeface="Cambria Math" panose="02040503050406030204" pitchFamily="18" charset="0"/>
                                </a:rPr>
                                <m:t>cos</m:t>
                              </m:r>
                            </m:fName>
                            <m:e>
                              <m:r>
                                <a:rPr kumimoji="1" lang="en-US" altLang="zh-TW" b="0" i="1" smtClean="0">
                                  <a:latin typeface="Cambria Math" panose="02040503050406030204" pitchFamily="18" charset="0"/>
                                  <a:ea typeface="Cambria Math" panose="02040503050406030204" pitchFamily="18" charset="0"/>
                                </a:rPr>
                                <m:t>𝜃</m:t>
                              </m:r>
                            </m:e>
                          </m:func>
                        </m:den>
                      </m:f>
                    </m:oMath>
                  </m:oMathPara>
                </a14:m>
                <a:endParaRPr kumimoji="1" lang="zh-TW" altLang="en-US" dirty="0"/>
              </a:p>
            </p:txBody>
          </p:sp>
        </mc:Choice>
        <mc:Fallback xmlns="">
          <p:sp>
            <p:nvSpPr>
              <p:cNvPr id="12" name="文字方塊 9">
                <a:extLst>
                  <a:ext uri="{FF2B5EF4-FFF2-40B4-BE49-F238E27FC236}">
                    <a16:creationId xmlns:a16="http://schemas.microsoft.com/office/drawing/2014/main" id="{B3A1990D-19E6-454E-9931-66FC1BA7D8FC}"/>
                  </a:ext>
                </a:extLst>
              </p:cNvPr>
              <p:cNvSpPr txBox="1">
                <a:spLocks noRot="1" noChangeAspect="1" noMove="1" noResize="1" noEditPoints="1" noAdjustHandles="1" noChangeArrowheads="1" noChangeShapeType="1" noTextEdit="1"/>
              </p:cNvSpPr>
              <p:nvPr/>
            </p:nvSpPr>
            <p:spPr>
              <a:xfrm>
                <a:off x="7092280" y="4819926"/>
                <a:ext cx="999761" cy="474425"/>
              </a:xfrm>
              <a:prstGeom prst="rect">
                <a:avLst/>
              </a:prstGeom>
              <a:blipFill>
                <a:blip r:embed="rId11"/>
                <a:stretch>
                  <a:fillRect l="-2532" t="-2632" r="-3797" b="-157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9">
                <a:extLst>
                  <a:ext uri="{FF2B5EF4-FFF2-40B4-BE49-F238E27FC236}">
                    <a16:creationId xmlns:a16="http://schemas.microsoft.com/office/drawing/2014/main" id="{9112575C-DD10-CF4A-BD53-77A99755F1D3}"/>
                  </a:ext>
                </a:extLst>
              </p:cNvPr>
              <p:cNvSpPr txBox="1"/>
              <p:nvPr/>
            </p:nvSpPr>
            <p:spPr>
              <a:xfrm>
                <a:off x="7092280" y="5592275"/>
                <a:ext cx="1455270" cy="335413"/>
              </a:xfrm>
              <a:prstGeom prst="rect">
                <a:avLst/>
              </a:prstGeom>
              <a:solidFill>
                <a:srgbClr val="F9FFC6"/>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𝑣</m:t>
                      </m:r>
                      <m:r>
                        <a:rPr kumimoji="1" lang="en-US" altLang="zh-TW" b="0" i="1" smtClean="0">
                          <a:latin typeface="Cambria Math" panose="02040503050406030204" pitchFamily="18" charset="0"/>
                          <a:ea typeface="Cambria Math" panose="02040503050406030204" pitchFamily="18" charset="0"/>
                        </a:rPr>
                        <m:t>=</m:t>
                      </m:r>
                      <m:rad>
                        <m:radPr>
                          <m:degHide m:val="on"/>
                          <m:ctrlPr>
                            <a:rPr kumimoji="1" lang="en-US" altLang="zh-TW" b="0" i="1" smtClean="0">
                              <a:latin typeface="Cambria Math" panose="02040503050406030204" pitchFamily="18" charset="0"/>
                              <a:ea typeface="Cambria Math" panose="02040503050406030204" pitchFamily="18" charset="0"/>
                            </a:rPr>
                          </m:ctrlPr>
                        </m:radPr>
                        <m:deg/>
                        <m:e>
                          <m:r>
                            <a:rPr kumimoji="1" lang="en-US" altLang="zh-TW" b="0" i="1" smtClean="0">
                              <a:latin typeface="Cambria Math" panose="02040503050406030204" pitchFamily="18" charset="0"/>
                              <a:ea typeface="Cambria Math" panose="02040503050406030204" pitchFamily="18" charset="0"/>
                            </a:rPr>
                            <m:t>𝑟𝑔</m:t>
                          </m:r>
                          <m:func>
                            <m:funcPr>
                              <m:ctrlPr>
                                <a:rPr kumimoji="1" lang="en-US" altLang="zh-TW" b="0" i="1" smtClean="0">
                                  <a:latin typeface="Cambria Math" panose="02040503050406030204" pitchFamily="18" charset="0"/>
                                  <a:ea typeface="Cambria Math" panose="02040503050406030204" pitchFamily="18" charset="0"/>
                                </a:rPr>
                              </m:ctrlPr>
                            </m:funcPr>
                            <m:fName>
                              <m:r>
                                <m:rPr>
                                  <m:sty m:val="p"/>
                                </m:rPr>
                                <a:rPr kumimoji="1" lang="en-US" altLang="zh-TW" b="0" i="0" smtClean="0">
                                  <a:latin typeface="Cambria Math" panose="02040503050406030204" pitchFamily="18" charset="0"/>
                                  <a:ea typeface="Cambria Math" panose="02040503050406030204" pitchFamily="18" charset="0"/>
                                </a:rPr>
                                <m:t>tan</m:t>
                              </m:r>
                            </m:fName>
                            <m:e>
                              <m:r>
                                <a:rPr kumimoji="1" lang="en-US" altLang="zh-TW" b="0" i="1" smtClean="0">
                                  <a:latin typeface="Cambria Math" panose="02040503050406030204" pitchFamily="18" charset="0"/>
                                  <a:ea typeface="Cambria Math" panose="02040503050406030204" pitchFamily="18" charset="0"/>
                                </a:rPr>
                                <m:t>𝜃</m:t>
                              </m:r>
                            </m:e>
                          </m:func>
                        </m:e>
                      </m:rad>
                    </m:oMath>
                  </m:oMathPara>
                </a14:m>
                <a:endParaRPr kumimoji="1" lang="zh-TW" altLang="en-US" dirty="0"/>
              </a:p>
            </p:txBody>
          </p:sp>
        </mc:Choice>
        <mc:Fallback xmlns="">
          <p:sp>
            <p:nvSpPr>
              <p:cNvPr id="15" name="文字方塊 9">
                <a:extLst>
                  <a:ext uri="{FF2B5EF4-FFF2-40B4-BE49-F238E27FC236}">
                    <a16:creationId xmlns:a16="http://schemas.microsoft.com/office/drawing/2014/main" id="{9112575C-DD10-CF4A-BD53-77A99755F1D3}"/>
                  </a:ext>
                </a:extLst>
              </p:cNvPr>
              <p:cNvSpPr txBox="1">
                <a:spLocks noRot="1" noChangeAspect="1" noMove="1" noResize="1" noEditPoints="1" noAdjustHandles="1" noChangeArrowheads="1" noChangeShapeType="1" noTextEdit="1"/>
              </p:cNvSpPr>
              <p:nvPr/>
            </p:nvSpPr>
            <p:spPr>
              <a:xfrm>
                <a:off x="7092280" y="5592275"/>
                <a:ext cx="1455270" cy="335413"/>
              </a:xfrm>
              <a:prstGeom prst="rect">
                <a:avLst/>
              </a:prstGeom>
              <a:blipFill>
                <a:blip r:embed="rId12"/>
                <a:stretch>
                  <a:fillRect l="-1739" r="-2609" b="-1481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9">
                <a:extLst>
                  <a:ext uri="{FF2B5EF4-FFF2-40B4-BE49-F238E27FC236}">
                    <a16:creationId xmlns:a16="http://schemas.microsoft.com/office/drawing/2014/main" id="{81552EB1-5440-CD10-4A53-7E565C10D439}"/>
                  </a:ext>
                </a:extLst>
              </p:cNvPr>
              <p:cNvSpPr txBox="1"/>
              <p:nvPr/>
            </p:nvSpPr>
            <p:spPr>
              <a:xfrm>
                <a:off x="4136456" y="4834394"/>
                <a:ext cx="1490023" cy="5539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𝑛</m:t>
                      </m:r>
                      <m:func>
                        <m:funcPr>
                          <m:ctrlPr>
                            <a:rPr kumimoji="1" lang="en-US" altLang="zh-TW" b="0" i="1" smtClean="0">
                              <a:latin typeface="Cambria Math" panose="02040503050406030204" pitchFamily="18" charset="0"/>
                              <a:ea typeface="Cambria Math" panose="02040503050406030204" pitchFamily="18" charset="0"/>
                            </a:rPr>
                          </m:ctrlPr>
                        </m:funcPr>
                        <m:fName>
                          <m:r>
                            <m:rPr>
                              <m:sty m:val="p"/>
                            </m:rPr>
                            <a:rPr kumimoji="1" lang="en-US" altLang="zh-TW" b="0" i="0" smtClean="0">
                              <a:latin typeface="Cambria Math" panose="02040503050406030204" pitchFamily="18" charset="0"/>
                              <a:ea typeface="Cambria Math" panose="02040503050406030204" pitchFamily="18" charset="0"/>
                            </a:rPr>
                            <m:t>sin</m:t>
                          </m:r>
                        </m:fName>
                        <m:e>
                          <m:r>
                            <a:rPr kumimoji="1" lang="en-US" altLang="zh-TW" b="0" i="1" smtClean="0">
                              <a:latin typeface="Cambria Math" panose="02040503050406030204" pitchFamily="18" charset="0"/>
                              <a:ea typeface="Cambria Math" panose="02040503050406030204" pitchFamily="18" charset="0"/>
                            </a:rPr>
                            <m:t>𝜃</m:t>
                          </m:r>
                        </m:e>
                      </m:func>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𝑚</m:t>
                      </m:r>
                      <m:f>
                        <m:fPr>
                          <m:ctrlPr>
                            <a:rPr kumimoji="1" lang="en-US" altLang="zh-TW" b="0" i="1" smtClean="0">
                              <a:latin typeface="Cambria Math" panose="02040503050406030204" pitchFamily="18" charset="0"/>
                              <a:ea typeface="Cambria Math" panose="02040503050406030204" pitchFamily="18" charset="0"/>
                            </a:rPr>
                          </m:ctrlPr>
                        </m:fPr>
                        <m:num>
                          <m:sSup>
                            <m:sSupPr>
                              <m:ctrlPr>
                                <a:rPr kumimoji="1" lang="en-US" altLang="zh-TW" b="0"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𝑣</m:t>
                              </m:r>
                            </m:e>
                            <m:sup>
                              <m:r>
                                <a:rPr kumimoji="1" lang="en-US" altLang="zh-TW" b="0" i="1" smtClean="0">
                                  <a:latin typeface="Cambria Math" panose="02040503050406030204" pitchFamily="18" charset="0"/>
                                  <a:ea typeface="Cambria Math" panose="02040503050406030204" pitchFamily="18" charset="0"/>
                                </a:rPr>
                                <m:t>2</m:t>
                              </m:r>
                            </m:sup>
                          </m:sSup>
                        </m:num>
                        <m:den>
                          <m:r>
                            <a:rPr kumimoji="1" lang="en-US" altLang="zh-TW" b="0" i="1" smtClean="0">
                              <a:latin typeface="Cambria Math" panose="02040503050406030204" pitchFamily="18" charset="0"/>
                              <a:ea typeface="Cambria Math" panose="02040503050406030204" pitchFamily="18" charset="0"/>
                            </a:rPr>
                            <m:t>𝑟</m:t>
                          </m:r>
                        </m:den>
                      </m:f>
                    </m:oMath>
                  </m:oMathPara>
                </a14:m>
                <a:endParaRPr kumimoji="1" lang="zh-TW" altLang="en-US" dirty="0"/>
              </a:p>
            </p:txBody>
          </p:sp>
        </mc:Choice>
        <mc:Fallback xmlns="">
          <p:sp>
            <p:nvSpPr>
              <p:cNvPr id="2" name="文字方塊 9">
                <a:extLst>
                  <a:ext uri="{FF2B5EF4-FFF2-40B4-BE49-F238E27FC236}">
                    <a16:creationId xmlns:a16="http://schemas.microsoft.com/office/drawing/2014/main" id="{81552EB1-5440-CD10-4A53-7E565C10D439}"/>
                  </a:ext>
                </a:extLst>
              </p:cNvPr>
              <p:cNvSpPr txBox="1">
                <a:spLocks noRot="1" noChangeAspect="1" noMove="1" noResize="1" noEditPoints="1" noAdjustHandles="1" noChangeArrowheads="1" noChangeShapeType="1" noTextEdit="1"/>
              </p:cNvSpPr>
              <p:nvPr/>
            </p:nvSpPr>
            <p:spPr>
              <a:xfrm>
                <a:off x="4136456" y="4834394"/>
                <a:ext cx="1490023" cy="553998"/>
              </a:xfrm>
              <a:prstGeom prst="rect">
                <a:avLst/>
              </a:prstGeom>
              <a:blipFill>
                <a:blip r:embed="rId13"/>
                <a:stretch>
                  <a:fillRect l="-840"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12">
                <a:extLst>
                  <a:ext uri="{FF2B5EF4-FFF2-40B4-BE49-F238E27FC236}">
                    <a16:creationId xmlns:a16="http://schemas.microsoft.com/office/drawing/2014/main" id="{1899DDA1-5AAF-531D-79E3-F5C76049DF74}"/>
                  </a:ext>
                </a:extLst>
              </p:cNvPr>
              <p:cNvSpPr txBox="1"/>
              <p:nvPr/>
            </p:nvSpPr>
            <p:spPr>
              <a:xfrm>
                <a:off x="4136456" y="5631736"/>
                <a:ext cx="178119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𝑛</m:t>
                      </m:r>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cos</m:t>
                          </m:r>
                        </m:fName>
                        <m:e>
                          <m:r>
                            <a:rPr lang="en-US" altLang="zh-TW" i="1">
                              <a:latin typeface="Cambria Math" panose="02040503050406030204" pitchFamily="18" charset="0"/>
                              <a:ea typeface="Cambria Math" panose="02040503050406030204" pitchFamily="18" charset="0"/>
                            </a:rPr>
                            <m:t>𝜃</m:t>
                          </m:r>
                        </m:e>
                      </m:func>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𝑚𝑔</m:t>
                      </m:r>
                      <m:r>
                        <a:rPr kumimoji="1" lang="en-US" altLang="zh-TW" b="0" i="1" smtClean="0">
                          <a:latin typeface="Cambria Math" panose="02040503050406030204" pitchFamily="18" charset="0"/>
                          <a:ea typeface="Cambria Math" panose="02040503050406030204" pitchFamily="18" charset="0"/>
                        </a:rPr>
                        <m:t>=0</m:t>
                      </m:r>
                    </m:oMath>
                  </m:oMathPara>
                </a14:m>
                <a:endParaRPr kumimoji="1" lang="zh-TW" altLang="en-US" dirty="0"/>
              </a:p>
            </p:txBody>
          </p:sp>
        </mc:Choice>
        <mc:Fallback xmlns="">
          <p:sp>
            <p:nvSpPr>
              <p:cNvPr id="3" name="文字方塊 12">
                <a:extLst>
                  <a:ext uri="{FF2B5EF4-FFF2-40B4-BE49-F238E27FC236}">
                    <a16:creationId xmlns:a16="http://schemas.microsoft.com/office/drawing/2014/main" id="{1899DDA1-5AAF-531D-79E3-F5C76049DF74}"/>
                  </a:ext>
                </a:extLst>
              </p:cNvPr>
              <p:cNvSpPr txBox="1">
                <a:spLocks noRot="1" noChangeAspect="1" noMove="1" noResize="1" noEditPoints="1" noAdjustHandles="1" noChangeArrowheads="1" noChangeShapeType="1" noTextEdit="1"/>
              </p:cNvSpPr>
              <p:nvPr/>
            </p:nvSpPr>
            <p:spPr>
              <a:xfrm>
                <a:off x="4136456" y="5631736"/>
                <a:ext cx="1781192" cy="276999"/>
              </a:xfrm>
              <a:prstGeom prst="rect">
                <a:avLst/>
              </a:prstGeom>
              <a:blipFill>
                <a:blip r:embed="rId14"/>
                <a:stretch>
                  <a:fillRect l="-704" r="-1408" b="-30435"/>
                </a:stretch>
              </a:blipFill>
            </p:spPr>
            <p:txBody>
              <a:bodyPr/>
              <a:lstStyle/>
              <a:p>
                <a:r>
                  <a:rPr lang="en-TW">
                    <a:noFill/>
                  </a:rPr>
                  <a:t> </a:t>
                </a:r>
              </a:p>
            </p:txBody>
          </p:sp>
        </mc:Fallback>
      </mc:AlternateContent>
    </p:spTree>
    <p:extLst>
      <p:ext uri="{BB962C8B-B14F-4D97-AF65-F5344CB8AC3E}">
        <p14:creationId xmlns:p14="http://schemas.microsoft.com/office/powerpoint/2010/main" val="768532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文字方塊 1"/>
          <p:cNvSpPr txBox="1">
            <a:spLocks noChangeArrowheads="1"/>
          </p:cNvSpPr>
          <p:nvPr/>
        </p:nvSpPr>
        <p:spPr bwMode="auto">
          <a:xfrm>
            <a:off x="1330966" y="331942"/>
            <a:ext cx="64820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一般地面會有摩擦力，容許車子以比無摩擦時較快的速度過彎。</a:t>
            </a:r>
          </a:p>
        </p:txBody>
      </p:sp>
      <p:sp>
        <p:nvSpPr>
          <p:cNvPr id="14343" name="文字方塊 8"/>
          <p:cNvSpPr txBox="1">
            <a:spLocks noChangeArrowheads="1"/>
          </p:cNvSpPr>
          <p:nvPr/>
        </p:nvSpPr>
        <p:spPr bwMode="auto">
          <a:xfrm>
            <a:off x="1330966" y="4183377"/>
            <a:ext cx="439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每一個方向都有一個牛頓運動定律！</a:t>
            </a:r>
          </a:p>
        </p:txBody>
      </p:sp>
      <p:pic>
        <p:nvPicPr>
          <p:cNvPr id="8" name="Picture 7" descr="06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846367"/>
            <a:ext cx="26797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箭頭接點 13"/>
          <p:cNvCxnSpPr>
            <a:cxnSpLocks noChangeShapeType="1"/>
          </p:cNvCxnSpPr>
          <p:nvPr/>
        </p:nvCxnSpPr>
        <p:spPr bwMode="auto">
          <a:xfrm flipH="1">
            <a:off x="2265770" y="2627570"/>
            <a:ext cx="1701864" cy="1"/>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12" name="文字方塊 15"/>
              <p:cNvSpPr txBox="1">
                <a:spLocks noChangeArrowheads="1"/>
              </p:cNvSpPr>
              <p:nvPr/>
            </p:nvSpPr>
            <p:spPr bwMode="auto">
              <a:xfrm>
                <a:off x="1989953" y="2277260"/>
                <a:ext cx="5032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dirty="0" smtClean="0">
                          <a:latin typeface="Cambria Math" panose="02040503050406030204" pitchFamily="18" charset="0"/>
                          <a:cs typeface="Times New Roman" pitchFamily="18" charset="0"/>
                        </a:rPr>
                        <m:t>𝑎</m:t>
                      </m:r>
                    </m:oMath>
                  </m:oMathPara>
                </a14:m>
                <a:endParaRPr lang="zh-TW" altLang="en-US" sz="1800" i="1" dirty="0">
                  <a:latin typeface="Times New Roman" pitchFamily="18" charset="0"/>
                  <a:cs typeface="Times New Roman" pitchFamily="18" charset="0"/>
                </a:endParaRPr>
              </a:p>
            </p:txBody>
          </p:sp>
        </mc:Choice>
        <mc:Fallback xmlns="">
          <p:sp>
            <p:nvSpPr>
              <p:cNvPr id="12" name="文字方塊 15"/>
              <p:cNvSpPr txBox="1">
                <a:spLocks noRot="1" noChangeAspect="1" noMove="1" noResize="1" noEditPoints="1" noAdjustHandles="1" noChangeArrowheads="1" noChangeShapeType="1" noTextEdit="1"/>
              </p:cNvSpPr>
              <p:nvPr/>
            </p:nvSpPr>
            <p:spPr bwMode="auto">
              <a:xfrm>
                <a:off x="1989953" y="2277260"/>
                <a:ext cx="503238" cy="36933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cxnSp>
        <p:nvCxnSpPr>
          <p:cNvPr id="5" name="直線單箭頭接點 4"/>
          <p:cNvCxnSpPr>
            <a:cxnSpLocks/>
          </p:cNvCxnSpPr>
          <p:nvPr/>
        </p:nvCxnSpPr>
        <p:spPr>
          <a:xfrm flipH="1">
            <a:off x="3541969" y="2628349"/>
            <a:ext cx="495846" cy="166080"/>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向右箭號 6"/>
          <p:cNvSpPr/>
          <p:nvPr/>
        </p:nvSpPr>
        <p:spPr>
          <a:xfrm flipH="1">
            <a:off x="3582517" y="2533912"/>
            <a:ext cx="495844" cy="69039"/>
          </a:xfrm>
          <a:prstGeom prst="rightArrow">
            <a:avLst/>
          </a:prstGeom>
          <a:solidFill>
            <a:srgbClr val="FFFF00"/>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右箭號 18"/>
          <p:cNvSpPr/>
          <p:nvPr/>
        </p:nvSpPr>
        <p:spPr>
          <a:xfrm rot="16200000" flipH="1">
            <a:off x="3942708" y="2658402"/>
            <a:ext cx="226330" cy="45719"/>
          </a:xfrm>
          <a:prstGeom prst="rightArrow">
            <a:avLst/>
          </a:prstGeom>
          <a:solidFill>
            <a:srgbClr val="FFFF00"/>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直線單箭頭接點 14"/>
          <p:cNvCxnSpPr/>
          <p:nvPr/>
        </p:nvCxnSpPr>
        <p:spPr>
          <a:xfrm flipH="1" flipV="1">
            <a:off x="3237781" y="414319"/>
            <a:ext cx="788592" cy="216083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文字方塊 15">
                <a:extLst>
                  <a:ext uri="{FF2B5EF4-FFF2-40B4-BE49-F238E27FC236}">
                    <a16:creationId xmlns:a16="http://schemas.microsoft.com/office/drawing/2014/main" id="{04E6B02A-7399-F040-B204-3482299B3CE1}"/>
                  </a:ext>
                </a:extLst>
              </p:cNvPr>
              <p:cNvSpPr txBox="1">
                <a:spLocks noChangeArrowheads="1"/>
              </p:cNvSpPr>
              <p:nvPr/>
            </p:nvSpPr>
            <p:spPr bwMode="auto">
              <a:xfrm>
                <a:off x="3541968" y="2836601"/>
                <a:ext cx="292167" cy="369332"/>
              </a:xfrm>
              <a:prstGeom prst="rect">
                <a:avLst/>
              </a:prstGeom>
              <a:solidFill>
                <a:schemeClr val="bg1"/>
              </a:solid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TW" sz="1800" b="0" i="1" dirty="0" smtClean="0">
                              <a:latin typeface="Cambria Math" panose="02040503050406030204" pitchFamily="18" charset="0"/>
                              <a:cs typeface="Times New Roman" pitchFamily="18" charset="0"/>
                            </a:rPr>
                          </m:ctrlPr>
                        </m:sSubPr>
                        <m:e>
                          <m:r>
                            <a:rPr lang="en-US" altLang="zh-TW" sz="1800" b="0" i="1" dirty="0" smtClean="0">
                              <a:latin typeface="Cambria Math" panose="02040503050406030204" pitchFamily="18" charset="0"/>
                              <a:cs typeface="Times New Roman" pitchFamily="18" charset="0"/>
                            </a:rPr>
                            <m:t>𝑓</m:t>
                          </m:r>
                        </m:e>
                        <m:sub>
                          <m:r>
                            <a:rPr lang="en-US" altLang="zh-TW" sz="1800" b="0" i="1" dirty="0" smtClean="0">
                              <a:latin typeface="Cambria Math" panose="02040503050406030204" pitchFamily="18" charset="0"/>
                              <a:cs typeface="Times New Roman" pitchFamily="18" charset="0"/>
                            </a:rPr>
                            <m:t>𝑠</m:t>
                          </m:r>
                        </m:sub>
                      </m:sSub>
                    </m:oMath>
                  </m:oMathPara>
                </a14:m>
                <a:endParaRPr lang="zh-TW" altLang="en-US" sz="1800" i="1" dirty="0">
                  <a:latin typeface="Times New Roman" pitchFamily="18" charset="0"/>
                  <a:cs typeface="Times New Roman" pitchFamily="18" charset="0"/>
                </a:endParaRPr>
              </a:p>
            </p:txBody>
          </p:sp>
        </mc:Choice>
        <mc:Fallback xmlns="">
          <p:sp>
            <p:nvSpPr>
              <p:cNvPr id="20" name="文字方塊 15">
                <a:extLst>
                  <a:ext uri="{FF2B5EF4-FFF2-40B4-BE49-F238E27FC236}">
                    <a16:creationId xmlns:a16="http://schemas.microsoft.com/office/drawing/2014/main" id="{04E6B02A-7399-F040-B204-3482299B3CE1}"/>
                  </a:ext>
                </a:extLst>
              </p:cNvPr>
              <p:cNvSpPr txBox="1">
                <a:spLocks noRot="1" noChangeAspect="1" noMove="1" noResize="1" noEditPoints="1" noAdjustHandles="1" noChangeArrowheads="1" noChangeShapeType="1" noTextEdit="1"/>
              </p:cNvSpPr>
              <p:nvPr/>
            </p:nvSpPr>
            <p:spPr bwMode="auto">
              <a:xfrm>
                <a:off x="3541968" y="2836601"/>
                <a:ext cx="292167" cy="369332"/>
              </a:xfrm>
              <a:prstGeom prst="rect">
                <a:avLst/>
              </a:prstGeom>
              <a:blipFill>
                <a:blip r:embed="rId4"/>
                <a:stretch>
                  <a:fillRect l="-4167" r="-12500" b="-133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40432ECE-3002-3E48-B3E6-0A63243C6C9E}"/>
                  </a:ext>
                </a:extLst>
              </p:cNvPr>
              <p:cNvSpPr txBox="1"/>
              <p:nvPr/>
            </p:nvSpPr>
            <p:spPr>
              <a:xfrm>
                <a:off x="1377797" y="4643404"/>
                <a:ext cx="3750386" cy="5539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rPr>
                          </m:ctrlPr>
                        </m:sSubPr>
                        <m:e>
                          <m:r>
                            <a:rPr kumimoji="1" lang="en-US" altLang="zh-TW" b="0" i="1" smtClean="0">
                              <a:latin typeface="Cambria Math" panose="02040503050406030204" pitchFamily="18" charset="0"/>
                            </a:rPr>
                            <m:t>𝐹</m:t>
                          </m:r>
                        </m:e>
                        <m:sub>
                          <m:r>
                            <a:rPr kumimoji="1" lang="en-US" altLang="zh-TW" b="0" i="1" smtClean="0">
                              <a:latin typeface="Cambria Math" panose="02040503050406030204" pitchFamily="18" charset="0"/>
                            </a:rPr>
                            <m:t>𝑥</m:t>
                          </m:r>
                        </m:sub>
                      </m:sSub>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𝑚</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𝑎</m:t>
                          </m:r>
                        </m:e>
                        <m:sub>
                          <m:r>
                            <a:rPr kumimoji="1" lang="en-US" altLang="zh-TW" b="0" i="1" smtClean="0">
                              <a:latin typeface="Cambria Math" panose="02040503050406030204" pitchFamily="18" charset="0"/>
                            </a:rPr>
                            <m:t>𝑥</m:t>
                          </m:r>
                        </m:sub>
                      </m:sSub>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𝑛</m:t>
                      </m:r>
                      <m:func>
                        <m:funcPr>
                          <m:ctrlPr>
                            <a:rPr kumimoji="1" lang="en-US" altLang="zh-TW" b="0" i="1" smtClean="0">
                              <a:latin typeface="Cambria Math" panose="02040503050406030204" pitchFamily="18" charset="0"/>
                              <a:ea typeface="Cambria Math" panose="02040503050406030204" pitchFamily="18" charset="0"/>
                            </a:rPr>
                          </m:ctrlPr>
                        </m:funcPr>
                        <m:fName>
                          <m:r>
                            <m:rPr>
                              <m:sty m:val="p"/>
                            </m:rPr>
                            <a:rPr kumimoji="1" lang="en-US" altLang="zh-TW" b="0" i="0" smtClean="0">
                              <a:latin typeface="Cambria Math" panose="02040503050406030204" pitchFamily="18" charset="0"/>
                              <a:ea typeface="Cambria Math" panose="02040503050406030204" pitchFamily="18" charset="0"/>
                            </a:rPr>
                            <m:t>sin</m:t>
                          </m:r>
                        </m:fName>
                        <m:e>
                          <m:r>
                            <a:rPr kumimoji="1" lang="en-US" altLang="zh-TW" b="0" i="1" smtClean="0">
                              <a:latin typeface="Cambria Math" panose="02040503050406030204" pitchFamily="18" charset="0"/>
                              <a:ea typeface="Cambria Math" panose="02040503050406030204" pitchFamily="18" charset="0"/>
                            </a:rPr>
                            <m:t>𝜃</m:t>
                          </m:r>
                        </m:e>
                      </m:func>
                      <m:r>
                        <a:rPr kumimoji="1" lang="en-US" altLang="zh-TW" b="0" i="1" smtClean="0">
                          <a:latin typeface="Cambria Math" panose="02040503050406030204" pitchFamily="18" charset="0"/>
                          <a:ea typeface="Cambria Math" panose="02040503050406030204" pitchFamily="18" charset="0"/>
                        </a:rPr>
                        <m:t>+</m:t>
                      </m:r>
                      <m:sSub>
                        <m:sSubPr>
                          <m:ctrlPr>
                            <a:rPr kumimoji="1" lang="en-US" altLang="zh-TW" b="0" i="1" smtClean="0">
                              <a:latin typeface="Cambria Math" panose="02040503050406030204" pitchFamily="18" charset="0"/>
                              <a:ea typeface="Cambria Math" panose="02040503050406030204" pitchFamily="18" charset="0"/>
                            </a:rPr>
                          </m:ctrlPr>
                        </m:sSubPr>
                        <m:e>
                          <m:r>
                            <a:rPr kumimoji="1" lang="en-US" altLang="zh-TW" b="0" i="1" smtClean="0">
                              <a:latin typeface="Cambria Math" panose="02040503050406030204" pitchFamily="18" charset="0"/>
                              <a:ea typeface="Cambria Math" panose="02040503050406030204" pitchFamily="18" charset="0"/>
                            </a:rPr>
                            <m:t>𝑓</m:t>
                          </m:r>
                        </m:e>
                        <m:sub>
                          <m:r>
                            <a:rPr kumimoji="1" lang="en-US" altLang="zh-TW" b="0" i="1" smtClean="0">
                              <a:latin typeface="Cambria Math" panose="02040503050406030204" pitchFamily="18" charset="0"/>
                              <a:ea typeface="Cambria Math" panose="02040503050406030204" pitchFamily="18" charset="0"/>
                            </a:rPr>
                            <m:t>𝑠</m:t>
                          </m:r>
                        </m:sub>
                      </m:sSub>
                      <m:func>
                        <m:funcPr>
                          <m:ctrlPr>
                            <a:rPr kumimoji="1" lang="en-US" altLang="zh-TW" b="0" i="1" smtClean="0">
                              <a:latin typeface="Cambria Math" panose="02040503050406030204" pitchFamily="18" charset="0"/>
                              <a:ea typeface="Cambria Math" panose="02040503050406030204" pitchFamily="18" charset="0"/>
                            </a:rPr>
                          </m:ctrlPr>
                        </m:funcPr>
                        <m:fName>
                          <m:r>
                            <m:rPr>
                              <m:sty m:val="p"/>
                            </m:rPr>
                            <a:rPr kumimoji="1" lang="en-US" altLang="zh-TW" b="0" i="0" smtClean="0">
                              <a:latin typeface="Cambria Math" panose="02040503050406030204" pitchFamily="18" charset="0"/>
                              <a:ea typeface="Cambria Math" panose="02040503050406030204" pitchFamily="18" charset="0"/>
                            </a:rPr>
                            <m:t>cos</m:t>
                          </m:r>
                        </m:fName>
                        <m:e>
                          <m:r>
                            <a:rPr kumimoji="1" lang="en-US" altLang="zh-TW" b="0" i="1" smtClean="0">
                              <a:latin typeface="Cambria Math" panose="02040503050406030204" pitchFamily="18" charset="0"/>
                              <a:ea typeface="Cambria Math" panose="02040503050406030204" pitchFamily="18" charset="0"/>
                            </a:rPr>
                            <m:t>𝜃</m:t>
                          </m:r>
                        </m:e>
                      </m:func>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𝑚</m:t>
                      </m:r>
                      <m:f>
                        <m:fPr>
                          <m:ctrlPr>
                            <a:rPr kumimoji="1" lang="en-US" altLang="zh-TW" b="0" i="1" smtClean="0">
                              <a:latin typeface="Cambria Math" panose="02040503050406030204" pitchFamily="18" charset="0"/>
                              <a:ea typeface="Cambria Math" panose="02040503050406030204" pitchFamily="18" charset="0"/>
                            </a:rPr>
                          </m:ctrlPr>
                        </m:fPr>
                        <m:num>
                          <m:sSup>
                            <m:sSupPr>
                              <m:ctrlPr>
                                <a:rPr kumimoji="1" lang="en-US" altLang="zh-TW" b="0"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𝑣</m:t>
                              </m:r>
                            </m:e>
                            <m:sup>
                              <m:r>
                                <a:rPr kumimoji="1" lang="en-US" altLang="zh-TW" b="0" i="1" smtClean="0">
                                  <a:latin typeface="Cambria Math" panose="02040503050406030204" pitchFamily="18" charset="0"/>
                                  <a:ea typeface="Cambria Math" panose="02040503050406030204" pitchFamily="18" charset="0"/>
                                </a:rPr>
                                <m:t>2</m:t>
                              </m:r>
                            </m:sup>
                          </m:sSup>
                        </m:num>
                        <m:den>
                          <m:r>
                            <a:rPr kumimoji="1" lang="en-US" altLang="zh-TW" b="0" i="1" smtClean="0">
                              <a:latin typeface="Cambria Math" panose="02040503050406030204" pitchFamily="18" charset="0"/>
                              <a:ea typeface="Cambria Math" panose="02040503050406030204" pitchFamily="18" charset="0"/>
                            </a:rPr>
                            <m:t>𝑟</m:t>
                          </m:r>
                        </m:den>
                      </m:f>
                    </m:oMath>
                  </m:oMathPara>
                </a14:m>
                <a:endParaRPr kumimoji="1" lang="zh-TW" altLang="en-US" dirty="0"/>
              </a:p>
            </p:txBody>
          </p:sp>
        </mc:Choice>
        <mc:Fallback xmlns="">
          <p:sp>
            <p:nvSpPr>
              <p:cNvPr id="13" name="文字方塊 12">
                <a:extLst>
                  <a:ext uri="{FF2B5EF4-FFF2-40B4-BE49-F238E27FC236}">
                    <a16:creationId xmlns:a16="http://schemas.microsoft.com/office/drawing/2014/main" id="{40432ECE-3002-3E48-B3E6-0A63243C6C9E}"/>
                  </a:ext>
                </a:extLst>
              </p:cNvPr>
              <p:cNvSpPr txBox="1">
                <a:spLocks noRot="1" noChangeAspect="1" noMove="1" noResize="1" noEditPoints="1" noAdjustHandles="1" noChangeArrowheads="1" noChangeShapeType="1" noTextEdit="1"/>
              </p:cNvSpPr>
              <p:nvPr/>
            </p:nvSpPr>
            <p:spPr>
              <a:xfrm>
                <a:off x="1377797" y="4643404"/>
                <a:ext cx="3750386" cy="553998"/>
              </a:xfrm>
              <a:prstGeom prst="rect">
                <a:avLst/>
              </a:prstGeom>
              <a:blipFill>
                <a:blip r:embed="rId5"/>
                <a:stretch>
                  <a:fillRect l="-676"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B79C430A-822E-D44E-82FC-C784FB534B19}"/>
                  </a:ext>
                </a:extLst>
              </p:cNvPr>
              <p:cNvSpPr txBox="1"/>
              <p:nvPr/>
            </p:nvSpPr>
            <p:spPr>
              <a:xfrm>
                <a:off x="1377797" y="5276518"/>
                <a:ext cx="4026359" cy="29892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rPr>
                          </m:ctrlPr>
                        </m:sSubPr>
                        <m:e>
                          <m:r>
                            <a:rPr kumimoji="1" lang="en-US" altLang="zh-TW" b="0" i="1" smtClean="0">
                              <a:latin typeface="Cambria Math" panose="02040503050406030204" pitchFamily="18" charset="0"/>
                            </a:rPr>
                            <m:t>𝐹</m:t>
                          </m:r>
                        </m:e>
                        <m:sub>
                          <m:r>
                            <a:rPr kumimoji="1" lang="en-US" altLang="zh-TW" b="0" i="1" smtClean="0">
                              <a:latin typeface="Cambria Math" panose="02040503050406030204" pitchFamily="18" charset="0"/>
                            </a:rPr>
                            <m:t>𝑦</m:t>
                          </m:r>
                        </m:sub>
                      </m:sSub>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𝑚</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𝑎</m:t>
                          </m:r>
                        </m:e>
                        <m:sub>
                          <m:r>
                            <a:rPr kumimoji="1" lang="en-US" altLang="zh-TW" b="0" i="1" smtClean="0">
                              <a:latin typeface="Cambria Math" panose="02040503050406030204" pitchFamily="18" charset="0"/>
                            </a:rPr>
                            <m:t>𝑦</m:t>
                          </m:r>
                        </m:sub>
                      </m:sSub>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𝑛</m:t>
                      </m:r>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cos</m:t>
                          </m:r>
                        </m:fName>
                        <m:e>
                          <m:r>
                            <a:rPr lang="en-US" altLang="zh-TW" i="1">
                              <a:latin typeface="Cambria Math" panose="02040503050406030204" pitchFamily="18" charset="0"/>
                              <a:ea typeface="Cambria Math" panose="02040503050406030204" pitchFamily="18" charset="0"/>
                            </a:rPr>
                            <m:t>𝜃</m:t>
                          </m:r>
                        </m:e>
                      </m:func>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𝑚𝑔</m:t>
                      </m:r>
                      <m:r>
                        <a:rPr lang="en-US" altLang="zh-TW" b="0" i="1" smtClean="0">
                          <a:latin typeface="Cambria Math" panose="02040503050406030204" pitchFamily="18" charset="0"/>
                          <a:ea typeface="Cambria Math" panose="02040503050406030204" pitchFamily="18" charset="0"/>
                        </a:rPr>
                        <m:t>−</m:t>
                      </m:r>
                      <m:sSub>
                        <m:sSubPr>
                          <m:ctrlPr>
                            <a:rPr kumimoji="1" lang="en-US" altLang="zh-TW" b="0" i="1" smtClean="0">
                              <a:latin typeface="Cambria Math" panose="02040503050406030204" pitchFamily="18" charset="0"/>
                              <a:ea typeface="Cambria Math" panose="02040503050406030204" pitchFamily="18" charset="0"/>
                            </a:rPr>
                          </m:ctrlPr>
                        </m:sSubPr>
                        <m:e>
                          <m:r>
                            <a:rPr kumimoji="1" lang="en-US" altLang="zh-TW" b="0" i="1" smtClean="0">
                              <a:latin typeface="Cambria Math" panose="02040503050406030204" pitchFamily="18" charset="0"/>
                              <a:ea typeface="Cambria Math" panose="02040503050406030204" pitchFamily="18" charset="0"/>
                            </a:rPr>
                            <m:t>𝑓</m:t>
                          </m:r>
                        </m:e>
                        <m:sub>
                          <m:r>
                            <a:rPr kumimoji="1" lang="en-US" altLang="zh-TW" b="0" i="1" smtClean="0">
                              <a:latin typeface="Cambria Math" panose="02040503050406030204" pitchFamily="18" charset="0"/>
                              <a:ea typeface="Cambria Math" panose="02040503050406030204" pitchFamily="18" charset="0"/>
                            </a:rPr>
                            <m:t>𝑠</m:t>
                          </m:r>
                        </m:sub>
                      </m:sSub>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sin</m:t>
                          </m:r>
                        </m:fName>
                        <m:e>
                          <m:r>
                            <a:rPr lang="en-US" altLang="zh-TW" i="1">
                              <a:latin typeface="Cambria Math" panose="02040503050406030204" pitchFamily="18" charset="0"/>
                              <a:ea typeface="Cambria Math" panose="02040503050406030204" pitchFamily="18" charset="0"/>
                            </a:rPr>
                            <m:t>𝜃</m:t>
                          </m:r>
                        </m:e>
                      </m:func>
                      <m:r>
                        <a:rPr kumimoji="1" lang="en-US" altLang="zh-TW" b="0" i="1" smtClean="0">
                          <a:latin typeface="Cambria Math" panose="02040503050406030204" pitchFamily="18" charset="0"/>
                          <a:ea typeface="Cambria Math" panose="02040503050406030204" pitchFamily="18" charset="0"/>
                        </a:rPr>
                        <m:t>=0</m:t>
                      </m:r>
                    </m:oMath>
                  </m:oMathPara>
                </a14:m>
                <a:endParaRPr kumimoji="1" lang="zh-TW" altLang="en-US" dirty="0"/>
              </a:p>
            </p:txBody>
          </p:sp>
        </mc:Choice>
        <mc:Fallback xmlns="">
          <p:sp>
            <p:nvSpPr>
              <p:cNvPr id="21" name="文字方塊 20">
                <a:extLst>
                  <a:ext uri="{FF2B5EF4-FFF2-40B4-BE49-F238E27FC236}">
                    <a16:creationId xmlns:a16="http://schemas.microsoft.com/office/drawing/2014/main" id="{B79C430A-822E-D44E-82FC-C784FB534B19}"/>
                  </a:ext>
                </a:extLst>
              </p:cNvPr>
              <p:cNvSpPr txBox="1">
                <a:spLocks noRot="1" noChangeAspect="1" noMove="1" noResize="1" noEditPoints="1" noAdjustHandles="1" noChangeArrowheads="1" noChangeShapeType="1" noTextEdit="1"/>
              </p:cNvSpPr>
              <p:nvPr/>
            </p:nvSpPr>
            <p:spPr>
              <a:xfrm>
                <a:off x="1377797" y="5276518"/>
                <a:ext cx="4026359" cy="298928"/>
              </a:xfrm>
              <a:prstGeom prst="rect">
                <a:avLst/>
              </a:prstGeom>
              <a:blipFill>
                <a:blip r:embed="rId6"/>
                <a:stretch>
                  <a:fillRect l="-629" r="-629" b="-2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3E3B3ED-C4B1-704C-93B4-72FE9918BDEC}"/>
                  </a:ext>
                </a:extLst>
              </p:cNvPr>
              <p:cNvSpPr txBox="1"/>
              <p:nvPr/>
            </p:nvSpPr>
            <p:spPr>
              <a:xfrm>
                <a:off x="1330966" y="5689601"/>
                <a:ext cx="6599559" cy="369332"/>
              </a:xfrm>
              <a:prstGeom prst="rect">
                <a:avLst/>
              </a:prstGeom>
              <a:noFill/>
            </p:spPr>
            <p:txBody>
              <a:bodyPr wrap="square" rtlCol="0">
                <a:spAutoFit/>
              </a:bodyPr>
              <a:lstStyle/>
              <a:p>
                <a:r>
                  <a:rPr lang="en-TW" dirty="0"/>
                  <a:t>代入已知的、駕駛行駛的速度</a:t>
                </a:r>
                <a:r>
                  <a:rPr lang="en-US" altLang="zh-TW" dirty="0">
                    <a:ea typeface="Cambria Math" panose="02040503050406030204" pitchFamily="18" charset="0"/>
                  </a:rPr>
                  <a:t> </a:t>
                </a:r>
                <a14:m>
                  <m:oMath xmlns:m="http://schemas.openxmlformats.org/officeDocument/2006/math">
                    <m:r>
                      <a:rPr lang="en-US" altLang="zh-TW" i="1">
                        <a:latin typeface="Cambria Math" panose="02040503050406030204" pitchFamily="18" charset="0"/>
                        <a:ea typeface="Cambria Math" panose="02040503050406030204" pitchFamily="18" charset="0"/>
                      </a:rPr>
                      <m:t>𝑣</m:t>
                    </m:r>
                  </m:oMath>
                </a14:m>
                <a:r>
                  <a:rPr lang="en-TW" dirty="0"/>
                  <a:t>，未知的</a:t>
                </a:r>
                <a14:m>
                  <m:oMath xmlns:m="http://schemas.openxmlformats.org/officeDocument/2006/math">
                    <m:r>
                      <a:rPr lang="en-US" altLang="zh-TW" i="1">
                        <a:latin typeface="Cambria Math" panose="02040503050406030204" pitchFamily="18" charset="0"/>
                        <a:ea typeface="Cambria Math" panose="02040503050406030204" pitchFamily="18" charset="0"/>
                      </a:rPr>
                      <m:t>𝑛</m:t>
                    </m:r>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𝑓</m:t>
                        </m:r>
                      </m:e>
                      <m:sub>
                        <m:r>
                          <a:rPr lang="en-US" altLang="zh-TW" i="1">
                            <a:latin typeface="Cambria Math" panose="02040503050406030204" pitchFamily="18" charset="0"/>
                            <a:ea typeface="Cambria Math" panose="02040503050406030204" pitchFamily="18" charset="0"/>
                          </a:rPr>
                          <m:t>𝑠</m:t>
                        </m:r>
                      </m:sub>
                    </m:sSub>
                    <m:r>
                      <a:rPr lang="en-US" altLang="zh-TW" i="1">
                        <a:latin typeface="Cambria Math" panose="02040503050406030204" pitchFamily="18" charset="0"/>
                        <a:ea typeface="Cambria Math" panose="02040503050406030204" pitchFamily="18" charset="0"/>
                      </a:rPr>
                      <m:t> </m:t>
                    </m:r>
                  </m:oMath>
                </a14:m>
                <a:r>
                  <a:rPr lang="en-TW" dirty="0"/>
                  <a:t>就可以解出來！</a:t>
                </a:r>
              </a:p>
            </p:txBody>
          </p:sp>
        </mc:Choice>
        <mc:Fallback xmlns="">
          <p:sp>
            <p:nvSpPr>
              <p:cNvPr id="2" name="TextBox 1">
                <a:extLst>
                  <a:ext uri="{FF2B5EF4-FFF2-40B4-BE49-F238E27FC236}">
                    <a16:creationId xmlns:a16="http://schemas.microsoft.com/office/drawing/2014/main" id="{13E3B3ED-C4B1-704C-93B4-72FE9918BDEC}"/>
                  </a:ext>
                </a:extLst>
              </p:cNvPr>
              <p:cNvSpPr txBox="1">
                <a:spLocks noRot="1" noChangeAspect="1" noMove="1" noResize="1" noEditPoints="1" noAdjustHandles="1" noChangeArrowheads="1" noChangeShapeType="1" noTextEdit="1"/>
              </p:cNvSpPr>
              <p:nvPr/>
            </p:nvSpPr>
            <p:spPr>
              <a:xfrm>
                <a:off x="1330966" y="5689601"/>
                <a:ext cx="6599559" cy="369332"/>
              </a:xfrm>
              <a:prstGeom prst="rect">
                <a:avLst/>
              </a:prstGeom>
              <a:blipFill>
                <a:blip r:embed="rId7"/>
                <a:stretch>
                  <a:fillRect l="-768" t="-6452"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8ACEDAC-8A29-D64D-A07F-3ACCD579C5EC}"/>
                  </a:ext>
                </a:extLst>
              </p:cNvPr>
              <p:cNvSpPr/>
              <p:nvPr/>
            </p:nvSpPr>
            <p:spPr>
              <a:xfrm>
                <a:off x="1330967" y="6173089"/>
                <a:ext cx="4977645" cy="369332"/>
              </a:xfrm>
              <a:prstGeom prst="rect">
                <a:avLst/>
              </a:prstGeom>
            </p:spPr>
            <p:txBody>
              <a:bodyPr wrap="none">
                <a:spAutoFit/>
              </a:bodyPr>
              <a:lstStyle/>
              <a:p>
                <a:r>
                  <a:rPr lang="zh-TW" altLang="en-US" dirty="0">
                    <a:latin typeface="+mn-ea"/>
                    <a:ea typeface="+mn-ea"/>
                  </a:rPr>
                  <a:t>但當</a:t>
                </a:r>
                <a14:m>
                  <m:oMath xmlns:m="http://schemas.openxmlformats.org/officeDocument/2006/math">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𝑓</m:t>
                        </m:r>
                      </m:e>
                      <m:sub>
                        <m:r>
                          <a:rPr lang="en-US" altLang="zh-TW" i="1">
                            <a:latin typeface="Cambria Math" panose="02040503050406030204" pitchFamily="18" charset="0"/>
                            <a:ea typeface="Cambria Math" panose="02040503050406030204" pitchFamily="18" charset="0"/>
                          </a:rPr>
                          <m:t>𝑠</m:t>
                        </m:r>
                      </m:sub>
                    </m:sSub>
                  </m:oMath>
                </a14:m>
                <a:r>
                  <a:rPr lang="en-TW" dirty="0"/>
                  <a:t>大於最大靜摩擦力時，車子就開始打滑。</a:t>
                </a:r>
              </a:p>
            </p:txBody>
          </p:sp>
        </mc:Choice>
        <mc:Fallback xmlns="">
          <p:sp>
            <p:nvSpPr>
              <p:cNvPr id="4" name="Rectangle 3">
                <a:extLst>
                  <a:ext uri="{FF2B5EF4-FFF2-40B4-BE49-F238E27FC236}">
                    <a16:creationId xmlns:a16="http://schemas.microsoft.com/office/drawing/2014/main" id="{58ACEDAC-8A29-D64D-A07F-3ACCD579C5EC}"/>
                  </a:ext>
                </a:extLst>
              </p:cNvPr>
              <p:cNvSpPr>
                <a:spLocks noRot="1" noChangeAspect="1" noMove="1" noResize="1" noEditPoints="1" noAdjustHandles="1" noChangeArrowheads="1" noChangeShapeType="1" noTextEdit="1"/>
              </p:cNvSpPr>
              <p:nvPr/>
            </p:nvSpPr>
            <p:spPr>
              <a:xfrm>
                <a:off x="1330967" y="6173089"/>
                <a:ext cx="4977645" cy="369332"/>
              </a:xfrm>
              <a:prstGeom prst="rect">
                <a:avLst/>
              </a:prstGeom>
              <a:blipFill>
                <a:blip r:embed="rId8"/>
                <a:stretch>
                  <a:fillRect l="-1018" t="-10000" b="-20000"/>
                </a:stretch>
              </a:blipFill>
            </p:spPr>
            <p:txBody>
              <a:bodyPr/>
              <a:lstStyle/>
              <a:p>
                <a:r>
                  <a:rPr lang="en-TW">
                    <a:noFill/>
                  </a:rPr>
                  <a:t> </a:t>
                </a:r>
              </a:p>
            </p:txBody>
          </p:sp>
        </mc:Fallback>
      </mc:AlternateContent>
    </p:spTree>
    <p:extLst>
      <p:ext uri="{BB962C8B-B14F-4D97-AF65-F5344CB8AC3E}">
        <p14:creationId xmlns:p14="http://schemas.microsoft.com/office/powerpoint/2010/main" val="377618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43"/>
                                        </p:tgtEl>
                                        <p:attrNameLst>
                                          <p:attrName>style.visibility</p:attrName>
                                        </p:attrNameLst>
                                      </p:cBhvr>
                                      <p:to>
                                        <p:strVal val="visible"/>
                                      </p:to>
                                    </p:set>
                                    <p:anim calcmode="lin" valueType="num">
                                      <p:cBhvr additive="base">
                                        <p:cTn id="17" dur="500" fill="hold"/>
                                        <p:tgtEl>
                                          <p:spTgt spid="14343"/>
                                        </p:tgtEl>
                                        <p:attrNameLst>
                                          <p:attrName>ppt_x</p:attrName>
                                        </p:attrNameLst>
                                      </p:cBhvr>
                                      <p:tavLst>
                                        <p:tav tm="0">
                                          <p:val>
                                            <p:strVal val="#ppt_x"/>
                                          </p:val>
                                        </p:tav>
                                        <p:tav tm="100000">
                                          <p:val>
                                            <p:strVal val="#ppt_x"/>
                                          </p:val>
                                        </p:tav>
                                      </p:tavLst>
                                    </p:anim>
                                    <p:anim calcmode="lin" valueType="num">
                                      <p:cBhvr additive="base">
                                        <p:cTn id="18" dur="500" fill="hold"/>
                                        <p:tgtEl>
                                          <p:spTgt spid="1434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P spid="20" grpId="0" animBg="1"/>
      <p:bldP spid="13" grpId="0" animBg="1"/>
      <p:bldP spid="21" grpId="0" animBg="1"/>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文字方塊 1"/>
          <p:cNvSpPr txBox="1">
            <a:spLocks noChangeArrowheads="1"/>
          </p:cNvSpPr>
          <p:nvPr/>
        </p:nvSpPr>
        <p:spPr bwMode="auto">
          <a:xfrm>
            <a:off x="1835150" y="1341438"/>
            <a:ext cx="7058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要求每一個有質量</a:t>
            </a:r>
            <a:r>
              <a:rPr lang="zh-TW" altLang="en-US" sz="1800" dirty="0"/>
              <a:t>的物體，</a:t>
            </a:r>
            <a:r>
              <a:rPr lang="zh-TW" altLang="en-US" sz="1800" dirty="0">
                <a:solidFill>
                  <a:srgbClr val="FF0000"/>
                </a:solidFill>
              </a:rPr>
              <a:t>每一個方向</a:t>
            </a:r>
            <a:r>
              <a:rPr lang="zh-TW" altLang="en-US" sz="1800" dirty="0"/>
              <a:t>都滿足一個牛頓第二定律！</a:t>
            </a:r>
          </a:p>
        </p:txBody>
      </p:sp>
      <p:sp>
        <p:nvSpPr>
          <p:cNvPr id="17411" name="文字方塊 2"/>
          <p:cNvSpPr txBox="1">
            <a:spLocks noChangeArrowheads="1"/>
          </p:cNvSpPr>
          <p:nvPr/>
        </p:nvSpPr>
        <p:spPr bwMode="auto">
          <a:xfrm>
            <a:off x="1835150" y="1773238"/>
            <a:ext cx="5689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無質量或質量可以忽略者，要求其所受合力必須為零。</a:t>
            </a:r>
          </a:p>
        </p:txBody>
      </p:sp>
      <p:pic>
        <p:nvPicPr>
          <p:cNvPr id="17412" name="Picture 5" descr="D:\Dropbox\Documents\課程\YoungTextBook\Images\Chapter04\A_Images\A_Figures_and_Photos\04_3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781300"/>
            <a:ext cx="4986338"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文字方塊 4"/>
          <p:cNvSpPr txBox="1">
            <a:spLocks noChangeArrowheads="1"/>
          </p:cNvSpPr>
          <p:nvPr/>
        </p:nvSpPr>
        <p:spPr bwMode="auto">
          <a:xfrm>
            <a:off x="1835150" y="909638"/>
            <a:ext cx="453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將未知的力與加速度以符號代表。</a:t>
            </a:r>
          </a:p>
        </p:txBody>
      </p:sp>
      <p:sp>
        <p:nvSpPr>
          <p:cNvPr id="17414" name="文字方塊 5"/>
          <p:cNvSpPr txBox="1">
            <a:spLocks noChangeArrowheads="1"/>
          </p:cNvSpPr>
          <p:nvPr/>
        </p:nvSpPr>
        <p:spPr bwMode="auto">
          <a:xfrm>
            <a:off x="1835150" y="2205038"/>
            <a:ext cx="3959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聯立方程式，解出未知量。</a:t>
            </a:r>
          </a:p>
        </p:txBody>
      </p:sp>
      <p:sp>
        <p:nvSpPr>
          <p:cNvPr id="17415" name="文字方塊 6"/>
          <p:cNvSpPr txBox="1">
            <a:spLocks noChangeArrowheads="1"/>
          </p:cNvSpPr>
          <p:nvPr/>
        </p:nvSpPr>
        <p:spPr bwMode="auto">
          <a:xfrm>
            <a:off x="3924300" y="404813"/>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solidFill>
                  <a:srgbClr val="FF0000"/>
                </a:solidFill>
              </a:rPr>
              <a:t>解題訣竅：</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914400"/>
            <a:ext cx="4165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5579F56-0B0B-49A3-6CEC-A83320218504}"/>
              </a:ext>
            </a:extLst>
          </p:cNvPr>
          <p:cNvSpPr txBox="1"/>
          <p:nvPr/>
        </p:nvSpPr>
        <p:spPr>
          <a:xfrm>
            <a:off x="3491880" y="6093296"/>
            <a:ext cx="2376264" cy="369332"/>
          </a:xfrm>
          <a:prstGeom prst="rect">
            <a:avLst/>
          </a:prstGeom>
          <a:noFill/>
        </p:spPr>
        <p:txBody>
          <a:bodyPr wrap="square" rtlCol="0">
            <a:spAutoFit/>
          </a:bodyPr>
          <a:lstStyle/>
          <a:p>
            <a:r>
              <a:rPr lang="en-TW" dirty="0"/>
              <a:t>計算旋轉速度！</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圖片 1" descr="snap.jpg"/>
          <p:cNvPicPr>
            <a:picLocks noChangeAspect="1"/>
          </p:cNvPicPr>
          <p:nvPr/>
        </p:nvPicPr>
        <p:blipFill rotWithShape="1">
          <a:blip r:embed="rId2">
            <a:extLst>
              <a:ext uri="{28A0092B-C50C-407E-A947-70E740481C1C}">
                <a14:useLocalDpi xmlns:a14="http://schemas.microsoft.com/office/drawing/2010/main" val="0"/>
              </a:ext>
            </a:extLst>
          </a:blip>
          <a:srcRect l="26928" t="26941" r="23829" b="15922"/>
          <a:stretch/>
        </p:blipFill>
        <p:spPr bwMode="auto">
          <a:xfrm>
            <a:off x="1394625" y="692150"/>
            <a:ext cx="654208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單箭頭接點 5"/>
          <p:cNvCxnSpPr/>
          <p:nvPr/>
        </p:nvCxnSpPr>
        <p:spPr>
          <a:xfrm rot="5400000" flipH="1" flipV="1">
            <a:off x="2827338" y="3549650"/>
            <a:ext cx="642938" cy="642937"/>
          </a:xfrm>
          <a:prstGeom prst="straightConnector1">
            <a:avLst/>
          </a:prstGeom>
          <a:ln w="38100">
            <a:solidFill>
              <a:srgbClr val="CC0099"/>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p:nvPr/>
        </p:nvCxnSpPr>
        <p:spPr>
          <a:xfrm rot="16200000" flipH="1">
            <a:off x="2827338" y="4192588"/>
            <a:ext cx="419100" cy="4191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rot="5400000">
            <a:off x="2540794" y="4479131"/>
            <a:ext cx="571500"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rot="16200000" flipV="1">
            <a:off x="3255963" y="4621213"/>
            <a:ext cx="419100" cy="4191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rot="5400000" flipH="1" flipV="1">
            <a:off x="3613150" y="4621213"/>
            <a:ext cx="357187" cy="35718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rot="5400000">
            <a:off x="3221038" y="5441950"/>
            <a:ext cx="785812"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 name="Curved Up Arrow 1">
            <a:extLst>
              <a:ext uri="{FF2B5EF4-FFF2-40B4-BE49-F238E27FC236}">
                <a16:creationId xmlns:a16="http://schemas.microsoft.com/office/drawing/2014/main" id="{8C7C901E-EF1E-1A40-80DE-161C9D7BDABF}"/>
              </a:ext>
            </a:extLst>
          </p:cNvPr>
          <p:cNvSpPr/>
          <p:nvPr/>
        </p:nvSpPr>
        <p:spPr>
          <a:xfrm>
            <a:off x="3228306" y="2752602"/>
            <a:ext cx="893514" cy="216024"/>
          </a:xfrm>
          <a:prstGeom prst="curvedUp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25" b="37303"/>
          <a:stretch/>
        </p:blipFill>
        <p:spPr bwMode="auto">
          <a:xfrm>
            <a:off x="2678665" y="116632"/>
            <a:ext cx="6206213" cy="504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67" t="62791" r="41111" b="-30"/>
          <a:stretch/>
        </p:blipFill>
        <p:spPr bwMode="auto">
          <a:xfrm>
            <a:off x="179512" y="3782590"/>
            <a:ext cx="3157641" cy="281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5923251" y="1970685"/>
                <a:ext cx="304931"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dirty="0" smtClean="0">
                          <a:latin typeface="Cambria Math"/>
                        </a:rPr>
                        <m:t>−</m:t>
                      </m:r>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5923251" y="1970685"/>
                <a:ext cx="304931" cy="276999"/>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6696607" y="1970685"/>
                <a:ext cx="504056"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=0</m:t>
                      </m:r>
                    </m:oMath>
                  </m:oMathPara>
                </a14:m>
                <a:endParaRPr lang="zh-CN"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6696607" y="1970685"/>
                <a:ext cx="504056" cy="276999"/>
              </a:xfrm>
              <a:prstGeom prst="rect">
                <a:avLst/>
              </a:prstGeom>
              <a:blipFill rotWithShape="1">
                <a:blip r:embed="rId4"/>
                <a:stretch>
                  <a:fillRect r="-2439"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5776276" y="1184897"/>
                <a:ext cx="293945"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i="1" dirty="0" smtClean="0">
                          <a:latin typeface="Cambria Math"/>
                        </a:rPr>
                        <m:t>−</m:t>
                      </m:r>
                    </m:oMath>
                  </m:oMathPara>
                </a14:m>
                <a:endParaRPr lang="zh-CN" altLang="en-US" sz="16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5776276" y="1184897"/>
                <a:ext cx="293945" cy="246221"/>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6408520" y="1129297"/>
                <a:ext cx="504056"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=0</m:t>
                      </m:r>
                    </m:oMath>
                  </m:oMathPara>
                </a14:m>
                <a:endParaRPr lang="zh-CN"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6408520" y="1129297"/>
                <a:ext cx="504056" cy="276999"/>
              </a:xfrm>
              <a:prstGeom prst="rect">
                <a:avLst/>
              </a:prstGeom>
              <a:blipFill rotWithShape="1">
                <a:blip r:embed="rId6"/>
                <a:stretch>
                  <a:fillRect r="-2410" b="-8696"/>
                </a:stretch>
              </a:blipFill>
            </p:spPr>
            <p:txBody>
              <a:bodyPr/>
              <a:lstStyle/>
              <a:p>
                <a:r>
                  <a:rPr lang="zh-CN" altLang="en-US">
                    <a:noFill/>
                  </a:rPr>
                  <a:t> </a:t>
                </a:r>
              </a:p>
            </p:txBody>
          </p:sp>
        </mc:Fallback>
      </mc:AlternateContent>
      <p:sp>
        <p:nvSpPr>
          <p:cNvPr id="8" name="Curved Up Arrow 7">
            <a:extLst>
              <a:ext uri="{FF2B5EF4-FFF2-40B4-BE49-F238E27FC236}">
                <a16:creationId xmlns:a16="http://schemas.microsoft.com/office/drawing/2014/main" id="{403AAB07-4C7E-FA44-A232-1A805B0A3D4C}"/>
              </a:ext>
            </a:extLst>
          </p:cNvPr>
          <p:cNvSpPr/>
          <p:nvPr/>
        </p:nvSpPr>
        <p:spPr>
          <a:xfrm>
            <a:off x="1311575" y="3674578"/>
            <a:ext cx="893514" cy="216024"/>
          </a:xfrm>
          <a:prstGeom prst="curvedUp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sp>
        <p:nvSpPr>
          <p:cNvPr id="3" name="TextBox 2">
            <a:extLst>
              <a:ext uri="{FF2B5EF4-FFF2-40B4-BE49-F238E27FC236}">
                <a16:creationId xmlns:a16="http://schemas.microsoft.com/office/drawing/2014/main" id="{B446A7FF-71E7-544D-81D0-5C105E079683}"/>
              </a:ext>
            </a:extLst>
          </p:cNvPr>
          <p:cNvSpPr txBox="1"/>
          <p:nvPr/>
        </p:nvSpPr>
        <p:spPr>
          <a:xfrm>
            <a:off x="3561162" y="5465252"/>
            <a:ext cx="5403326" cy="369332"/>
          </a:xfrm>
          <a:prstGeom prst="rect">
            <a:avLst/>
          </a:prstGeom>
          <a:noFill/>
        </p:spPr>
        <p:txBody>
          <a:bodyPr wrap="square" rtlCol="0">
            <a:spAutoFit/>
          </a:bodyPr>
          <a:lstStyle/>
          <a:p>
            <a:r>
              <a:rPr lang="en-TW" dirty="0"/>
              <a:t>支架張力與重力的合力等於質量乘向心加速度！</a:t>
            </a:r>
          </a:p>
        </p:txBody>
      </p:sp>
      <p:sp>
        <p:nvSpPr>
          <p:cNvPr id="10" name="TextBox 9">
            <a:extLst>
              <a:ext uri="{FF2B5EF4-FFF2-40B4-BE49-F238E27FC236}">
                <a16:creationId xmlns:a16="http://schemas.microsoft.com/office/drawing/2014/main" id="{DF68A394-04D3-7344-968B-A730A70D5763}"/>
              </a:ext>
            </a:extLst>
          </p:cNvPr>
          <p:cNvSpPr txBox="1"/>
          <p:nvPr/>
        </p:nvSpPr>
        <p:spPr>
          <a:xfrm>
            <a:off x="3561340" y="5856515"/>
            <a:ext cx="5323538" cy="369332"/>
          </a:xfrm>
          <a:prstGeom prst="rect">
            <a:avLst/>
          </a:prstGeom>
          <a:noFill/>
        </p:spPr>
        <p:txBody>
          <a:bodyPr wrap="square" rtlCol="0">
            <a:spAutoFit/>
          </a:bodyPr>
          <a:lstStyle/>
          <a:p>
            <a:r>
              <a:rPr lang="en-TW" dirty="0"/>
              <a:t>合力提供了質量作等速圓周運動所需的向心力！</a:t>
            </a:r>
          </a:p>
        </p:txBody>
      </p:sp>
    </p:spTree>
    <p:extLst>
      <p:ext uri="{BB962C8B-B14F-4D97-AF65-F5344CB8AC3E}">
        <p14:creationId xmlns:p14="http://schemas.microsoft.com/office/powerpoint/2010/main" val="1119396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5" descr="Newton"/>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5508625" y="1557338"/>
            <a:ext cx="2220913" cy="3051175"/>
          </a:xfrm>
        </p:spPr>
      </p:pic>
      <p:sp>
        <p:nvSpPr>
          <p:cNvPr id="6147" name="Text Box 27"/>
          <p:cNvSpPr txBox="1">
            <a:spLocks noChangeArrowheads="1"/>
          </p:cNvSpPr>
          <p:nvPr/>
        </p:nvSpPr>
        <p:spPr bwMode="auto">
          <a:xfrm>
            <a:off x="5721350" y="5419725"/>
            <a:ext cx="16922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anose="02020603050405020304" pitchFamily="18" charset="0"/>
                <a:cs typeface="Times New Roman" panose="02020603050405020304" pitchFamily="18" charset="0"/>
              </a:rPr>
              <a:t>Isaac Newton</a:t>
            </a:r>
          </a:p>
          <a:p>
            <a:pPr eaLnBrk="1" hangingPunct="1">
              <a:spcBef>
                <a:spcPct val="50000"/>
              </a:spcBef>
              <a:buFontTx/>
              <a:buNone/>
            </a:pPr>
            <a:r>
              <a:rPr lang="en-US" altLang="zh-TW" sz="1800" dirty="0">
                <a:latin typeface="Times New Roman" panose="02020603050405020304" pitchFamily="18" charset="0"/>
                <a:cs typeface="Times New Roman" panose="02020603050405020304" pitchFamily="18" charset="0"/>
              </a:rPr>
              <a:t>(1642-1727)</a:t>
            </a:r>
          </a:p>
        </p:txBody>
      </p:sp>
      <p:pic>
        <p:nvPicPr>
          <p:cNvPr id="6148" name="圖片 6" descr="rainbow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284538"/>
            <a:ext cx="43037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ile:Isaac Newton signature.sv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692150"/>
            <a:ext cx="2127250" cy="719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50" name="Picture 26"/>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l="30269" r="49509" b="49471"/>
          <a:stretch>
            <a:fillRect/>
          </a:stretch>
        </p:blipFill>
        <p:spPr>
          <a:xfrm>
            <a:off x="4211638" y="765175"/>
            <a:ext cx="1004887" cy="2447925"/>
          </a:xfrm>
        </p:spPr>
      </p:pic>
      <p:pic>
        <p:nvPicPr>
          <p:cNvPr id="6151" name="Picture 13" descr="http://www.google.com/url?source=imglanding&amp;ct=img&amp;q=http://s3.amazonaws.com/readers/2010/05/13/newtonmanzana_1.jpg&amp;sa=X&amp;ei=lpVeUNONMdDImAWv7IEo&amp;ved=0CAsQ8wc4KQ&amp;usg=AFQjCNHVZWO-4jvnt6p_zepQW46b5RFC1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836613"/>
            <a:ext cx="29527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Chia-Hung Chang\Downloads\Data\Knight\Media\Chapter6\Images\06_11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37124"/>
            <a:ext cx="338455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Chia-Hung Chang\Downloads\Data\Knight\Media\Chapter6\Images\06_12Figure-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310"/>
          <a:stretch/>
        </p:blipFill>
        <p:spPr bwMode="auto">
          <a:xfrm>
            <a:off x="5076056" y="933130"/>
            <a:ext cx="3451168" cy="347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文字方塊 3"/>
          <p:cNvSpPr txBox="1">
            <a:spLocks noChangeArrowheads="1"/>
          </p:cNvSpPr>
          <p:nvPr/>
        </p:nvSpPr>
        <p:spPr bwMode="auto">
          <a:xfrm>
            <a:off x="2015890" y="5876636"/>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物體不動時的摩擦力稱靜摩擦力，力的大小隨情況而定。</a:t>
            </a:r>
          </a:p>
        </p:txBody>
      </p:sp>
      <p:sp>
        <p:nvSpPr>
          <p:cNvPr id="21510" name="文字方塊 5"/>
          <p:cNvSpPr txBox="1">
            <a:spLocks noChangeArrowheads="1"/>
          </p:cNvSpPr>
          <p:nvPr/>
        </p:nvSpPr>
        <p:spPr bwMode="auto">
          <a:xfrm>
            <a:off x="1907704" y="427366"/>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None/>
            </a:pPr>
            <a:r>
              <a:rPr lang="zh-TW" altLang="en-US" sz="1800" dirty="0"/>
              <a:t>另一個日常生活中的力的描述：</a:t>
            </a:r>
            <a:r>
              <a:rPr lang="zh-TW" altLang="en-US" sz="1800" dirty="0">
                <a:solidFill>
                  <a:srgbClr val="FF0000"/>
                </a:solidFill>
              </a:rPr>
              <a:t>摩擦力 </a:t>
            </a:r>
            <a:r>
              <a:rPr lang="en-US" altLang="zh-TW" sz="1800" dirty="0">
                <a:solidFill>
                  <a:srgbClr val="FF0000"/>
                </a:solidFill>
                <a:latin typeface="Times New Roman" pitchFamily="18" charset="0"/>
                <a:cs typeface="Times New Roman" pitchFamily="18" charset="0"/>
              </a:rPr>
              <a:t>Friction Force</a:t>
            </a:r>
            <a:endParaRPr lang="zh-TW" altLang="en-US" sz="1800" dirty="0">
              <a:solidFill>
                <a:srgbClr val="FF0000"/>
              </a:solidFill>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Chia-Hung Chang\Downloads\Data\Knight\Media\Chapter6\Images\06_13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196975"/>
            <a:ext cx="3576638"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文字方塊 2"/>
          <p:cNvSpPr txBox="1">
            <a:spLocks noChangeArrowheads="1"/>
          </p:cNvSpPr>
          <p:nvPr/>
        </p:nvSpPr>
        <p:spPr bwMode="auto">
          <a:xfrm>
            <a:off x="4067175" y="692150"/>
            <a:ext cx="100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動摩擦</a:t>
            </a:r>
          </a:p>
        </p:txBody>
      </p:sp>
      <p:sp>
        <p:nvSpPr>
          <p:cNvPr id="4" name="文字方塊 3">
            <a:extLst>
              <a:ext uri="{FF2B5EF4-FFF2-40B4-BE49-F238E27FC236}">
                <a16:creationId xmlns:a16="http://schemas.microsoft.com/office/drawing/2014/main" id="{F1CDF453-325A-7F44-A465-0A2F459D63F9}"/>
              </a:ext>
            </a:extLst>
          </p:cNvPr>
          <p:cNvSpPr txBox="1">
            <a:spLocks noChangeArrowheads="1"/>
          </p:cNvSpPr>
          <p:nvPr/>
        </p:nvSpPr>
        <p:spPr bwMode="auto">
          <a:xfrm>
            <a:off x="2627784" y="6077276"/>
            <a:ext cx="4176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物體開始移動後的摩擦力稱動摩擦力。</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Dropbox\Documents\課程\YoungTextBook\Images\Chapter05\A_Images\A_Figures_and_Photos\05_19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531" y="404664"/>
            <a:ext cx="7754937"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990030" y="5346870"/>
            <a:ext cx="5184576" cy="369332"/>
          </a:xfrm>
          <a:prstGeom prst="rect">
            <a:avLst/>
          </a:prstGeom>
          <a:noFill/>
        </p:spPr>
        <p:txBody>
          <a:bodyPr wrap="square" rtlCol="0">
            <a:spAutoFit/>
          </a:bodyPr>
          <a:lstStyle/>
          <a:p>
            <a:r>
              <a:rPr lang="zh-TW" altLang="en-US" dirty="0"/>
              <a:t>動摩擦力近似是一個常數！與運動快慢無關。</a:t>
            </a:r>
          </a:p>
        </p:txBody>
      </p:sp>
      <mc:AlternateContent xmlns:mc="http://schemas.openxmlformats.org/markup-compatibility/2006" xmlns:a14="http://schemas.microsoft.com/office/drawing/2010/main">
        <mc:Choice Requires="a14">
          <p:sp>
            <p:nvSpPr>
              <p:cNvPr id="3" name="Text Box 10">
                <a:extLst>
                  <a:ext uri="{FF2B5EF4-FFF2-40B4-BE49-F238E27FC236}">
                    <a16:creationId xmlns:a16="http://schemas.microsoft.com/office/drawing/2014/main" id="{CB9544C6-43FF-4E74-4C5D-1CD7303E28CC}"/>
                  </a:ext>
                </a:extLst>
              </p:cNvPr>
              <p:cNvSpPr txBox="1">
                <a:spLocks noChangeArrowheads="1"/>
              </p:cNvSpPr>
              <p:nvPr/>
            </p:nvSpPr>
            <p:spPr bwMode="auto">
              <a:xfrm>
                <a:off x="1979711" y="5763735"/>
                <a:ext cx="518457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實驗發現，動摩擦力與垂直的正向力</a:t>
                </a:r>
                <a14:m>
                  <m:oMath xmlns:m="http://schemas.openxmlformats.org/officeDocument/2006/math">
                    <m:r>
                      <a:rPr lang="en-US" altLang="zh-TW" sz="1800" b="0" i="1" smtClean="0">
                        <a:latin typeface="Cambria Math" panose="02040503050406030204" pitchFamily="18" charset="0"/>
                      </a:rPr>
                      <m:t>𝑛</m:t>
                    </m:r>
                  </m:oMath>
                </a14:m>
                <a:r>
                  <a:rPr lang="zh-TW" altLang="en-US" sz="1800" dirty="0"/>
                  <a:t>成正比：</a:t>
                </a:r>
              </a:p>
            </p:txBody>
          </p:sp>
        </mc:Choice>
        <mc:Fallback xmlns="">
          <p:sp>
            <p:nvSpPr>
              <p:cNvPr id="3" name="Text Box 10">
                <a:extLst>
                  <a:ext uri="{FF2B5EF4-FFF2-40B4-BE49-F238E27FC236}">
                    <a16:creationId xmlns:a16="http://schemas.microsoft.com/office/drawing/2014/main" id="{CB9544C6-43FF-4E74-4C5D-1CD7303E28CC}"/>
                  </a:ext>
                </a:extLst>
              </p:cNvPr>
              <p:cNvSpPr txBox="1">
                <a:spLocks noRot="1" noChangeAspect="1" noMove="1" noResize="1" noEditPoints="1" noAdjustHandles="1" noChangeArrowheads="1" noChangeShapeType="1" noTextEdit="1"/>
              </p:cNvSpPr>
              <p:nvPr/>
            </p:nvSpPr>
            <p:spPr bwMode="auto">
              <a:xfrm>
                <a:off x="1979711" y="5763735"/>
                <a:ext cx="5184576" cy="369332"/>
              </a:xfrm>
              <a:prstGeom prst="rect">
                <a:avLst/>
              </a:prstGeom>
              <a:blipFill>
                <a:blip r:embed="rId3"/>
                <a:stretch>
                  <a:fillRect l="-122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8">
                <a:extLst>
                  <a:ext uri="{FF2B5EF4-FFF2-40B4-BE49-F238E27FC236}">
                    <a16:creationId xmlns:a16="http://schemas.microsoft.com/office/drawing/2014/main" id="{48BAA95B-907B-CC5B-6AEB-79FC34970BB1}"/>
                  </a:ext>
                </a:extLst>
              </p:cNvPr>
              <p:cNvSpPr txBox="1"/>
              <p:nvPr/>
            </p:nvSpPr>
            <p:spPr>
              <a:xfrm>
                <a:off x="2882028" y="6222558"/>
                <a:ext cx="953915"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𝑓</m:t>
                          </m:r>
                        </m:e>
                        <m:sub>
                          <m:r>
                            <a:rPr kumimoji="1" lang="en-US" altLang="zh-TW" b="0" i="1" smtClean="0">
                              <a:latin typeface="Cambria Math" panose="02040503050406030204" pitchFamily="18" charset="0"/>
                            </a:rPr>
                            <m:t>𝑘</m:t>
                          </m:r>
                        </m:sub>
                      </m:sSub>
                      <m:r>
                        <a:rPr kumimoji="1" lang="en-US" altLang="zh-TW" b="0" i="1" smtClean="0">
                          <a:latin typeface="Cambria Math" panose="02040503050406030204" pitchFamily="18" charset="0"/>
                        </a:rPr>
                        <m:t>=</m:t>
                      </m:r>
                      <m:r>
                        <a:rPr lang="en-US" altLang="zh-TW" b="0" i="1" smtClean="0">
                          <a:latin typeface="Cambria Math" panose="02040503050406030204" pitchFamily="18" charset="0"/>
                        </a:rPr>
                        <m:t>𝑛</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ea typeface="Cambria Math" panose="02040503050406030204" pitchFamily="18" charset="0"/>
                            </a:rPr>
                            <m:t>𝜇</m:t>
                          </m:r>
                        </m:e>
                        <m:sub>
                          <m:r>
                            <a:rPr kumimoji="1" lang="en-US" altLang="zh-TW" b="0" i="1" smtClean="0">
                              <a:latin typeface="Cambria Math" panose="02040503050406030204" pitchFamily="18" charset="0"/>
                            </a:rPr>
                            <m:t>𝑘</m:t>
                          </m:r>
                        </m:sub>
                      </m:sSub>
                    </m:oMath>
                  </m:oMathPara>
                </a14:m>
                <a:endParaRPr kumimoji="1" lang="zh-TW" altLang="en-US" dirty="0"/>
              </a:p>
            </p:txBody>
          </p:sp>
        </mc:Choice>
        <mc:Fallback xmlns="">
          <p:sp>
            <p:nvSpPr>
              <p:cNvPr id="4" name="文字方塊 8">
                <a:extLst>
                  <a:ext uri="{FF2B5EF4-FFF2-40B4-BE49-F238E27FC236}">
                    <a16:creationId xmlns:a16="http://schemas.microsoft.com/office/drawing/2014/main" id="{48BAA95B-907B-CC5B-6AEB-79FC34970BB1}"/>
                  </a:ext>
                </a:extLst>
              </p:cNvPr>
              <p:cNvSpPr txBox="1">
                <a:spLocks noRot="1" noChangeAspect="1" noMove="1" noResize="1" noEditPoints="1" noAdjustHandles="1" noChangeArrowheads="1" noChangeShapeType="1" noTextEdit="1"/>
              </p:cNvSpPr>
              <p:nvPr/>
            </p:nvSpPr>
            <p:spPr>
              <a:xfrm>
                <a:off x="2882028" y="6222558"/>
                <a:ext cx="953915" cy="276999"/>
              </a:xfrm>
              <a:prstGeom prst="rect">
                <a:avLst/>
              </a:prstGeom>
              <a:blipFill>
                <a:blip r:embed="rId4"/>
                <a:stretch>
                  <a:fillRect l="-9333" r="-1333" b="-4090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132E5EB-6F43-0B9F-C7CB-AFFB657DE54A}"/>
                  </a:ext>
                </a:extLst>
              </p:cNvPr>
              <p:cNvSpPr/>
              <p:nvPr/>
            </p:nvSpPr>
            <p:spPr>
              <a:xfrm>
                <a:off x="4484724" y="6219338"/>
                <a:ext cx="1646669" cy="369332"/>
              </a:xfrm>
              <a:prstGeom prst="rect">
                <a:avLst/>
              </a:prstGeom>
              <a:solidFill>
                <a:srgbClr val="F9FFC6"/>
              </a:solidFill>
            </p:spPr>
            <p:txBody>
              <a:bodyPr wrap="none">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𝜇</m:t>
                        </m:r>
                      </m:e>
                      <m:sub>
                        <m:r>
                          <a:rPr lang="en-US" altLang="zh-TW" b="0" i="1" smtClean="0">
                            <a:latin typeface="Cambria Math" panose="02040503050406030204" pitchFamily="18" charset="0"/>
                            <a:ea typeface="Cambria Math" panose="02040503050406030204" pitchFamily="18" charset="0"/>
                          </a:rPr>
                          <m:t>𝑘</m:t>
                        </m:r>
                      </m:sub>
                    </m:sSub>
                  </m:oMath>
                </a14:m>
                <a:r>
                  <a:rPr lang="en-TW" dirty="0"/>
                  <a:t>:動摩擦係數</a:t>
                </a:r>
              </a:p>
            </p:txBody>
          </p:sp>
        </mc:Choice>
        <mc:Fallback xmlns="">
          <p:sp>
            <p:nvSpPr>
              <p:cNvPr id="5" name="Rectangle 4">
                <a:extLst>
                  <a:ext uri="{FF2B5EF4-FFF2-40B4-BE49-F238E27FC236}">
                    <a16:creationId xmlns:a16="http://schemas.microsoft.com/office/drawing/2014/main" id="{1132E5EB-6F43-0B9F-C7CB-AFFB657DE54A}"/>
                  </a:ext>
                </a:extLst>
              </p:cNvPr>
              <p:cNvSpPr>
                <a:spLocks noRot="1" noChangeAspect="1" noMove="1" noResize="1" noEditPoints="1" noAdjustHandles="1" noChangeArrowheads="1" noChangeShapeType="1" noTextEdit="1"/>
              </p:cNvSpPr>
              <p:nvPr/>
            </p:nvSpPr>
            <p:spPr>
              <a:xfrm>
                <a:off x="4484724" y="6219338"/>
                <a:ext cx="1646669" cy="369332"/>
              </a:xfrm>
              <a:prstGeom prst="rect">
                <a:avLst/>
              </a:prstGeom>
              <a:blipFill>
                <a:blip r:embed="rId5"/>
                <a:stretch>
                  <a:fillRect t="-10000" r="-2308" b="-23333"/>
                </a:stretch>
              </a:blipFill>
            </p:spPr>
            <p:txBody>
              <a:bodyPr/>
              <a:lstStyle/>
              <a:p>
                <a:r>
                  <a:rPr lang="en-TW">
                    <a:noFill/>
                  </a:rPr>
                  <a:t> </a:t>
                </a:r>
              </a:p>
            </p:txBody>
          </p:sp>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p:cNvSpPr txBox="1">
            <a:spLocks noChangeArrowheads="1"/>
          </p:cNvSpPr>
          <p:nvPr/>
        </p:nvSpPr>
        <p:spPr bwMode="auto">
          <a:xfrm>
            <a:off x="1571625" y="3857625"/>
            <a:ext cx="724884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靜摩擦力大小由物體維持靜止這個條件來決定，</a:t>
            </a:r>
            <a:endParaRPr lang="en-US" altLang="zh-TW" sz="1800" dirty="0"/>
          </a:p>
          <a:p>
            <a:pPr eaLnBrk="1" hangingPunct="1">
              <a:spcBef>
                <a:spcPct val="50000"/>
              </a:spcBef>
              <a:buFontTx/>
              <a:buNone/>
            </a:pPr>
            <a:r>
              <a:rPr lang="zh-TW" altLang="en-US" sz="1800" dirty="0"/>
              <a:t>但最大值經測量發現一般都與垂直的正向力成正比。</a:t>
            </a:r>
          </a:p>
        </p:txBody>
      </p:sp>
      <p:sp>
        <p:nvSpPr>
          <p:cNvPr id="24580" name="Text Box 10"/>
          <p:cNvSpPr txBox="1">
            <a:spLocks noChangeArrowheads="1"/>
          </p:cNvSpPr>
          <p:nvPr/>
        </p:nvSpPr>
        <p:spPr bwMode="auto">
          <a:xfrm>
            <a:off x="1547813" y="5300663"/>
            <a:ext cx="72488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同時，動摩擦力一般來說是一定值，與垂直的正向力成正比：</a:t>
            </a:r>
          </a:p>
        </p:txBody>
      </p:sp>
      <p:pic>
        <p:nvPicPr>
          <p:cNvPr id="24584" name="Picture 9" descr="D:\Dropbox\Documents\課程\YoungTextBook\Images\Chapter05\A_Images\A_Figures_and_Photos\05_19_FigureE.jpg"/>
          <p:cNvPicPr>
            <a:picLocks noChangeAspect="1" noChangeArrowheads="1"/>
          </p:cNvPicPr>
          <p:nvPr/>
        </p:nvPicPr>
        <p:blipFill>
          <a:blip r:embed="rId2">
            <a:extLst>
              <a:ext uri="{28A0092B-C50C-407E-A947-70E740481C1C}">
                <a14:useLocalDpi xmlns:a14="http://schemas.microsoft.com/office/drawing/2010/main" val="0"/>
              </a:ext>
            </a:extLst>
          </a:blip>
          <a:srcRect l="22475" t="11812" b="2748"/>
          <a:stretch>
            <a:fillRect/>
          </a:stretch>
        </p:blipFill>
        <p:spPr bwMode="auto">
          <a:xfrm>
            <a:off x="1908175" y="549275"/>
            <a:ext cx="5711825"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C0363A0E-3EC1-D643-AAE8-244ED82D9088}"/>
                  </a:ext>
                </a:extLst>
              </p:cNvPr>
              <p:cNvSpPr txBox="1"/>
              <p:nvPr/>
            </p:nvSpPr>
            <p:spPr>
              <a:xfrm>
                <a:off x="2771775" y="5878513"/>
                <a:ext cx="953915"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𝑓</m:t>
                          </m:r>
                        </m:e>
                        <m:sub>
                          <m:r>
                            <a:rPr kumimoji="1" lang="en-US" altLang="zh-TW" b="0" i="1" smtClean="0">
                              <a:latin typeface="Cambria Math" panose="02040503050406030204" pitchFamily="18" charset="0"/>
                            </a:rPr>
                            <m:t>𝑘</m:t>
                          </m:r>
                        </m:sub>
                      </m:sSub>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𝑛</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ea typeface="Cambria Math" panose="02040503050406030204" pitchFamily="18" charset="0"/>
                            </a:rPr>
                            <m:t>𝜇</m:t>
                          </m:r>
                        </m:e>
                        <m:sub>
                          <m:r>
                            <a:rPr kumimoji="1" lang="en-US" altLang="zh-TW" b="0" i="1" smtClean="0">
                              <a:latin typeface="Cambria Math" panose="02040503050406030204" pitchFamily="18" charset="0"/>
                            </a:rPr>
                            <m:t>𝑘</m:t>
                          </m:r>
                        </m:sub>
                      </m:sSub>
                    </m:oMath>
                  </m:oMathPara>
                </a14:m>
                <a:endParaRPr kumimoji="1" lang="zh-TW" altLang="en-US" dirty="0"/>
              </a:p>
            </p:txBody>
          </p:sp>
        </mc:Choice>
        <mc:Fallback xmlns="">
          <p:sp>
            <p:nvSpPr>
              <p:cNvPr id="9" name="文字方塊 8">
                <a:extLst>
                  <a:ext uri="{FF2B5EF4-FFF2-40B4-BE49-F238E27FC236}">
                    <a16:creationId xmlns:a16="http://schemas.microsoft.com/office/drawing/2014/main" id="{C0363A0E-3EC1-D643-AAE8-244ED82D9088}"/>
                  </a:ext>
                </a:extLst>
              </p:cNvPr>
              <p:cNvSpPr txBox="1">
                <a:spLocks noRot="1" noChangeAspect="1" noMove="1" noResize="1" noEditPoints="1" noAdjustHandles="1" noChangeArrowheads="1" noChangeShapeType="1" noTextEdit="1"/>
              </p:cNvSpPr>
              <p:nvPr/>
            </p:nvSpPr>
            <p:spPr>
              <a:xfrm>
                <a:off x="2771775" y="5878513"/>
                <a:ext cx="953915" cy="276999"/>
              </a:xfrm>
              <a:prstGeom prst="rect">
                <a:avLst/>
              </a:prstGeom>
              <a:blipFill>
                <a:blip r:embed="rId3"/>
                <a:stretch>
                  <a:fillRect l="-7895" b="-3913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32A52482-F478-D744-B384-D428DEEDAF75}"/>
                  </a:ext>
                </a:extLst>
              </p:cNvPr>
              <p:cNvSpPr txBox="1"/>
              <p:nvPr/>
            </p:nvSpPr>
            <p:spPr>
              <a:xfrm>
                <a:off x="2798609" y="4849813"/>
                <a:ext cx="90024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𝑓</m:t>
                          </m:r>
                        </m:e>
                        <m:sub>
                          <m:r>
                            <a:rPr kumimoji="1" lang="en-US" altLang="zh-TW" b="0" i="1" smtClean="0">
                              <a:latin typeface="Cambria Math" panose="02040503050406030204" pitchFamily="18" charset="0"/>
                            </a:rPr>
                            <m:t>𝑠</m:t>
                          </m:r>
                        </m:sub>
                      </m:sSub>
                      <m:r>
                        <a:rPr kumimoji="1" lang="en-US" altLang="zh-TW" b="0" i="1" smtClean="0">
                          <a:latin typeface="Cambria Math" panose="02040503050406030204" pitchFamily="18" charset="0"/>
                        </a:rPr>
                        <m:t>&lt;</m:t>
                      </m:r>
                      <m:r>
                        <a:rPr kumimoji="1" lang="en-US" altLang="zh-TW" b="0" i="1" smtClean="0">
                          <a:latin typeface="Cambria Math" panose="02040503050406030204" pitchFamily="18" charset="0"/>
                        </a:rPr>
                        <m:t>𝑛</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ea typeface="Cambria Math" panose="02040503050406030204" pitchFamily="18" charset="0"/>
                            </a:rPr>
                            <m:t>𝜇</m:t>
                          </m:r>
                        </m:e>
                        <m:sub>
                          <m:r>
                            <a:rPr kumimoji="1" lang="en-US" altLang="zh-TW" b="0" i="1" smtClean="0">
                              <a:latin typeface="Cambria Math" panose="02040503050406030204" pitchFamily="18" charset="0"/>
                            </a:rPr>
                            <m:t>𝑠</m:t>
                          </m:r>
                        </m:sub>
                      </m:sSub>
                    </m:oMath>
                  </m:oMathPara>
                </a14:m>
                <a:endParaRPr kumimoji="1" lang="zh-TW" altLang="en-US" dirty="0"/>
              </a:p>
            </p:txBody>
          </p:sp>
        </mc:Choice>
        <mc:Fallback xmlns="">
          <p:sp>
            <p:nvSpPr>
              <p:cNvPr id="10" name="文字方塊 9">
                <a:extLst>
                  <a:ext uri="{FF2B5EF4-FFF2-40B4-BE49-F238E27FC236}">
                    <a16:creationId xmlns:a16="http://schemas.microsoft.com/office/drawing/2014/main" id="{32A52482-F478-D744-B384-D428DEEDAF75}"/>
                  </a:ext>
                </a:extLst>
              </p:cNvPr>
              <p:cNvSpPr txBox="1">
                <a:spLocks noRot="1" noChangeAspect="1" noMove="1" noResize="1" noEditPoints="1" noAdjustHandles="1" noChangeArrowheads="1" noChangeShapeType="1" noTextEdit="1"/>
              </p:cNvSpPr>
              <p:nvPr/>
            </p:nvSpPr>
            <p:spPr>
              <a:xfrm>
                <a:off x="2798609" y="4849813"/>
                <a:ext cx="900246" cy="276999"/>
              </a:xfrm>
              <a:prstGeom prst="rect">
                <a:avLst/>
              </a:prstGeom>
              <a:blipFill>
                <a:blip r:embed="rId4"/>
                <a:stretch>
                  <a:fillRect l="-8333" b="-4090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24D03E4-4C73-754F-873F-607DF0B3925B}"/>
                  </a:ext>
                </a:extLst>
              </p:cNvPr>
              <p:cNvSpPr/>
              <p:nvPr/>
            </p:nvSpPr>
            <p:spPr>
              <a:xfrm>
                <a:off x="4932363" y="4826132"/>
                <a:ext cx="2086020" cy="369332"/>
              </a:xfrm>
              <a:prstGeom prst="rect">
                <a:avLst/>
              </a:prstGeom>
              <a:solidFill>
                <a:srgbClr val="F9FFC6"/>
              </a:solidFill>
            </p:spPr>
            <p:txBody>
              <a:bodyPr wrap="none">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𝜇</m:t>
                        </m:r>
                      </m:e>
                      <m:sub>
                        <m:r>
                          <a:rPr lang="en-US" altLang="zh-TW" i="1">
                            <a:latin typeface="Cambria Math" panose="02040503050406030204" pitchFamily="18" charset="0"/>
                          </a:rPr>
                          <m:t>𝑠</m:t>
                        </m:r>
                      </m:sub>
                    </m:sSub>
                  </m:oMath>
                </a14:m>
                <a:r>
                  <a:rPr lang="en-TW" dirty="0"/>
                  <a:t>:最大靜摩擦係數</a:t>
                </a:r>
              </a:p>
            </p:txBody>
          </p:sp>
        </mc:Choice>
        <mc:Fallback xmlns="">
          <p:sp>
            <p:nvSpPr>
              <p:cNvPr id="2" name="Rectangle 1">
                <a:extLst>
                  <a:ext uri="{FF2B5EF4-FFF2-40B4-BE49-F238E27FC236}">
                    <a16:creationId xmlns:a16="http://schemas.microsoft.com/office/drawing/2014/main" id="{824D03E4-4C73-754F-873F-607DF0B3925B}"/>
                  </a:ext>
                </a:extLst>
              </p:cNvPr>
              <p:cNvSpPr>
                <a:spLocks noRot="1" noChangeAspect="1" noMove="1" noResize="1" noEditPoints="1" noAdjustHandles="1" noChangeArrowheads="1" noChangeShapeType="1" noTextEdit="1"/>
              </p:cNvSpPr>
              <p:nvPr/>
            </p:nvSpPr>
            <p:spPr>
              <a:xfrm>
                <a:off x="4932363" y="4826132"/>
                <a:ext cx="2086020" cy="369332"/>
              </a:xfrm>
              <a:prstGeom prst="rect">
                <a:avLst/>
              </a:prstGeom>
              <a:blipFill>
                <a:blip r:embed="rId10"/>
                <a:stretch>
                  <a:fillRect t="-13793" r="-1212" b="-2413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6E49C7EC-4B0E-BB41-B302-263213D125A7}"/>
                  </a:ext>
                </a:extLst>
              </p:cNvPr>
              <p:cNvSpPr/>
              <p:nvPr/>
            </p:nvSpPr>
            <p:spPr>
              <a:xfrm>
                <a:off x="4932363" y="5787566"/>
                <a:ext cx="1646669" cy="369332"/>
              </a:xfrm>
              <a:prstGeom prst="rect">
                <a:avLst/>
              </a:prstGeom>
              <a:solidFill>
                <a:srgbClr val="F9FFC6"/>
              </a:solidFill>
            </p:spPr>
            <p:txBody>
              <a:bodyPr wrap="none">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𝜇</m:t>
                        </m:r>
                      </m:e>
                      <m:sub>
                        <m:r>
                          <a:rPr lang="en-US" altLang="zh-TW" b="0" i="1" smtClean="0">
                            <a:latin typeface="Cambria Math" panose="02040503050406030204" pitchFamily="18" charset="0"/>
                            <a:ea typeface="Cambria Math" panose="02040503050406030204" pitchFamily="18" charset="0"/>
                          </a:rPr>
                          <m:t>𝑘</m:t>
                        </m:r>
                      </m:sub>
                    </m:sSub>
                  </m:oMath>
                </a14:m>
                <a:r>
                  <a:rPr lang="en-TW" dirty="0"/>
                  <a:t>:動摩擦係數</a:t>
                </a:r>
              </a:p>
            </p:txBody>
          </p:sp>
        </mc:Choice>
        <mc:Fallback xmlns="">
          <p:sp>
            <p:nvSpPr>
              <p:cNvPr id="11" name="Rectangle 10">
                <a:extLst>
                  <a:ext uri="{FF2B5EF4-FFF2-40B4-BE49-F238E27FC236}">
                    <a16:creationId xmlns:a16="http://schemas.microsoft.com/office/drawing/2014/main" id="{6E49C7EC-4B0E-BB41-B302-263213D125A7}"/>
                  </a:ext>
                </a:extLst>
              </p:cNvPr>
              <p:cNvSpPr>
                <a:spLocks noRot="1" noChangeAspect="1" noMove="1" noResize="1" noEditPoints="1" noAdjustHandles="1" noChangeArrowheads="1" noChangeShapeType="1" noTextEdit="1"/>
              </p:cNvSpPr>
              <p:nvPr/>
            </p:nvSpPr>
            <p:spPr>
              <a:xfrm>
                <a:off x="4932363" y="5787566"/>
                <a:ext cx="1646669" cy="369332"/>
              </a:xfrm>
              <a:prstGeom prst="rect">
                <a:avLst/>
              </a:prstGeom>
              <a:blipFill>
                <a:blip r:embed="rId11"/>
                <a:stretch>
                  <a:fillRect t="-10000" r="-2308" b="-23333"/>
                </a:stretch>
              </a:blipFill>
            </p:spPr>
            <p:txBody>
              <a:bodyPr/>
              <a:lstStyle/>
              <a:p>
                <a:r>
                  <a:rPr lang="en-TW">
                    <a:noFill/>
                  </a:rPr>
                  <a:t> </a:t>
                </a:r>
              </a:p>
            </p:txBody>
          </p:sp>
        </mc:Fallback>
      </mc:AlternateContent>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Chia-Hung Chang\Downloads\Data\Knight\Media\Chapter6\Images\06_Table01-T.jpg"/>
          <p:cNvPicPr>
            <a:picLocks noChangeAspect="1" noChangeArrowheads="1"/>
          </p:cNvPicPr>
          <p:nvPr/>
        </p:nvPicPr>
        <p:blipFill rotWithShape="1">
          <a:blip r:embed="rId2">
            <a:extLst>
              <a:ext uri="{28A0092B-C50C-407E-A947-70E740481C1C}">
                <a14:useLocalDpi xmlns:a14="http://schemas.microsoft.com/office/drawing/2010/main" val="0"/>
              </a:ext>
            </a:extLst>
          </a:blip>
          <a:srcRect r="20343" b="5333"/>
          <a:stretch/>
        </p:blipFill>
        <p:spPr bwMode="auto">
          <a:xfrm>
            <a:off x="2267744" y="758836"/>
            <a:ext cx="427796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descr="D:\Dropbox\Documents\課程\YoungTextBook\Images\Chapter05\A_Images\A_Figures_and_Photos\05_2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052513"/>
            <a:ext cx="7473950"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ropbox\Documents\課程\YoungTextBook\Images\Chapter05\A_Images\A_Figures_and_Photos\05_21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11150" b="3490"/>
          <a:stretch/>
        </p:blipFill>
        <p:spPr bwMode="auto">
          <a:xfrm>
            <a:off x="971600" y="764704"/>
            <a:ext cx="7388225" cy="375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3491880" y="4950412"/>
                <a:ext cx="2563715"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𝑛</m:t>
                      </m:r>
                      <m:r>
                        <a:rPr lang="en-US" altLang="zh-TW" b="0" i="1" smtClean="0">
                          <a:latin typeface="Cambria Math"/>
                        </a:rPr>
                        <m:t>+</m:t>
                      </m:r>
                      <m:r>
                        <a:rPr lang="en-US" altLang="zh-TW" b="0" i="1" smtClean="0">
                          <a:latin typeface="Cambria Math"/>
                        </a:rPr>
                        <m:t>𝑇</m:t>
                      </m:r>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30</m:t>
                          </m:r>
                          <m:r>
                            <a:rPr lang="en-US" altLang="zh-TW" b="0" i="1" smtClean="0">
                              <a:latin typeface="Cambria Math"/>
                              <a:ea typeface="Cambria Math"/>
                            </a:rPr>
                            <m:t>°−</m:t>
                          </m:r>
                          <m:r>
                            <a:rPr lang="en-US" altLang="zh-TW" b="0" i="1" smtClean="0">
                              <a:latin typeface="Cambria Math"/>
                              <a:ea typeface="Cambria Math"/>
                            </a:rPr>
                            <m:t>𝑀𝑔</m:t>
                          </m:r>
                        </m:e>
                      </m:func>
                      <m:r>
                        <a:rPr lang="en-US" altLang="zh-TW" b="0" i="1" smtClean="0">
                          <a:latin typeface="Cambria Math"/>
                          <a:ea typeface="Cambria Math"/>
                        </a:rPr>
                        <m:t>=0</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491880" y="4950412"/>
                <a:ext cx="2563715" cy="369332"/>
              </a:xfrm>
              <a:prstGeom prst="rect">
                <a:avLst/>
              </a:prstGeom>
              <a:blipFill rotWithShape="1">
                <a:blip r:embed="rId3"/>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3491880" y="5549953"/>
                <a:ext cx="2518958"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𝑇</m:t>
                      </m:r>
                      <m:func>
                        <m:funcPr>
                          <m:ctrlPr>
                            <a:rPr lang="en-US" altLang="zh-TW" b="0" i="1" smtClean="0">
                              <a:latin typeface="Cambria Math" panose="02040503050406030204" pitchFamily="18" charset="0"/>
                            </a:rPr>
                          </m:ctrlPr>
                        </m:funcPr>
                        <m:fName>
                          <m:func>
                            <m:funcPr>
                              <m:ctrlPr>
                                <a:rPr lang="en-US" altLang="zh-TW" b="0" i="1" smtClean="0">
                                  <a:latin typeface="Cambria Math" panose="02040503050406030204" pitchFamily="18" charset="0"/>
                                </a:rPr>
                              </m:ctrlPr>
                            </m:funcPr>
                            <m:fName>
                              <m:r>
                                <m:rPr>
                                  <m:sty m:val="p"/>
                                </m:rPr>
                                <a:rPr lang="en-US" altLang="zh-TW" b="0" i="0" smtClean="0">
                                  <a:latin typeface="Cambria Math"/>
                                </a:rPr>
                                <m:t>cos</m:t>
                              </m:r>
                            </m:fName>
                            <m:e>
                              <m:r>
                                <a:rPr lang="en-US" altLang="zh-TW" i="1">
                                  <a:latin typeface="Cambria Math"/>
                                </a:rPr>
                                <m:t>30</m:t>
                              </m:r>
                              <m:r>
                                <a:rPr lang="en-US" altLang="zh-TW" i="1">
                                  <a:latin typeface="Cambria Math"/>
                                  <a:ea typeface="Cambria Math"/>
                                </a:rPr>
                                <m:t>°</m:t>
                              </m:r>
                            </m:e>
                          </m:func>
                        </m:fName>
                        <m:e>
                          <m:r>
                            <a:rPr lang="en-US" altLang="zh-TW" b="0" i="1" smtClean="0">
                              <a:latin typeface="Cambria Math"/>
                            </a:rPr>
                            <m:t>−</m:t>
                          </m:r>
                          <m:r>
                            <a:rPr lang="en-US" altLang="zh-TW" b="0" i="1" smtClean="0">
                              <a:latin typeface="Cambria Math"/>
                            </a:rPr>
                            <m:t>𝑛</m:t>
                          </m:r>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a:rPr lang="zh-TW" altLang="en-US" i="1">
                                  <a:latin typeface="Cambria Math"/>
                                  <a:ea typeface="Cambria Math"/>
                                </a:rPr>
                                <m:t>𝜇</m:t>
                              </m:r>
                            </m:e>
                            <m:sub>
                              <m:r>
                                <a:rPr lang="en-US" altLang="zh-TW" b="0" i="1" smtClean="0">
                                  <a:latin typeface="Cambria Math"/>
                                  <a:ea typeface="Cambria Math"/>
                                </a:rPr>
                                <m:t>𝑘</m:t>
                              </m:r>
                            </m:sub>
                          </m:sSub>
                          <m:r>
                            <a:rPr lang="en-US" altLang="zh-TW" b="0" i="1" smtClean="0">
                              <a:latin typeface="Cambria Math"/>
                              <a:ea typeface="Cambria Math"/>
                            </a:rPr>
                            <m:t>=</m:t>
                          </m:r>
                          <m:r>
                            <a:rPr lang="en-US" altLang="zh-TW" b="0" i="1" smtClean="0">
                              <a:latin typeface="Cambria Math"/>
                              <a:ea typeface="Cambria Math"/>
                            </a:rPr>
                            <m:t>𝑀𝑎</m:t>
                          </m:r>
                        </m:e>
                      </m:func>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3491880" y="5549953"/>
                <a:ext cx="2518958" cy="369332"/>
              </a:xfrm>
              <a:prstGeom prst="rect">
                <a:avLst/>
              </a:prstGeom>
              <a:blipFill rotWithShape="1">
                <a:blip r:embed="rId4"/>
                <a:stretch>
                  <a:fillRect b="-4918"/>
                </a:stretch>
              </a:blipFill>
            </p:spPr>
            <p:txBody>
              <a:bodyPr/>
              <a:lstStyle/>
              <a:p>
                <a:r>
                  <a:rPr lang="zh-TW" altLang="en-US">
                    <a:noFill/>
                  </a:rPr>
                  <a:t> </a:t>
                </a:r>
              </a:p>
            </p:txBody>
          </p:sp>
        </mc:Fallback>
      </mc:AlternateContent>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Dropbox\Documents\課程\YoungTextBook\Images\Chapter05\A_Images\A_Figures_and_Photos\05_22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12150" r="9468" b="2847"/>
          <a:stretch/>
        </p:blipFill>
        <p:spPr bwMode="auto">
          <a:xfrm>
            <a:off x="1043608" y="1196752"/>
            <a:ext cx="6777826" cy="368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
              <p:cNvSpPr txBox="1"/>
              <p:nvPr/>
            </p:nvSpPr>
            <p:spPr>
              <a:xfrm>
                <a:off x="3491880" y="5157192"/>
                <a:ext cx="1977336"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𝑛</m:t>
                      </m:r>
                      <m:r>
                        <a:rPr lang="en-US" altLang="zh-TW" b="0" i="1" smtClean="0">
                          <a:latin typeface="Cambria Math"/>
                        </a:rPr>
                        <m:t>−</m:t>
                      </m:r>
                      <m:r>
                        <a:rPr lang="en-US" altLang="zh-TW" b="0" i="1" smtClean="0">
                          <a:latin typeface="Cambria Math"/>
                        </a:rPr>
                        <m:t>𝑀𝑔</m:t>
                      </m:r>
                      <m:func>
                        <m:funcPr>
                          <m:ctrlPr>
                            <a:rPr lang="en-US" altLang="zh-TW" b="0" i="1" smtClean="0">
                              <a:latin typeface="Cambria Math" panose="02040503050406030204" pitchFamily="18" charset="0"/>
                            </a:rPr>
                          </m:ctrlPr>
                        </m:funcPr>
                        <m:fName>
                          <m:func>
                            <m:funcPr>
                              <m:ctrlPr>
                                <a:rPr lang="en-US" altLang="zh-TW" b="0" i="1" smtClean="0">
                                  <a:latin typeface="Cambria Math" panose="02040503050406030204" pitchFamily="18" charset="0"/>
                                </a:rPr>
                              </m:ctrlPr>
                            </m:funcPr>
                            <m:fName>
                              <m:r>
                                <m:rPr>
                                  <m:sty m:val="p"/>
                                </m:rPr>
                                <a:rPr lang="en-US" altLang="zh-TW" b="0" i="0" smtClean="0">
                                  <a:latin typeface="Cambria Math"/>
                                </a:rPr>
                                <m:t>cos</m:t>
                              </m:r>
                            </m:fName>
                            <m:e>
                              <m:r>
                                <a:rPr lang="zh-TW" altLang="en-US" b="0" i="1" smtClean="0">
                                  <a:latin typeface="Cambria Math"/>
                                </a:rPr>
                                <m:t>𝛼</m:t>
                              </m:r>
                            </m:e>
                          </m:func>
                        </m:fName>
                        <m:e>
                          <m:r>
                            <a:rPr lang="en-US" altLang="zh-TW" b="0" i="1" smtClean="0">
                              <a:latin typeface="Cambria Math"/>
                              <a:ea typeface="Cambria Math"/>
                            </a:rPr>
                            <m:t>=0</m:t>
                          </m:r>
                        </m:e>
                      </m:func>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3491880" y="5157192"/>
                <a:ext cx="1977336" cy="369332"/>
              </a:xfrm>
              <a:prstGeom prst="rect">
                <a:avLst/>
              </a:prstGeom>
              <a:blipFill rotWithShape="1">
                <a:blip r:embed="rId3"/>
                <a:stretch>
                  <a:fillRect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3491880" y="5805264"/>
                <a:ext cx="2451120" cy="369332"/>
              </a:xfrm>
              <a:prstGeom prst="rect">
                <a:avLst/>
              </a:prstGeom>
              <a:solidFill>
                <a:srgbClr val="FFFFCC"/>
              </a:solidFill>
            </p:spPr>
            <p:txBody>
              <a:bodyPr wrap="none" rtlCol="0">
                <a:spAutoFit/>
              </a:bodyPr>
              <a:lstStyle/>
              <a:p>
                <a14:m>
                  <m:oMath xmlns:m="http://schemas.openxmlformats.org/officeDocument/2006/math">
                    <m:r>
                      <a:rPr lang="en-US" altLang="zh-TW" b="0" i="1" smtClean="0">
                        <a:latin typeface="Cambria Math"/>
                      </a:rPr>
                      <m:t>𝑀𝑔</m:t>
                    </m:r>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zh-TW" altLang="en-US" b="0" i="1" smtClean="0">
                            <a:latin typeface="Cambria Math"/>
                          </a:rPr>
                          <m:t>𝛼</m:t>
                        </m:r>
                      </m:e>
                    </m:func>
                  </m:oMath>
                </a14:m>
                <a:r>
                  <a:rPr lang="en-US" altLang="zh-TW" dirty="0"/>
                  <a:t> </a:t>
                </a:r>
                <a14:m>
                  <m:oMath xmlns:m="http://schemas.openxmlformats.org/officeDocument/2006/math">
                    <m:r>
                      <a:rPr lang="en-US" altLang="zh-TW" i="1">
                        <a:latin typeface="Cambria Math"/>
                      </a:rPr>
                      <m:t>−</m:t>
                    </m:r>
                    <m:r>
                      <a:rPr lang="en-US" altLang="zh-TW" i="1">
                        <a:latin typeface="Cambria Math"/>
                      </a:rPr>
                      <m:t>𝑛</m:t>
                    </m:r>
                    <m:r>
                      <a:rPr lang="en-US" altLang="zh-TW" i="1">
                        <a:latin typeface="Cambria Math"/>
                        <a:ea typeface="Cambria Math"/>
                      </a:rPr>
                      <m:t>∙</m:t>
                    </m:r>
                    <m:sSub>
                      <m:sSubPr>
                        <m:ctrlPr>
                          <a:rPr lang="en-US" altLang="zh-TW" i="1">
                            <a:latin typeface="Cambria Math" panose="02040503050406030204" pitchFamily="18" charset="0"/>
                            <a:ea typeface="Cambria Math"/>
                          </a:rPr>
                        </m:ctrlPr>
                      </m:sSubPr>
                      <m:e>
                        <m:r>
                          <a:rPr lang="zh-TW" altLang="en-US" i="1">
                            <a:latin typeface="Cambria Math"/>
                            <a:ea typeface="Cambria Math"/>
                          </a:rPr>
                          <m:t>𝜇</m:t>
                        </m:r>
                      </m:e>
                      <m:sub>
                        <m:r>
                          <a:rPr lang="en-US" altLang="zh-TW" i="1">
                            <a:latin typeface="Cambria Math"/>
                            <a:ea typeface="Cambria Math"/>
                          </a:rPr>
                          <m:t>𝑘</m:t>
                        </m:r>
                      </m:sub>
                    </m:sSub>
                    <m:r>
                      <a:rPr lang="en-US" altLang="zh-TW" i="1">
                        <a:latin typeface="Cambria Math"/>
                        <a:ea typeface="Cambria Math"/>
                      </a:rPr>
                      <m:t>=</m:t>
                    </m:r>
                    <m:r>
                      <a:rPr lang="en-US" altLang="zh-TW" i="1">
                        <a:latin typeface="Cambria Math"/>
                        <a:ea typeface="Cambria Math"/>
                      </a:rPr>
                      <m:t>𝑀𝑎</m:t>
                    </m:r>
                  </m:oMath>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3491880" y="5805264"/>
                <a:ext cx="2451120" cy="369332"/>
              </a:xfrm>
              <a:prstGeom prst="rect">
                <a:avLst/>
              </a:prstGeom>
              <a:blipFill rotWithShape="1">
                <a:blip r:embed="rId4"/>
                <a:stretch>
                  <a:fillRect l="-746" b="-13115"/>
                </a:stretch>
              </a:blipFill>
            </p:spPr>
            <p:txBody>
              <a:bodyPr/>
              <a:lstStyle/>
              <a:p>
                <a:r>
                  <a:rPr lang="zh-TW" altLang="en-US">
                    <a:noFill/>
                  </a:rPr>
                  <a:t> </a:t>
                </a:r>
              </a:p>
            </p:txBody>
          </p:sp>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Chia-Hung Chang\Downloads\Data\Knight\Media\Chapter6\Images\06_17Figure-F.jpg"/>
          <p:cNvPicPr>
            <a:picLocks noChangeAspect="1" noChangeArrowheads="1"/>
          </p:cNvPicPr>
          <p:nvPr/>
        </p:nvPicPr>
        <p:blipFill rotWithShape="1">
          <a:blip r:embed="rId2">
            <a:extLst>
              <a:ext uri="{28A0092B-C50C-407E-A947-70E740481C1C}">
                <a14:useLocalDpi xmlns:a14="http://schemas.microsoft.com/office/drawing/2010/main" val="0"/>
              </a:ext>
            </a:extLst>
          </a:blip>
          <a:srcRect r="47057" b="7999"/>
          <a:stretch/>
        </p:blipFill>
        <p:spPr bwMode="auto">
          <a:xfrm>
            <a:off x="673137" y="855768"/>
            <a:ext cx="4525106" cy="213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文字方塊 2"/>
          <p:cNvSpPr txBox="1">
            <a:spLocks noChangeArrowheads="1"/>
          </p:cNvSpPr>
          <p:nvPr/>
        </p:nvSpPr>
        <p:spPr bwMode="auto">
          <a:xfrm>
            <a:off x="2783529" y="3355106"/>
            <a:ext cx="3384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開始下滑的角度？</a:t>
            </a:r>
          </a:p>
        </p:txBody>
      </p:sp>
      <mc:AlternateContent xmlns:mc="http://schemas.openxmlformats.org/markup-compatibility/2006" xmlns:a14="http://schemas.microsoft.com/office/drawing/2010/main">
        <mc:Choice Requires="a14">
          <p:sp>
            <p:nvSpPr>
              <p:cNvPr id="4" name="文字方塊 3"/>
              <p:cNvSpPr txBox="1"/>
              <p:nvPr/>
            </p:nvSpPr>
            <p:spPr>
              <a:xfrm>
                <a:off x="2855115" y="3903439"/>
                <a:ext cx="1977336"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𝑛</m:t>
                      </m:r>
                      <m:r>
                        <a:rPr lang="en-US" altLang="zh-TW" b="0" i="1" smtClean="0">
                          <a:latin typeface="Cambria Math"/>
                        </a:rPr>
                        <m:t>−</m:t>
                      </m:r>
                      <m:r>
                        <a:rPr lang="en-US" altLang="zh-TW" b="0" i="1" smtClean="0">
                          <a:latin typeface="Cambria Math"/>
                        </a:rPr>
                        <m:t>𝑀𝑔</m:t>
                      </m:r>
                      <m:func>
                        <m:funcPr>
                          <m:ctrlPr>
                            <a:rPr lang="en-US" altLang="zh-TW" b="0" i="1" smtClean="0">
                              <a:latin typeface="Cambria Math" panose="02040503050406030204" pitchFamily="18" charset="0"/>
                            </a:rPr>
                          </m:ctrlPr>
                        </m:funcPr>
                        <m:fName>
                          <m:func>
                            <m:funcPr>
                              <m:ctrlPr>
                                <a:rPr lang="en-US" altLang="zh-TW" b="0" i="1" smtClean="0">
                                  <a:latin typeface="Cambria Math" panose="02040503050406030204" pitchFamily="18" charset="0"/>
                                </a:rPr>
                              </m:ctrlPr>
                            </m:funcPr>
                            <m:fName>
                              <m:r>
                                <m:rPr>
                                  <m:sty m:val="p"/>
                                </m:rPr>
                                <a:rPr lang="en-US" altLang="zh-TW" b="0" i="0" smtClean="0">
                                  <a:latin typeface="Cambria Math"/>
                                </a:rPr>
                                <m:t>cos</m:t>
                              </m:r>
                            </m:fName>
                            <m:e>
                              <m:r>
                                <a:rPr lang="zh-TW" altLang="en-US" b="0" i="1" smtClean="0">
                                  <a:latin typeface="Cambria Math"/>
                                </a:rPr>
                                <m:t>𝜃</m:t>
                              </m:r>
                            </m:e>
                          </m:func>
                        </m:fName>
                        <m:e>
                          <m:r>
                            <a:rPr lang="en-US" altLang="zh-TW" b="0" i="1" smtClean="0">
                              <a:latin typeface="Cambria Math"/>
                              <a:ea typeface="Cambria Math"/>
                            </a:rPr>
                            <m:t>=0</m:t>
                          </m:r>
                        </m:e>
                      </m:func>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2855115" y="3903439"/>
                <a:ext cx="1977336" cy="369332"/>
              </a:xfrm>
              <a:prstGeom prst="rect">
                <a:avLst/>
              </a:prstGeom>
              <a:blipFill rotWithShape="1">
                <a:blip r:embed="rId3"/>
                <a:stretch>
                  <a:fillRect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2839121" y="4435275"/>
                <a:ext cx="1883593" cy="369332"/>
              </a:xfrm>
              <a:prstGeom prst="rect">
                <a:avLst/>
              </a:prstGeom>
              <a:solidFill>
                <a:srgbClr val="FFFFCC"/>
              </a:solidFill>
            </p:spPr>
            <p:txBody>
              <a:bodyPr wrap="none" rtlCol="0">
                <a:spAutoFit/>
              </a:bodyPr>
              <a:lstStyle/>
              <a:p>
                <a14:m>
                  <m:oMath xmlns:m="http://schemas.openxmlformats.org/officeDocument/2006/math">
                    <m:r>
                      <a:rPr lang="en-US" altLang="zh-TW" b="0" i="1" smtClean="0">
                        <a:latin typeface="Cambria Math"/>
                      </a:rPr>
                      <m:t>𝑀𝑔</m:t>
                    </m:r>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zh-TW" altLang="en-US" b="0" i="1" smtClean="0">
                            <a:latin typeface="Cambria Math"/>
                          </a:rPr>
                          <m:t>𝜃</m:t>
                        </m:r>
                      </m:e>
                    </m:func>
                  </m:oMath>
                </a14:m>
                <a:r>
                  <a:rPr lang="en-US" altLang="zh-TW" dirty="0"/>
                  <a:t> </a:t>
                </a:r>
                <a14:m>
                  <m:oMath xmlns:m="http://schemas.openxmlformats.org/officeDocument/2006/math">
                    <m:r>
                      <a:rPr lang="en-US" altLang="zh-TW" i="1">
                        <a:latin typeface="Cambria Math"/>
                      </a:rPr>
                      <m:t>−</m:t>
                    </m:r>
                    <m:sSub>
                      <m:sSubPr>
                        <m:ctrlPr>
                          <a:rPr lang="en-US" altLang="zh-TW" i="1">
                            <a:latin typeface="Cambria Math" panose="02040503050406030204" pitchFamily="18" charset="0"/>
                            <a:ea typeface="Cambria Math"/>
                          </a:rPr>
                        </m:ctrlPr>
                      </m:sSubPr>
                      <m:e>
                        <m:r>
                          <a:rPr lang="en-US" altLang="zh-TW" b="0" i="1" smtClean="0">
                            <a:latin typeface="Cambria Math"/>
                            <a:ea typeface="Cambria Math"/>
                          </a:rPr>
                          <m:t>𝑓</m:t>
                        </m:r>
                      </m:e>
                      <m:sub>
                        <m:r>
                          <a:rPr lang="en-US" altLang="zh-TW" b="0" i="1" smtClean="0">
                            <a:latin typeface="Cambria Math"/>
                            <a:ea typeface="Cambria Math"/>
                          </a:rPr>
                          <m:t>𝑠</m:t>
                        </m:r>
                      </m:sub>
                    </m:sSub>
                    <m:r>
                      <a:rPr lang="en-US" altLang="zh-TW" i="1">
                        <a:latin typeface="Cambria Math"/>
                        <a:ea typeface="Cambria Math"/>
                      </a:rPr>
                      <m:t>=</m:t>
                    </m:r>
                    <m:r>
                      <a:rPr lang="en-US" altLang="zh-TW" b="0" i="1" smtClean="0">
                        <a:latin typeface="Cambria Math"/>
                        <a:ea typeface="Cambria Math"/>
                      </a:rPr>
                      <m:t>0</m:t>
                    </m:r>
                  </m:oMath>
                </a14:m>
                <a:endParaRPr lang="zh-TW"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2839121" y="4435275"/>
                <a:ext cx="1883593" cy="369332"/>
              </a:xfrm>
              <a:prstGeom prst="rect">
                <a:avLst/>
              </a:prstGeom>
              <a:blipFill rotWithShape="1">
                <a:blip r:embed="rId4"/>
                <a:stretch>
                  <a:fillRect l="-971"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2"/>
              <p:cNvSpPr txBox="1">
                <a:spLocks noChangeArrowheads="1"/>
              </p:cNvSpPr>
              <p:nvPr/>
            </p:nvSpPr>
            <p:spPr bwMode="auto">
              <a:xfrm>
                <a:off x="775499" y="5646917"/>
                <a:ext cx="33845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開始下滑的角度 </a:t>
                </a:r>
                <a14:m>
                  <m:oMath xmlns:m="http://schemas.openxmlformats.org/officeDocument/2006/math">
                    <m:sSub>
                      <m:sSubPr>
                        <m:ctrlPr>
                          <a:rPr lang="en-US" altLang="zh-TW" sz="1800" i="1" smtClean="0">
                            <a:latin typeface="Cambria Math" panose="02040503050406030204" pitchFamily="18" charset="0"/>
                          </a:rPr>
                        </m:ctrlPr>
                      </m:sSubPr>
                      <m:e>
                        <m:r>
                          <a:rPr lang="zh-TW" altLang="en-US" sz="1800" i="1">
                            <a:latin typeface="Cambria Math"/>
                          </a:rPr>
                          <m:t>𝜃</m:t>
                        </m:r>
                      </m:e>
                      <m:sub>
                        <m:r>
                          <a:rPr lang="en-US" altLang="zh-TW" sz="1800" b="0" i="1" smtClean="0">
                            <a:latin typeface="Cambria Math"/>
                          </a:rPr>
                          <m:t>𝑐</m:t>
                        </m:r>
                      </m:sub>
                    </m:sSub>
                  </m:oMath>
                </a14:m>
                <a:endParaRPr lang="zh-TW" altLang="en-US" sz="1800" dirty="0"/>
              </a:p>
            </p:txBody>
          </p:sp>
        </mc:Choice>
        <mc:Fallback xmlns="">
          <p:sp>
            <p:nvSpPr>
              <p:cNvPr id="6" name="文字方塊 2"/>
              <p:cNvSpPr txBox="1">
                <a:spLocks noRot="1" noChangeAspect="1" noMove="1" noResize="1" noEditPoints="1" noAdjustHandles="1" noChangeArrowheads="1" noChangeShapeType="1" noTextEdit="1"/>
              </p:cNvSpPr>
              <p:nvPr/>
            </p:nvSpPr>
            <p:spPr bwMode="auto">
              <a:xfrm>
                <a:off x="775499" y="5646917"/>
                <a:ext cx="3384550" cy="369332"/>
              </a:xfrm>
              <a:prstGeom prst="rect">
                <a:avLst/>
              </a:prstGeom>
              <a:blipFill rotWithShape="1">
                <a:blip r:embed="rId5"/>
                <a:stretch>
                  <a:fillRect l="-1441"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5231379" y="4435275"/>
                <a:ext cx="1245213" cy="369332"/>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a:rPr lang="en-US" altLang="zh-TW" i="1">
                              <a:latin typeface="Cambria Math"/>
                              <a:ea typeface="Cambria Math"/>
                            </a:rPr>
                            <m:t>𝑓</m:t>
                          </m:r>
                        </m:e>
                        <m:sub>
                          <m:r>
                            <a:rPr lang="en-US" altLang="zh-TW" i="1">
                              <a:latin typeface="Cambria Math"/>
                              <a:ea typeface="Cambria Math"/>
                            </a:rPr>
                            <m:t>𝑠</m:t>
                          </m:r>
                        </m:sub>
                      </m:sSub>
                      <m:r>
                        <a:rPr lang="en-US" altLang="zh-TW" b="0" i="1" smtClean="0">
                          <a:latin typeface="Cambria Math"/>
                          <a:ea typeface="Cambria Math"/>
                        </a:rPr>
                        <m:t>≤</m:t>
                      </m:r>
                      <m:r>
                        <a:rPr lang="en-US" altLang="zh-TW" b="0" i="1" smtClean="0">
                          <a:latin typeface="Cambria Math"/>
                          <a:ea typeface="Cambria Math"/>
                        </a:rPr>
                        <m:t>𝑛</m:t>
                      </m:r>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𝜇</m:t>
                          </m:r>
                        </m:e>
                        <m:sub>
                          <m:r>
                            <a:rPr lang="en-US" altLang="zh-TW" b="0" i="1" smtClean="0">
                              <a:latin typeface="Cambria Math"/>
                              <a:ea typeface="Cambria Math"/>
                            </a:rPr>
                            <m:t>𝑠</m:t>
                          </m:r>
                        </m:sub>
                      </m:sSub>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5231379" y="4435275"/>
                <a:ext cx="1245213" cy="369332"/>
              </a:xfrm>
              <a:prstGeom prst="rect">
                <a:avLst/>
              </a:prstGeom>
              <a:blipFill rotWithShape="1">
                <a:blip r:embed="rId6"/>
                <a:stretch>
                  <a:fillRect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2987824" y="5645327"/>
                <a:ext cx="1245213" cy="369332"/>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a:rPr lang="en-US" altLang="zh-TW" i="1">
                              <a:latin typeface="Cambria Math"/>
                              <a:ea typeface="Cambria Math"/>
                            </a:rPr>
                            <m:t>𝑓</m:t>
                          </m:r>
                        </m:e>
                        <m:sub>
                          <m:r>
                            <a:rPr lang="en-US" altLang="zh-TW" i="1">
                              <a:latin typeface="Cambria Math"/>
                              <a:ea typeface="Cambria Math"/>
                            </a:rPr>
                            <m:t>𝑠</m:t>
                          </m:r>
                        </m:sub>
                      </m:sSub>
                      <m:r>
                        <a:rPr lang="en-US" altLang="zh-TW" b="0" i="1" smtClean="0">
                          <a:latin typeface="Cambria Math"/>
                          <a:ea typeface="Cambria Math"/>
                        </a:rPr>
                        <m:t>=</m:t>
                      </m:r>
                      <m:r>
                        <a:rPr lang="en-US" altLang="zh-TW" b="0" i="1" smtClean="0">
                          <a:latin typeface="Cambria Math"/>
                          <a:ea typeface="Cambria Math"/>
                        </a:rPr>
                        <m:t>𝑛</m:t>
                      </m:r>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𝜇</m:t>
                          </m:r>
                        </m:e>
                        <m:sub>
                          <m:r>
                            <a:rPr lang="en-US" altLang="zh-TW" b="0" i="1" smtClean="0">
                              <a:latin typeface="Cambria Math"/>
                              <a:ea typeface="Cambria Math"/>
                            </a:rPr>
                            <m:t>𝑠</m:t>
                          </m:r>
                        </m:sub>
                      </m:sSub>
                    </m:oMath>
                  </m:oMathPara>
                </a14:m>
                <a:endParaRPr lang="zh-TW" altLang="en-US" dirty="0"/>
              </a:p>
            </p:txBody>
          </p:sp>
        </mc:Choice>
        <mc:Fallback xmlns="">
          <p:sp>
            <p:nvSpPr>
              <p:cNvPr id="8" name="矩形 7"/>
              <p:cNvSpPr>
                <a:spLocks noRot="1" noChangeAspect="1" noMove="1" noResize="1" noEditPoints="1" noAdjustHandles="1" noChangeArrowheads="1" noChangeShapeType="1" noTextEdit="1"/>
              </p:cNvSpPr>
              <p:nvPr/>
            </p:nvSpPr>
            <p:spPr>
              <a:xfrm>
                <a:off x="2987824" y="5645327"/>
                <a:ext cx="1245213" cy="369332"/>
              </a:xfrm>
              <a:prstGeom prst="rect">
                <a:avLst/>
              </a:prstGeom>
              <a:blipFill rotWithShape="1">
                <a:blip r:embed="rId7"/>
                <a:stretch>
                  <a:fillRect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4572000" y="5661248"/>
                <a:ext cx="2816412" cy="369332"/>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𝑀𝑔</m:t>
                      </m:r>
                      <m:func>
                        <m:funcPr>
                          <m:ctrlPr>
                            <a:rPr lang="en-US" altLang="zh-TW" i="1">
                              <a:latin typeface="Cambria Math" panose="02040503050406030204" pitchFamily="18" charset="0"/>
                            </a:rPr>
                          </m:ctrlPr>
                        </m:funcPr>
                        <m:fName>
                          <m:r>
                            <m:rPr>
                              <m:sty m:val="p"/>
                            </m:rPr>
                            <a:rPr lang="en-US" altLang="zh-TW">
                              <a:latin typeface="Cambria Math"/>
                            </a:rPr>
                            <m:t>sin</m:t>
                          </m:r>
                        </m:fName>
                        <m:e>
                          <m:sSub>
                            <m:sSubPr>
                              <m:ctrlPr>
                                <a:rPr lang="en-US" altLang="zh-TW" i="1" smtClean="0">
                                  <a:latin typeface="Cambria Math" panose="02040503050406030204" pitchFamily="18" charset="0"/>
                                </a:rPr>
                              </m:ctrlPr>
                            </m:sSubPr>
                            <m:e>
                              <m:r>
                                <a:rPr lang="zh-TW" altLang="en-US" i="1" smtClean="0">
                                  <a:latin typeface="Cambria Math"/>
                                </a:rPr>
                                <m:t>𝜃</m:t>
                              </m:r>
                            </m:e>
                            <m:sub>
                              <m:r>
                                <a:rPr lang="en-US" altLang="zh-TW" b="0" i="1" smtClean="0">
                                  <a:latin typeface="Cambria Math"/>
                                </a:rPr>
                                <m:t>𝑐</m:t>
                              </m:r>
                            </m:sub>
                          </m:sSub>
                          <m:r>
                            <a:rPr lang="en-US" altLang="zh-TW" b="0" i="1" smtClean="0">
                              <a:latin typeface="Cambria Math"/>
                            </a:rPr>
                            <m:t>=</m:t>
                          </m:r>
                          <m:r>
                            <a:rPr lang="en-US" altLang="zh-TW" b="0" i="1" smtClean="0">
                              <a:latin typeface="Cambria Math"/>
                            </a:rPr>
                            <m:t>𝑀𝑔</m:t>
                          </m:r>
                        </m:e>
                      </m:func>
                      <m:func>
                        <m:funcPr>
                          <m:ctrlPr>
                            <a:rPr lang="en-US" altLang="zh-TW" i="1">
                              <a:latin typeface="Cambria Math" panose="02040503050406030204" pitchFamily="18" charset="0"/>
                            </a:rPr>
                          </m:ctrlPr>
                        </m:funcPr>
                        <m:fName>
                          <m:r>
                            <m:rPr>
                              <m:sty m:val="p"/>
                            </m:rPr>
                            <a:rPr lang="en-US" altLang="zh-TW">
                              <a:latin typeface="Cambria Math"/>
                            </a:rPr>
                            <m:t>cos</m:t>
                          </m:r>
                        </m:fName>
                        <m:e>
                          <m:sSub>
                            <m:sSubPr>
                              <m:ctrlPr>
                                <a:rPr lang="en-US" altLang="zh-TW" i="1" smtClean="0">
                                  <a:latin typeface="Cambria Math" panose="02040503050406030204" pitchFamily="18" charset="0"/>
                                </a:rPr>
                              </m:ctrlPr>
                            </m:sSubPr>
                            <m:e>
                              <m:r>
                                <a:rPr lang="zh-TW" altLang="en-US" i="1">
                                  <a:latin typeface="Cambria Math"/>
                                </a:rPr>
                                <m:t>𝜃</m:t>
                              </m:r>
                            </m:e>
                            <m:sub>
                              <m:r>
                                <a:rPr lang="en-US" altLang="zh-TW" b="0" i="1" smtClean="0">
                                  <a:latin typeface="Cambria Math"/>
                                </a:rPr>
                                <m:t>𝑐</m:t>
                              </m:r>
                            </m:sub>
                          </m:sSub>
                          <m:r>
                            <a:rPr lang="en-US" altLang="zh-TW"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zh-TW" altLang="en-US" i="1" smtClean="0">
                                  <a:latin typeface="Cambria Math"/>
                                  <a:ea typeface="Cambria Math"/>
                                </a:rPr>
                                <m:t>𝜇</m:t>
                              </m:r>
                            </m:e>
                            <m:sub>
                              <m:r>
                                <a:rPr lang="en-US" altLang="zh-TW" b="0" i="1" smtClean="0">
                                  <a:latin typeface="Cambria Math"/>
                                  <a:ea typeface="Cambria Math"/>
                                </a:rPr>
                                <m:t>𝑠</m:t>
                              </m:r>
                            </m:sub>
                          </m:sSub>
                        </m:e>
                      </m:func>
                    </m:oMath>
                  </m:oMathPara>
                </a14:m>
                <a:endParaRPr lang="zh-TW" altLang="en-US" dirty="0"/>
              </a:p>
            </p:txBody>
          </p:sp>
        </mc:Choice>
        <mc:Fallback xmlns="">
          <p:sp>
            <p:nvSpPr>
              <p:cNvPr id="3" name="矩形 2"/>
              <p:cNvSpPr>
                <a:spLocks noRot="1" noChangeAspect="1" noMove="1" noResize="1" noEditPoints="1" noAdjustHandles="1" noChangeArrowheads="1" noChangeShapeType="1" noTextEdit="1"/>
              </p:cNvSpPr>
              <p:nvPr/>
            </p:nvSpPr>
            <p:spPr>
              <a:xfrm>
                <a:off x="4572000" y="5661248"/>
                <a:ext cx="2816412" cy="369332"/>
              </a:xfrm>
              <a:prstGeom prst="rect">
                <a:avLst/>
              </a:prstGeom>
              <a:blipFill rotWithShape="1">
                <a:blip r:embed="rId8"/>
                <a:stretch>
                  <a:fillRect b="-15000"/>
                </a:stretch>
              </a:blipFill>
            </p:spPr>
            <p:txBody>
              <a:bodyPr/>
              <a:lstStyle/>
              <a:p>
                <a:r>
                  <a:rPr lang="zh-TW" altLang="en-US">
                    <a:noFill/>
                  </a:rPr>
                  <a:t> </a:t>
                </a:r>
              </a:p>
            </p:txBody>
          </p:sp>
        </mc:Fallback>
      </mc:AlternateContent>
      <p:pic>
        <p:nvPicPr>
          <p:cNvPr id="10" name="Picture 2" descr="C:\Users\Chia-Hung Chang\Downloads\Data\Knight\Media\Chapter6\Images\06_17Figure-F.jpg"/>
          <p:cNvPicPr>
            <a:picLocks noChangeAspect="1" noChangeArrowheads="1"/>
          </p:cNvPicPr>
          <p:nvPr/>
        </p:nvPicPr>
        <p:blipFill rotWithShape="1">
          <a:blip r:embed="rId2">
            <a:extLst>
              <a:ext uri="{28A0092B-C50C-407E-A947-70E740481C1C}">
                <a14:useLocalDpi xmlns:a14="http://schemas.microsoft.com/office/drawing/2010/main" val="0"/>
              </a:ext>
            </a:extLst>
          </a:blip>
          <a:srcRect l="70874" b="7999"/>
          <a:stretch/>
        </p:blipFill>
        <p:spPr bwMode="auto">
          <a:xfrm>
            <a:off x="5436096" y="855767"/>
            <a:ext cx="2489447" cy="213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97" r="7512"/>
          <a:stretch/>
        </p:blipFill>
        <p:spPr bwMode="auto">
          <a:xfrm>
            <a:off x="755576" y="476672"/>
            <a:ext cx="7776864" cy="5870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9258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4D0DDA7F-2A1E-BE44-A13A-3788BBF637A4}"/>
              </a:ext>
            </a:extLst>
          </p:cNvPr>
          <p:cNvPicPr>
            <a:picLocks noChangeAspect="1"/>
          </p:cNvPicPr>
          <p:nvPr/>
        </p:nvPicPr>
        <p:blipFill>
          <a:blip r:embed="rId2"/>
          <a:stretch>
            <a:fillRect/>
          </a:stretch>
        </p:blipFill>
        <p:spPr>
          <a:xfrm>
            <a:off x="1457908" y="292224"/>
            <a:ext cx="6228184" cy="3503354"/>
          </a:xfrm>
          <a:prstGeom prst="rect">
            <a:avLst/>
          </a:prstGeom>
        </p:spPr>
      </p:pic>
      <p:pic>
        <p:nvPicPr>
          <p:cNvPr id="3" name="圖片 2">
            <a:extLst>
              <a:ext uri="{FF2B5EF4-FFF2-40B4-BE49-F238E27FC236}">
                <a16:creationId xmlns:a16="http://schemas.microsoft.com/office/drawing/2014/main" id="{469F2267-DA67-DA4B-B1F4-FC7AEEE1C91A}"/>
              </a:ext>
            </a:extLst>
          </p:cNvPr>
          <p:cNvPicPr>
            <a:picLocks noChangeAspect="1"/>
          </p:cNvPicPr>
          <p:nvPr/>
        </p:nvPicPr>
        <p:blipFill>
          <a:blip r:embed="rId3"/>
          <a:stretch>
            <a:fillRect/>
          </a:stretch>
        </p:blipFill>
        <p:spPr>
          <a:xfrm>
            <a:off x="5364088" y="3214599"/>
            <a:ext cx="2413000" cy="3352800"/>
          </a:xfrm>
          <a:prstGeom prst="rect">
            <a:avLst/>
          </a:prstGeom>
        </p:spPr>
      </p:pic>
      <p:pic>
        <p:nvPicPr>
          <p:cNvPr id="4" name="圖片 3">
            <a:extLst>
              <a:ext uri="{FF2B5EF4-FFF2-40B4-BE49-F238E27FC236}">
                <a16:creationId xmlns:a16="http://schemas.microsoft.com/office/drawing/2014/main" id="{B0FDB12C-7B59-CE4B-9A6B-F3EF1BFF962B}"/>
              </a:ext>
            </a:extLst>
          </p:cNvPr>
          <p:cNvPicPr>
            <a:picLocks noChangeAspect="1"/>
          </p:cNvPicPr>
          <p:nvPr/>
        </p:nvPicPr>
        <p:blipFill>
          <a:blip r:embed="rId4"/>
          <a:stretch>
            <a:fillRect/>
          </a:stretch>
        </p:blipFill>
        <p:spPr>
          <a:xfrm>
            <a:off x="3272615" y="3214599"/>
            <a:ext cx="2000477" cy="3352800"/>
          </a:xfrm>
          <a:prstGeom prst="rect">
            <a:avLst/>
          </a:prstGeom>
        </p:spPr>
      </p:pic>
      <p:sp>
        <p:nvSpPr>
          <p:cNvPr id="5" name="文字方塊 4">
            <a:extLst>
              <a:ext uri="{FF2B5EF4-FFF2-40B4-BE49-F238E27FC236}">
                <a16:creationId xmlns:a16="http://schemas.microsoft.com/office/drawing/2014/main" id="{225D79F0-DB40-1447-BC84-C2E1EC6BAB9E}"/>
              </a:ext>
            </a:extLst>
          </p:cNvPr>
          <p:cNvSpPr txBox="1"/>
          <p:nvPr/>
        </p:nvSpPr>
        <p:spPr>
          <a:xfrm>
            <a:off x="701092" y="4437112"/>
            <a:ext cx="2160240" cy="369332"/>
          </a:xfrm>
          <a:prstGeom prst="rect">
            <a:avLst/>
          </a:prstGeom>
          <a:noFill/>
        </p:spPr>
        <p:txBody>
          <a:bodyPr wrap="square" rtlCol="0">
            <a:spAutoFit/>
          </a:bodyPr>
          <a:lstStyle/>
          <a:p>
            <a:r>
              <a:rPr kumimoji="1" lang="en-US" altLang="zh-TW" dirty="0">
                <a:latin typeface="Times New Roman" panose="02020603050405020304" pitchFamily="18" charset="0"/>
                <a:cs typeface="Times New Roman" panose="02020603050405020304" pitchFamily="18" charset="0"/>
              </a:rPr>
              <a:t>1665</a:t>
            </a:r>
            <a:r>
              <a:rPr kumimoji="1" lang="zh-TW" altLang="en-US" dirty="0">
                <a:latin typeface="Times New Roman" panose="02020603050405020304" pitchFamily="18" charset="0"/>
                <a:cs typeface="Times New Roman" panose="02020603050405020304" pitchFamily="18" charset="0"/>
              </a:rPr>
              <a:t> </a:t>
            </a:r>
            <a:r>
              <a:rPr kumimoji="1" lang="zh-CN" altLang="en-US" dirty="0"/>
              <a:t>倫敦瘟疫</a:t>
            </a:r>
            <a:endParaRPr kumimoji="1" lang="zh-TW" altLang="en-US" dirty="0"/>
          </a:p>
        </p:txBody>
      </p:sp>
      <p:sp>
        <p:nvSpPr>
          <p:cNvPr id="6" name="矩形 5">
            <a:extLst>
              <a:ext uri="{FF2B5EF4-FFF2-40B4-BE49-F238E27FC236}">
                <a16:creationId xmlns:a16="http://schemas.microsoft.com/office/drawing/2014/main" id="{6954F077-9AE5-6C47-98B7-55C075247B86}"/>
              </a:ext>
            </a:extLst>
          </p:cNvPr>
          <p:cNvSpPr/>
          <p:nvPr/>
        </p:nvSpPr>
        <p:spPr>
          <a:xfrm>
            <a:off x="701092" y="4894853"/>
            <a:ext cx="4572000" cy="923330"/>
          </a:xfrm>
          <a:prstGeom prst="rect">
            <a:avLst/>
          </a:prstGeom>
          <a:solidFill>
            <a:schemeClr val="accent1"/>
          </a:solidFill>
        </p:spPr>
        <p:txBody>
          <a:bodyPr>
            <a:spAutoFit/>
          </a:bodyPr>
          <a:lstStyle/>
          <a:p>
            <a:r>
              <a:rPr lang="en-GB" altLang="zh-TW" dirty="0">
                <a:solidFill>
                  <a:srgbClr val="222222"/>
                </a:solidFill>
                <a:latin typeface="Times New Roman" panose="02020603050405020304" pitchFamily="18" charset="0"/>
                <a:cs typeface="Times New Roman" panose="02020603050405020304" pitchFamily="18" charset="0"/>
              </a:rPr>
              <a:t>The Great Plague killed an estimated 100,000 people—almost a quarter of London's population—in 18 months.</a:t>
            </a:r>
            <a:endParaRPr lang="zh-TW" altLang="en-US"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48029381-3ABD-9D4B-9248-926C13CBB8CC}"/>
              </a:ext>
            </a:extLst>
          </p:cNvPr>
          <p:cNvSpPr/>
          <p:nvPr/>
        </p:nvSpPr>
        <p:spPr>
          <a:xfrm>
            <a:off x="701092" y="5835289"/>
            <a:ext cx="4572000" cy="369332"/>
          </a:xfrm>
          <a:prstGeom prst="rect">
            <a:avLst/>
          </a:prstGeom>
          <a:solidFill>
            <a:schemeClr val="accent1"/>
          </a:solidFill>
        </p:spPr>
        <p:txBody>
          <a:bodyPr>
            <a:spAutoFit/>
          </a:bodyPr>
          <a:lstStyle/>
          <a:p>
            <a:r>
              <a:rPr lang="en-GB" altLang="zh-TW" dirty="0">
                <a:solidFill>
                  <a:srgbClr val="222222"/>
                </a:solidFill>
                <a:latin typeface="Times New Roman" panose="02020603050405020304" pitchFamily="18" charset="0"/>
                <a:cs typeface="Times New Roman" panose="02020603050405020304" pitchFamily="18" charset="0"/>
              </a:rPr>
              <a:t>It was the last plague in Europe.</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61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t="15874"/>
          <a:stretch>
            <a:fillRect/>
          </a:stretch>
        </p:blipFill>
        <p:spPr bwMode="auto">
          <a:xfrm>
            <a:off x="827088" y="476250"/>
            <a:ext cx="72009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789363"/>
            <a:ext cx="7372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F06_37"/>
          <p:cNvPicPr>
            <a:picLocks noChangeAspect="1" noChangeArrowheads="1"/>
          </p:cNvPicPr>
          <p:nvPr/>
        </p:nvPicPr>
        <p:blipFill>
          <a:blip r:embed="rId2">
            <a:extLst>
              <a:ext uri="{28A0092B-C50C-407E-A947-70E740481C1C}">
                <a14:useLocalDpi xmlns:a14="http://schemas.microsoft.com/office/drawing/2010/main" val="0"/>
              </a:ext>
            </a:extLst>
          </a:blip>
          <a:srcRect l="13295" t="32097" r="20177" b="22063"/>
          <a:stretch>
            <a:fillRect/>
          </a:stretch>
        </p:blipFill>
        <p:spPr bwMode="auto">
          <a:xfrm>
            <a:off x="2555875" y="2133600"/>
            <a:ext cx="36004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文字方塊 2"/>
          <p:cNvSpPr txBox="1">
            <a:spLocks noChangeArrowheads="1"/>
          </p:cNvSpPr>
          <p:nvPr/>
        </p:nvSpPr>
        <p:spPr bwMode="auto">
          <a:xfrm>
            <a:off x="2411413" y="3789363"/>
            <a:ext cx="3744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上方小方塊在下方方塊上滑行</a:t>
            </a:r>
          </a:p>
        </p:txBody>
      </p:sp>
      <p:cxnSp>
        <p:nvCxnSpPr>
          <p:cNvPr id="7" name="直線單箭頭接點 6"/>
          <p:cNvCxnSpPr/>
          <p:nvPr/>
        </p:nvCxnSpPr>
        <p:spPr>
          <a:xfrm flipH="1">
            <a:off x="4572000" y="2852738"/>
            <a:ext cx="50482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flipV="1">
            <a:off x="5076825" y="2781300"/>
            <a:ext cx="503238" cy="79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F4C5622-5EDB-6E4A-9E45-866FEBDB3528}"/>
                  </a:ext>
                </a:extLst>
              </p:cNvPr>
              <p:cNvSpPr txBox="1"/>
              <p:nvPr/>
            </p:nvSpPr>
            <p:spPr>
              <a:xfrm>
                <a:off x="3492500" y="4500563"/>
                <a:ext cx="1798056"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sSub>
                        <m:sSubPr>
                          <m:ctrlPr>
                            <a:rPr lang="en-TW"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𝑔</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𝑘</m:t>
                          </m:r>
                        </m:sub>
                      </m:sSub>
                    </m:oMath>
                  </m:oMathPara>
                </a14:m>
                <a:endParaRPr lang="en-TW" dirty="0"/>
              </a:p>
            </p:txBody>
          </p:sp>
        </mc:Choice>
        <mc:Fallback xmlns="">
          <p:sp>
            <p:nvSpPr>
              <p:cNvPr id="2" name="TextBox 1">
                <a:extLst>
                  <a:ext uri="{FF2B5EF4-FFF2-40B4-BE49-F238E27FC236}">
                    <a16:creationId xmlns:a16="http://schemas.microsoft.com/office/drawing/2014/main" id="{3F4C5622-5EDB-6E4A-9E45-866FEBDB3528}"/>
                  </a:ext>
                </a:extLst>
              </p:cNvPr>
              <p:cNvSpPr txBox="1">
                <a:spLocks noRot="1" noChangeAspect="1" noMove="1" noResize="1" noEditPoints="1" noAdjustHandles="1" noChangeArrowheads="1" noChangeShapeType="1" noTextEdit="1"/>
              </p:cNvSpPr>
              <p:nvPr/>
            </p:nvSpPr>
            <p:spPr>
              <a:xfrm>
                <a:off x="3492500" y="4500563"/>
                <a:ext cx="1798056" cy="276999"/>
              </a:xfrm>
              <a:prstGeom prst="rect">
                <a:avLst/>
              </a:prstGeom>
              <a:blipFill>
                <a:blip r:embed="rId3"/>
                <a:stretch>
                  <a:fillRect b="-3043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59EC5BA-0C69-5F4A-8524-C783E37A9A7C}"/>
                  </a:ext>
                </a:extLst>
              </p:cNvPr>
              <p:cNvSpPr txBox="1"/>
              <p:nvPr/>
            </p:nvSpPr>
            <p:spPr>
              <a:xfrm>
                <a:off x="3473261" y="5110401"/>
                <a:ext cx="2238946"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sSub>
                        <m:sSubPr>
                          <m:ctrlPr>
                            <a:rPr lang="en-TW"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𝑔</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𝑘</m:t>
                          </m:r>
                        </m:sub>
                      </m:sSub>
                    </m:oMath>
                  </m:oMathPara>
                </a14:m>
                <a:endParaRPr lang="en-TW" dirty="0"/>
              </a:p>
            </p:txBody>
          </p:sp>
        </mc:Choice>
        <mc:Fallback xmlns="">
          <p:sp>
            <p:nvSpPr>
              <p:cNvPr id="9" name="TextBox 8">
                <a:extLst>
                  <a:ext uri="{FF2B5EF4-FFF2-40B4-BE49-F238E27FC236}">
                    <a16:creationId xmlns:a16="http://schemas.microsoft.com/office/drawing/2014/main" id="{859EC5BA-0C69-5F4A-8524-C783E37A9A7C}"/>
                  </a:ext>
                </a:extLst>
              </p:cNvPr>
              <p:cNvSpPr txBox="1">
                <a:spLocks noRot="1" noChangeAspect="1" noMove="1" noResize="1" noEditPoints="1" noAdjustHandles="1" noChangeArrowheads="1" noChangeShapeType="1" noTextEdit="1"/>
              </p:cNvSpPr>
              <p:nvPr/>
            </p:nvSpPr>
            <p:spPr>
              <a:xfrm>
                <a:off x="3473261" y="5110401"/>
                <a:ext cx="2238946" cy="276999"/>
              </a:xfrm>
              <a:prstGeom prst="rect">
                <a:avLst/>
              </a:prstGeom>
              <a:blipFill>
                <a:blip r:embed="rId4"/>
                <a:stretch>
                  <a:fillRect b="-30435"/>
                </a:stretch>
              </a:blipFill>
            </p:spPr>
            <p:txBody>
              <a:bodyPr/>
              <a:lstStyle/>
              <a:p>
                <a:r>
                  <a:rPr lang="en-TW">
                    <a:noFill/>
                  </a:rPr>
                  <a:t> </a:t>
                </a:r>
              </a:p>
            </p:txBody>
          </p:sp>
        </mc:Fallback>
      </mc:AlternateContent>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F06_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916113"/>
            <a:ext cx="508635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Line 8"/>
          <p:cNvSpPr>
            <a:spLocks noChangeShapeType="1"/>
          </p:cNvSpPr>
          <p:nvPr/>
        </p:nvSpPr>
        <p:spPr bwMode="auto">
          <a:xfrm flipV="1">
            <a:off x="3348038" y="2565400"/>
            <a:ext cx="0" cy="7191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1751" name="Line 9"/>
          <p:cNvSpPr>
            <a:spLocks noChangeShapeType="1"/>
          </p:cNvSpPr>
          <p:nvPr/>
        </p:nvSpPr>
        <p:spPr bwMode="auto">
          <a:xfrm>
            <a:off x="2151502" y="3390421"/>
            <a:ext cx="0" cy="5762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31752" name="Text Box 10"/>
              <p:cNvSpPr txBox="1">
                <a:spLocks noChangeArrowheads="1"/>
              </p:cNvSpPr>
              <p:nvPr/>
            </p:nvSpPr>
            <p:spPr bwMode="auto">
              <a:xfrm>
                <a:off x="6299994" y="4414674"/>
                <a:ext cx="259248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最大靜摩擦力：</a:t>
                </a:r>
                <a14:m>
                  <m:oMath xmlns:m="http://schemas.openxmlformats.org/officeDocument/2006/math">
                    <m:r>
                      <a:rPr lang="en-US" altLang="zh-TW" sz="1800" b="0" i="1" smtClean="0">
                        <a:latin typeface="Cambria Math" panose="02040503050406030204" pitchFamily="18" charset="0"/>
                      </a:rPr>
                      <m:t>𝑁</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𝜇</m:t>
                        </m:r>
                      </m:e>
                      <m:sub>
                        <m:r>
                          <a:rPr lang="en-US" altLang="zh-TW" sz="1800" b="0" i="1" smtClean="0">
                            <a:latin typeface="Cambria Math" panose="02040503050406030204" pitchFamily="18" charset="0"/>
                          </a:rPr>
                          <m:t>𝑠</m:t>
                        </m:r>
                      </m:sub>
                    </m:sSub>
                  </m:oMath>
                </a14:m>
                <a:endParaRPr lang="zh-TW" altLang="en-US" sz="1800" dirty="0"/>
              </a:p>
            </p:txBody>
          </p:sp>
        </mc:Choice>
        <mc:Fallback xmlns="">
          <p:sp>
            <p:nvSpPr>
              <p:cNvPr id="31752" name="Text Box 10"/>
              <p:cNvSpPr txBox="1">
                <a:spLocks noRot="1" noChangeAspect="1" noMove="1" noResize="1" noEditPoints="1" noAdjustHandles="1" noChangeArrowheads="1" noChangeShapeType="1" noTextEdit="1"/>
              </p:cNvSpPr>
              <p:nvPr/>
            </p:nvSpPr>
            <p:spPr bwMode="auto">
              <a:xfrm>
                <a:off x="6299994" y="4414674"/>
                <a:ext cx="2592486" cy="369332"/>
              </a:xfrm>
              <a:prstGeom prst="rect">
                <a:avLst/>
              </a:prstGeom>
              <a:blipFill>
                <a:blip r:embed="rId3"/>
                <a:stretch>
                  <a:fillRect l="-1463" t="-10345" b="-206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1754" name="Text Box 12"/>
          <p:cNvSpPr txBox="1">
            <a:spLocks noChangeArrowheads="1"/>
          </p:cNvSpPr>
          <p:nvPr/>
        </p:nvSpPr>
        <p:spPr bwMode="auto">
          <a:xfrm>
            <a:off x="6309347" y="5098886"/>
            <a:ext cx="1439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不滑動條件</a:t>
            </a: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02D4C190-3F83-EA45-834E-FA8CB814300B}"/>
                  </a:ext>
                </a:extLst>
              </p:cNvPr>
              <p:cNvSpPr txBox="1"/>
              <p:nvPr/>
            </p:nvSpPr>
            <p:spPr>
              <a:xfrm>
                <a:off x="734203" y="815329"/>
                <a:ext cx="7891167" cy="402931"/>
              </a:xfrm>
              <a:prstGeom prst="rect">
                <a:avLst/>
              </a:prstGeom>
              <a:noFill/>
            </p:spPr>
            <p:txBody>
              <a:bodyPr wrap="square" rtlCol="0">
                <a:spAutoFit/>
              </a:bodyPr>
              <a:lstStyle/>
              <a:p>
                <a:r>
                  <a:rPr lang="zh-CN" altLang="en-US" dirty="0"/>
                  <a:t>施力</a:t>
                </a:r>
                <a14:m>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panose="02040503050406030204" pitchFamily="18" charset="0"/>
                          </a:rPr>
                          <m:t>𝐹</m:t>
                        </m:r>
                      </m:e>
                    </m:acc>
                  </m:oMath>
                </a14:m>
                <a:r>
                  <a:rPr kumimoji="1" lang="zh-TW" altLang="en-US" dirty="0"/>
                  <a:t>使方塊組向右移動，在何條件下，左方的方塊會維持不向下滑動？</a:t>
                </a:r>
              </a:p>
            </p:txBody>
          </p:sp>
        </mc:Choice>
        <mc:Fallback xmlns="">
          <p:sp>
            <p:nvSpPr>
              <p:cNvPr id="2" name="文字方塊 1">
                <a:extLst>
                  <a:ext uri="{FF2B5EF4-FFF2-40B4-BE49-F238E27FC236}">
                    <a16:creationId xmlns:a16="http://schemas.microsoft.com/office/drawing/2014/main" id="{02D4C190-3F83-EA45-834E-FA8CB814300B}"/>
                  </a:ext>
                </a:extLst>
              </p:cNvPr>
              <p:cNvSpPr txBox="1">
                <a:spLocks noRot="1" noChangeAspect="1" noMove="1" noResize="1" noEditPoints="1" noAdjustHandles="1" noChangeArrowheads="1" noChangeShapeType="1" noTextEdit="1"/>
              </p:cNvSpPr>
              <p:nvPr/>
            </p:nvSpPr>
            <p:spPr>
              <a:xfrm>
                <a:off x="734203" y="815329"/>
                <a:ext cx="7891167" cy="402931"/>
              </a:xfrm>
              <a:prstGeom prst="rect">
                <a:avLst/>
              </a:prstGeom>
              <a:blipFill>
                <a:blip r:embed="rId4"/>
                <a:stretch>
                  <a:fillRect l="-643" t="-9091" b="-21212"/>
                </a:stretch>
              </a:blipFill>
            </p:spPr>
            <p:txBody>
              <a:bodyPr/>
              <a:lstStyle/>
              <a:p>
                <a:r>
                  <a:rPr lang="zh-TW" altLang="en-US">
                    <a:noFill/>
                  </a:rPr>
                  <a:t> </a:t>
                </a:r>
              </a:p>
            </p:txBody>
          </p:sp>
        </mc:Fallback>
      </mc:AlternateContent>
      <p:cxnSp>
        <p:nvCxnSpPr>
          <p:cNvPr id="4" name="直線箭頭接點 3">
            <a:extLst>
              <a:ext uri="{FF2B5EF4-FFF2-40B4-BE49-F238E27FC236}">
                <a16:creationId xmlns:a16="http://schemas.microsoft.com/office/drawing/2014/main" id="{0369FDCB-96C9-234D-98BC-0BD03230A99E}"/>
              </a:ext>
            </a:extLst>
          </p:cNvPr>
          <p:cNvCxnSpPr/>
          <p:nvPr/>
        </p:nvCxnSpPr>
        <p:spPr>
          <a:xfrm>
            <a:off x="3298825" y="3284538"/>
            <a:ext cx="553095"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FEFE8FC1-7747-024E-A456-ED761DDAE2A1}"/>
                  </a:ext>
                </a:extLst>
              </p:cNvPr>
              <p:cNvSpPr txBox="1">
                <a:spLocks noChangeArrowheads="1"/>
              </p:cNvSpPr>
              <p:nvPr/>
            </p:nvSpPr>
            <p:spPr bwMode="auto">
              <a:xfrm>
                <a:off x="3731245" y="3082091"/>
                <a:ext cx="5032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TW" altLang="en-US" sz="1800" i="1">
                          <a:latin typeface="Cambria Math" panose="02040503050406030204" pitchFamily="18" charset="0"/>
                          <a:cs typeface="Times New Roman" pitchFamily="18" charset="0"/>
                        </a:rPr>
                        <m:t>𝑁</m:t>
                      </m:r>
                    </m:oMath>
                  </m:oMathPara>
                </a14:m>
                <a:endParaRPr lang="zh-TW" altLang="en-US" sz="1800" i="1" dirty="0">
                  <a:latin typeface="Times New Roman" pitchFamily="18" charset="0"/>
                  <a:cs typeface="Times New Roman" pitchFamily="18" charset="0"/>
                </a:endParaRPr>
              </a:p>
            </p:txBody>
          </p:sp>
        </mc:Choice>
        <mc:Fallback xmlns="">
          <p:sp>
            <p:nvSpPr>
              <p:cNvPr id="16" name="文字方塊 15">
                <a:extLst>
                  <a:ext uri="{FF2B5EF4-FFF2-40B4-BE49-F238E27FC236}">
                    <a16:creationId xmlns:a16="http://schemas.microsoft.com/office/drawing/2014/main" id="{FEFE8FC1-7747-024E-A456-ED761DDAE2A1}"/>
                  </a:ext>
                </a:extLst>
              </p:cNvPr>
              <p:cNvSpPr txBox="1">
                <a:spLocks noRot="1" noChangeAspect="1" noMove="1" noResize="1" noEditPoints="1" noAdjustHandles="1" noChangeArrowheads="1" noChangeShapeType="1" noTextEdit="1"/>
              </p:cNvSpPr>
              <p:nvPr/>
            </p:nvSpPr>
            <p:spPr bwMode="auto">
              <a:xfrm>
                <a:off x="3731245" y="3082091"/>
                <a:ext cx="503238" cy="369332"/>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500AD069-3A6C-8A40-9E24-D46577B49D0B}"/>
                  </a:ext>
                </a:extLst>
              </p:cNvPr>
              <p:cNvSpPr txBox="1">
                <a:spLocks noChangeArrowheads="1"/>
              </p:cNvSpPr>
              <p:nvPr/>
            </p:nvSpPr>
            <p:spPr bwMode="auto">
              <a:xfrm>
                <a:off x="1617906" y="3493886"/>
                <a:ext cx="5032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cs typeface="Times New Roman" pitchFamily="18" charset="0"/>
                        </a:rPr>
                        <m:t>𝑚𝑔</m:t>
                      </m:r>
                    </m:oMath>
                  </m:oMathPara>
                </a14:m>
                <a:endParaRPr lang="zh-TW" altLang="en-US" sz="1800" i="1" dirty="0">
                  <a:latin typeface="Times New Roman" pitchFamily="18" charset="0"/>
                  <a:cs typeface="Times New Roman" pitchFamily="18" charset="0"/>
                </a:endParaRPr>
              </a:p>
            </p:txBody>
          </p:sp>
        </mc:Choice>
        <mc:Fallback xmlns="">
          <p:sp>
            <p:nvSpPr>
              <p:cNvPr id="17" name="文字方塊 16">
                <a:extLst>
                  <a:ext uri="{FF2B5EF4-FFF2-40B4-BE49-F238E27FC236}">
                    <a16:creationId xmlns:a16="http://schemas.microsoft.com/office/drawing/2014/main" id="{500AD069-3A6C-8A40-9E24-D46577B49D0B}"/>
                  </a:ext>
                </a:extLst>
              </p:cNvPr>
              <p:cNvSpPr txBox="1">
                <a:spLocks noRot="1" noChangeAspect="1" noMove="1" noResize="1" noEditPoints="1" noAdjustHandles="1" noChangeArrowheads="1" noChangeShapeType="1" noTextEdit="1"/>
              </p:cNvSpPr>
              <p:nvPr/>
            </p:nvSpPr>
            <p:spPr bwMode="auto">
              <a:xfrm>
                <a:off x="1617906" y="3493886"/>
                <a:ext cx="503238" cy="369332"/>
              </a:xfrm>
              <a:prstGeom prst="rect">
                <a:avLst/>
              </a:prstGeom>
              <a:blipFill>
                <a:blip r:embed="rId6"/>
                <a:stretch>
                  <a:fillRect b="-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74FBE87F-5246-874A-BCD3-5D415EADF648}"/>
                  </a:ext>
                </a:extLst>
              </p:cNvPr>
              <p:cNvSpPr txBox="1">
                <a:spLocks noChangeArrowheads="1"/>
              </p:cNvSpPr>
              <p:nvPr/>
            </p:nvSpPr>
            <p:spPr bwMode="auto">
              <a:xfrm>
                <a:off x="1629088" y="2858406"/>
                <a:ext cx="5032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cs typeface="Times New Roman" pitchFamily="18" charset="0"/>
                            </a:rPr>
                          </m:ctrlPr>
                        </m:sSubPr>
                        <m:e>
                          <m:r>
                            <a:rPr lang="en-US" altLang="zh-TW" sz="1800" b="0" i="1" smtClean="0">
                              <a:latin typeface="Cambria Math" panose="02040503050406030204" pitchFamily="18" charset="0"/>
                              <a:cs typeface="Times New Roman" pitchFamily="18" charset="0"/>
                            </a:rPr>
                            <m:t>𝑓</m:t>
                          </m:r>
                        </m:e>
                        <m:sub>
                          <m:r>
                            <a:rPr lang="en-US" altLang="zh-TW" sz="1800" b="0" i="1" smtClean="0">
                              <a:latin typeface="Cambria Math" panose="02040503050406030204" pitchFamily="18" charset="0"/>
                              <a:cs typeface="Times New Roman" pitchFamily="18" charset="0"/>
                            </a:rPr>
                            <m:t>𝑠</m:t>
                          </m:r>
                        </m:sub>
                      </m:sSub>
                    </m:oMath>
                  </m:oMathPara>
                </a14:m>
                <a:endParaRPr lang="zh-TW" altLang="en-US" sz="1800" i="1" dirty="0">
                  <a:latin typeface="Times New Roman" pitchFamily="18" charset="0"/>
                  <a:cs typeface="Times New Roman" pitchFamily="18" charset="0"/>
                </a:endParaRPr>
              </a:p>
            </p:txBody>
          </p:sp>
        </mc:Choice>
        <mc:Fallback xmlns="">
          <p:sp>
            <p:nvSpPr>
              <p:cNvPr id="18" name="文字方塊 17">
                <a:extLst>
                  <a:ext uri="{FF2B5EF4-FFF2-40B4-BE49-F238E27FC236}">
                    <a16:creationId xmlns:a16="http://schemas.microsoft.com/office/drawing/2014/main" id="{74FBE87F-5246-874A-BCD3-5D415EADF648}"/>
                  </a:ext>
                </a:extLst>
              </p:cNvPr>
              <p:cNvSpPr txBox="1">
                <a:spLocks noRot="1" noChangeAspect="1" noMove="1" noResize="1" noEditPoints="1" noAdjustHandles="1" noChangeArrowheads="1" noChangeShapeType="1" noTextEdit="1"/>
              </p:cNvSpPr>
              <p:nvPr/>
            </p:nvSpPr>
            <p:spPr bwMode="auto">
              <a:xfrm>
                <a:off x="1629088" y="2858406"/>
                <a:ext cx="503238" cy="369332"/>
              </a:xfrm>
              <a:prstGeom prst="rect">
                <a:avLst/>
              </a:prstGeom>
              <a:blipFill>
                <a:blip r:embed="rId7"/>
                <a:stretch>
                  <a:fillRect b="-1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9" name="Line 9">
            <a:extLst>
              <a:ext uri="{FF2B5EF4-FFF2-40B4-BE49-F238E27FC236}">
                <a16:creationId xmlns:a16="http://schemas.microsoft.com/office/drawing/2014/main" id="{EC324E29-C853-1A47-BA69-A38F4CC73012}"/>
              </a:ext>
            </a:extLst>
          </p:cNvPr>
          <p:cNvSpPr>
            <a:spLocks noChangeShapeType="1"/>
          </p:cNvSpPr>
          <p:nvPr/>
        </p:nvSpPr>
        <p:spPr bwMode="auto">
          <a:xfrm flipV="1">
            <a:off x="2151502" y="2736626"/>
            <a:ext cx="0" cy="6128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 name="矩形 4">
            <a:extLst>
              <a:ext uri="{FF2B5EF4-FFF2-40B4-BE49-F238E27FC236}">
                <a16:creationId xmlns:a16="http://schemas.microsoft.com/office/drawing/2014/main" id="{72405AB4-65F1-5D48-8481-2D179A58E15C}"/>
              </a:ext>
            </a:extLst>
          </p:cNvPr>
          <p:cNvSpPr/>
          <p:nvPr/>
        </p:nvSpPr>
        <p:spPr>
          <a:xfrm>
            <a:off x="5922168" y="3218813"/>
            <a:ext cx="3185487" cy="369332"/>
          </a:xfrm>
          <a:prstGeom prst="rect">
            <a:avLst/>
          </a:prstGeom>
        </p:spPr>
        <p:txBody>
          <a:bodyPr wrap="none">
            <a:spAutoFit/>
          </a:bodyPr>
          <a:lstStyle/>
          <a:p>
            <a:r>
              <a:rPr lang="zh-TW" altLang="en-US" dirty="0"/>
              <a:t>左方的方塊會維持不向下滑動</a:t>
            </a: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9AB56843-4EE7-3D49-BFE3-7FDB0A851ECC}"/>
                  </a:ext>
                </a:extLst>
              </p:cNvPr>
              <p:cNvSpPr txBox="1"/>
              <p:nvPr/>
            </p:nvSpPr>
            <p:spPr>
              <a:xfrm>
                <a:off x="6365292" y="1654534"/>
                <a:ext cx="1175835" cy="52315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𝑎</m:t>
                      </m:r>
                      <m:r>
                        <a:rPr kumimoji="1" lang="en-US" altLang="zh-TW" b="0" i="1" smtClean="0">
                          <a:latin typeface="Cambria Math" panose="02040503050406030204" pitchFamily="18" charset="0"/>
                        </a:rPr>
                        <m:t>=</m:t>
                      </m:r>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rPr>
                            <m:t>𝐹</m:t>
                          </m:r>
                        </m:num>
                        <m:den>
                          <m:r>
                            <a:rPr kumimoji="1" lang="en-US" altLang="zh-TW" b="0" i="1" smtClean="0">
                              <a:latin typeface="Cambria Math" panose="02040503050406030204" pitchFamily="18" charset="0"/>
                            </a:rPr>
                            <m:t>𝑀</m:t>
                          </m:r>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𝑚</m:t>
                          </m:r>
                        </m:den>
                      </m:f>
                    </m:oMath>
                  </m:oMathPara>
                </a14:m>
                <a:endParaRPr kumimoji="1" lang="zh-TW" altLang="en-US" dirty="0"/>
              </a:p>
            </p:txBody>
          </p:sp>
        </mc:Choice>
        <mc:Fallback xmlns="">
          <p:sp>
            <p:nvSpPr>
              <p:cNvPr id="6" name="文字方塊 5">
                <a:extLst>
                  <a:ext uri="{FF2B5EF4-FFF2-40B4-BE49-F238E27FC236}">
                    <a16:creationId xmlns:a16="http://schemas.microsoft.com/office/drawing/2014/main" id="{9AB56843-4EE7-3D49-BFE3-7FDB0A851ECC}"/>
                  </a:ext>
                </a:extLst>
              </p:cNvPr>
              <p:cNvSpPr txBox="1">
                <a:spLocks noRot="1" noChangeAspect="1" noMove="1" noResize="1" noEditPoints="1" noAdjustHandles="1" noChangeArrowheads="1" noChangeShapeType="1" noTextEdit="1"/>
              </p:cNvSpPr>
              <p:nvPr/>
            </p:nvSpPr>
            <p:spPr>
              <a:xfrm>
                <a:off x="6365292" y="1654534"/>
                <a:ext cx="1175835" cy="523157"/>
              </a:xfrm>
              <a:prstGeom prst="rect">
                <a:avLst/>
              </a:prstGeom>
              <a:blipFill>
                <a:blip r:embed="rId8"/>
                <a:stretch>
                  <a:fillRect l="-1064" r="-1064" b="-1190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952DBC78-862B-E94B-81E4-B775C01CDC2C}"/>
                  </a:ext>
                </a:extLst>
              </p:cNvPr>
              <p:cNvSpPr txBox="1"/>
              <p:nvPr/>
            </p:nvSpPr>
            <p:spPr>
              <a:xfrm>
                <a:off x="6364962" y="2387241"/>
                <a:ext cx="1848326" cy="52315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𝑁</m:t>
                      </m:r>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𝑀𝑎</m:t>
                      </m:r>
                      <m:r>
                        <a:rPr kumimoji="1" lang="en-US" altLang="zh-TW" b="0" i="1" smtClean="0">
                          <a:latin typeface="Cambria Math" panose="02040503050406030204" pitchFamily="18" charset="0"/>
                        </a:rPr>
                        <m:t>=</m:t>
                      </m:r>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rPr>
                            <m:t>𝐹𝑀</m:t>
                          </m:r>
                        </m:num>
                        <m:den>
                          <m:r>
                            <a:rPr kumimoji="1" lang="en-US" altLang="zh-TW" b="0" i="1" smtClean="0">
                              <a:latin typeface="Cambria Math" panose="02040503050406030204" pitchFamily="18" charset="0"/>
                            </a:rPr>
                            <m:t>𝑀</m:t>
                          </m:r>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𝑚</m:t>
                          </m:r>
                        </m:den>
                      </m:f>
                    </m:oMath>
                  </m:oMathPara>
                </a14:m>
                <a:endParaRPr kumimoji="1" lang="zh-TW" altLang="en-US" dirty="0"/>
              </a:p>
            </p:txBody>
          </p:sp>
        </mc:Choice>
        <mc:Fallback xmlns="">
          <p:sp>
            <p:nvSpPr>
              <p:cNvPr id="22" name="文字方塊 21">
                <a:extLst>
                  <a:ext uri="{FF2B5EF4-FFF2-40B4-BE49-F238E27FC236}">
                    <a16:creationId xmlns:a16="http://schemas.microsoft.com/office/drawing/2014/main" id="{952DBC78-862B-E94B-81E4-B775C01CDC2C}"/>
                  </a:ext>
                </a:extLst>
              </p:cNvPr>
              <p:cNvSpPr txBox="1">
                <a:spLocks noRot="1" noChangeAspect="1" noMove="1" noResize="1" noEditPoints="1" noAdjustHandles="1" noChangeArrowheads="1" noChangeShapeType="1" noTextEdit="1"/>
              </p:cNvSpPr>
              <p:nvPr/>
            </p:nvSpPr>
            <p:spPr>
              <a:xfrm>
                <a:off x="6364962" y="2387241"/>
                <a:ext cx="1848326" cy="523157"/>
              </a:xfrm>
              <a:prstGeom prst="rect">
                <a:avLst/>
              </a:prstGeom>
              <a:blipFill>
                <a:blip r:embed="rId9"/>
                <a:stretch>
                  <a:fillRect l="-1361" r="-680" b="-1190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49809B92-83FE-BF4C-82DF-2C6FBF5D7231}"/>
                  </a:ext>
                </a:extLst>
              </p:cNvPr>
              <p:cNvSpPr txBox="1">
                <a:spLocks noChangeArrowheads="1"/>
              </p:cNvSpPr>
              <p:nvPr/>
            </p:nvSpPr>
            <p:spPr bwMode="auto">
              <a:xfrm>
                <a:off x="6309347" y="3816743"/>
                <a:ext cx="1142955" cy="369332"/>
              </a:xfrm>
              <a:prstGeom prst="rect">
                <a:avLst/>
              </a:prstGeom>
              <a:solidFill>
                <a:srgbClr val="FFFF00"/>
              </a:solid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cs typeface="Times New Roman" pitchFamily="18" charset="0"/>
                            </a:rPr>
                          </m:ctrlPr>
                        </m:sSubPr>
                        <m:e>
                          <m:r>
                            <a:rPr lang="en-US" altLang="zh-TW" sz="1800" b="0" i="1" smtClean="0">
                              <a:latin typeface="Cambria Math" panose="02040503050406030204" pitchFamily="18" charset="0"/>
                              <a:cs typeface="Times New Roman" pitchFamily="18" charset="0"/>
                            </a:rPr>
                            <m:t>𝑓</m:t>
                          </m:r>
                        </m:e>
                        <m:sub>
                          <m:r>
                            <a:rPr lang="en-US" altLang="zh-TW" sz="1800" b="0" i="1" smtClean="0">
                              <a:latin typeface="Cambria Math" panose="02040503050406030204" pitchFamily="18" charset="0"/>
                              <a:cs typeface="Times New Roman" pitchFamily="18" charset="0"/>
                            </a:rPr>
                            <m:t>𝑠</m:t>
                          </m:r>
                        </m:sub>
                      </m:sSub>
                      <m:r>
                        <a:rPr lang="en-US" altLang="zh-TW" sz="1800" b="0" i="1" smtClean="0">
                          <a:latin typeface="Cambria Math" panose="02040503050406030204" pitchFamily="18" charset="0"/>
                          <a:cs typeface="Times New Roman" pitchFamily="18" charset="0"/>
                        </a:rPr>
                        <m:t>=</m:t>
                      </m:r>
                      <m:r>
                        <a:rPr lang="en-US" altLang="zh-TW" sz="1800" b="0" i="1" smtClean="0">
                          <a:latin typeface="Cambria Math" panose="02040503050406030204" pitchFamily="18" charset="0"/>
                          <a:cs typeface="Times New Roman" pitchFamily="18" charset="0"/>
                        </a:rPr>
                        <m:t>𝑚𝑔</m:t>
                      </m:r>
                    </m:oMath>
                  </m:oMathPara>
                </a14:m>
                <a:endParaRPr lang="zh-TW" altLang="en-US" sz="1800" i="1" dirty="0">
                  <a:latin typeface="Times New Roman" pitchFamily="18" charset="0"/>
                  <a:cs typeface="Times New Roman" pitchFamily="18" charset="0"/>
                </a:endParaRPr>
              </a:p>
            </p:txBody>
          </p:sp>
        </mc:Choice>
        <mc:Fallback xmlns="">
          <p:sp>
            <p:nvSpPr>
              <p:cNvPr id="23" name="文字方塊 22">
                <a:extLst>
                  <a:ext uri="{FF2B5EF4-FFF2-40B4-BE49-F238E27FC236}">
                    <a16:creationId xmlns:a16="http://schemas.microsoft.com/office/drawing/2014/main" id="{49809B92-83FE-BF4C-82DF-2C6FBF5D7231}"/>
                  </a:ext>
                </a:extLst>
              </p:cNvPr>
              <p:cNvSpPr txBox="1">
                <a:spLocks noRot="1" noChangeAspect="1" noMove="1" noResize="1" noEditPoints="1" noAdjustHandles="1" noChangeArrowheads="1" noChangeShapeType="1" noTextEdit="1"/>
              </p:cNvSpPr>
              <p:nvPr/>
            </p:nvSpPr>
            <p:spPr bwMode="auto">
              <a:xfrm>
                <a:off x="6309347" y="3816743"/>
                <a:ext cx="1142955" cy="369332"/>
              </a:xfrm>
              <a:prstGeom prst="rect">
                <a:avLst/>
              </a:prstGeom>
              <a:blipFill>
                <a:blip r:embed="rId10"/>
                <a:stretch>
                  <a:fillRect b="-13333"/>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9AF3013F-FB97-7B43-98FB-FA494796ECF6}"/>
                  </a:ext>
                </a:extLst>
              </p:cNvPr>
              <p:cNvSpPr txBox="1">
                <a:spLocks noChangeArrowheads="1"/>
              </p:cNvSpPr>
              <p:nvPr/>
            </p:nvSpPr>
            <p:spPr bwMode="auto">
              <a:xfrm>
                <a:off x="7641810" y="5098886"/>
                <a:ext cx="1142955" cy="369332"/>
              </a:xfrm>
              <a:prstGeom prst="rect">
                <a:avLst/>
              </a:prstGeom>
              <a:solidFill>
                <a:srgbClr val="FFFF00"/>
              </a:solid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cs typeface="Times New Roman" pitchFamily="18" charset="0"/>
                            </a:rPr>
                          </m:ctrlPr>
                        </m:sSubPr>
                        <m:e>
                          <m:r>
                            <a:rPr lang="en-US" altLang="zh-TW" sz="1800" b="0" i="1" smtClean="0">
                              <a:latin typeface="Cambria Math" panose="02040503050406030204" pitchFamily="18" charset="0"/>
                              <a:cs typeface="Times New Roman" pitchFamily="18" charset="0"/>
                            </a:rPr>
                            <m:t>𝑓</m:t>
                          </m:r>
                        </m:e>
                        <m:sub>
                          <m:r>
                            <a:rPr lang="en-US" altLang="zh-TW" sz="1800" b="0" i="1" smtClean="0">
                              <a:latin typeface="Cambria Math" panose="02040503050406030204" pitchFamily="18" charset="0"/>
                              <a:cs typeface="Times New Roman" pitchFamily="18" charset="0"/>
                            </a:rPr>
                            <m:t>𝑠</m:t>
                          </m:r>
                        </m:sub>
                      </m:sSub>
                      <m:r>
                        <a:rPr lang="en-US" altLang="zh-TW" sz="1800" b="0" i="1" smtClean="0">
                          <a:latin typeface="Cambria Math" panose="02040503050406030204" pitchFamily="18" charset="0"/>
                          <a:cs typeface="Times New Roman" pitchFamily="18" charset="0"/>
                        </a:rPr>
                        <m:t>&lt;</m:t>
                      </m:r>
                      <m:r>
                        <a:rPr lang="en-US" altLang="zh-TW" sz="1800" i="1">
                          <a:latin typeface="Cambria Math" panose="02040503050406030204" pitchFamily="18" charset="0"/>
                        </a:rPr>
                        <m:t>𝑁</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𝜇</m:t>
                          </m:r>
                        </m:e>
                        <m:sub>
                          <m:r>
                            <a:rPr lang="en-US" altLang="zh-TW" sz="1800" i="1">
                              <a:latin typeface="Cambria Math" panose="02040503050406030204" pitchFamily="18" charset="0"/>
                            </a:rPr>
                            <m:t>𝑠</m:t>
                          </m:r>
                        </m:sub>
                      </m:sSub>
                    </m:oMath>
                  </m:oMathPara>
                </a14:m>
                <a:endParaRPr lang="zh-TW" altLang="en-US" sz="1800" i="1" dirty="0">
                  <a:latin typeface="Times New Roman" pitchFamily="18" charset="0"/>
                  <a:cs typeface="Times New Roman" pitchFamily="18" charset="0"/>
                </a:endParaRPr>
              </a:p>
            </p:txBody>
          </p:sp>
        </mc:Choice>
        <mc:Fallback xmlns="">
          <p:sp>
            <p:nvSpPr>
              <p:cNvPr id="24" name="文字方塊 23">
                <a:extLst>
                  <a:ext uri="{FF2B5EF4-FFF2-40B4-BE49-F238E27FC236}">
                    <a16:creationId xmlns:a16="http://schemas.microsoft.com/office/drawing/2014/main" id="{9AF3013F-FB97-7B43-98FB-FA494796ECF6}"/>
                  </a:ext>
                </a:extLst>
              </p:cNvPr>
              <p:cNvSpPr txBox="1">
                <a:spLocks noRot="1" noChangeAspect="1" noMove="1" noResize="1" noEditPoints="1" noAdjustHandles="1" noChangeArrowheads="1" noChangeShapeType="1" noTextEdit="1"/>
              </p:cNvSpPr>
              <p:nvPr/>
            </p:nvSpPr>
            <p:spPr bwMode="auto">
              <a:xfrm>
                <a:off x="7641810" y="5098886"/>
                <a:ext cx="1142955" cy="369332"/>
              </a:xfrm>
              <a:prstGeom prst="rect">
                <a:avLst/>
              </a:prstGeom>
              <a:blipFill>
                <a:blip r:embed="rId11"/>
                <a:stretch>
                  <a:fillRect b="-9677"/>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C0175B6B-FD49-F148-B7C8-9D85E165AEB0}"/>
                  </a:ext>
                </a:extLst>
              </p:cNvPr>
              <p:cNvSpPr txBox="1"/>
              <p:nvPr/>
            </p:nvSpPr>
            <p:spPr>
              <a:xfrm>
                <a:off x="6364962" y="5780479"/>
                <a:ext cx="1640834" cy="52315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𝑚𝑔</m:t>
                      </m:r>
                      <m:r>
                        <a:rPr kumimoji="1" lang="en-US" altLang="zh-TW" b="0" i="1" smtClean="0">
                          <a:latin typeface="Cambria Math" panose="02040503050406030204" pitchFamily="18" charset="0"/>
                        </a:rPr>
                        <m:t>&lt;</m:t>
                      </m:r>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rPr>
                            <m:t>𝐹𝑀</m:t>
                          </m:r>
                        </m:num>
                        <m:den>
                          <m:r>
                            <a:rPr kumimoji="1" lang="en-US" altLang="zh-TW" b="0" i="1" smtClean="0">
                              <a:latin typeface="Cambria Math" panose="02040503050406030204" pitchFamily="18" charset="0"/>
                            </a:rPr>
                            <m:t>𝑀</m:t>
                          </m:r>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𝑚</m:t>
                          </m:r>
                        </m:den>
                      </m:f>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𝜇</m:t>
                          </m:r>
                        </m:e>
                        <m:sub>
                          <m:r>
                            <a:rPr lang="en-US" altLang="zh-TW" i="1">
                              <a:latin typeface="Cambria Math" panose="02040503050406030204" pitchFamily="18" charset="0"/>
                            </a:rPr>
                            <m:t>𝑠</m:t>
                          </m:r>
                        </m:sub>
                      </m:sSub>
                    </m:oMath>
                  </m:oMathPara>
                </a14:m>
                <a:endParaRPr kumimoji="1" lang="zh-TW" altLang="en-US" dirty="0"/>
              </a:p>
            </p:txBody>
          </p:sp>
        </mc:Choice>
        <mc:Fallback xmlns="">
          <p:sp>
            <p:nvSpPr>
              <p:cNvPr id="25" name="文字方塊 24">
                <a:extLst>
                  <a:ext uri="{FF2B5EF4-FFF2-40B4-BE49-F238E27FC236}">
                    <a16:creationId xmlns:a16="http://schemas.microsoft.com/office/drawing/2014/main" id="{C0175B6B-FD49-F148-B7C8-9D85E165AEB0}"/>
                  </a:ext>
                </a:extLst>
              </p:cNvPr>
              <p:cNvSpPr txBox="1">
                <a:spLocks noRot="1" noChangeAspect="1" noMove="1" noResize="1" noEditPoints="1" noAdjustHandles="1" noChangeArrowheads="1" noChangeShapeType="1" noTextEdit="1"/>
              </p:cNvSpPr>
              <p:nvPr/>
            </p:nvSpPr>
            <p:spPr>
              <a:xfrm>
                <a:off x="6364962" y="5780479"/>
                <a:ext cx="1640834" cy="523157"/>
              </a:xfrm>
              <a:prstGeom prst="rect">
                <a:avLst/>
              </a:prstGeom>
              <a:blipFill>
                <a:blip r:embed="rId12"/>
                <a:stretch>
                  <a:fillRect l="-2308" b="-1190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077088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F06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214438"/>
            <a:ext cx="43370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6"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813" y="3714750"/>
            <a:ext cx="4427537"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文字方塊 2"/>
          <p:cNvSpPr txBox="1">
            <a:spLocks noChangeArrowheads="1"/>
          </p:cNvSpPr>
          <p:nvPr/>
        </p:nvSpPr>
        <p:spPr bwMode="auto">
          <a:xfrm>
            <a:off x="3660532" y="417672"/>
            <a:ext cx="400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摩擦力的根源是原子力或分子力。</a:t>
            </a:r>
          </a:p>
        </p:txBody>
      </p:sp>
      <p:sp>
        <p:nvSpPr>
          <p:cNvPr id="6" name="橢圓 5"/>
          <p:cNvSpPr/>
          <p:nvPr/>
        </p:nvSpPr>
        <p:spPr>
          <a:xfrm>
            <a:off x="4089157" y="1495585"/>
            <a:ext cx="500063" cy="5000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6017970" y="1495585"/>
            <a:ext cx="500062" cy="5000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9" name="直線單箭頭接點 8"/>
          <p:cNvCxnSpPr/>
          <p:nvPr/>
        </p:nvCxnSpPr>
        <p:spPr>
          <a:xfrm>
            <a:off x="4303470" y="1709898"/>
            <a:ext cx="200025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846" name="文字方塊 9"/>
              <p:cNvSpPr txBox="1">
                <a:spLocks noChangeArrowheads="1"/>
              </p:cNvSpPr>
              <p:nvPr/>
            </p:nvSpPr>
            <p:spPr bwMode="auto">
              <a:xfrm>
                <a:off x="5160720" y="1781335"/>
                <a:ext cx="2857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cs typeface="Times New Roman" pitchFamily="18" charset="0"/>
                        </a:rPr>
                        <m:t>𝑥</m:t>
                      </m:r>
                    </m:oMath>
                  </m:oMathPara>
                </a14:m>
                <a:endParaRPr lang="zh-TW" altLang="en-US" sz="1800" i="1" dirty="0">
                  <a:latin typeface="Times New Roman" pitchFamily="18" charset="0"/>
                  <a:cs typeface="Times New Roman" pitchFamily="18" charset="0"/>
                </a:endParaRPr>
              </a:p>
            </p:txBody>
          </p:sp>
        </mc:Choice>
        <mc:Fallback xmlns="">
          <p:sp>
            <p:nvSpPr>
              <p:cNvPr id="35846" name="文字方塊 9"/>
              <p:cNvSpPr txBox="1">
                <a:spLocks noRot="1" noChangeAspect="1" noMove="1" noResize="1" noEditPoints="1" noAdjustHandles="1" noChangeArrowheads="1" noChangeShapeType="1" noTextEdit="1"/>
              </p:cNvSpPr>
              <p:nvPr/>
            </p:nvSpPr>
            <p:spPr bwMode="auto">
              <a:xfrm>
                <a:off x="5160720" y="1781335"/>
                <a:ext cx="285750" cy="369888"/>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cxnSp>
        <p:nvCxnSpPr>
          <p:cNvPr id="12" name="直線單箭頭接點 11"/>
          <p:cNvCxnSpPr/>
          <p:nvPr/>
        </p:nvCxnSpPr>
        <p:spPr>
          <a:xfrm>
            <a:off x="6232282" y="1352710"/>
            <a:ext cx="785813"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848" name="文字方塊 12"/>
              <p:cNvSpPr txBox="1">
                <a:spLocks noChangeArrowheads="1"/>
              </p:cNvSpPr>
              <p:nvPr/>
            </p:nvSpPr>
            <p:spPr bwMode="auto">
              <a:xfrm>
                <a:off x="6446595" y="924085"/>
                <a:ext cx="8572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cs typeface="Times New Roman" pitchFamily="18" charset="0"/>
                        </a:rPr>
                        <m:t>𝐹</m:t>
                      </m:r>
                      <m:r>
                        <a:rPr lang="en-US" altLang="zh-TW" sz="1800" i="1" dirty="0" smtClean="0">
                          <a:latin typeface="Cambria Math" panose="02040503050406030204" pitchFamily="18" charset="0"/>
                          <a:cs typeface="Times New Roman" pitchFamily="18" charset="0"/>
                        </a:rPr>
                        <m:t>(</m:t>
                      </m:r>
                      <m:r>
                        <a:rPr lang="en-US" altLang="zh-TW" sz="1800" i="1" dirty="0" smtClean="0">
                          <a:latin typeface="Cambria Math" panose="02040503050406030204" pitchFamily="18" charset="0"/>
                          <a:cs typeface="Times New Roman" pitchFamily="18" charset="0"/>
                        </a:rPr>
                        <m:t>𝑥</m:t>
                      </m:r>
                      <m:r>
                        <a:rPr lang="en-US" altLang="zh-TW" sz="1800" i="1" dirty="0" smtClean="0">
                          <a:latin typeface="Cambria Math" panose="02040503050406030204" pitchFamily="18" charset="0"/>
                          <a:cs typeface="Times New Roman" pitchFamily="18" charset="0"/>
                        </a:rPr>
                        <m:t>)</m:t>
                      </m:r>
                    </m:oMath>
                  </m:oMathPara>
                </a14:m>
                <a:endParaRPr lang="zh-TW" altLang="en-US" sz="1800" dirty="0">
                  <a:latin typeface="Times New Roman" pitchFamily="18" charset="0"/>
                  <a:cs typeface="Times New Roman" pitchFamily="18" charset="0"/>
                </a:endParaRPr>
              </a:p>
            </p:txBody>
          </p:sp>
        </mc:Choice>
        <mc:Fallback xmlns="">
          <p:sp>
            <p:nvSpPr>
              <p:cNvPr id="35848" name="文字方塊 12"/>
              <p:cNvSpPr txBox="1">
                <a:spLocks noRot="1" noChangeAspect="1" noMove="1" noResize="1" noEditPoints="1" noAdjustHandles="1" noChangeArrowheads="1" noChangeShapeType="1" noTextEdit="1"/>
              </p:cNvSpPr>
              <p:nvPr/>
            </p:nvSpPr>
            <p:spPr bwMode="auto">
              <a:xfrm>
                <a:off x="6446595" y="924085"/>
                <a:ext cx="857250" cy="369888"/>
              </a:xfrm>
              <a:prstGeom prst="rect">
                <a:avLst/>
              </a:prstGeom>
              <a:blipFill>
                <a:blip r:embed="rId3"/>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5849" name="文字方塊 13"/>
          <p:cNvSpPr txBox="1">
            <a:spLocks noChangeArrowheads="1"/>
          </p:cNvSpPr>
          <p:nvPr/>
        </p:nvSpPr>
        <p:spPr bwMode="auto">
          <a:xfrm>
            <a:off x="3661192" y="2356581"/>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正力為排斥力，力為負則為吸引力</a:t>
            </a:r>
          </a:p>
        </p:txBody>
      </p:sp>
      <p:pic>
        <p:nvPicPr>
          <p:cNvPr id="35850" name="Picture 15" descr="C:\Users\Chia-Hung Chang\Downloads\Data\Knight\Media\Chapter6\Images\06_19Figure-F.jpg"/>
          <p:cNvPicPr>
            <a:picLocks noChangeAspect="1" noChangeArrowheads="1"/>
          </p:cNvPicPr>
          <p:nvPr/>
        </p:nvPicPr>
        <p:blipFill rotWithShape="1">
          <a:blip r:embed="rId4">
            <a:extLst>
              <a:ext uri="{28A0092B-C50C-407E-A947-70E740481C1C}">
                <a14:useLocalDpi xmlns:a14="http://schemas.microsoft.com/office/drawing/2010/main" val="0"/>
              </a:ext>
            </a:extLst>
          </a:blip>
          <a:srcRect b="2986"/>
          <a:stretch/>
        </p:blipFill>
        <p:spPr bwMode="auto">
          <a:xfrm>
            <a:off x="142874" y="430337"/>
            <a:ext cx="3055205" cy="578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5" descr="0818"/>
          <p:cNvPicPr>
            <a:picLocks noChangeAspect="1" noChangeArrowheads="1"/>
          </p:cNvPicPr>
          <p:nvPr/>
        </p:nvPicPr>
        <p:blipFill>
          <a:blip r:embed="rId5">
            <a:extLst>
              <a:ext uri="{28A0092B-C50C-407E-A947-70E740481C1C}">
                <a14:useLocalDpi xmlns:a14="http://schemas.microsoft.com/office/drawing/2010/main" val="0"/>
              </a:ext>
            </a:extLst>
          </a:blip>
          <a:srcRect l="-1137" t="47020" b="5434"/>
          <a:stretch>
            <a:fillRect/>
          </a:stretch>
        </p:blipFill>
        <p:spPr bwMode="auto">
          <a:xfrm>
            <a:off x="2789238" y="3717032"/>
            <a:ext cx="6354762"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948BF3C-4EA1-785D-E524-635DC4A94594}"/>
              </a:ext>
            </a:extLst>
          </p:cNvPr>
          <p:cNvSpPr txBox="1"/>
          <p:nvPr/>
        </p:nvSpPr>
        <p:spPr>
          <a:xfrm>
            <a:off x="3660532" y="2784174"/>
            <a:ext cx="5021014" cy="369332"/>
          </a:xfrm>
          <a:prstGeom prst="rect">
            <a:avLst/>
          </a:prstGeom>
          <a:noFill/>
        </p:spPr>
        <p:txBody>
          <a:bodyPr wrap="square" rtlCol="0">
            <a:spAutoFit/>
          </a:bodyPr>
          <a:lstStyle/>
          <a:p>
            <a:r>
              <a:rPr lang="en-TW" dirty="0"/>
              <a:t>實際接觸的介面處的原子分子彼此互相吸引。</a:t>
            </a:r>
          </a:p>
        </p:txBody>
      </p:sp>
      <p:sp>
        <p:nvSpPr>
          <p:cNvPr id="4" name="TextBox 3">
            <a:extLst>
              <a:ext uri="{FF2B5EF4-FFF2-40B4-BE49-F238E27FC236}">
                <a16:creationId xmlns:a16="http://schemas.microsoft.com/office/drawing/2014/main" id="{4668E21F-573A-25D7-3064-22C23F6231B3}"/>
              </a:ext>
            </a:extLst>
          </p:cNvPr>
          <p:cNvSpPr txBox="1"/>
          <p:nvPr/>
        </p:nvSpPr>
        <p:spPr>
          <a:xfrm>
            <a:off x="3652312" y="3172074"/>
            <a:ext cx="5491688" cy="369332"/>
          </a:xfrm>
          <a:prstGeom prst="rect">
            <a:avLst/>
          </a:prstGeom>
          <a:noFill/>
        </p:spPr>
        <p:txBody>
          <a:bodyPr wrap="square" rtlCol="0">
            <a:spAutoFit/>
          </a:bodyPr>
          <a:lstStyle/>
          <a:p>
            <a:r>
              <a:rPr lang="en-TW" dirty="0"/>
              <a:t>相對運動時必須施力以克服此吸引力，這即摩擦力！</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fig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692150"/>
            <a:ext cx="5821363"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p:cNvSpPr txBox="1">
            <a:spLocks noChangeArrowheads="1"/>
          </p:cNvSpPr>
          <p:nvPr/>
        </p:nvSpPr>
        <p:spPr bwMode="auto">
          <a:xfrm>
            <a:off x="1908175" y="4725988"/>
            <a:ext cx="4897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動摩擦力大致由微觀實際的接觸面積決定，</a:t>
            </a:r>
          </a:p>
        </p:txBody>
      </p:sp>
      <p:sp>
        <p:nvSpPr>
          <p:cNvPr id="34820" name="文字方塊 3"/>
          <p:cNvSpPr txBox="1">
            <a:spLocks noChangeArrowheads="1"/>
          </p:cNvSpPr>
          <p:nvPr/>
        </p:nvSpPr>
        <p:spPr bwMode="auto">
          <a:xfrm>
            <a:off x="1908175" y="4221163"/>
            <a:ext cx="5616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巨觀的接觸面積與實際的接觸面積不同！</a:t>
            </a:r>
          </a:p>
        </p:txBody>
      </p:sp>
      <p:sp>
        <p:nvSpPr>
          <p:cNvPr id="34821" name="矩形 4"/>
          <p:cNvSpPr>
            <a:spLocks noChangeArrowheads="1"/>
          </p:cNvSpPr>
          <p:nvPr/>
        </p:nvSpPr>
        <p:spPr bwMode="auto">
          <a:xfrm>
            <a:off x="1908174" y="5157788"/>
            <a:ext cx="41759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較大的正向力會增加實際接觸面積。</a:t>
            </a:r>
          </a:p>
        </p:txBody>
      </p:sp>
      <p:sp>
        <p:nvSpPr>
          <p:cNvPr id="34822" name="文字方塊 5"/>
          <p:cNvSpPr txBox="1">
            <a:spLocks noChangeArrowheads="1"/>
          </p:cNvSpPr>
          <p:nvPr/>
        </p:nvSpPr>
        <p:spPr bwMode="auto">
          <a:xfrm>
            <a:off x="1908175" y="5661025"/>
            <a:ext cx="3743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故正向力越大動摩擦力也越大。</a:t>
            </a:r>
          </a:p>
        </p:txBody>
      </p:sp>
      <mc:AlternateContent xmlns:mc="http://schemas.openxmlformats.org/markup-compatibility/2006" xmlns:a14="http://schemas.microsoft.com/office/drawing/2010/main">
        <mc:Choice Requires="a14">
          <p:sp>
            <p:nvSpPr>
              <p:cNvPr id="2" name="文字方塊 8">
                <a:extLst>
                  <a:ext uri="{FF2B5EF4-FFF2-40B4-BE49-F238E27FC236}">
                    <a16:creationId xmlns:a16="http://schemas.microsoft.com/office/drawing/2014/main" id="{2759A204-C4DC-8FA3-141A-94EED4D11FF3}"/>
                  </a:ext>
                </a:extLst>
              </p:cNvPr>
              <p:cNvSpPr txBox="1"/>
              <p:nvPr/>
            </p:nvSpPr>
            <p:spPr>
              <a:xfrm>
                <a:off x="5796136" y="5707469"/>
                <a:ext cx="953915"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𝑓</m:t>
                          </m:r>
                        </m:e>
                        <m:sub>
                          <m:r>
                            <a:rPr kumimoji="1" lang="en-US" altLang="zh-TW" b="0" i="1" smtClean="0">
                              <a:latin typeface="Cambria Math" panose="02040503050406030204" pitchFamily="18" charset="0"/>
                            </a:rPr>
                            <m:t>𝑘</m:t>
                          </m:r>
                        </m:sub>
                      </m:sSub>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𝑛</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ea typeface="Cambria Math" panose="02040503050406030204" pitchFamily="18" charset="0"/>
                            </a:rPr>
                            <m:t>𝜇</m:t>
                          </m:r>
                        </m:e>
                        <m:sub>
                          <m:r>
                            <a:rPr kumimoji="1" lang="en-US" altLang="zh-TW" b="0" i="1" smtClean="0">
                              <a:latin typeface="Cambria Math" panose="02040503050406030204" pitchFamily="18" charset="0"/>
                            </a:rPr>
                            <m:t>𝑘</m:t>
                          </m:r>
                        </m:sub>
                      </m:sSub>
                    </m:oMath>
                  </m:oMathPara>
                </a14:m>
                <a:endParaRPr kumimoji="1" lang="zh-TW" altLang="en-US" dirty="0"/>
              </a:p>
            </p:txBody>
          </p:sp>
        </mc:Choice>
        <mc:Fallback xmlns="">
          <p:sp>
            <p:nvSpPr>
              <p:cNvPr id="2" name="文字方塊 8">
                <a:extLst>
                  <a:ext uri="{FF2B5EF4-FFF2-40B4-BE49-F238E27FC236}">
                    <a16:creationId xmlns:a16="http://schemas.microsoft.com/office/drawing/2014/main" id="{2759A204-C4DC-8FA3-141A-94EED4D11FF3}"/>
                  </a:ext>
                </a:extLst>
              </p:cNvPr>
              <p:cNvSpPr txBox="1">
                <a:spLocks noRot="1" noChangeAspect="1" noMove="1" noResize="1" noEditPoints="1" noAdjustHandles="1" noChangeArrowheads="1" noChangeShapeType="1" noTextEdit="1"/>
              </p:cNvSpPr>
              <p:nvPr/>
            </p:nvSpPr>
            <p:spPr>
              <a:xfrm>
                <a:off x="5796136" y="5707469"/>
                <a:ext cx="953915" cy="276999"/>
              </a:xfrm>
              <a:prstGeom prst="rect">
                <a:avLst/>
              </a:prstGeom>
              <a:blipFill>
                <a:blip r:embed="rId3"/>
                <a:stretch>
                  <a:fillRect l="-7895" b="-39130"/>
                </a:stretch>
              </a:blipFill>
            </p:spPr>
            <p:txBody>
              <a:bodyPr/>
              <a:lstStyle/>
              <a:p>
                <a:r>
                  <a:rPr lang="en-TW">
                    <a:noFill/>
                  </a:rPr>
                  <a:t> </a:t>
                </a:r>
              </a:p>
            </p:txBody>
          </p:sp>
        </mc:Fallback>
      </mc:AlternateContent>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916238" y="981075"/>
            <a:ext cx="3500437" cy="406400"/>
          </a:xfrm>
        </p:spPr>
        <p:txBody>
          <a:bodyPr/>
          <a:lstStyle/>
          <a:p>
            <a:r>
              <a:rPr lang="zh-TW" altLang="en-US" sz="1800" dirty="0">
                <a:solidFill>
                  <a:schemeClr val="tx1"/>
                </a:solidFill>
              </a:rPr>
              <a:t>原子力 </a:t>
            </a:r>
            <a:r>
              <a:rPr lang="en-US" altLang="zh-TW" sz="1800" dirty="0">
                <a:solidFill>
                  <a:schemeClr val="tx1"/>
                </a:solidFill>
                <a:latin typeface="Times New Roman" panose="02020603050405020304" pitchFamily="18" charset="0"/>
                <a:cs typeface="Times New Roman" panose="02020603050405020304" pitchFamily="18" charset="0"/>
              </a:rPr>
              <a:t>Lennard-Jones</a:t>
            </a:r>
            <a:endParaRPr lang="zh-TW" altLang="en-US" sz="1800" dirty="0">
              <a:solidFill>
                <a:schemeClr val="tx1"/>
              </a:solidFill>
              <a:latin typeface="Times New Roman" panose="02020603050405020304" pitchFamily="18" charset="0"/>
              <a:cs typeface="Times New Roman" panose="02020603050405020304" pitchFamily="18" charset="0"/>
            </a:endParaRPr>
          </a:p>
        </p:txBody>
      </p:sp>
      <p:pic>
        <p:nvPicPr>
          <p:cNvPr id="38915" name="Picture 3" descr="0818"/>
          <p:cNvPicPr>
            <a:picLocks noChangeAspect="1" noChangeArrowheads="1"/>
          </p:cNvPicPr>
          <p:nvPr/>
        </p:nvPicPr>
        <p:blipFill>
          <a:blip r:embed="rId2">
            <a:extLst>
              <a:ext uri="{28A0092B-C50C-407E-A947-70E740481C1C}">
                <a14:useLocalDpi xmlns:a14="http://schemas.microsoft.com/office/drawing/2010/main" val="0"/>
              </a:ext>
            </a:extLst>
          </a:blip>
          <a:srcRect t="44748" b="6442"/>
          <a:stretch>
            <a:fillRect/>
          </a:stretch>
        </p:blipFill>
        <p:spPr bwMode="auto">
          <a:xfrm>
            <a:off x="1785938" y="1714500"/>
            <a:ext cx="5976937"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4"/>
          <p:cNvSpPr>
            <a:spLocks noChangeArrowheads="1"/>
          </p:cNvSpPr>
          <p:nvPr/>
        </p:nvSpPr>
        <p:spPr bwMode="auto">
          <a:xfrm>
            <a:off x="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38917" name="Rectangle 6"/>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38921" name="文字方塊 8"/>
          <p:cNvSpPr txBox="1">
            <a:spLocks noChangeArrowheads="1"/>
          </p:cNvSpPr>
          <p:nvPr/>
        </p:nvSpPr>
        <p:spPr bwMode="auto">
          <a:xfrm>
            <a:off x="1785938" y="5159815"/>
            <a:ext cx="5976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與萬有引力定律不同，此式只是一個近似，但很好用！</a:t>
            </a: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18EC7B8C-DD43-664C-9FD8-217F0E26D364}"/>
                  </a:ext>
                </a:extLst>
              </p:cNvPr>
              <p:cNvSpPr txBox="1"/>
              <p:nvPr/>
            </p:nvSpPr>
            <p:spPr>
              <a:xfrm>
                <a:off x="1979712" y="4483100"/>
                <a:ext cx="3136179" cy="534634"/>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𝐹</m:t>
                      </m:r>
                      <m:d>
                        <m:dPr>
                          <m:ctrlPr>
                            <a:rPr kumimoji="1" lang="en-US" altLang="zh-TW" b="0" i="1" smtClean="0">
                              <a:latin typeface="Cambria Math" panose="02040503050406030204" pitchFamily="18" charset="0"/>
                            </a:rPr>
                          </m:ctrlPr>
                        </m:dPr>
                        <m:e>
                          <m:r>
                            <a:rPr kumimoji="1" lang="en-US" altLang="zh-TW" b="0" i="1" smtClean="0">
                              <a:latin typeface="Cambria Math" panose="02040503050406030204" pitchFamily="18" charset="0"/>
                            </a:rPr>
                            <m:t>𝑥</m:t>
                          </m:r>
                        </m:e>
                      </m:d>
                      <m:r>
                        <a:rPr kumimoji="1" lang="en-US" altLang="zh-TW" b="0" i="1" smtClean="0">
                          <a:latin typeface="Cambria Math" panose="02040503050406030204" pitchFamily="18" charset="0"/>
                        </a:rPr>
                        <m:t>=4</m:t>
                      </m:r>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ea typeface="Cambria Math" panose="02040503050406030204" pitchFamily="18" charset="0"/>
                            </a:rPr>
                            <m:t>𝜀</m:t>
                          </m:r>
                        </m:num>
                        <m:den>
                          <m:r>
                            <a:rPr kumimoji="1" lang="en-US" altLang="zh-TW" b="0" i="1" smtClean="0">
                              <a:latin typeface="Cambria Math" panose="02040503050406030204" pitchFamily="18" charset="0"/>
                              <a:ea typeface="Cambria Math" panose="02040503050406030204" pitchFamily="18" charset="0"/>
                            </a:rPr>
                            <m:t>𝜎</m:t>
                          </m:r>
                        </m:den>
                      </m:f>
                      <m:d>
                        <m:dPr>
                          <m:begChr m:val="["/>
                          <m:endChr m:val="]"/>
                          <m:ctrlPr>
                            <a:rPr kumimoji="1" lang="en-US" altLang="zh-TW" b="0" i="1" smtClean="0">
                              <a:latin typeface="Cambria Math" panose="02040503050406030204" pitchFamily="18" charset="0"/>
                            </a:rPr>
                          </m:ctrlPr>
                        </m:dPr>
                        <m:e>
                          <m:r>
                            <a:rPr kumimoji="1" lang="en-US" altLang="zh-TW" b="0" i="1" smtClean="0">
                              <a:latin typeface="Cambria Math" panose="02040503050406030204" pitchFamily="18" charset="0"/>
                            </a:rPr>
                            <m:t>12</m:t>
                          </m:r>
                          <m:sSup>
                            <m:sSupPr>
                              <m:ctrlPr>
                                <a:rPr kumimoji="1" lang="en-US" altLang="zh-TW" b="0" i="1" smtClean="0">
                                  <a:latin typeface="Cambria Math" panose="02040503050406030204" pitchFamily="18" charset="0"/>
                                </a:rPr>
                              </m:ctrlPr>
                            </m:sSupPr>
                            <m:e>
                              <m:d>
                                <m:dPr>
                                  <m:ctrlPr>
                                    <a:rPr kumimoji="1" lang="en-US" altLang="zh-TW" b="0" i="1" smtClean="0">
                                      <a:latin typeface="Cambria Math" panose="02040503050406030204" pitchFamily="18" charset="0"/>
                                    </a:rPr>
                                  </m:ctrlPr>
                                </m:dPr>
                                <m:e>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ea typeface="Cambria Math" panose="02040503050406030204" pitchFamily="18" charset="0"/>
                                        </a:rPr>
                                        <m:t>𝜎</m:t>
                                      </m:r>
                                    </m:num>
                                    <m:den>
                                      <m:r>
                                        <a:rPr kumimoji="1" lang="en-US" altLang="zh-TW" b="0" i="1" smtClean="0">
                                          <a:latin typeface="Cambria Math" panose="02040503050406030204" pitchFamily="18" charset="0"/>
                                        </a:rPr>
                                        <m:t>𝑥</m:t>
                                      </m:r>
                                    </m:den>
                                  </m:f>
                                </m:e>
                              </m:d>
                            </m:e>
                            <m:sup>
                              <m:r>
                                <a:rPr kumimoji="1" lang="en-US" altLang="zh-TW" b="0" i="1" smtClean="0">
                                  <a:latin typeface="Cambria Math" panose="02040503050406030204" pitchFamily="18" charset="0"/>
                                </a:rPr>
                                <m:t>13</m:t>
                              </m:r>
                            </m:sup>
                          </m:sSup>
                          <m:r>
                            <a:rPr kumimoji="1" lang="en-US" altLang="zh-TW" b="0" i="1" smtClean="0">
                              <a:latin typeface="Cambria Math" panose="02040503050406030204" pitchFamily="18" charset="0"/>
                            </a:rPr>
                            <m:t>−6</m:t>
                          </m:r>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𝜎</m:t>
                                      </m:r>
                                    </m:num>
                                    <m:den>
                                      <m:r>
                                        <a:rPr lang="en-US" altLang="zh-TW" i="1">
                                          <a:latin typeface="Cambria Math" panose="02040503050406030204" pitchFamily="18" charset="0"/>
                                        </a:rPr>
                                        <m:t>𝑥</m:t>
                                      </m:r>
                                    </m:den>
                                  </m:f>
                                </m:e>
                              </m:d>
                            </m:e>
                            <m:sup>
                              <m:r>
                                <a:rPr lang="en-US" altLang="zh-TW" b="0" i="1" smtClean="0">
                                  <a:latin typeface="Cambria Math" panose="02040503050406030204" pitchFamily="18" charset="0"/>
                                </a:rPr>
                                <m:t>7</m:t>
                              </m:r>
                            </m:sup>
                          </m:sSup>
                        </m:e>
                      </m:d>
                    </m:oMath>
                  </m:oMathPara>
                </a14:m>
                <a:endParaRPr kumimoji="1" lang="zh-TW" altLang="en-US" dirty="0"/>
              </a:p>
            </p:txBody>
          </p:sp>
        </mc:Choice>
        <mc:Fallback xmlns="">
          <p:sp>
            <p:nvSpPr>
              <p:cNvPr id="2" name="文字方塊 1">
                <a:extLst>
                  <a:ext uri="{FF2B5EF4-FFF2-40B4-BE49-F238E27FC236}">
                    <a16:creationId xmlns:a16="http://schemas.microsoft.com/office/drawing/2014/main" id="{18EC7B8C-DD43-664C-9FD8-217F0E26D364}"/>
                  </a:ext>
                </a:extLst>
              </p:cNvPr>
              <p:cNvSpPr txBox="1">
                <a:spLocks noRot="1" noChangeAspect="1" noMove="1" noResize="1" noEditPoints="1" noAdjustHandles="1" noChangeArrowheads="1" noChangeShapeType="1" noTextEdit="1"/>
              </p:cNvSpPr>
              <p:nvPr/>
            </p:nvSpPr>
            <p:spPr>
              <a:xfrm>
                <a:off x="1979712" y="4483100"/>
                <a:ext cx="3136179" cy="534634"/>
              </a:xfrm>
              <a:prstGeom prst="rect">
                <a:avLst/>
              </a:prstGeom>
              <a:blipFill>
                <a:blip r:embed="rId3"/>
                <a:stretch>
                  <a:fillRect l="-1215" b="-697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35DDEC24-6F77-3F4D-BA61-A15315CD28CE}"/>
                  </a:ext>
                </a:extLst>
              </p:cNvPr>
              <p:cNvSpPr txBox="1"/>
              <p:nvPr/>
            </p:nvSpPr>
            <p:spPr>
              <a:xfrm>
                <a:off x="6732240" y="4483100"/>
                <a:ext cx="143872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𝜎</m:t>
                      </m:r>
                      <m:r>
                        <a:rPr kumimoji="1" lang="en-US" altLang="zh-TW" b="0" i="1" smtClean="0">
                          <a:latin typeface="Cambria Math" panose="02040503050406030204" pitchFamily="18" charset="0"/>
                        </a:rPr>
                        <m:t>=0.263 </m:t>
                      </m:r>
                      <m:r>
                        <m:rPr>
                          <m:sty m:val="p"/>
                        </m:rPr>
                        <a:rPr kumimoji="1" lang="en-US" altLang="zh-TW" b="0" i="0" smtClean="0">
                          <a:latin typeface="Cambria Math" panose="02040503050406030204" pitchFamily="18" charset="0"/>
                        </a:rPr>
                        <m:t>nm</m:t>
                      </m:r>
                    </m:oMath>
                  </m:oMathPara>
                </a14:m>
                <a:endParaRPr kumimoji="1" lang="zh-TW" altLang="en-US" dirty="0"/>
              </a:p>
            </p:txBody>
          </p:sp>
        </mc:Choice>
        <mc:Fallback xmlns="">
          <p:sp>
            <p:nvSpPr>
              <p:cNvPr id="11" name="文字方塊 10">
                <a:extLst>
                  <a:ext uri="{FF2B5EF4-FFF2-40B4-BE49-F238E27FC236}">
                    <a16:creationId xmlns:a16="http://schemas.microsoft.com/office/drawing/2014/main" id="{35DDEC24-6F77-3F4D-BA61-A15315CD28CE}"/>
                  </a:ext>
                </a:extLst>
              </p:cNvPr>
              <p:cNvSpPr txBox="1">
                <a:spLocks noRot="1" noChangeAspect="1" noMove="1" noResize="1" noEditPoints="1" noAdjustHandles="1" noChangeArrowheads="1" noChangeShapeType="1" noTextEdit="1"/>
              </p:cNvSpPr>
              <p:nvPr/>
            </p:nvSpPr>
            <p:spPr>
              <a:xfrm>
                <a:off x="6732240" y="4483100"/>
                <a:ext cx="1438727" cy="276999"/>
              </a:xfrm>
              <a:prstGeom prst="rect">
                <a:avLst/>
              </a:prstGeom>
              <a:blipFill>
                <a:blip r:embed="rId4"/>
                <a:stretch>
                  <a:fillRect l="-877" r="-1754" b="-391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3ED2BB7B-BF16-6E42-A293-C0A18B575DAB}"/>
                  </a:ext>
                </a:extLst>
              </p:cNvPr>
              <p:cNvSpPr txBox="1"/>
              <p:nvPr/>
            </p:nvSpPr>
            <p:spPr>
              <a:xfrm>
                <a:off x="6735618" y="4810125"/>
                <a:ext cx="1781770"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𝜀</m:t>
                      </m:r>
                      <m:r>
                        <a:rPr kumimoji="1" lang="en-US" altLang="zh-TW" b="0" i="1" smtClean="0">
                          <a:latin typeface="Cambria Math" panose="02040503050406030204" pitchFamily="18" charset="0"/>
                        </a:rPr>
                        <m:t>=1.51</m:t>
                      </m:r>
                      <m:r>
                        <a:rPr kumimoji="1" lang="en-US" altLang="zh-TW" b="0" i="1" smtClean="0">
                          <a:latin typeface="Cambria Math" panose="02040503050406030204" pitchFamily="18" charset="0"/>
                          <a:ea typeface="Cambria Math" panose="02040503050406030204" pitchFamily="18" charset="0"/>
                        </a:rPr>
                        <m:t>×</m:t>
                      </m:r>
                      <m:sSup>
                        <m:sSupPr>
                          <m:ctrlPr>
                            <a:rPr kumimoji="1" lang="en-US" altLang="zh-TW" b="0"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10</m:t>
                          </m:r>
                        </m:e>
                        <m:sup>
                          <m:r>
                            <a:rPr kumimoji="1" lang="en-US" altLang="zh-TW" b="0" i="1" smtClean="0">
                              <a:latin typeface="Cambria Math" panose="02040503050406030204" pitchFamily="18" charset="0"/>
                              <a:ea typeface="Cambria Math" panose="02040503050406030204" pitchFamily="18" charset="0"/>
                            </a:rPr>
                            <m:t>−22</m:t>
                          </m:r>
                        </m:sup>
                      </m:sSup>
                      <m:r>
                        <a:rPr kumimoji="1" lang="en-US" altLang="zh-TW" b="0" i="1" smtClean="0">
                          <a:latin typeface="Cambria Math" panose="02040503050406030204" pitchFamily="18" charset="0"/>
                        </a:rPr>
                        <m:t> </m:t>
                      </m:r>
                      <m:r>
                        <m:rPr>
                          <m:sty m:val="p"/>
                        </m:rPr>
                        <a:rPr kumimoji="1" lang="en-US" altLang="zh-TW" b="0" i="0" smtClean="0">
                          <a:latin typeface="Cambria Math" panose="02040503050406030204" pitchFamily="18" charset="0"/>
                        </a:rPr>
                        <m:t>J</m:t>
                      </m:r>
                    </m:oMath>
                  </m:oMathPara>
                </a14:m>
                <a:endParaRPr kumimoji="1" lang="zh-TW" altLang="en-US" dirty="0"/>
              </a:p>
            </p:txBody>
          </p:sp>
        </mc:Choice>
        <mc:Fallback xmlns="">
          <p:sp>
            <p:nvSpPr>
              <p:cNvPr id="12" name="文字方塊 11">
                <a:extLst>
                  <a:ext uri="{FF2B5EF4-FFF2-40B4-BE49-F238E27FC236}">
                    <a16:creationId xmlns:a16="http://schemas.microsoft.com/office/drawing/2014/main" id="{3ED2BB7B-BF16-6E42-A293-C0A18B575DAB}"/>
                  </a:ext>
                </a:extLst>
              </p:cNvPr>
              <p:cNvSpPr txBox="1">
                <a:spLocks noRot="1" noChangeAspect="1" noMove="1" noResize="1" noEditPoints="1" noAdjustHandles="1" noChangeArrowheads="1" noChangeShapeType="1" noTextEdit="1"/>
              </p:cNvSpPr>
              <p:nvPr/>
            </p:nvSpPr>
            <p:spPr>
              <a:xfrm>
                <a:off x="6735618" y="4810125"/>
                <a:ext cx="1781770" cy="276999"/>
              </a:xfrm>
              <a:prstGeom prst="rect">
                <a:avLst/>
              </a:prstGeom>
              <a:blipFill>
                <a:blip r:embed="rId5"/>
                <a:stretch>
                  <a:fillRect l="-1418" r="-3546" b="-39130"/>
                </a:stretch>
              </a:blipFill>
            </p:spPr>
            <p:txBody>
              <a:bodyPr/>
              <a:lstStyle/>
              <a:p>
                <a:r>
                  <a:rPr lang="en-TW">
                    <a:noFill/>
                  </a:rPr>
                  <a:t> </a:t>
                </a:r>
              </a:p>
            </p:txBody>
          </p:sp>
        </mc:Fallback>
      </mc:AlternateContent>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0818"/>
          <p:cNvPicPr>
            <a:picLocks noChangeAspect="1" noChangeArrowheads="1"/>
          </p:cNvPicPr>
          <p:nvPr/>
        </p:nvPicPr>
        <p:blipFill rotWithShape="1">
          <a:blip r:embed="rId2">
            <a:extLst>
              <a:ext uri="{28A0092B-C50C-407E-A947-70E740481C1C}">
                <a14:useLocalDpi xmlns:a14="http://schemas.microsoft.com/office/drawing/2010/main" val="0"/>
              </a:ext>
            </a:extLst>
          </a:blip>
          <a:srcRect t="47020" b="5671"/>
          <a:stretch/>
        </p:blipFill>
        <p:spPr bwMode="auto">
          <a:xfrm>
            <a:off x="1907704" y="1213963"/>
            <a:ext cx="5820281" cy="230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文字方塊 2"/>
          <p:cNvSpPr txBox="1">
            <a:spLocks noChangeArrowheads="1"/>
          </p:cNvSpPr>
          <p:nvPr/>
        </p:nvSpPr>
        <p:spPr bwMode="auto">
          <a:xfrm>
            <a:off x="3328770" y="620688"/>
            <a:ext cx="335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原子力是由電磁力產生</a:t>
            </a:r>
          </a:p>
        </p:txBody>
      </p:sp>
      <p:pic>
        <p:nvPicPr>
          <p:cNvPr id="2050" name="Picture 2">
            <a:extLst>
              <a:ext uri="{FF2B5EF4-FFF2-40B4-BE49-F238E27FC236}">
                <a16:creationId xmlns:a16="http://schemas.microsoft.com/office/drawing/2014/main" id="{C7F39E54-60F9-1492-2C45-5582EA4A9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844" y="3724401"/>
            <a:ext cx="3556000" cy="260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11760" y="1988840"/>
            <a:ext cx="4176464" cy="29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890" name="Text Box 2"/>
          <p:cNvSpPr txBox="1">
            <a:spLocks noChangeArrowheads="1"/>
          </p:cNvSpPr>
          <p:nvPr/>
        </p:nvSpPr>
        <p:spPr bwMode="auto">
          <a:xfrm>
            <a:off x="1843489" y="1281042"/>
            <a:ext cx="6320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latin typeface="Tahoma" pitchFamily="34" charset="0"/>
              </a:rPr>
              <a:t>原子力來自原子內電荷分布不均，所形成的電偶極之間的力</a:t>
            </a:r>
          </a:p>
        </p:txBody>
      </p:sp>
      <p:sp>
        <p:nvSpPr>
          <p:cNvPr id="37891" name="Oval 3"/>
          <p:cNvSpPr>
            <a:spLocks noChangeArrowheads="1"/>
          </p:cNvSpPr>
          <p:nvPr/>
        </p:nvSpPr>
        <p:spPr bwMode="auto">
          <a:xfrm>
            <a:off x="2843213" y="3933825"/>
            <a:ext cx="792162" cy="792163"/>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37892" name="Oval 4"/>
          <p:cNvSpPr>
            <a:spLocks noChangeArrowheads="1"/>
          </p:cNvSpPr>
          <p:nvPr/>
        </p:nvSpPr>
        <p:spPr bwMode="auto">
          <a:xfrm>
            <a:off x="5364163" y="3933825"/>
            <a:ext cx="790575" cy="792163"/>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37893" name="Text Box 5"/>
          <p:cNvSpPr txBox="1">
            <a:spLocks noChangeArrowheads="1"/>
          </p:cNvSpPr>
          <p:nvPr/>
        </p:nvSpPr>
        <p:spPr bwMode="auto">
          <a:xfrm>
            <a:off x="5435600" y="3933825"/>
            <a:ext cx="38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000">
                <a:latin typeface="Tahoma" pitchFamily="34" charset="0"/>
              </a:rPr>
              <a:t>+</a:t>
            </a:r>
          </a:p>
          <a:p>
            <a:pPr eaLnBrk="1" hangingPunct="1">
              <a:spcBef>
                <a:spcPct val="50000"/>
              </a:spcBef>
              <a:buFontTx/>
              <a:buNone/>
            </a:pPr>
            <a:r>
              <a:rPr lang="en-US" altLang="zh-TW" sz="1000">
                <a:latin typeface="Tahoma" pitchFamily="34" charset="0"/>
              </a:rPr>
              <a:t>+</a:t>
            </a:r>
          </a:p>
          <a:p>
            <a:pPr eaLnBrk="1" hangingPunct="1">
              <a:spcBef>
                <a:spcPct val="50000"/>
              </a:spcBef>
              <a:buFontTx/>
              <a:buNone/>
            </a:pPr>
            <a:r>
              <a:rPr lang="en-US" altLang="zh-TW" sz="1000">
                <a:latin typeface="Tahoma" pitchFamily="34" charset="0"/>
              </a:rPr>
              <a:t>+</a:t>
            </a:r>
          </a:p>
        </p:txBody>
      </p:sp>
      <p:sp>
        <p:nvSpPr>
          <p:cNvPr id="37894" name="Text Box 6"/>
          <p:cNvSpPr txBox="1">
            <a:spLocks noChangeArrowheads="1"/>
          </p:cNvSpPr>
          <p:nvPr/>
        </p:nvSpPr>
        <p:spPr bwMode="auto">
          <a:xfrm>
            <a:off x="2914650" y="3933825"/>
            <a:ext cx="38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000">
                <a:latin typeface="Tahoma" pitchFamily="34" charset="0"/>
              </a:rPr>
              <a:t>+</a:t>
            </a:r>
          </a:p>
          <a:p>
            <a:pPr eaLnBrk="1" hangingPunct="1">
              <a:spcBef>
                <a:spcPct val="50000"/>
              </a:spcBef>
              <a:buFontTx/>
              <a:buNone/>
            </a:pPr>
            <a:r>
              <a:rPr lang="en-US" altLang="zh-TW" sz="1000">
                <a:latin typeface="Tahoma" pitchFamily="34" charset="0"/>
              </a:rPr>
              <a:t>+</a:t>
            </a:r>
          </a:p>
          <a:p>
            <a:pPr eaLnBrk="1" hangingPunct="1">
              <a:spcBef>
                <a:spcPct val="50000"/>
              </a:spcBef>
              <a:buFontTx/>
              <a:buNone/>
            </a:pPr>
            <a:r>
              <a:rPr lang="en-US" altLang="zh-TW" sz="1000">
                <a:latin typeface="Tahoma" pitchFamily="34" charset="0"/>
              </a:rPr>
              <a:t>+</a:t>
            </a:r>
          </a:p>
        </p:txBody>
      </p:sp>
      <p:sp>
        <p:nvSpPr>
          <p:cNvPr id="37895" name="Text Box 7"/>
          <p:cNvSpPr txBox="1">
            <a:spLocks noChangeArrowheads="1"/>
          </p:cNvSpPr>
          <p:nvPr/>
        </p:nvSpPr>
        <p:spPr bwMode="auto">
          <a:xfrm>
            <a:off x="3275013" y="3933825"/>
            <a:ext cx="38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kumimoji="0" lang="en-US" altLang="zh-TW" sz="1000">
                <a:latin typeface="Tahoma" pitchFamily="34" charset="0"/>
              </a:rPr>
              <a:t>-</a:t>
            </a:r>
          </a:p>
          <a:p>
            <a:pPr eaLnBrk="1" hangingPunct="1">
              <a:spcBef>
                <a:spcPct val="50000"/>
              </a:spcBef>
              <a:buFontTx/>
              <a:buNone/>
            </a:pPr>
            <a:r>
              <a:rPr lang="en-US" altLang="zh-TW" sz="1000">
                <a:latin typeface="Tahoma" pitchFamily="34" charset="0"/>
              </a:rPr>
              <a:t>-</a:t>
            </a:r>
          </a:p>
          <a:p>
            <a:pPr eaLnBrk="1" hangingPunct="1">
              <a:spcBef>
                <a:spcPct val="50000"/>
              </a:spcBef>
              <a:buFontTx/>
              <a:buNone/>
            </a:pPr>
            <a:r>
              <a:rPr lang="en-US" altLang="zh-TW" sz="1000">
                <a:latin typeface="Tahoma" pitchFamily="34" charset="0"/>
              </a:rPr>
              <a:t>-</a:t>
            </a:r>
          </a:p>
        </p:txBody>
      </p:sp>
      <p:sp>
        <p:nvSpPr>
          <p:cNvPr id="37896" name="Text Box 8"/>
          <p:cNvSpPr txBox="1">
            <a:spLocks noChangeArrowheads="1"/>
          </p:cNvSpPr>
          <p:nvPr/>
        </p:nvSpPr>
        <p:spPr bwMode="auto">
          <a:xfrm>
            <a:off x="5795963" y="3933825"/>
            <a:ext cx="38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000">
                <a:latin typeface="Tahoma" pitchFamily="34" charset="0"/>
              </a:rPr>
              <a:t>-</a:t>
            </a:r>
          </a:p>
          <a:p>
            <a:pPr eaLnBrk="1" hangingPunct="1">
              <a:spcBef>
                <a:spcPct val="50000"/>
              </a:spcBef>
              <a:buFontTx/>
              <a:buNone/>
            </a:pPr>
            <a:r>
              <a:rPr lang="en-US" altLang="zh-TW" sz="1000">
                <a:latin typeface="Tahoma" pitchFamily="34" charset="0"/>
              </a:rPr>
              <a:t>-</a:t>
            </a:r>
          </a:p>
          <a:p>
            <a:pPr eaLnBrk="1" hangingPunct="1">
              <a:spcBef>
                <a:spcPct val="50000"/>
              </a:spcBef>
              <a:buFontTx/>
              <a:buNone/>
            </a:pPr>
            <a:r>
              <a:rPr lang="en-US" altLang="zh-TW" sz="1000">
                <a:latin typeface="Tahoma" pitchFamily="34" charset="0"/>
              </a:rPr>
              <a:t>-</a:t>
            </a:r>
          </a:p>
        </p:txBody>
      </p:sp>
      <p:sp>
        <p:nvSpPr>
          <p:cNvPr id="37897" name="Line 9"/>
          <p:cNvSpPr>
            <a:spLocks noChangeShapeType="1"/>
          </p:cNvSpPr>
          <p:nvPr/>
        </p:nvSpPr>
        <p:spPr bwMode="auto">
          <a:xfrm>
            <a:off x="3635375" y="4294188"/>
            <a:ext cx="720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7898" name="Line 10"/>
          <p:cNvSpPr>
            <a:spLocks noChangeShapeType="1"/>
          </p:cNvSpPr>
          <p:nvPr/>
        </p:nvSpPr>
        <p:spPr bwMode="auto">
          <a:xfrm flipH="1">
            <a:off x="4643438" y="4294188"/>
            <a:ext cx="720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7899" name="Text Box 11"/>
          <p:cNvSpPr txBox="1">
            <a:spLocks noChangeArrowheads="1"/>
          </p:cNvSpPr>
          <p:nvPr/>
        </p:nvSpPr>
        <p:spPr bwMode="auto">
          <a:xfrm>
            <a:off x="6700999" y="4069778"/>
            <a:ext cx="194421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latin typeface="Tahoma" pitchFamily="34" charset="0"/>
              </a:rPr>
              <a:t>感應形成電偶極</a:t>
            </a:r>
          </a:p>
        </p:txBody>
      </p:sp>
      <p:pic>
        <p:nvPicPr>
          <p:cNvPr id="37900" name="Picture 12" descr="F22_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88091">
            <a:off x="3192463" y="2563813"/>
            <a:ext cx="1036637"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3" descr="F22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77351">
            <a:off x="4841875" y="2438400"/>
            <a:ext cx="877888"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Text Box 14"/>
          <p:cNvSpPr txBox="1">
            <a:spLocks noChangeArrowheads="1"/>
          </p:cNvSpPr>
          <p:nvPr/>
        </p:nvSpPr>
        <p:spPr bwMode="auto">
          <a:xfrm>
            <a:off x="6660232" y="2635697"/>
            <a:ext cx="2088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latin typeface="Tahoma" pitchFamily="34" charset="0"/>
              </a:rPr>
              <a:t>永久電偶極</a:t>
            </a:r>
          </a:p>
        </p:txBody>
      </p:sp>
      <p:sp>
        <p:nvSpPr>
          <p:cNvPr id="37903" name="Line 15"/>
          <p:cNvSpPr>
            <a:spLocks noChangeShapeType="1"/>
          </p:cNvSpPr>
          <p:nvPr/>
        </p:nvSpPr>
        <p:spPr bwMode="auto">
          <a:xfrm flipH="1" flipV="1">
            <a:off x="3132138" y="2484438"/>
            <a:ext cx="360362" cy="358775"/>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7904" name="Line 16"/>
          <p:cNvSpPr>
            <a:spLocks noChangeShapeType="1"/>
          </p:cNvSpPr>
          <p:nvPr/>
        </p:nvSpPr>
        <p:spPr bwMode="auto">
          <a:xfrm flipV="1">
            <a:off x="5337175" y="2214563"/>
            <a:ext cx="134938" cy="493712"/>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 name="文字方塊 2">
            <a:extLst>
              <a:ext uri="{FF2B5EF4-FFF2-40B4-BE49-F238E27FC236}">
                <a16:creationId xmlns:a16="http://schemas.microsoft.com/office/drawing/2014/main" id="{BD36076D-168E-1C7D-67B7-E2AF5F7FFF3E}"/>
              </a:ext>
            </a:extLst>
          </p:cNvPr>
          <p:cNvSpPr txBox="1">
            <a:spLocks noChangeArrowheads="1"/>
          </p:cNvSpPr>
          <p:nvPr/>
        </p:nvSpPr>
        <p:spPr bwMode="auto">
          <a:xfrm>
            <a:off x="1843488" y="5508542"/>
            <a:ext cx="66889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摩擦力可以分解為原子力，原子力又可以分解為電磁力。</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4fo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169" y="1867699"/>
            <a:ext cx="3013571" cy="235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7" descr="4i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382" y="1908208"/>
            <a:ext cx="2178301" cy="23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descr="Illustration of gravity: a bunch of coloured balls bouncing off the fl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4365104"/>
            <a:ext cx="20542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1" descr="Illustration of the weak force: a group of quarks being eroded by r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1231" y="4365104"/>
            <a:ext cx="19875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8" descr="Illustration of the strong force: the atom neucleas being held together by a rubber-b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69" y="4300017"/>
            <a:ext cx="203993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2" descr="Illustration of the electromagnetic force: the atom neucleas with a bolt of lightning connecting it to an orbiting electr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1919" y="4350817"/>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文字方塊 7"/>
          <p:cNvSpPr txBox="1">
            <a:spLocks noChangeArrowheads="1"/>
          </p:cNvSpPr>
          <p:nvPr/>
        </p:nvSpPr>
        <p:spPr bwMode="auto">
          <a:xfrm>
            <a:off x="883422" y="479945"/>
            <a:ext cx="5111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宇宙間的所有力都可以分解為四個基本力！</a:t>
            </a:r>
          </a:p>
        </p:txBody>
      </p:sp>
      <p:sp>
        <p:nvSpPr>
          <p:cNvPr id="9" name="文字方塊 7">
            <a:extLst>
              <a:ext uri="{FF2B5EF4-FFF2-40B4-BE49-F238E27FC236}">
                <a16:creationId xmlns:a16="http://schemas.microsoft.com/office/drawing/2014/main" id="{CEBF2A25-FFBF-0F49-B7FE-EAF2077E1C07}"/>
              </a:ext>
            </a:extLst>
          </p:cNvPr>
          <p:cNvSpPr txBox="1">
            <a:spLocks noChangeArrowheads="1"/>
          </p:cNvSpPr>
          <p:nvPr/>
        </p:nvSpPr>
        <p:spPr bwMode="auto">
          <a:xfrm>
            <a:off x="882800" y="909661"/>
            <a:ext cx="5111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在現代物理中，力的概念被交互作用取代。</a:t>
            </a:r>
          </a:p>
        </p:txBody>
      </p:sp>
      <p:sp>
        <p:nvSpPr>
          <p:cNvPr id="10" name="文字方塊 7">
            <a:extLst>
              <a:ext uri="{FF2B5EF4-FFF2-40B4-BE49-F238E27FC236}">
                <a16:creationId xmlns:a16="http://schemas.microsoft.com/office/drawing/2014/main" id="{11FE4AA1-352F-4540-8DB1-678555DCE131}"/>
              </a:ext>
            </a:extLst>
          </p:cNvPr>
          <p:cNvSpPr txBox="1">
            <a:spLocks noChangeArrowheads="1"/>
          </p:cNvSpPr>
          <p:nvPr/>
        </p:nvSpPr>
        <p:spPr bwMode="auto">
          <a:xfrm>
            <a:off x="882799" y="1338822"/>
            <a:ext cx="6359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宇宙間有四個基本交互作用：電磁、重力、強、弱交互作用。</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58D1B19-A8B7-0F4C-94D9-269272023C82}"/>
              </a:ext>
            </a:extLst>
          </p:cNvPr>
          <p:cNvPicPr>
            <a:picLocks noChangeAspect="1"/>
          </p:cNvPicPr>
          <p:nvPr/>
        </p:nvPicPr>
        <p:blipFill>
          <a:blip r:embed="rId2"/>
          <a:stretch>
            <a:fillRect/>
          </a:stretch>
        </p:blipFill>
        <p:spPr>
          <a:xfrm>
            <a:off x="0" y="1428750"/>
            <a:ext cx="9144000" cy="4000500"/>
          </a:xfrm>
          <a:prstGeom prst="rect">
            <a:avLst/>
          </a:prstGeom>
        </p:spPr>
      </p:pic>
      <p:sp>
        <p:nvSpPr>
          <p:cNvPr id="3" name="矩形 2">
            <a:extLst>
              <a:ext uri="{FF2B5EF4-FFF2-40B4-BE49-F238E27FC236}">
                <a16:creationId xmlns:a16="http://schemas.microsoft.com/office/drawing/2014/main" id="{A28B06CD-FA6B-4D46-A5C0-909E1A4276E1}"/>
              </a:ext>
            </a:extLst>
          </p:cNvPr>
          <p:cNvSpPr/>
          <p:nvPr/>
        </p:nvSpPr>
        <p:spPr>
          <a:xfrm>
            <a:off x="3779912" y="5661248"/>
            <a:ext cx="2032095" cy="369332"/>
          </a:xfrm>
          <a:prstGeom prst="rect">
            <a:avLst/>
          </a:prstGeom>
        </p:spPr>
        <p:txBody>
          <a:bodyPr wrap="none">
            <a:spAutoFit/>
          </a:bodyPr>
          <a:lstStyle/>
          <a:p>
            <a:r>
              <a:rPr lang="en-GB" altLang="zh-TW" dirty="0" err="1">
                <a:solidFill>
                  <a:srgbClr val="222222"/>
                </a:solidFill>
                <a:latin typeface="Times New Roman" panose="02020603050405020304" pitchFamily="18" charset="0"/>
                <a:cs typeface="Times New Roman" panose="02020603050405020304" pitchFamily="18" charset="0"/>
              </a:rPr>
              <a:t>Woolsthorpe</a:t>
            </a:r>
            <a:r>
              <a:rPr lang="en-GB" altLang="zh-TW" dirty="0">
                <a:solidFill>
                  <a:srgbClr val="222222"/>
                </a:solidFill>
                <a:latin typeface="Times New Roman" panose="02020603050405020304" pitchFamily="18" charset="0"/>
                <a:cs typeface="Times New Roman" panose="02020603050405020304" pitchFamily="18" charset="0"/>
              </a:rPr>
              <a:t> Manor</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5751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7C90D4-EBB9-F3EC-F676-A4C3D317301E}"/>
              </a:ext>
            </a:extLst>
          </p:cNvPr>
          <p:cNvSpPr/>
          <p:nvPr/>
        </p:nvSpPr>
        <p:spPr>
          <a:xfrm>
            <a:off x="6228185" y="3758406"/>
            <a:ext cx="1975572" cy="1689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 name="Rectangle 3">
            <a:extLst>
              <a:ext uri="{FF2B5EF4-FFF2-40B4-BE49-F238E27FC236}">
                <a16:creationId xmlns:a16="http://schemas.microsoft.com/office/drawing/2014/main" id="{8C11B22C-A23C-702C-7259-2505CECDE432}"/>
              </a:ext>
            </a:extLst>
          </p:cNvPr>
          <p:cNvSpPr/>
          <p:nvPr/>
        </p:nvSpPr>
        <p:spPr>
          <a:xfrm>
            <a:off x="4675051" y="1170112"/>
            <a:ext cx="2520280" cy="230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 name="Rectangle 2">
            <a:extLst>
              <a:ext uri="{FF2B5EF4-FFF2-40B4-BE49-F238E27FC236}">
                <a16:creationId xmlns:a16="http://schemas.microsoft.com/office/drawing/2014/main" id="{D339C25E-E5C5-B747-7C84-FE6FD863A1A0}"/>
              </a:ext>
            </a:extLst>
          </p:cNvPr>
          <p:cNvSpPr/>
          <p:nvPr/>
        </p:nvSpPr>
        <p:spPr>
          <a:xfrm>
            <a:off x="1253137" y="1181348"/>
            <a:ext cx="2520280" cy="230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40962" name="Picture 2" descr="s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957" y="3793098"/>
            <a:ext cx="1595107" cy="162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proton_rep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283494"/>
            <a:ext cx="19669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nucl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737" y="1340768"/>
            <a:ext cx="2149475"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3610255" y="514996"/>
            <a:ext cx="1800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latin typeface="Times New Roman" pitchFamily="18" charset="0"/>
              </a:rPr>
              <a:t>核力或強作用力</a:t>
            </a:r>
          </a:p>
        </p:txBody>
      </p:sp>
      <p:sp>
        <p:nvSpPr>
          <p:cNvPr id="202758" name="Text Box 6"/>
          <p:cNvSpPr txBox="1">
            <a:spLocks noChangeArrowheads="1"/>
          </p:cNvSpPr>
          <p:nvPr/>
        </p:nvSpPr>
        <p:spPr bwMode="auto">
          <a:xfrm>
            <a:off x="1115616" y="4509120"/>
            <a:ext cx="3222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anose="02020603050405020304" pitchFamily="18" charset="0"/>
                <a:ea typeface="+mn-ea"/>
                <a:cs typeface="Times New Roman" panose="02020603050405020304" pitchFamily="18" charset="0"/>
              </a:rPr>
              <a:t>What holds them together?</a:t>
            </a:r>
          </a:p>
        </p:txBody>
      </p:sp>
      <p:sp>
        <p:nvSpPr>
          <p:cNvPr id="2" name="TextBox 1">
            <a:extLst>
              <a:ext uri="{FF2B5EF4-FFF2-40B4-BE49-F238E27FC236}">
                <a16:creationId xmlns:a16="http://schemas.microsoft.com/office/drawing/2014/main" id="{B49CAA5B-5314-7A46-A8B7-A1446E59FB6A}"/>
              </a:ext>
            </a:extLst>
          </p:cNvPr>
          <p:cNvSpPr txBox="1"/>
          <p:nvPr/>
        </p:nvSpPr>
        <p:spPr>
          <a:xfrm>
            <a:off x="1115616" y="4977606"/>
            <a:ext cx="5112568" cy="369332"/>
          </a:xfrm>
          <a:prstGeom prst="rect">
            <a:avLst/>
          </a:prstGeom>
          <a:noFill/>
        </p:spPr>
        <p:txBody>
          <a:bodyPr wrap="square" rtlCol="0">
            <a:spAutoFit/>
          </a:bodyPr>
          <a:lstStyle/>
          <a:p>
            <a:r>
              <a:rPr lang="en-TW" dirty="0"/>
              <a:t>將核子束縛於原子核內的力稱為核力或強作用。</a:t>
            </a:r>
          </a:p>
        </p:txBody>
      </p:sp>
      <p:sp>
        <p:nvSpPr>
          <p:cNvPr id="8" name="TextBox 7">
            <a:extLst>
              <a:ext uri="{FF2B5EF4-FFF2-40B4-BE49-F238E27FC236}">
                <a16:creationId xmlns:a16="http://schemas.microsoft.com/office/drawing/2014/main" id="{A09BC139-17AE-7D41-A51E-A70B83080AA8}"/>
              </a:ext>
            </a:extLst>
          </p:cNvPr>
          <p:cNvSpPr txBox="1"/>
          <p:nvPr/>
        </p:nvSpPr>
        <p:spPr>
          <a:xfrm>
            <a:off x="1115616" y="5495012"/>
            <a:ext cx="7848872" cy="369332"/>
          </a:xfrm>
          <a:prstGeom prst="rect">
            <a:avLst/>
          </a:prstGeom>
          <a:noFill/>
        </p:spPr>
        <p:txBody>
          <a:bodyPr wrap="square" rtlCol="0">
            <a:spAutoFit/>
          </a:bodyPr>
          <a:lstStyle/>
          <a:p>
            <a:r>
              <a:rPr lang="en-TW" dirty="0"/>
              <a:t>將核子束縛於原子核的核力，必須克服距離很近的質子彼此的電磁排斥力，</a:t>
            </a:r>
          </a:p>
        </p:txBody>
      </p:sp>
      <p:sp>
        <p:nvSpPr>
          <p:cNvPr id="10" name="TextBox 9">
            <a:extLst>
              <a:ext uri="{FF2B5EF4-FFF2-40B4-BE49-F238E27FC236}">
                <a16:creationId xmlns:a16="http://schemas.microsoft.com/office/drawing/2014/main" id="{8ACDD562-CA9B-8243-8E90-A723A19E70EF}"/>
              </a:ext>
            </a:extLst>
          </p:cNvPr>
          <p:cNvSpPr txBox="1"/>
          <p:nvPr/>
        </p:nvSpPr>
        <p:spPr>
          <a:xfrm>
            <a:off x="1115616" y="5978177"/>
            <a:ext cx="4572000" cy="369332"/>
          </a:xfrm>
          <a:prstGeom prst="rect">
            <a:avLst/>
          </a:prstGeom>
          <a:noFill/>
        </p:spPr>
        <p:txBody>
          <a:bodyPr wrap="square">
            <a:spAutoFit/>
          </a:bodyPr>
          <a:lstStyle/>
          <a:p>
            <a:r>
              <a:rPr lang="en-TW" dirty="0"/>
              <a:t>是四個力中最強的，所以也稱強作用。</a:t>
            </a:r>
          </a:p>
        </p:txBody>
      </p:sp>
      <p:sp>
        <p:nvSpPr>
          <p:cNvPr id="6" name="Right Arrow 5">
            <a:extLst>
              <a:ext uri="{FF2B5EF4-FFF2-40B4-BE49-F238E27FC236}">
                <a16:creationId xmlns:a16="http://schemas.microsoft.com/office/drawing/2014/main" id="{7B24292F-C009-3874-634D-A5D77C84B18C}"/>
              </a:ext>
            </a:extLst>
          </p:cNvPr>
          <p:cNvSpPr/>
          <p:nvPr/>
        </p:nvSpPr>
        <p:spPr>
          <a:xfrm>
            <a:off x="3995936" y="2060848"/>
            <a:ext cx="504056" cy="43204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TextBox 6">
            <a:extLst>
              <a:ext uri="{FF2B5EF4-FFF2-40B4-BE49-F238E27FC236}">
                <a16:creationId xmlns:a16="http://schemas.microsoft.com/office/drawing/2014/main" id="{FB1D3969-1E3D-D253-2D32-EF563FF7EF47}"/>
              </a:ext>
            </a:extLst>
          </p:cNvPr>
          <p:cNvSpPr txBox="1"/>
          <p:nvPr/>
        </p:nvSpPr>
        <p:spPr>
          <a:xfrm>
            <a:off x="1115616" y="4024187"/>
            <a:ext cx="4896544" cy="369332"/>
          </a:xfrm>
          <a:prstGeom prst="rect">
            <a:avLst/>
          </a:prstGeom>
          <a:noFill/>
        </p:spPr>
        <p:txBody>
          <a:bodyPr wrap="square" rtlCol="0">
            <a:spAutoFit/>
          </a:bodyPr>
          <a:lstStyle/>
          <a:p>
            <a:r>
              <a:rPr lang="en-TW" dirty="0"/>
              <a:t>原子核是由束縛很緊的質子與中子所組成。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0962"/>
                                        </p:tgtEl>
                                        <p:attrNameLst>
                                          <p:attrName>style.visibility</p:attrName>
                                        </p:attrNameLst>
                                      </p:cBhvr>
                                      <p:to>
                                        <p:strVal val="visible"/>
                                      </p:to>
                                    </p:set>
                                    <p:anim calcmode="lin" valueType="num">
                                      <p:cBhvr additive="base">
                                        <p:cTn id="19" dur="500" fill="hold"/>
                                        <p:tgtEl>
                                          <p:spTgt spid="40962"/>
                                        </p:tgtEl>
                                        <p:attrNameLst>
                                          <p:attrName>ppt_x</p:attrName>
                                        </p:attrNameLst>
                                      </p:cBhvr>
                                      <p:tavLst>
                                        <p:tav tm="0">
                                          <p:val>
                                            <p:strVal val="#ppt_x"/>
                                          </p:val>
                                        </p:tav>
                                        <p:tav tm="100000">
                                          <p:val>
                                            <p:strVal val="#ppt_x"/>
                                          </p:val>
                                        </p:tav>
                                      </p:tavLst>
                                    </p:anim>
                                    <p:anim calcmode="lin" valueType="num">
                                      <p:cBhvr additive="base">
                                        <p:cTn id="20" dur="500" fill="hold"/>
                                        <p:tgtEl>
                                          <p:spTgt spid="4096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8"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4" descr="atom2"/>
          <p:cNvPicPr>
            <a:picLocks noChangeAspect="1" noChangeArrowheads="1"/>
          </p:cNvPicPr>
          <p:nvPr/>
        </p:nvPicPr>
        <p:blipFill>
          <a:blip r:embed="rId2">
            <a:extLst>
              <a:ext uri="{28A0092B-C50C-407E-A947-70E740481C1C}">
                <a14:useLocalDpi xmlns:a14="http://schemas.microsoft.com/office/drawing/2010/main" val="0"/>
              </a:ext>
            </a:extLst>
          </a:blip>
          <a:srcRect t="5724" b="11118"/>
          <a:stretch>
            <a:fillRect/>
          </a:stretch>
        </p:blipFill>
        <p:spPr bwMode="auto">
          <a:xfrm>
            <a:off x="1691680" y="1076325"/>
            <a:ext cx="5437188"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9139" name="Text Box 5"/>
              <p:cNvSpPr txBox="1">
                <a:spLocks noChangeArrowheads="1"/>
              </p:cNvSpPr>
              <p:nvPr/>
            </p:nvSpPr>
            <p:spPr bwMode="auto">
              <a:xfrm>
                <a:off x="720080" y="6084149"/>
                <a:ext cx="795637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總質量減少，消失的質量以能量形式釋出，</a:t>
                </a:r>
                <a14:m>
                  <m:oMath xmlns:m="http://schemas.openxmlformats.org/officeDocument/2006/math">
                    <m:r>
                      <a:rPr kumimoji="0" lang="en-US" altLang="zh-TW" sz="1800" b="0" i="1" smtClean="0">
                        <a:solidFill>
                          <a:srgbClr val="FF0000"/>
                        </a:solidFill>
                        <a:latin typeface="Cambria Math" panose="02040503050406030204" pitchFamily="18" charset="0"/>
                      </a:rPr>
                      <m:t>𝐸</m:t>
                    </m:r>
                    <m:r>
                      <a:rPr kumimoji="0" lang="en-US" altLang="zh-TW" sz="1800" b="0" i="1" smtClean="0">
                        <a:solidFill>
                          <a:srgbClr val="FF0000"/>
                        </a:solidFill>
                        <a:latin typeface="Cambria Math" panose="02040503050406030204" pitchFamily="18" charset="0"/>
                      </a:rPr>
                      <m:t>=</m:t>
                    </m:r>
                    <m:r>
                      <a:rPr kumimoji="0" lang="en-US" altLang="zh-TW" sz="1800" b="0" i="1" smtClean="0">
                        <a:solidFill>
                          <a:srgbClr val="FF0000"/>
                        </a:solidFill>
                        <a:latin typeface="Cambria Math" panose="02040503050406030204" pitchFamily="18" charset="0"/>
                      </a:rPr>
                      <m:t>𝑚</m:t>
                    </m:r>
                    <m:sSup>
                      <m:sSupPr>
                        <m:ctrlPr>
                          <a:rPr kumimoji="0" lang="en-US" altLang="zh-TW" sz="1800" b="0" i="1" smtClean="0">
                            <a:solidFill>
                              <a:srgbClr val="FF0000"/>
                            </a:solidFill>
                            <a:latin typeface="Cambria Math" panose="02040503050406030204" pitchFamily="18" charset="0"/>
                          </a:rPr>
                        </m:ctrlPr>
                      </m:sSupPr>
                      <m:e>
                        <m:r>
                          <a:rPr kumimoji="0" lang="en-US" altLang="zh-TW" sz="1800" b="0" i="1" smtClean="0">
                            <a:solidFill>
                              <a:srgbClr val="FF0000"/>
                            </a:solidFill>
                            <a:latin typeface="Cambria Math" panose="02040503050406030204" pitchFamily="18" charset="0"/>
                          </a:rPr>
                          <m:t>𝑐</m:t>
                        </m:r>
                      </m:e>
                      <m:sup>
                        <m:r>
                          <a:rPr kumimoji="0" lang="en-US" altLang="zh-TW" sz="1800" b="0" i="1" smtClean="0">
                            <a:solidFill>
                              <a:srgbClr val="FF0000"/>
                            </a:solidFill>
                            <a:latin typeface="Cambria Math" panose="02040503050406030204" pitchFamily="18" charset="0"/>
                          </a:rPr>
                          <m:t>2</m:t>
                        </m:r>
                      </m:sup>
                    </m:sSup>
                  </m:oMath>
                </a14:m>
                <a:r>
                  <a:rPr kumimoji="0" lang="zh-TW" altLang="en-US" sz="1800" dirty="0">
                    <a:solidFill>
                      <a:srgbClr val="FF0000"/>
                    </a:solidFill>
                    <a:latin typeface="Arial" charset="0"/>
                  </a:rPr>
                  <a:t>，此能量的來源就是核力！</a:t>
                </a:r>
              </a:p>
            </p:txBody>
          </p:sp>
        </mc:Choice>
        <mc:Fallback xmlns="">
          <p:sp>
            <p:nvSpPr>
              <p:cNvPr id="219139" name="Text Box 5"/>
              <p:cNvSpPr txBox="1">
                <a:spLocks noRot="1" noChangeAspect="1" noMove="1" noResize="1" noEditPoints="1" noAdjustHandles="1" noChangeArrowheads="1" noChangeShapeType="1" noTextEdit="1"/>
              </p:cNvSpPr>
              <p:nvPr/>
            </p:nvSpPr>
            <p:spPr bwMode="auto">
              <a:xfrm>
                <a:off x="720080" y="6084149"/>
                <a:ext cx="7956376" cy="369332"/>
              </a:xfrm>
              <a:prstGeom prst="rect">
                <a:avLst/>
              </a:prstGeom>
              <a:blipFill>
                <a:blip r:embed="rId3"/>
                <a:stretch>
                  <a:fillRect l="-637" t="-6667" r="-3503"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19140" name="文字方塊 1"/>
          <p:cNvSpPr txBox="1">
            <a:spLocks noChangeArrowheads="1"/>
          </p:cNvSpPr>
          <p:nvPr/>
        </p:nvSpPr>
        <p:spPr bwMode="auto">
          <a:xfrm>
            <a:off x="830609" y="476672"/>
            <a:ext cx="78458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CN" altLang="en-US" sz="1800" dirty="0">
                <a:latin typeface="Arial" charset="0"/>
              </a:rPr>
              <a:t>當某些較大</a:t>
            </a:r>
            <a:r>
              <a:rPr kumimoji="0" lang="zh-TW" altLang="en-US" sz="1800" dirty="0">
                <a:latin typeface="Arial" charset="0"/>
              </a:rPr>
              <a:t>原子核分裂為多個較小原子核後，總質量可以減少，稱核分裂。</a:t>
            </a:r>
            <a:endParaRPr kumimoji="0" lang="en-US" altLang="zh-TW" sz="1800" dirty="0">
              <a:latin typeface="Arial" charset="0"/>
            </a:endParaRPr>
          </a:p>
        </p:txBody>
      </p:sp>
    </p:spTree>
    <p:extLst>
      <p:ext uri="{BB962C8B-B14F-4D97-AF65-F5344CB8AC3E}">
        <p14:creationId xmlns:p14="http://schemas.microsoft.com/office/powerpoint/2010/main" val="3227021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630237" y="220014"/>
            <a:ext cx="7772400" cy="515938"/>
          </a:xfrm>
        </p:spPr>
        <p:txBody>
          <a:bodyPr/>
          <a:lstStyle/>
          <a:p>
            <a:pPr eaLnBrk="1" hangingPunct="1"/>
            <a:r>
              <a:rPr lang="zh-TW" altLang="en-US" sz="1800" dirty="0">
                <a:solidFill>
                  <a:srgbClr val="FF0000"/>
                </a:solidFill>
                <a:latin typeface="Times New Roman" panose="02020603050405020304" pitchFamily="18" charset="0"/>
                <a:cs typeface="Times New Roman" panose="02020603050405020304" pitchFamily="18" charset="0"/>
              </a:rPr>
              <a:t>這核分裂過程可以在有序可控制情況下進行，</a:t>
            </a:r>
            <a:r>
              <a:rPr lang="en-US" altLang="zh-TW" sz="1800" dirty="0">
                <a:solidFill>
                  <a:srgbClr val="FF0000"/>
                </a:solidFill>
                <a:latin typeface="Times New Roman" panose="02020603050405020304" pitchFamily="18" charset="0"/>
                <a:cs typeface="Times New Roman" panose="02020603050405020304" pitchFamily="18" charset="0"/>
              </a:rPr>
              <a:t>Chain reaction</a:t>
            </a:r>
          </a:p>
        </p:txBody>
      </p:sp>
      <p:pic>
        <p:nvPicPr>
          <p:cNvPr id="220163" name="Picture 4" descr="4503"/>
          <p:cNvPicPr>
            <a:picLocks noChangeAspect="1" noChangeArrowheads="1"/>
          </p:cNvPicPr>
          <p:nvPr/>
        </p:nvPicPr>
        <p:blipFill>
          <a:blip r:embed="rId2">
            <a:extLst>
              <a:ext uri="{28A0092B-C50C-407E-A947-70E740481C1C}">
                <a14:useLocalDpi xmlns:a14="http://schemas.microsoft.com/office/drawing/2010/main" val="0"/>
              </a:ext>
            </a:extLst>
          </a:blip>
          <a:srcRect b="10135"/>
          <a:stretch>
            <a:fillRect/>
          </a:stretch>
        </p:blipFill>
        <p:spPr bwMode="auto">
          <a:xfrm>
            <a:off x="630237" y="798854"/>
            <a:ext cx="788352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D9D3EE74-C6AB-594B-9074-9CA344227016}"/>
              </a:ext>
            </a:extLst>
          </p:cNvPr>
          <p:cNvSpPr txBox="1"/>
          <p:nvPr/>
        </p:nvSpPr>
        <p:spPr>
          <a:xfrm>
            <a:off x="1187624" y="5354636"/>
            <a:ext cx="7049616" cy="369332"/>
          </a:xfrm>
          <a:prstGeom prst="rect">
            <a:avLst/>
          </a:prstGeom>
          <a:noFill/>
        </p:spPr>
        <p:txBody>
          <a:bodyPr wrap="square" rtlCol="0">
            <a:spAutoFit/>
          </a:bodyPr>
          <a:lstStyle/>
          <a:p>
            <a:r>
              <a:rPr kumimoji="1" lang="zh-TW" altLang="en-US" dirty="0"/>
              <a:t>鈾的核分裂需要一個額外的中子來引發，因此原來是相對穩定。</a:t>
            </a:r>
          </a:p>
        </p:txBody>
      </p:sp>
      <p:sp>
        <p:nvSpPr>
          <p:cNvPr id="5" name="文字方塊 4">
            <a:extLst>
              <a:ext uri="{FF2B5EF4-FFF2-40B4-BE49-F238E27FC236}">
                <a16:creationId xmlns:a16="http://schemas.microsoft.com/office/drawing/2014/main" id="{0CD6FAA7-E581-9A42-9C3F-A1A955ABD51A}"/>
              </a:ext>
            </a:extLst>
          </p:cNvPr>
          <p:cNvSpPr txBox="1"/>
          <p:nvPr/>
        </p:nvSpPr>
        <p:spPr>
          <a:xfrm>
            <a:off x="1187624" y="5801027"/>
            <a:ext cx="7049616" cy="369332"/>
          </a:xfrm>
          <a:prstGeom prst="rect">
            <a:avLst/>
          </a:prstGeom>
          <a:noFill/>
        </p:spPr>
        <p:txBody>
          <a:bodyPr wrap="square" rtlCol="0">
            <a:spAutoFit/>
          </a:bodyPr>
          <a:lstStyle/>
          <a:p>
            <a:r>
              <a:rPr kumimoji="1" lang="zh-TW" altLang="en-US" dirty="0"/>
              <a:t>但一旦開始，鈾的核分裂會製造額外的中子，因此形成連鎖反應。</a:t>
            </a:r>
          </a:p>
        </p:txBody>
      </p:sp>
      <p:sp>
        <p:nvSpPr>
          <p:cNvPr id="6" name="文字方塊 5">
            <a:extLst>
              <a:ext uri="{FF2B5EF4-FFF2-40B4-BE49-F238E27FC236}">
                <a16:creationId xmlns:a16="http://schemas.microsoft.com/office/drawing/2014/main" id="{325F640E-8C56-304F-ACB6-22053EAAEECA}"/>
              </a:ext>
            </a:extLst>
          </p:cNvPr>
          <p:cNvSpPr txBox="1"/>
          <p:nvPr/>
        </p:nvSpPr>
        <p:spPr>
          <a:xfrm>
            <a:off x="1187624" y="6277966"/>
            <a:ext cx="7049616" cy="369332"/>
          </a:xfrm>
          <a:prstGeom prst="rect">
            <a:avLst/>
          </a:prstGeom>
          <a:noFill/>
        </p:spPr>
        <p:txBody>
          <a:bodyPr wrap="square" rtlCol="0">
            <a:spAutoFit/>
          </a:bodyPr>
          <a:lstStyle/>
          <a:p>
            <a:r>
              <a:rPr kumimoji="1" lang="zh-TW" altLang="en-US" dirty="0"/>
              <a:t>因此可以以中子的數量來控制核分裂的速度。</a:t>
            </a:r>
          </a:p>
        </p:txBody>
      </p:sp>
    </p:spTree>
    <p:extLst>
      <p:ext uri="{BB962C8B-B14F-4D97-AF65-F5344CB8AC3E}">
        <p14:creationId xmlns:p14="http://schemas.microsoft.com/office/powerpoint/2010/main" val="1711142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1186" name="Picture 4" descr="45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3" y="116632"/>
            <a:ext cx="8964613"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FCE49B2D-387A-9041-BE27-DCA5B90E8748}"/>
              </a:ext>
            </a:extLst>
          </p:cNvPr>
          <p:cNvSpPr/>
          <p:nvPr/>
        </p:nvSpPr>
        <p:spPr>
          <a:xfrm>
            <a:off x="5241511" y="5673437"/>
            <a:ext cx="1276311" cy="584775"/>
          </a:xfrm>
          <a:prstGeom prst="rect">
            <a:avLst/>
          </a:prstGeom>
        </p:spPr>
        <p:txBody>
          <a:bodyPr wrap="none">
            <a:spAutoFit/>
          </a:bodyPr>
          <a:lstStyle/>
          <a:p>
            <a:r>
              <a:rPr lang="en-US" altLang="zh-TW" sz="1600" dirty="0">
                <a:solidFill>
                  <a:srgbClr val="000000"/>
                </a:solidFill>
                <a:latin typeface="Times New Roman" panose="02020603050405020304" pitchFamily="18" charset="0"/>
                <a:cs typeface="Times New Roman" panose="02020603050405020304" pitchFamily="18" charset="0"/>
              </a:rPr>
              <a:t>Enrico Fermi</a:t>
            </a:r>
          </a:p>
          <a:p>
            <a:r>
              <a:rPr lang="en-US" altLang="zh-TW" sz="1600" dirty="0">
                <a:latin typeface="Times New Roman" panose="02020603050405020304" pitchFamily="18" charset="0"/>
                <a:cs typeface="Times New Roman" panose="02020603050405020304" pitchFamily="18" charset="0"/>
              </a:rPr>
              <a:t>1901 –1954</a:t>
            </a:r>
            <a:endParaRPr lang="zh-TW" altLang="en-US" sz="1600"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2AC6F56C-5F16-AA41-9E44-2971F7BB4A99}"/>
              </a:ext>
            </a:extLst>
          </p:cNvPr>
          <p:cNvPicPr>
            <a:picLocks noChangeAspect="1"/>
          </p:cNvPicPr>
          <p:nvPr/>
        </p:nvPicPr>
        <p:blipFill>
          <a:blip r:embed="rId3"/>
          <a:stretch>
            <a:fillRect/>
          </a:stretch>
        </p:blipFill>
        <p:spPr>
          <a:xfrm>
            <a:off x="6732240" y="4150063"/>
            <a:ext cx="2088232" cy="2591305"/>
          </a:xfrm>
          <a:prstGeom prst="rect">
            <a:avLst/>
          </a:prstGeom>
        </p:spPr>
      </p:pic>
    </p:spTree>
    <p:extLst>
      <p:ext uri="{BB962C8B-B14F-4D97-AF65-F5344CB8AC3E}">
        <p14:creationId xmlns:p14="http://schemas.microsoft.com/office/powerpoint/2010/main" val="1520982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457200" y="0"/>
            <a:ext cx="8229600" cy="1143000"/>
          </a:xfrm>
        </p:spPr>
        <p:txBody>
          <a:bodyPr/>
          <a:lstStyle/>
          <a:p>
            <a:pPr eaLnBrk="1" hangingPunct="1"/>
            <a:r>
              <a:rPr lang="en-US" altLang="zh-TW" sz="2000" dirty="0">
                <a:solidFill>
                  <a:srgbClr val="FF0000"/>
                </a:solidFill>
                <a:latin typeface="Times New Roman" panose="02020603050405020304" pitchFamily="18" charset="0"/>
                <a:cs typeface="Times New Roman" panose="02020603050405020304" pitchFamily="18" charset="0"/>
              </a:rPr>
              <a:t>Atomic bomb</a:t>
            </a:r>
          </a:p>
        </p:txBody>
      </p:sp>
      <p:pic>
        <p:nvPicPr>
          <p:cNvPr id="222211" name="Picture 4" descr="cover_clim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151" y="1105894"/>
            <a:ext cx="4349573" cy="315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6" descr="LA-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52" y="1099468"/>
            <a:ext cx="41052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a:extLst>
              <a:ext uri="{FF2B5EF4-FFF2-40B4-BE49-F238E27FC236}">
                <a16:creationId xmlns:a16="http://schemas.microsoft.com/office/drawing/2014/main" id="{3E698133-C38C-A343-B58E-4ADD684CAE44}"/>
              </a:ext>
            </a:extLst>
          </p:cNvPr>
          <p:cNvPicPr>
            <a:picLocks noChangeAspect="1"/>
          </p:cNvPicPr>
          <p:nvPr/>
        </p:nvPicPr>
        <p:blipFill>
          <a:blip r:embed="rId4"/>
          <a:stretch>
            <a:fillRect/>
          </a:stretch>
        </p:blipFill>
        <p:spPr>
          <a:xfrm>
            <a:off x="259267" y="3861048"/>
            <a:ext cx="2046247" cy="2818240"/>
          </a:xfrm>
          <a:prstGeom prst="rect">
            <a:avLst/>
          </a:prstGeom>
        </p:spPr>
      </p:pic>
      <p:sp>
        <p:nvSpPr>
          <p:cNvPr id="3" name="矩形 2">
            <a:extLst>
              <a:ext uri="{FF2B5EF4-FFF2-40B4-BE49-F238E27FC236}">
                <a16:creationId xmlns:a16="http://schemas.microsoft.com/office/drawing/2014/main" id="{663762E9-6F73-CD4C-AF67-F790C14AD0B4}"/>
              </a:ext>
            </a:extLst>
          </p:cNvPr>
          <p:cNvSpPr/>
          <p:nvPr/>
        </p:nvSpPr>
        <p:spPr>
          <a:xfrm>
            <a:off x="2404102" y="4365104"/>
            <a:ext cx="2097049" cy="830997"/>
          </a:xfrm>
          <a:prstGeom prst="rect">
            <a:avLst/>
          </a:prstGeom>
        </p:spPr>
        <p:txBody>
          <a:bodyPr wrap="none">
            <a:spAutoFit/>
          </a:bodyPr>
          <a:lstStyle/>
          <a:p>
            <a:r>
              <a:rPr lang="zh-TW" altLang="en-US" sz="1600" dirty="0">
                <a:latin typeface="Times New Roman" panose="02020603050405020304" pitchFamily="18" charset="0"/>
                <a:cs typeface="Times New Roman" panose="02020603050405020304" pitchFamily="18" charset="0"/>
              </a:rPr>
              <a:t>J. Robert Oppenheimer</a:t>
            </a:r>
            <a:endParaRPr lang="en-US" altLang="zh-TW" sz="1600" dirty="0">
              <a:latin typeface="Times New Roman" panose="02020603050405020304" pitchFamily="18" charset="0"/>
              <a:cs typeface="Times New Roman" panose="02020603050405020304" pitchFamily="18" charset="0"/>
            </a:endParaRPr>
          </a:p>
          <a:p>
            <a:r>
              <a:rPr lang="en-US" altLang="zh-TW" sz="1600" dirty="0">
                <a:latin typeface="Times New Roman" panose="02020603050405020304" pitchFamily="18" charset="0"/>
                <a:cs typeface="Times New Roman" panose="02020603050405020304" pitchFamily="18" charset="0"/>
              </a:rPr>
              <a:t>1904 –1967</a:t>
            </a:r>
          </a:p>
          <a:p>
            <a:r>
              <a:rPr lang="en-US" altLang="zh-TW" sz="1600" dirty="0">
                <a:latin typeface="Times New Roman" panose="02020603050405020304" pitchFamily="18" charset="0"/>
                <a:cs typeface="Times New Roman" panose="02020603050405020304" pitchFamily="18" charset="0"/>
              </a:rPr>
              <a:t>New York City</a:t>
            </a:r>
            <a:endParaRPr lang="zh-TW" altLang="en-US" sz="1600"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9E4DD964-6257-A54D-950A-FE33A19FDFA2}"/>
              </a:ext>
            </a:extLst>
          </p:cNvPr>
          <p:cNvPicPr>
            <a:picLocks noChangeAspect="1"/>
          </p:cNvPicPr>
          <p:nvPr/>
        </p:nvPicPr>
        <p:blipFill>
          <a:blip r:embed="rId5"/>
          <a:stretch>
            <a:fillRect/>
          </a:stretch>
        </p:blipFill>
        <p:spPr>
          <a:xfrm>
            <a:off x="6021458" y="4227755"/>
            <a:ext cx="2863275" cy="2448100"/>
          </a:xfrm>
          <a:prstGeom prst="rect">
            <a:avLst/>
          </a:prstGeom>
        </p:spPr>
      </p:pic>
    </p:spTree>
    <p:extLst>
      <p:ext uri="{BB962C8B-B14F-4D97-AF65-F5344CB8AC3E}">
        <p14:creationId xmlns:p14="http://schemas.microsoft.com/office/powerpoint/2010/main" val="37722050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DBCD78-41BB-DB25-F7D8-A6EB64076CA8}"/>
              </a:ext>
            </a:extLst>
          </p:cNvPr>
          <p:cNvSpPr/>
          <p:nvPr/>
        </p:nvSpPr>
        <p:spPr>
          <a:xfrm>
            <a:off x="5076056" y="1556792"/>
            <a:ext cx="3456384"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26309" name="Text Box 11"/>
          <p:cNvSpPr txBox="1">
            <a:spLocks noChangeArrowheads="1"/>
          </p:cNvSpPr>
          <p:nvPr/>
        </p:nvSpPr>
        <p:spPr bwMode="auto">
          <a:xfrm>
            <a:off x="3347864" y="929077"/>
            <a:ext cx="2700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2000" dirty="0">
                <a:solidFill>
                  <a:srgbClr val="FF0000"/>
                </a:solidFill>
              </a:rPr>
              <a:t>Sun and fusion</a:t>
            </a:r>
            <a:r>
              <a:rPr kumimoji="0" lang="zh-TW" altLang="en-US" sz="2000" dirty="0">
                <a:solidFill>
                  <a:srgbClr val="FF0000"/>
                </a:solidFill>
              </a:rPr>
              <a:t> 核融合</a:t>
            </a:r>
            <a:endParaRPr kumimoji="0" lang="en-US" altLang="zh-TW" sz="2000" dirty="0">
              <a:solidFill>
                <a:srgbClr val="FF0000"/>
              </a:solidFill>
            </a:endParaRPr>
          </a:p>
        </p:txBody>
      </p:sp>
      <mc:AlternateContent xmlns:mc="http://schemas.openxmlformats.org/markup-compatibility/2006" xmlns:a14="http://schemas.microsoft.com/office/drawing/2010/main">
        <mc:Choice Requires="a14">
          <p:sp>
            <p:nvSpPr>
              <p:cNvPr id="2" name="文字方塊 12">
                <a:extLst>
                  <a:ext uri="{FF2B5EF4-FFF2-40B4-BE49-F238E27FC236}">
                    <a16:creationId xmlns:a16="http://schemas.microsoft.com/office/drawing/2014/main" id="{CE1ABEEF-8C0D-EEEA-6B80-F1C7FCC5DB9B}"/>
                  </a:ext>
                </a:extLst>
              </p:cNvPr>
              <p:cNvSpPr txBox="1"/>
              <p:nvPr/>
            </p:nvSpPr>
            <p:spPr>
              <a:xfrm>
                <a:off x="5768874" y="3982846"/>
                <a:ext cx="1914114" cy="279564"/>
              </a:xfrm>
              <a:prstGeom prst="rect">
                <a:avLst/>
              </a:prstGeom>
              <a:solidFill>
                <a:srgbClr val="FFFF00"/>
              </a:solidFill>
            </p:spPr>
            <p:txBody>
              <a:bodyPr wrap="none" lIns="0" tIns="0" rIns="0" bIns="0" rtlCol="0">
                <a:spAutoFit/>
              </a:bodyPr>
              <a:lstStyle/>
              <a:p>
                <a14:m>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4</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Pre>
                      <m:sPrePr>
                        <m:ctrlPr>
                          <a:rPr lang="en-US" altLang="zh-TW" i="1" smtClean="0">
                            <a:latin typeface="Cambria Math" panose="02040503050406030204" pitchFamily="18" charset="0"/>
                            <a:ea typeface="Cambria Math" panose="02040503050406030204" pitchFamily="18" charset="0"/>
                          </a:rPr>
                        </m:ctrlPr>
                      </m:sPrePr>
                      <m:sub>
                        <m:r>
                          <a:rPr lang="en-US" altLang="zh-TW" b="0" i="1" smtClean="0">
                            <a:latin typeface="Cambria Math" panose="02040503050406030204" pitchFamily="18" charset="0"/>
                            <a:ea typeface="Cambria Math" panose="02040503050406030204" pitchFamily="18" charset="0"/>
                          </a:rPr>
                          <m:t>2</m:t>
                        </m:r>
                      </m:sub>
                      <m:sup>
                        <m:r>
                          <a:rPr lang="en-US" altLang="zh-TW" b="0" i="1" smtClean="0">
                            <a:latin typeface="Cambria Math" panose="02040503050406030204" pitchFamily="18" charset="0"/>
                            <a:ea typeface="Cambria Math" panose="02040503050406030204" pitchFamily="18" charset="0"/>
                          </a:rPr>
                          <m:t>4</m:t>
                        </m:r>
                      </m:sup>
                      <m:e>
                        <m:r>
                          <m:rPr>
                            <m:sty m:val="p"/>
                          </m:rPr>
                          <a:rPr lang="en-US" altLang="zh-TW" b="0" i="0" smtClean="0">
                            <a:latin typeface="Cambria Math" panose="02040503050406030204" pitchFamily="18" charset="0"/>
                            <a:ea typeface="Cambria Math" panose="02040503050406030204" pitchFamily="18" charset="0"/>
                          </a:rPr>
                          <m:t>He</m:t>
                        </m:r>
                      </m:e>
                    </m:sPre>
                  </m:oMath>
                </a14:m>
                <a:r>
                  <a:rPr kumimoji="1" lang="en-US" altLang="zh-TW" dirty="0">
                    <a:latin typeface="+mn-lt"/>
                  </a:rPr>
                  <a:t>………..</a:t>
                </a:r>
                <a:endParaRPr kumimoji="1" lang="zh-TW" altLang="en-US" dirty="0">
                  <a:latin typeface="+mn-lt"/>
                </a:endParaRPr>
              </a:p>
            </p:txBody>
          </p:sp>
        </mc:Choice>
        <mc:Fallback xmlns="">
          <p:sp>
            <p:nvSpPr>
              <p:cNvPr id="2" name="文字方塊 12">
                <a:extLst>
                  <a:ext uri="{FF2B5EF4-FFF2-40B4-BE49-F238E27FC236}">
                    <a16:creationId xmlns:a16="http://schemas.microsoft.com/office/drawing/2014/main" id="{CE1ABEEF-8C0D-EEEA-6B80-F1C7FCC5DB9B}"/>
                  </a:ext>
                </a:extLst>
              </p:cNvPr>
              <p:cNvSpPr txBox="1">
                <a:spLocks noRot="1" noChangeAspect="1" noMove="1" noResize="1" noEditPoints="1" noAdjustHandles="1" noChangeArrowheads="1" noChangeShapeType="1" noTextEdit="1"/>
              </p:cNvSpPr>
              <p:nvPr/>
            </p:nvSpPr>
            <p:spPr>
              <a:xfrm>
                <a:off x="5768874" y="3982846"/>
                <a:ext cx="1914114" cy="279564"/>
              </a:xfrm>
              <a:prstGeom prst="rect">
                <a:avLst/>
              </a:prstGeom>
              <a:blipFill>
                <a:blip r:embed="rId2"/>
                <a:stretch>
                  <a:fillRect l="-4636" t="-26087" r="-6623" b="-52174"/>
                </a:stretch>
              </a:blipFill>
            </p:spPr>
            <p:txBody>
              <a:bodyPr/>
              <a:lstStyle/>
              <a:p>
                <a:r>
                  <a:rPr lang="en-TW">
                    <a:noFill/>
                  </a:rPr>
                  <a:t> </a:t>
                </a:r>
              </a:p>
            </p:txBody>
          </p:sp>
        </mc:Fallback>
      </mc:AlternateContent>
      <p:pic>
        <p:nvPicPr>
          <p:cNvPr id="4098" name="Picture 2">
            <a:extLst>
              <a:ext uri="{FF2B5EF4-FFF2-40B4-BE49-F238E27FC236}">
                <a16:creationId xmlns:a16="http://schemas.microsoft.com/office/drawing/2014/main" id="{B7FF6DD5-3C60-87A5-9F70-EBD4E4F22D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586" b="86766"/>
          <a:stretch/>
        </p:blipFill>
        <p:spPr bwMode="auto">
          <a:xfrm>
            <a:off x="6994122" y="1844934"/>
            <a:ext cx="1080120" cy="5760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6BFBA21-EB3F-7143-FFDB-1DDE6A9497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699" r="36530" b="3092"/>
          <a:stretch/>
        </p:blipFill>
        <p:spPr bwMode="auto">
          <a:xfrm>
            <a:off x="5421045" y="2920842"/>
            <a:ext cx="2016224" cy="5081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24BD2F6-A83F-4FD1-5C2A-4C13CBE7A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586" b="86766"/>
          <a:stretch/>
        </p:blipFill>
        <p:spPr bwMode="auto">
          <a:xfrm>
            <a:off x="5889097" y="1845190"/>
            <a:ext cx="1080120" cy="5760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40B190FD-776A-D303-59D5-46770FE1C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023" y="1524293"/>
            <a:ext cx="3456384" cy="3301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483135-B89B-AA97-D73B-06B4F869F270}"/>
              </a:ext>
            </a:extLst>
          </p:cNvPr>
          <p:cNvSpPr txBox="1"/>
          <p:nvPr/>
        </p:nvSpPr>
        <p:spPr>
          <a:xfrm>
            <a:off x="4784920" y="4456216"/>
            <a:ext cx="4368593" cy="369332"/>
          </a:xfrm>
          <a:prstGeom prst="rect">
            <a:avLst/>
          </a:prstGeom>
          <a:noFill/>
        </p:spPr>
        <p:txBody>
          <a:bodyPr wrap="square" rtlCol="0">
            <a:spAutoFit/>
          </a:bodyPr>
          <a:lstStyle/>
          <a:p>
            <a:r>
              <a:rPr lang="en-TW" dirty="0"/>
              <a:t>核融合是四個氫原子核融合成氦原子核，</a:t>
            </a:r>
          </a:p>
        </p:txBody>
      </p:sp>
      <p:sp>
        <p:nvSpPr>
          <p:cNvPr id="7" name="TextBox 6">
            <a:extLst>
              <a:ext uri="{FF2B5EF4-FFF2-40B4-BE49-F238E27FC236}">
                <a16:creationId xmlns:a16="http://schemas.microsoft.com/office/drawing/2014/main" id="{44CBA76E-A681-E241-A3B0-09D6616CD4BF}"/>
              </a:ext>
            </a:extLst>
          </p:cNvPr>
          <p:cNvSpPr txBox="1"/>
          <p:nvPr/>
        </p:nvSpPr>
        <p:spPr>
          <a:xfrm>
            <a:off x="4784920" y="4860238"/>
            <a:ext cx="3901049" cy="369332"/>
          </a:xfrm>
          <a:prstGeom prst="rect">
            <a:avLst/>
          </a:prstGeom>
          <a:noFill/>
        </p:spPr>
        <p:txBody>
          <a:bodyPr wrap="square" rtlCol="0">
            <a:spAutoFit/>
          </a:bodyPr>
          <a:lstStyle/>
          <a:p>
            <a:r>
              <a:rPr lang="en-TW" dirty="0"/>
              <a:t>釋放出巨大能量，源頭也是核力。</a:t>
            </a:r>
          </a:p>
        </p:txBody>
      </p:sp>
      <p:sp>
        <p:nvSpPr>
          <p:cNvPr id="8" name="TextBox 7">
            <a:extLst>
              <a:ext uri="{FF2B5EF4-FFF2-40B4-BE49-F238E27FC236}">
                <a16:creationId xmlns:a16="http://schemas.microsoft.com/office/drawing/2014/main" id="{4F43312F-3E56-17CB-743A-A87F72D0A3A5}"/>
              </a:ext>
            </a:extLst>
          </p:cNvPr>
          <p:cNvSpPr txBox="1"/>
          <p:nvPr/>
        </p:nvSpPr>
        <p:spPr>
          <a:xfrm>
            <a:off x="4775407" y="5273739"/>
            <a:ext cx="3901049" cy="369332"/>
          </a:xfrm>
          <a:prstGeom prst="rect">
            <a:avLst/>
          </a:prstGeom>
          <a:noFill/>
        </p:spPr>
        <p:txBody>
          <a:bodyPr wrap="square" rtlCol="0">
            <a:spAutoFit/>
          </a:bodyPr>
          <a:lstStyle/>
          <a:p>
            <a:r>
              <a:rPr lang="en-TW" dirty="0"/>
              <a:t>但其中兩個質子必須轉換成中子。</a:t>
            </a:r>
          </a:p>
        </p:txBody>
      </p:sp>
      <p:sp>
        <p:nvSpPr>
          <p:cNvPr id="9" name="TextBox 8">
            <a:extLst>
              <a:ext uri="{FF2B5EF4-FFF2-40B4-BE49-F238E27FC236}">
                <a16:creationId xmlns:a16="http://schemas.microsoft.com/office/drawing/2014/main" id="{F1F2DA49-E960-6714-D003-D31E39756564}"/>
              </a:ext>
            </a:extLst>
          </p:cNvPr>
          <p:cNvSpPr txBox="1"/>
          <p:nvPr/>
        </p:nvSpPr>
        <p:spPr>
          <a:xfrm>
            <a:off x="4790051" y="5687240"/>
            <a:ext cx="2892937" cy="369332"/>
          </a:xfrm>
          <a:prstGeom prst="rect">
            <a:avLst/>
          </a:prstGeom>
          <a:noFill/>
        </p:spPr>
        <p:txBody>
          <a:bodyPr wrap="square" rtlCol="0">
            <a:spAutoFit/>
          </a:bodyPr>
          <a:lstStyle/>
          <a:p>
            <a:r>
              <a:rPr lang="en-TW" dirty="0"/>
              <a:t>因此過程很複雜！</a:t>
            </a:r>
          </a:p>
        </p:txBody>
      </p:sp>
    </p:spTree>
    <p:extLst>
      <p:ext uri="{BB962C8B-B14F-4D97-AF65-F5344CB8AC3E}">
        <p14:creationId xmlns:p14="http://schemas.microsoft.com/office/powerpoint/2010/main" val="1264895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FEDE43-0237-1DF7-0C51-EF6E7B4EF245}"/>
              </a:ext>
            </a:extLst>
          </p:cNvPr>
          <p:cNvSpPr/>
          <p:nvPr/>
        </p:nvSpPr>
        <p:spPr>
          <a:xfrm>
            <a:off x="2051720" y="1219043"/>
            <a:ext cx="5544616" cy="5450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27330" name="Picture 2" descr="416px-Wpdms_physics_proton_proton_chain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092" y="1592349"/>
            <a:ext cx="421005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ext Box 3"/>
          <p:cNvSpPr txBox="1">
            <a:spLocks noChangeArrowheads="1"/>
          </p:cNvSpPr>
          <p:nvPr/>
        </p:nvSpPr>
        <p:spPr bwMode="auto">
          <a:xfrm>
            <a:off x="5795591" y="3789040"/>
            <a:ext cx="30248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cs typeface="Times New Roman" panose="02020603050405020304" pitchFamily="18" charset="0"/>
              </a:rPr>
              <a:t>Deuterium</a:t>
            </a:r>
            <a:r>
              <a:rPr lang="zh-TW" altLang="en-US" sz="1800" dirty="0">
                <a:latin typeface="Arial" charset="0"/>
              </a:rPr>
              <a:t> 氘：氫的同位素</a:t>
            </a:r>
            <a:endParaRPr lang="en-US" altLang="zh-TW" sz="1800" dirty="0">
              <a:latin typeface="Arial" charset="0"/>
            </a:endParaRPr>
          </a:p>
        </p:txBody>
      </p:sp>
      <p:sp>
        <p:nvSpPr>
          <p:cNvPr id="3" name="TextBox 2">
            <a:extLst>
              <a:ext uri="{FF2B5EF4-FFF2-40B4-BE49-F238E27FC236}">
                <a16:creationId xmlns:a16="http://schemas.microsoft.com/office/drawing/2014/main" id="{8CE6E174-7A54-ECE0-EB1B-805135991E24}"/>
              </a:ext>
            </a:extLst>
          </p:cNvPr>
          <p:cNvSpPr txBox="1"/>
          <p:nvPr/>
        </p:nvSpPr>
        <p:spPr>
          <a:xfrm>
            <a:off x="2411760" y="368213"/>
            <a:ext cx="4506808" cy="369332"/>
          </a:xfrm>
          <a:prstGeom prst="rect">
            <a:avLst/>
          </a:prstGeom>
          <a:noFill/>
        </p:spPr>
        <p:txBody>
          <a:bodyPr wrap="square" rtlCol="0">
            <a:spAutoFit/>
          </a:bodyPr>
          <a:lstStyle/>
          <a:p>
            <a:r>
              <a:rPr lang="en-TW" dirty="0"/>
              <a:t>一個質子轉換成中子。這是弱交互作用！</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A95019F-CA01-D578-03CF-5201F313E187}"/>
                  </a:ext>
                </a:extLst>
              </p:cNvPr>
              <p:cNvSpPr txBox="1"/>
              <p:nvPr/>
            </p:nvSpPr>
            <p:spPr>
              <a:xfrm>
                <a:off x="1331640" y="764183"/>
                <a:ext cx="7237239" cy="372538"/>
              </a:xfrm>
              <a:prstGeom prst="rect">
                <a:avLst/>
              </a:prstGeom>
              <a:noFill/>
            </p:spPr>
            <p:txBody>
              <a:bodyPr wrap="square" rtlCol="0">
                <a:spAutoFit/>
              </a:bodyPr>
              <a:lstStyle/>
              <a:p>
                <a:r>
                  <a:rPr lang="en-TW" dirty="0"/>
                  <a:t>氫原子核融合為氘</a:t>
                </a:r>
                <a14:m>
                  <m:oMath xmlns:m="http://schemas.openxmlformats.org/officeDocument/2006/math">
                    <m:r>
                      <a:rPr lang="en-US" b="0" i="0" smtClean="0">
                        <a:latin typeface="Cambria Math" panose="02040503050406030204" pitchFamily="18" charset="0"/>
                      </a:rPr>
                      <m:t>(</m:t>
                    </m:r>
                    <m:sPre>
                      <m:sPrePr>
                        <m:ctrlPr>
                          <a:rPr lang="en-US" altLang="zh-TW" i="1">
                            <a:latin typeface="Cambria Math" panose="02040503050406030204" pitchFamily="18" charset="0"/>
                            <a:ea typeface="Cambria Math" panose="02040503050406030204" pitchFamily="18" charset="0"/>
                          </a:rPr>
                        </m:ctrlPr>
                      </m:sPrePr>
                      <m:sub>
                        <m:r>
                          <a:rPr lang="en-US" altLang="zh-TW" b="0" i="1" smtClean="0">
                            <a:latin typeface="Cambria Math" panose="02040503050406030204" pitchFamily="18" charset="0"/>
                            <a:ea typeface="Cambria Math" panose="02040503050406030204" pitchFamily="18" charset="0"/>
                          </a:rPr>
                          <m:t>1</m:t>
                        </m:r>
                      </m:sub>
                      <m:sup>
                        <m:r>
                          <a:rPr lang="en-US" altLang="zh-TW" b="0" i="1" smtClean="0">
                            <a:latin typeface="Cambria Math" panose="02040503050406030204" pitchFamily="18" charset="0"/>
                            <a:ea typeface="Cambria Math" panose="02040503050406030204" pitchFamily="18" charset="0"/>
                          </a:rPr>
                          <m:t>2</m:t>
                        </m:r>
                      </m:sup>
                      <m:e>
                        <m:r>
                          <m:rPr>
                            <m:sty m:val="p"/>
                          </m:rPr>
                          <a:rPr lang="en-US" altLang="zh-TW">
                            <a:latin typeface="Cambria Math" panose="02040503050406030204" pitchFamily="18" charset="0"/>
                            <a:ea typeface="Cambria Math" panose="02040503050406030204" pitchFamily="18" charset="0"/>
                          </a:rPr>
                          <m:t>H</m:t>
                        </m:r>
                      </m:e>
                    </m:sPre>
                    <m:r>
                      <a:rPr lang="en-US" altLang="zh-TW"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𝑝</m:t>
                        </m:r>
                      </m:e>
                      <m:sup>
                        <m:r>
                          <a:rPr lang="en-US" altLang="zh-TW" i="1">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rPr>
                      <m:t>1</m:t>
                    </m:r>
                    <m:r>
                      <a:rPr lang="en-US" b="0" i="1" smtClean="0">
                        <a:latin typeface="Cambria Math" panose="02040503050406030204" pitchFamily="18" charset="0"/>
                      </a:rPr>
                      <m:t>𝑛</m:t>
                    </m:r>
                    <m:r>
                      <a:rPr lang="en-US" b="0" i="1" smtClean="0">
                        <a:latin typeface="Cambria Math" panose="02040503050406030204" pitchFamily="18" charset="0"/>
                      </a:rPr>
                      <m:t>)</m:t>
                    </m:r>
                  </m:oMath>
                </a14:m>
                <a:r>
                  <a:rPr lang="en-TW" dirty="0"/>
                  <a:t>，其中一個質子反過來轉換為中子！</a:t>
                </a:r>
              </a:p>
            </p:txBody>
          </p:sp>
        </mc:Choice>
        <mc:Fallback xmlns="">
          <p:sp>
            <p:nvSpPr>
              <p:cNvPr id="4" name="TextBox 3">
                <a:extLst>
                  <a:ext uri="{FF2B5EF4-FFF2-40B4-BE49-F238E27FC236}">
                    <a16:creationId xmlns:a16="http://schemas.microsoft.com/office/drawing/2014/main" id="{6A95019F-CA01-D578-03CF-5201F313E187}"/>
                  </a:ext>
                </a:extLst>
              </p:cNvPr>
              <p:cNvSpPr txBox="1">
                <a:spLocks noRot="1" noChangeAspect="1" noMove="1" noResize="1" noEditPoints="1" noAdjustHandles="1" noChangeArrowheads="1" noChangeShapeType="1" noTextEdit="1"/>
              </p:cNvSpPr>
              <p:nvPr/>
            </p:nvSpPr>
            <p:spPr>
              <a:xfrm>
                <a:off x="1331640" y="764183"/>
                <a:ext cx="7237239" cy="372538"/>
              </a:xfrm>
              <a:prstGeom prst="rect">
                <a:avLst/>
              </a:prstGeom>
              <a:blipFill>
                <a:blip r:embed="rId3"/>
                <a:stretch>
                  <a:fillRect l="-701" t="-3333"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12">
                <a:extLst>
                  <a:ext uri="{FF2B5EF4-FFF2-40B4-BE49-F238E27FC236}">
                    <a16:creationId xmlns:a16="http://schemas.microsoft.com/office/drawing/2014/main" id="{9B90C529-5D28-893E-B05E-373DE386FE13}"/>
                  </a:ext>
                </a:extLst>
              </p:cNvPr>
              <p:cNvSpPr txBox="1"/>
              <p:nvPr/>
            </p:nvSpPr>
            <p:spPr>
              <a:xfrm>
                <a:off x="2394805" y="1223390"/>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5" name="文字方塊 12">
                <a:extLst>
                  <a:ext uri="{FF2B5EF4-FFF2-40B4-BE49-F238E27FC236}">
                    <a16:creationId xmlns:a16="http://schemas.microsoft.com/office/drawing/2014/main" id="{9B90C529-5D28-893E-B05E-373DE386FE13}"/>
                  </a:ext>
                </a:extLst>
              </p:cNvPr>
              <p:cNvSpPr txBox="1">
                <a:spLocks noRot="1" noChangeAspect="1" noMove="1" noResize="1" noEditPoints="1" noAdjustHandles="1" noChangeArrowheads="1" noChangeShapeType="1" noTextEdit="1"/>
              </p:cNvSpPr>
              <p:nvPr/>
            </p:nvSpPr>
            <p:spPr>
              <a:xfrm>
                <a:off x="2394805" y="1223390"/>
                <a:ext cx="1917896" cy="276999"/>
              </a:xfrm>
              <a:prstGeom prst="rect">
                <a:avLst/>
              </a:prstGeom>
              <a:blipFill>
                <a:blip r:embed="rId4"/>
                <a:stretch>
                  <a:fillRect l="-658" b="-3043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12">
                <a:extLst>
                  <a:ext uri="{FF2B5EF4-FFF2-40B4-BE49-F238E27FC236}">
                    <a16:creationId xmlns:a16="http://schemas.microsoft.com/office/drawing/2014/main" id="{E3E67F13-BB92-6A80-6C81-68D7C98F7861}"/>
                  </a:ext>
                </a:extLst>
              </p:cNvPr>
              <p:cNvSpPr txBox="1"/>
              <p:nvPr/>
            </p:nvSpPr>
            <p:spPr>
              <a:xfrm>
                <a:off x="5467265" y="1219043"/>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𝑛</m:t>
                          </m:r>
                        </m:e>
                        <m:sup>
                          <m:r>
                            <a:rPr lang="en-US" altLang="zh-TW" i="1">
                              <a:latin typeface="Cambria Math" panose="02040503050406030204" pitchFamily="18" charset="0"/>
                              <a:ea typeface="Cambria Math" panose="02040503050406030204" pitchFamily="18" charset="0"/>
                            </a:rPr>
                            <m:t>0</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𝜈</m:t>
                          </m:r>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6" name="文字方塊 12">
                <a:extLst>
                  <a:ext uri="{FF2B5EF4-FFF2-40B4-BE49-F238E27FC236}">
                    <a16:creationId xmlns:a16="http://schemas.microsoft.com/office/drawing/2014/main" id="{E3E67F13-BB92-6A80-6C81-68D7C98F7861}"/>
                  </a:ext>
                </a:extLst>
              </p:cNvPr>
              <p:cNvSpPr txBox="1">
                <a:spLocks noRot="1" noChangeAspect="1" noMove="1" noResize="1" noEditPoints="1" noAdjustHandles="1" noChangeArrowheads="1" noChangeShapeType="1" noTextEdit="1"/>
              </p:cNvSpPr>
              <p:nvPr/>
            </p:nvSpPr>
            <p:spPr>
              <a:xfrm>
                <a:off x="5467265" y="1219043"/>
                <a:ext cx="1917896" cy="276999"/>
              </a:xfrm>
              <a:prstGeom prst="rect">
                <a:avLst/>
              </a:prstGeom>
              <a:blipFill>
                <a:blip r:embed="rId5"/>
                <a:stretch>
                  <a:fillRect l="-1974" b="-31818"/>
                </a:stretch>
              </a:blipFill>
            </p:spPr>
            <p:txBody>
              <a:bodyPr/>
              <a:lstStyle/>
              <a:p>
                <a:r>
                  <a:rPr lang="en-TW">
                    <a:noFill/>
                  </a:rPr>
                  <a:t> </a:t>
                </a:r>
              </a:p>
            </p:txBody>
          </p:sp>
        </mc:Fallback>
      </mc:AlternateContent>
      <p:sp>
        <p:nvSpPr>
          <p:cNvPr id="7" name="Right Arrow 6">
            <a:extLst>
              <a:ext uri="{FF2B5EF4-FFF2-40B4-BE49-F238E27FC236}">
                <a16:creationId xmlns:a16="http://schemas.microsoft.com/office/drawing/2014/main" id="{A6DC2D06-87E4-F134-D183-40DB6EB86D23}"/>
              </a:ext>
            </a:extLst>
          </p:cNvPr>
          <p:cNvSpPr/>
          <p:nvPr/>
        </p:nvSpPr>
        <p:spPr>
          <a:xfrm>
            <a:off x="4627053" y="1219043"/>
            <a:ext cx="576064"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42684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8354" name="Picture 2" descr="1015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075" y="1844675"/>
            <a:ext cx="51117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Text Box 3"/>
          <p:cNvSpPr txBox="1">
            <a:spLocks noChangeArrowheads="1"/>
          </p:cNvSpPr>
          <p:nvPr/>
        </p:nvSpPr>
        <p:spPr bwMode="auto">
          <a:xfrm>
            <a:off x="4067175" y="1125538"/>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latin typeface="Arial" charset="0"/>
              </a:rPr>
              <a:t>氫原子核融合</a:t>
            </a:r>
          </a:p>
        </p:txBody>
      </p:sp>
    </p:spTree>
    <p:extLst>
      <p:ext uri="{BB962C8B-B14F-4D97-AF65-F5344CB8AC3E}">
        <p14:creationId xmlns:p14="http://schemas.microsoft.com/office/powerpoint/2010/main" val="2058369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42AE06-D0D0-66B6-994D-F6EFFF7E350F}"/>
              </a:ext>
            </a:extLst>
          </p:cNvPr>
          <p:cNvSpPr/>
          <p:nvPr/>
        </p:nvSpPr>
        <p:spPr>
          <a:xfrm>
            <a:off x="5925624" y="1269587"/>
            <a:ext cx="2840621" cy="424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29378" name="Picture 5" descr="F43_10"/>
          <p:cNvPicPr>
            <a:picLocks noChangeAspect="1" noChangeArrowheads="1"/>
          </p:cNvPicPr>
          <p:nvPr/>
        </p:nvPicPr>
        <p:blipFill>
          <a:blip r:embed="rId2">
            <a:extLst>
              <a:ext uri="{28A0092B-C50C-407E-A947-70E740481C1C}">
                <a14:useLocalDpi xmlns:a14="http://schemas.microsoft.com/office/drawing/2010/main" val="0"/>
              </a:ext>
            </a:extLst>
          </a:blip>
          <a:srcRect b="16116"/>
          <a:stretch>
            <a:fillRect/>
          </a:stretch>
        </p:blipFill>
        <p:spPr bwMode="auto">
          <a:xfrm>
            <a:off x="331125" y="1243680"/>
            <a:ext cx="5433660" cy="202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80" name="Text Box 8"/>
          <p:cNvSpPr txBox="1">
            <a:spLocks noChangeArrowheads="1"/>
          </p:cNvSpPr>
          <p:nvPr/>
        </p:nvSpPr>
        <p:spPr bwMode="auto">
          <a:xfrm>
            <a:off x="611560" y="5949280"/>
            <a:ext cx="7650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defRPr/>
            </a:pPr>
            <a:r>
              <a:rPr kumimoji="0" lang="en-US" altLang="zh-TW" sz="1800" dirty="0">
                <a:latin typeface="Times New Roman" panose="02020603050405020304" pitchFamily="18" charset="0"/>
                <a:cs typeface="Times New Roman" panose="02020603050405020304" pitchFamily="18" charset="0"/>
              </a:rPr>
              <a:t>With the current rate of burning, the sun will last for another </a:t>
            </a:r>
            <a:r>
              <a:rPr kumimoji="0" lang="en-US" altLang="zh-TW" sz="1800" b="1" i="1" dirty="0">
                <a:solidFill>
                  <a:srgbClr val="FF0000"/>
                </a:solidFill>
                <a:latin typeface="Times New Roman" panose="02020603050405020304" pitchFamily="18" charset="0"/>
                <a:cs typeface="Times New Roman" panose="02020603050405020304" pitchFamily="18" charset="0"/>
              </a:rPr>
              <a:t>five billion years</a:t>
            </a:r>
            <a:r>
              <a:rPr kumimoji="0" lang="en-US" altLang="zh-TW" sz="18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9" name="文字方塊 12">
                <a:extLst>
                  <a:ext uri="{FF2B5EF4-FFF2-40B4-BE49-F238E27FC236}">
                    <a16:creationId xmlns:a16="http://schemas.microsoft.com/office/drawing/2014/main" id="{C80C0C69-985B-1C44-9B29-C1F14B6861B8}"/>
                  </a:ext>
                </a:extLst>
              </p:cNvPr>
              <p:cNvSpPr txBox="1"/>
              <p:nvPr/>
            </p:nvSpPr>
            <p:spPr>
              <a:xfrm>
                <a:off x="1144587" y="3446352"/>
                <a:ext cx="3427413" cy="279564"/>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4</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Pre>
                        <m:sPrePr>
                          <m:ctrlPr>
                            <a:rPr lang="en-US" altLang="zh-TW" i="1" smtClean="0">
                              <a:latin typeface="Cambria Math" panose="02040503050406030204" pitchFamily="18" charset="0"/>
                              <a:ea typeface="Cambria Math" panose="02040503050406030204" pitchFamily="18" charset="0"/>
                            </a:rPr>
                          </m:ctrlPr>
                        </m:sPrePr>
                        <m:sub>
                          <m:r>
                            <a:rPr lang="en-US" altLang="zh-TW" b="0" i="1" smtClean="0">
                              <a:latin typeface="Cambria Math" panose="02040503050406030204" pitchFamily="18" charset="0"/>
                              <a:ea typeface="Cambria Math" panose="02040503050406030204" pitchFamily="18" charset="0"/>
                            </a:rPr>
                            <m:t>2</m:t>
                          </m:r>
                        </m:sub>
                        <m:sup>
                          <m:r>
                            <a:rPr lang="en-US" altLang="zh-TW" b="0" i="1" smtClean="0">
                              <a:latin typeface="Cambria Math" panose="02040503050406030204" pitchFamily="18" charset="0"/>
                              <a:ea typeface="Cambria Math" panose="02040503050406030204" pitchFamily="18" charset="0"/>
                            </a:rPr>
                            <m:t>4</m:t>
                          </m:r>
                        </m:sup>
                        <m:e>
                          <m:r>
                            <m:rPr>
                              <m:sty m:val="p"/>
                            </m:rPr>
                            <a:rPr lang="en-US" altLang="zh-TW" b="0" i="0" smtClean="0">
                              <a:latin typeface="Cambria Math" panose="02040503050406030204" pitchFamily="18" charset="0"/>
                              <a:ea typeface="Cambria Math" panose="02040503050406030204" pitchFamily="18" charset="0"/>
                            </a:rPr>
                            <m:t>He</m:t>
                          </m:r>
                        </m:e>
                      </m:sPre>
                      <m:r>
                        <a:rPr kumimoji="1" lang="en-US" altLang="zh-TW" b="0" i="1" smtClean="0">
                          <a:latin typeface="Cambria Math" panose="02040503050406030204" pitchFamily="18" charset="0"/>
                          <a:ea typeface="Cambria Math" panose="02040503050406030204" pitchFamily="18" charset="0"/>
                        </a:rPr>
                        <m:t>+2</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2</m:t>
                      </m:r>
                      <m:sSub>
                        <m:sSubPr>
                          <m:ctrlPr>
                            <a:rPr lang="en-US" altLang="zh-TW" i="1">
                              <a:latin typeface="Cambria Math" panose="02040503050406030204" pitchFamily="18" charset="0"/>
                              <a:ea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𝜈</m:t>
                          </m:r>
                        </m:e>
                        <m:sub>
                          <m:r>
                            <a:rPr lang="en-US" altLang="zh-TW" b="0" i="1" smtClean="0">
                              <a:latin typeface="Cambria Math" panose="02040503050406030204" pitchFamily="18" charset="0"/>
                              <a:ea typeface="Cambria Math" panose="02040503050406030204" pitchFamily="18" charset="0"/>
                            </a:rPr>
                            <m:t>𝑒</m:t>
                          </m:r>
                        </m:sub>
                      </m:sSub>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ea typeface="Cambria Math" panose="02040503050406030204" pitchFamily="18" charset="0"/>
                        </a:rPr>
                        <m:t>Energy</m:t>
                      </m:r>
                    </m:oMath>
                  </m:oMathPara>
                </a14:m>
                <a:endParaRPr kumimoji="1" lang="zh-TW" altLang="en-US" dirty="0">
                  <a:latin typeface="+mn-lt"/>
                </a:endParaRPr>
              </a:p>
            </p:txBody>
          </p:sp>
        </mc:Choice>
        <mc:Fallback xmlns="">
          <p:sp>
            <p:nvSpPr>
              <p:cNvPr id="9" name="文字方塊 12">
                <a:extLst>
                  <a:ext uri="{FF2B5EF4-FFF2-40B4-BE49-F238E27FC236}">
                    <a16:creationId xmlns:a16="http://schemas.microsoft.com/office/drawing/2014/main" id="{C80C0C69-985B-1C44-9B29-C1F14B6861B8}"/>
                  </a:ext>
                </a:extLst>
              </p:cNvPr>
              <p:cNvSpPr txBox="1">
                <a:spLocks noRot="1" noChangeAspect="1" noMove="1" noResize="1" noEditPoints="1" noAdjustHandles="1" noChangeArrowheads="1" noChangeShapeType="1" noTextEdit="1"/>
              </p:cNvSpPr>
              <p:nvPr/>
            </p:nvSpPr>
            <p:spPr>
              <a:xfrm>
                <a:off x="1144587" y="3446352"/>
                <a:ext cx="3427413" cy="279564"/>
              </a:xfrm>
              <a:prstGeom prst="rect">
                <a:avLst/>
              </a:prstGeom>
              <a:blipFill>
                <a:blip r:embed="rId3"/>
                <a:stretch>
                  <a:fillRect l="-741" r="-1481" b="-34783"/>
                </a:stretch>
              </a:blipFill>
            </p:spPr>
            <p:txBody>
              <a:bodyPr/>
              <a:lstStyle/>
              <a:p>
                <a:r>
                  <a:rPr lang="en-TW">
                    <a:noFill/>
                  </a:rPr>
                  <a:t> </a:t>
                </a:r>
              </a:p>
            </p:txBody>
          </p:sp>
        </mc:Fallback>
      </mc:AlternateContent>
      <p:pic>
        <p:nvPicPr>
          <p:cNvPr id="3074" name="Picture 2">
            <a:extLst>
              <a:ext uri="{FF2B5EF4-FFF2-40B4-BE49-F238E27FC236}">
                <a16:creationId xmlns:a16="http://schemas.microsoft.com/office/drawing/2014/main" id="{FBC4BF97-9E78-5126-4BB1-0A69EE264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340768"/>
            <a:ext cx="2826093" cy="40332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182DA23B-8154-78B7-7C03-9154D3C30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6208" y="3823504"/>
            <a:ext cx="2009728" cy="191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85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9080">
                                            <p:txEl>
                                              <p:pRg st="0" end="0"/>
                                            </p:txEl>
                                          </p:spTgt>
                                        </p:tgtEl>
                                        <p:attrNameLst>
                                          <p:attrName>style.visibility</p:attrName>
                                        </p:attrNameLst>
                                      </p:cBhvr>
                                      <p:to>
                                        <p:strVal val="visible"/>
                                      </p:to>
                                    </p:set>
                                    <p:anim calcmode="lin" valueType="num">
                                      <p:cBhvr additive="base">
                                        <p:cTn id="7" dur="500" fill="hold"/>
                                        <p:tgtEl>
                                          <p:spTgt spid="2590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908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63788" y="495345"/>
            <a:ext cx="3816424" cy="369332"/>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Radioactive decay</a:t>
            </a:r>
            <a:r>
              <a:rPr lang="zh-TW" altLang="en-US" dirty="0">
                <a:latin typeface="Times New Roman" panose="02020603050405020304" pitchFamily="18" charset="0"/>
                <a:cs typeface="Times New Roman" panose="02020603050405020304" pitchFamily="18" charset="0"/>
              </a:rPr>
              <a:t> 放射性原子核衰變</a:t>
            </a: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853" y="2315896"/>
            <a:ext cx="6239989" cy="424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B869DF0-EDD1-5B45-9E43-E1517F422A02}"/>
              </a:ext>
            </a:extLst>
          </p:cNvPr>
          <p:cNvSpPr txBox="1"/>
          <p:nvPr/>
        </p:nvSpPr>
        <p:spPr>
          <a:xfrm>
            <a:off x="1475765" y="1820899"/>
            <a:ext cx="7272699" cy="369332"/>
          </a:xfrm>
          <a:prstGeom prst="rect">
            <a:avLst/>
          </a:prstGeom>
          <a:noFill/>
        </p:spPr>
        <p:txBody>
          <a:bodyPr wrap="square">
            <a:spAutoFit/>
          </a:bodyPr>
          <a:lstStyle/>
          <a:p>
            <a:r>
              <a:rPr lang="zh-TW" altLang="en-US" dirty="0">
                <a:latin typeface="Times New Roman" panose="02020603050405020304" pitchFamily="18" charset="0"/>
                <a:cs typeface="Times New Roman" panose="02020603050405020304" pitchFamily="18" charset="0"/>
              </a:rPr>
              <a:t>放射性原子核，處於不穩定狀態，會</a:t>
            </a:r>
            <a:r>
              <a:rPr lang="zh-TW" altLang="en-US" dirty="0">
                <a:solidFill>
                  <a:srgbClr val="FF0000"/>
                </a:solidFill>
                <a:latin typeface="Times New Roman" panose="02020603050405020304" pitchFamily="18" charset="0"/>
                <a:cs typeface="Times New Roman" panose="02020603050405020304" pitchFamily="18" charset="0"/>
              </a:rPr>
              <a:t>自發衰變</a:t>
            </a:r>
            <a:r>
              <a:rPr lang="zh-TW" altLang="en-US" dirty="0">
                <a:latin typeface="Times New Roman" panose="02020603050405020304" pitchFamily="18" charset="0"/>
                <a:cs typeface="Times New Roman" panose="02020603050405020304" pitchFamily="18" charset="0"/>
              </a:rPr>
              <a:t>到較穩定的原子核。</a:t>
            </a:r>
            <a:endParaRPr lang="en-TW" dirty="0"/>
          </a:p>
        </p:txBody>
      </p:sp>
      <p:pic>
        <p:nvPicPr>
          <p:cNvPr id="6" name="Picture 6" descr="Henri Becquerel and the Discovery of Radioactivity">
            <a:extLst>
              <a:ext uri="{FF2B5EF4-FFF2-40B4-BE49-F238E27FC236}">
                <a16:creationId xmlns:a16="http://schemas.microsoft.com/office/drawing/2014/main" id="{5B6E9A71-1F62-5641-9DE4-38C10279C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5037101"/>
            <a:ext cx="1683193" cy="16831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F9F8DC-2B32-205D-DE4B-FD7DCF0C9628}"/>
              </a:ext>
            </a:extLst>
          </p:cNvPr>
          <p:cNvSpPr txBox="1"/>
          <p:nvPr/>
        </p:nvSpPr>
        <p:spPr>
          <a:xfrm>
            <a:off x="1475765" y="957935"/>
            <a:ext cx="7272698" cy="369332"/>
          </a:xfrm>
          <a:prstGeom prst="rect">
            <a:avLst/>
          </a:prstGeom>
          <a:noFill/>
        </p:spPr>
        <p:txBody>
          <a:bodyPr wrap="square">
            <a:spAutoFit/>
          </a:bodyPr>
          <a:lstStyle/>
          <a:p>
            <a:r>
              <a:rPr lang="zh-TW" altLang="en-US" dirty="0">
                <a:latin typeface="Times New Roman" panose="02020603050405020304" pitchFamily="18" charset="0"/>
                <a:cs typeface="Times New Roman" panose="02020603050405020304" pitchFamily="18" charset="0"/>
              </a:rPr>
              <a:t>原子核含大量核子，常會不穩定，會衰變為較穩定的原子核。</a:t>
            </a:r>
            <a:endParaRPr lang="en-TW" dirty="0"/>
          </a:p>
        </p:txBody>
      </p:sp>
      <p:sp>
        <p:nvSpPr>
          <p:cNvPr id="7" name="TextBox 6">
            <a:extLst>
              <a:ext uri="{FF2B5EF4-FFF2-40B4-BE49-F238E27FC236}">
                <a16:creationId xmlns:a16="http://schemas.microsoft.com/office/drawing/2014/main" id="{A0F8A2EC-29AD-AF34-6362-079643FF0FC2}"/>
              </a:ext>
            </a:extLst>
          </p:cNvPr>
          <p:cNvSpPr txBox="1"/>
          <p:nvPr/>
        </p:nvSpPr>
        <p:spPr>
          <a:xfrm>
            <a:off x="1475765" y="1402529"/>
            <a:ext cx="6696635" cy="369332"/>
          </a:xfrm>
          <a:prstGeom prst="rect">
            <a:avLst/>
          </a:prstGeom>
          <a:noFill/>
        </p:spPr>
        <p:txBody>
          <a:bodyPr wrap="square">
            <a:spAutoFit/>
          </a:bodyPr>
          <a:lstStyle/>
          <a:p>
            <a:r>
              <a:rPr lang="zh-TW" altLang="en-US" dirty="0">
                <a:latin typeface="Times New Roman" panose="02020603050405020304" pitchFamily="18" charset="0"/>
                <a:cs typeface="Times New Roman" panose="02020603050405020304" pitchFamily="18" charset="0"/>
              </a:rPr>
              <a:t>但許多衰變十分緩慢，自然界就存在不穩定原子核，</a:t>
            </a:r>
            <a:endParaRPr lang="en-TW" dirty="0"/>
          </a:p>
        </p:txBody>
      </p:sp>
    </p:spTree>
    <p:extLst>
      <p:ext uri="{BB962C8B-B14F-4D97-AF65-F5344CB8AC3E}">
        <p14:creationId xmlns:p14="http://schemas.microsoft.com/office/powerpoint/2010/main" val="320767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地圖 的圖片&#10;&#10;自動產生的描述">
            <a:extLst>
              <a:ext uri="{FF2B5EF4-FFF2-40B4-BE49-F238E27FC236}">
                <a16:creationId xmlns:a16="http://schemas.microsoft.com/office/drawing/2014/main" id="{0F78729A-28A0-1649-A679-58D922023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24"/>
            <a:ext cx="9144000" cy="6799952"/>
          </a:xfrm>
          <a:prstGeom prst="rect">
            <a:avLst/>
          </a:prstGeom>
        </p:spPr>
      </p:pic>
    </p:spTree>
    <p:extLst>
      <p:ext uri="{BB962C8B-B14F-4D97-AF65-F5344CB8AC3E}">
        <p14:creationId xmlns:p14="http://schemas.microsoft.com/office/powerpoint/2010/main" val="3124726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extLst>
              <a:ext uri="{FF2B5EF4-FFF2-40B4-BE49-F238E27FC236}">
                <a16:creationId xmlns:a16="http://schemas.microsoft.com/office/drawing/2014/main" id="{DBA3BDB5-7DD3-794A-935A-009226EFC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50" y="793712"/>
            <a:ext cx="2780009" cy="4104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2A98E2-3347-FD4B-B466-DA4D34248444}"/>
              </a:ext>
            </a:extLst>
          </p:cNvPr>
          <p:cNvSpPr txBox="1"/>
          <p:nvPr/>
        </p:nvSpPr>
        <p:spPr>
          <a:xfrm>
            <a:off x="3588974" y="1124744"/>
            <a:ext cx="4655434" cy="338554"/>
          </a:xfrm>
          <a:prstGeom prst="rect">
            <a:avLst/>
          </a:prstGeom>
          <a:noFill/>
        </p:spPr>
        <p:txBody>
          <a:bodyPr wrap="square">
            <a:spAutoFit/>
          </a:bodyPr>
          <a:lstStyle/>
          <a:p>
            <a:r>
              <a:rPr lang="en-TW" sz="1600" dirty="0">
                <a:latin typeface="Times New Roman" panose="02020603050405020304" pitchFamily="18" charset="0"/>
                <a:cs typeface="Times New Roman" panose="02020603050405020304" pitchFamily="18" charset="0"/>
              </a:rPr>
              <a:t>Henri Becquerel </a:t>
            </a:r>
            <a:r>
              <a:rPr lang="en-GB" sz="1600" dirty="0">
                <a:latin typeface="Times New Roman" panose="02020603050405020304" pitchFamily="18" charset="0"/>
                <a:cs typeface="Times New Roman" panose="02020603050405020304" pitchFamily="18" charset="0"/>
              </a:rPr>
              <a:t>1852 – 1908</a:t>
            </a:r>
            <a:r>
              <a:rPr lang="zh-TW" altLang="en-US" sz="1600" dirty="0">
                <a:latin typeface="Times New Roman" panose="02020603050405020304" pitchFamily="18" charset="0"/>
                <a:cs typeface="Times New Roman" panose="02020603050405020304" pitchFamily="18" charset="0"/>
              </a:rPr>
              <a:t> 觀察自然的鈾鹽！</a:t>
            </a:r>
            <a:endParaRPr lang="en-TW" sz="1600" dirty="0">
              <a:latin typeface="Times New Roman" panose="02020603050405020304" pitchFamily="18" charset="0"/>
              <a:cs typeface="Times New Roman" panose="02020603050405020304" pitchFamily="18" charset="0"/>
            </a:endParaRPr>
          </a:p>
        </p:txBody>
      </p:sp>
      <p:pic>
        <p:nvPicPr>
          <p:cNvPr id="82950" name="Picture 6" descr="Henri Becquerel and the Discovery of Radioactivity">
            <a:extLst>
              <a:ext uri="{FF2B5EF4-FFF2-40B4-BE49-F238E27FC236}">
                <a16:creationId xmlns:a16="http://schemas.microsoft.com/office/drawing/2014/main" id="{9AE2F220-507C-FA43-BB7F-28F651815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46" y="2533690"/>
            <a:ext cx="2364478" cy="2364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FC82EE3-39E0-F44F-B717-8104230FA2E7}"/>
              </a:ext>
            </a:extLst>
          </p:cNvPr>
          <p:cNvPicPr>
            <a:picLocks noChangeAspect="1"/>
          </p:cNvPicPr>
          <p:nvPr/>
        </p:nvPicPr>
        <p:blipFill>
          <a:blip r:embed="rId4"/>
          <a:stretch>
            <a:fillRect/>
          </a:stretch>
        </p:blipFill>
        <p:spPr>
          <a:xfrm>
            <a:off x="3588974" y="1534347"/>
            <a:ext cx="2429402" cy="3429744"/>
          </a:xfrm>
          <a:prstGeom prst="rect">
            <a:avLst/>
          </a:prstGeom>
        </p:spPr>
      </p:pic>
      <p:sp>
        <p:nvSpPr>
          <p:cNvPr id="2" name="TextBox 1">
            <a:extLst>
              <a:ext uri="{FF2B5EF4-FFF2-40B4-BE49-F238E27FC236}">
                <a16:creationId xmlns:a16="http://schemas.microsoft.com/office/drawing/2014/main" id="{AA08444B-C9F7-BA43-AE3B-6CE21997CB17}"/>
              </a:ext>
            </a:extLst>
          </p:cNvPr>
          <p:cNvSpPr txBox="1"/>
          <p:nvPr/>
        </p:nvSpPr>
        <p:spPr>
          <a:xfrm>
            <a:off x="3607242" y="779350"/>
            <a:ext cx="3672408" cy="369332"/>
          </a:xfrm>
          <a:prstGeom prst="rect">
            <a:avLst/>
          </a:prstGeom>
          <a:noFill/>
        </p:spPr>
        <p:txBody>
          <a:bodyPr wrap="square" rtlCol="0">
            <a:spAutoFit/>
          </a:bodyPr>
          <a:lstStyle/>
          <a:p>
            <a:r>
              <a:rPr lang="en-GB" dirty="0" err="1"/>
              <a:t>原子核的放射之發現者</a:t>
            </a:r>
            <a:r>
              <a:rPr lang="en-GB" dirty="0"/>
              <a:t>：</a:t>
            </a:r>
            <a:endParaRPr lang="en-TW" dirty="0"/>
          </a:p>
        </p:txBody>
      </p:sp>
      <p:sp>
        <p:nvSpPr>
          <p:cNvPr id="7" name="矩形 1">
            <a:extLst>
              <a:ext uri="{FF2B5EF4-FFF2-40B4-BE49-F238E27FC236}">
                <a16:creationId xmlns:a16="http://schemas.microsoft.com/office/drawing/2014/main" id="{7186D9C1-7AFA-C646-BDA2-9D45C8014F88}"/>
              </a:ext>
            </a:extLst>
          </p:cNvPr>
          <p:cNvSpPr/>
          <p:nvPr/>
        </p:nvSpPr>
        <p:spPr>
          <a:xfrm>
            <a:off x="2987824" y="5035140"/>
            <a:ext cx="3580595" cy="1720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Picture 2">
            <a:extLst>
              <a:ext uri="{FF2B5EF4-FFF2-40B4-BE49-F238E27FC236}">
                <a16:creationId xmlns:a16="http://schemas.microsoft.com/office/drawing/2014/main" id="{D69C6DCA-91DE-A148-89C2-84B04BF53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139" y="5083800"/>
            <a:ext cx="3073232" cy="147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6901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D9E400-B813-2145-A435-5D9AA686B4A3}"/>
              </a:ext>
            </a:extLst>
          </p:cNvPr>
          <p:cNvPicPr>
            <a:picLocks noChangeAspect="1"/>
          </p:cNvPicPr>
          <p:nvPr/>
        </p:nvPicPr>
        <p:blipFill>
          <a:blip r:embed="rId2"/>
          <a:stretch>
            <a:fillRect/>
          </a:stretch>
        </p:blipFill>
        <p:spPr>
          <a:xfrm>
            <a:off x="611559" y="548680"/>
            <a:ext cx="5405869" cy="3888432"/>
          </a:xfrm>
          <a:prstGeom prst="rect">
            <a:avLst/>
          </a:prstGeom>
        </p:spPr>
      </p:pic>
      <p:pic>
        <p:nvPicPr>
          <p:cNvPr id="3" name="Picture 2">
            <a:extLst>
              <a:ext uri="{FF2B5EF4-FFF2-40B4-BE49-F238E27FC236}">
                <a16:creationId xmlns:a16="http://schemas.microsoft.com/office/drawing/2014/main" id="{8D81FE21-BAE9-E94F-A984-EEF8FB05BA57}"/>
              </a:ext>
            </a:extLst>
          </p:cNvPr>
          <p:cNvPicPr>
            <a:picLocks noChangeAspect="1"/>
          </p:cNvPicPr>
          <p:nvPr/>
        </p:nvPicPr>
        <p:blipFill>
          <a:blip r:embed="rId3"/>
          <a:stretch>
            <a:fillRect/>
          </a:stretch>
        </p:blipFill>
        <p:spPr>
          <a:xfrm>
            <a:off x="4505260" y="4219217"/>
            <a:ext cx="1512168" cy="2616708"/>
          </a:xfrm>
          <a:prstGeom prst="rect">
            <a:avLst/>
          </a:prstGeom>
        </p:spPr>
      </p:pic>
      <p:pic>
        <p:nvPicPr>
          <p:cNvPr id="4" name="Picture 3">
            <a:extLst>
              <a:ext uri="{FF2B5EF4-FFF2-40B4-BE49-F238E27FC236}">
                <a16:creationId xmlns:a16="http://schemas.microsoft.com/office/drawing/2014/main" id="{ABE6F09B-2328-BD46-9DC4-8411E90B1057}"/>
              </a:ext>
            </a:extLst>
          </p:cNvPr>
          <p:cNvPicPr>
            <a:picLocks noChangeAspect="1"/>
          </p:cNvPicPr>
          <p:nvPr/>
        </p:nvPicPr>
        <p:blipFill>
          <a:blip r:embed="rId4"/>
          <a:stretch>
            <a:fillRect/>
          </a:stretch>
        </p:blipFill>
        <p:spPr>
          <a:xfrm>
            <a:off x="6092859" y="548680"/>
            <a:ext cx="1182075" cy="3708896"/>
          </a:xfrm>
          <a:prstGeom prst="rect">
            <a:avLst/>
          </a:prstGeom>
        </p:spPr>
      </p:pic>
      <p:pic>
        <p:nvPicPr>
          <p:cNvPr id="5" name="Picture 4">
            <a:extLst>
              <a:ext uri="{FF2B5EF4-FFF2-40B4-BE49-F238E27FC236}">
                <a16:creationId xmlns:a16="http://schemas.microsoft.com/office/drawing/2014/main" id="{0164D1E3-BB23-034B-B621-13067636FD65}"/>
              </a:ext>
            </a:extLst>
          </p:cNvPr>
          <p:cNvPicPr>
            <a:picLocks noChangeAspect="1"/>
          </p:cNvPicPr>
          <p:nvPr/>
        </p:nvPicPr>
        <p:blipFill>
          <a:blip r:embed="rId5"/>
          <a:stretch>
            <a:fillRect/>
          </a:stretch>
        </p:blipFill>
        <p:spPr>
          <a:xfrm>
            <a:off x="7350365" y="594782"/>
            <a:ext cx="1511300" cy="2844800"/>
          </a:xfrm>
          <a:prstGeom prst="rect">
            <a:avLst/>
          </a:prstGeom>
        </p:spPr>
      </p:pic>
    </p:spTree>
    <p:extLst>
      <p:ext uri="{BB962C8B-B14F-4D97-AF65-F5344CB8AC3E}">
        <p14:creationId xmlns:p14="http://schemas.microsoft.com/office/powerpoint/2010/main" val="15585904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DCD08F1C-09D9-F644-AD54-B12458CE3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924944"/>
            <a:ext cx="2825364" cy="20979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wo hands in brown gloves holding a blotched gray disk with a number 2068 hand-written on it">
            <a:extLst>
              <a:ext uri="{FF2B5EF4-FFF2-40B4-BE49-F238E27FC236}">
                <a16:creationId xmlns:a16="http://schemas.microsoft.com/office/drawing/2014/main" id="{B22DB2AF-CC69-044B-A999-DE741CE76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25" y="376363"/>
            <a:ext cx="2756079" cy="22048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7C1AD1-4ACB-3749-81F0-3285C211D471}"/>
              </a:ext>
            </a:extLst>
          </p:cNvPr>
          <p:cNvSpPr txBox="1"/>
          <p:nvPr/>
        </p:nvSpPr>
        <p:spPr>
          <a:xfrm>
            <a:off x="4330741" y="376363"/>
            <a:ext cx="1859425" cy="369332"/>
          </a:xfrm>
          <a:prstGeom prst="rect">
            <a:avLst/>
          </a:prstGeom>
          <a:noFill/>
        </p:spPr>
        <p:txBody>
          <a:bodyPr wrap="square">
            <a:spAutoFit/>
          </a:bodyPr>
          <a:lstStyle/>
          <a:p>
            <a:r>
              <a:rPr lang="en-TW" dirty="0">
                <a:latin typeface="Times New Roman" panose="02020603050405020304" pitchFamily="18" charset="0"/>
                <a:cs typeface="Times New Roman" panose="02020603050405020304" pitchFamily="18" charset="0"/>
              </a:rPr>
              <a:t>Uranium, </a:t>
            </a:r>
            <a:r>
              <a:rPr lang="en-TW" baseline="-25000" dirty="0">
                <a:latin typeface="Times New Roman" panose="02020603050405020304" pitchFamily="18" charset="0"/>
                <a:cs typeface="Times New Roman" panose="02020603050405020304" pitchFamily="18" charset="0"/>
              </a:rPr>
              <a:t>92</a:t>
            </a:r>
            <a:r>
              <a:rPr lang="en-TW" dirty="0">
                <a:latin typeface="Times New Roman" panose="02020603050405020304" pitchFamily="18" charset="0"/>
                <a:cs typeface="Times New Roman" panose="02020603050405020304" pitchFamily="18" charset="0"/>
              </a:rPr>
              <a:t>U</a:t>
            </a:r>
          </a:p>
        </p:txBody>
      </p:sp>
      <p:sp>
        <p:nvSpPr>
          <p:cNvPr id="6" name="TextBox 5">
            <a:extLst>
              <a:ext uri="{FF2B5EF4-FFF2-40B4-BE49-F238E27FC236}">
                <a16:creationId xmlns:a16="http://schemas.microsoft.com/office/drawing/2014/main" id="{94FE7C97-25D3-F846-8EA9-FA066EC99A5C}"/>
              </a:ext>
            </a:extLst>
          </p:cNvPr>
          <p:cNvSpPr txBox="1"/>
          <p:nvPr/>
        </p:nvSpPr>
        <p:spPr>
          <a:xfrm>
            <a:off x="4351556" y="3194374"/>
            <a:ext cx="701824" cy="369332"/>
          </a:xfrm>
          <a:prstGeom prst="rect">
            <a:avLst/>
          </a:prstGeom>
          <a:noFill/>
        </p:spPr>
        <p:txBody>
          <a:bodyPr wrap="square">
            <a:spAutoFit/>
          </a:bodyPr>
          <a:lstStyle/>
          <a:p>
            <a:r>
              <a:rPr lang="en-TW" dirty="0">
                <a:latin typeface="Times New Roman" panose="02020603050405020304" pitchFamily="18" charset="0"/>
                <a:cs typeface="Times New Roman" panose="02020603050405020304" pitchFamily="18" charset="0"/>
              </a:rPr>
              <a:t>UO</a:t>
            </a:r>
            <a:r>
              <a:rPr lang="en-TW" baseline="-25000" dirty="0">
                <a:latin typeface="Times New Roman" panose="02020603050405020304" pitchFamily="18" charset="0"/>
                <a:cs typeface="Times New Roman" panose="02020603050405020304" pitchFamily="18" charset="0"/>
              </a:rPr>
              <a:t>2</a:t>
            </a:r>
          </a:p>
        </p:txBody>
      </p:sp>
      <p:sp>
        <p:nvSpPr>
          <p:cNvPr id="8" name="TextBox 7">
            <a:extLst>
              <a:ext uri="{FF2B5EF4-FFF2-40B4-BE49-F238E27FC236}">
                <a16:creationId xmlns:a16="http://schemas.microsoft.com/office/drawing/2014/main" id="{1DAEBE3D-4530-C24A-9510-BEC2F3DAC254}"/>
              </a:ext>
            </a:extLst>
          </p:cNvPr>
          <p:cNvSpPr txBox="1"/>
          <p:nvPr/>
        </p:nvSpPr>
        <p:spPr>
          <a:xfrm>
            <a:off x="1309225" y="5113155"/>
            <a:ext cx="4173741" cy="646331"/>
          </a:xfrm>
          <a:prstGeom prst="rect">
            <a:avLst/>
          </a:prstGeom>
          <a:noFill/>
        </p:spPr>
        <p:txBody>
          <a:bodyPr wrap="square">
            <a:spAutoFit/>
          </a:bodyPr>
          <a:lstStyle/>
          <a:p>
            <a:r>
              <a:rPr lang="en-TW" dirty="0">
                <a:latin typeface="Times New Roman" panose="02020603050405020304" pitchFamily="18" charset="0"/>
                <a:cs typeface="Times New Roman" panose="02020603050405020304" pitchFamily="18" charset="0"/>
              </a:rPr>
              <a:t>Uranium-238 (99.2739–99.2752%), Uranium-235 (0.7198–0.7202%)</a:t>
            </a:r>
          </a:p>
        </p:txBody>
      </p:sp>
      <p:sp>
        <p:nvSpPr>
          <p:cNvPr id="10" name="TextBox 9">
            <a:extLst>
              <a:ext uri="{FF2B5EF4-FFF2-40B4-BE49-F238E27FC236}">
                <a16:creationId xmlns:a16="http://schemas.microsoft.com/office/drawing/2014/main" id="{32BF7437-3290-944D-8285-D32B9E8DFB95}"/>
              </a:ext>
            </a:extLst>
          </p:cNvPr>
          <p:cNvSpPr txBox="1"/>
          <p:nvPr/>
        </p:nvSpPr>
        <p:spPr>
          <a:xfrm>
            <a:off x="1309224" y="5836301"/>
            <a:ext cx="5855063" cy="646331"/>
          </a:xfrm>
          <a:prstGeom prst="rect">
            <a:avLst/>
          </a:prstGeom>
          <a:noFill/>
        </p:spPr>
        <p:txBody>
          <a:bodyPr wrap="square">
            <a:spAutoFit/>
          </a:bodyPr>
          <a:lstStyle/>
          <a:p>
            <a:r>
              <a:rPr lang="en-TW" dirty="0">
                <a:latin typeface="Times New Roman" panose="02020603050405020304" pitchFamily="18" charset="0"/>
                <a:cs typeface="Times New Roman" panose="02020603050405020304" pitchFamily="18" charset="0"/>
              </a:rPr>
              <a:t>The half-life of Uranium-238 is about 4.47 billion years and that of Uranium-235 is 704 million years.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803FDA4-A35B-9049-A558-BFB7A905CE06}"/>
                  </a:ext>
                </a:extLst>
              </p:cNvPr>
              <p:cNvSpPr txBox="1"/>
              <p:nvPr/>
            </p:nvSpPr>
            <p:spPr>
              <a:xfrm>
                <a:off x="4351556" y="782125"/>
                <a:ext cx="4252892" cy="923330"/>
              </a:xfrm>
              <a:prstGeom prst="rect">
                <a:avLst/>
              </a:prstGeom>
              <a:noFill/>
            </p:spPr>
            <p:txBody>
              <a:bodyPr wrap="square">
                <a:spAutoFit/>
              </a:bodyPr>
              <a:lstStyle/>
              <a:p>
                <a:r>
                  <a:rPr lang="en-TW" dirty="0">
                    <a:latin typeface="Times New Roman" panose="02020603050405020304" pitchFamily="18" charset="0"/>
                    <a:cs typeface="Times New Roman" panose="02020603050405020304" pitchFamily="18" charset="0"/>
                  </a:rPr>
                  <a:t>Uranium is weakly radioactive because all isotopes of uranium are unstable. </a:t>
                </a:r>
                <a:r>
                  <a:rPr lang="en-GB" dirty="0">
                    <a:latin typeface="Times New Roman" panose="02020603050405020304" pitchFamily="18" charset="0"/>
                    <a:cs typeface="Times New Roman" panose="02020603050405020304" pitchFamily="18" charset="0"/>
                  </a:rPr>
                  <a:t>Uranium decays slowly by emitting an </a:t>
                </a:r>
                <a14:m>
                  <m:oMath xmlns:m="http://schemas.openxmlformats.org/officeDocument/2006/math">
                    <m:r>
                      <a:rPr lang="en-GB" i="1" smtClean="0">
                        <a:latin typeface="Cambria Math" panose="02040503050406030204" pitchFamily="18" charset="0"/>
                        <a:ea typeface="Cambria Math" panose="02040503050406030204" pitchFamily="18" charset="0"/>
                        <a:cs typeface="Times New Roman" panose="02020603050405020304" pitchFamily="18" charset="0"/>
                      </a:rPr>
                      <m:t>𝛼</m:t>
                    </m:r>
                  </m:oMath>
                </a14:m>
                <a:r>
                  <a:rPr lang="en-GB" dirty="0">
                    <a:latin typeface="Times New Roman" panose="02020603050405020304" pitchFamily="18" charset="0"/>
                    <a:cs typeface="Times New Roman" panose="02020603050405020304" pitchFamily="18" charset="0"/>
                  </a:rPr>
                  <a:t> particle.</a:t>
                </a:r>
                <a:endParaRPr lang="en-TW"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5803FDA4-A35B-9049-A558-BFB7A905CE06}"/>
                  </a:ext>
                </a:extLst>
              </p:cNvPr>
              <p:cNvSpPr txBox="1">
                <a:spLocks noRot="1" noChangeAspect="1" noMove="1" noResize="1" noEditPoints="1" noAdjustHandles="1" noChangeArrowheads="1" noChangeShapeType="1" noTextEdit="1"/>
              </p:cNvSpPr>
              <p:nvPr/>
            </p:nvSpPr>
            <p:spPr>
              <a:xfrm>
                <a:off x="4351556" y="782125"/>
                <a:ext cx="4252892" cy="923330"/>
              </a:xfrm>
              <a:prstGeom prst="rect">
                <a:avLst/>
              </a:prstGeom>
              <a:blipFill>
                <a:blip r:embed="rId4"/>
                <a:stretch>
                  <a:fillRect l="-1190" t="-2703" b="-9459"/>
                </a:stretch>
              </a:blipFill>
            </p:spPr>
            <p:txBody>
              <a:bodyPr/>
              <a:lstStyle/>
              <a:p>
                <a:r>
                  <a:rPr lang="en-TW">
                    <a:noFill/>
                  </a:rPr>
                  <a:t> </a:t>
                </a:r>
              </a:p>
            </p:txBody>
          </p:sp>
        </mc:Fallback>
      </mc:AlternateContent>
    </p:spTree>
    <p:extLst>
      <p:ext uri="{BB962C8B-B14F-4D97-AF65-F5344CB8AC3E}">
        <p14:creationId xmlns:p14="http://schemas.microsoft.com/office/powerpoint/2010/main" val="34010680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A glass place on a glass stand. The plate is glowing green while the stand is colorless.">
            <a:extLst>
              <a:ext uri="{FF2B5EF4-FFF2-40B4-BE49-F238E27FC236}">
                <a16:creationId xmlns:a16="http://schemas.microsoft.com/office/drawing/2014/main" id="{F75463BF-D015-CC46-9D79-97B3BA69F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80341"/>
            <a:ext cx="4932040" cy="36973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D564D4-AE1A-0D4F-8F3A-BFA19CFAD15B}"/>
              </a:ext>
            </a:extLst>
          </p:cNvPr>
          <p:cNvSpPr txBox="1"/>
          <p:nvPr/>
        </p:nvSpPr>
        <p:spPr>
          <a:xfrm>
            <a:off x="2411760" y="5517232"/>
            <a:ext cx="4680520" cy="369332"/>
          </a:xfrm>
          <a:prstGeom prst="rect">
            <a:avLst/>
          </a:prstGeom>
          <a:noFill/>
        </p:spPr>
        <p:txBody>
          <a:bodyPr wrap="square" rtlCol="0">
            <a:spAutoFit/>
          </a:bodyPr>
          <a:lstStyle/>
          <a:p>
            <a:r>
              <a:rPr lang="en-GB" dirty="0" err="1"/>
              <a:t>含鈾的玻璃在紫外線照射下發出螢光</a:t>
            </a:r>
            <a:r>
              <a:rPr lang="en-GB" dirty="0"/>
              <a:t>！</a:t>
            </a:r>
            <a:endParaRPr lang="en-TW" dirty="0"/>
          </a:p>
        </p:txBody>
      </p:sp>
    </p:spTree>
    <p:extLst>
      <p:ext uri="{BB962C8B-B14F-4D97-AF65-F5344CB8AC3E}">
        <p14:creationId xmlns:p14="http://schemas.microsoft.com/office/powerpoint/2010/main" val="840197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7CDFB754-C96F-2746-9063-C35FF377B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5" y="3098371"/>
            <a:ext cx="3801804" cy="3067716"/>
          </a:xfrm>
          <a:prstGeom prst="rect">
            <a:avLst/>
          </a:prstGeom>
          <a:noFill/>
          <a:extLst>
            <a:ext uri="{909E8E84-426E-40DD-AFC4-6F175D3DCCD1}">
              <a14:hiddenFill xmlns:a14="http://schemas.microsoft.com/office/drawing/2010/main">
                <a:solidFill>
                  <a:srgbClr val="FFFFFF"/>
                </a:solidFill>
              </a14:hiddenFill>
            </a:ext>
          </a:extLst>
        </p:spPr>
      </p:pic>
      <p:pic>
        <p:nvPicPr>
          <p:cNvPr id="83972" name="Picture 4">
            <a:extLst>
              <a:ext uri="{FF2B5EF4-FFF2-40B4-BE49-F238E27FC236}">
                <a16:creationId xmlns:a16="http://schemas.microsoft.com/office/drawing/2014/main" id="{60DC757F-5DC1-074D-A531-86A45392A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609" y="942639"/>
            <a:ext cx="3642697" cy="18680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9609C48-BF68-D948-A8F4-F63E357E07F4}"/>
                  </a:ext>
                </a:extLst>
              </p:cNvPr>
              <p:cNvSpPr txBox="1"/>
              <p:nvPr/>
            </p:nvSpPr>
            <p:spPr>
              <a:xfrm>
                <a:off x="619979" y="1778201"/>
                <a:ext cx="4744109" cy="369332"/>
              </a:xfrm>
              <a:prstGeom prst="rect">
                <a:avLst/>
              </a:prstGeom>
              <a:noFill/>
            </p:spPr>
            <p:txBody>
              <a:bodyPr wrap="square" rtlCol="0">
                <a:spAutoFit/>
              </a:bodyPr>
              <a:lstStyle/>
              <a:p>
                <a:r>
                  <a:rPr lang="en-TW" dirty="0"/>
                  <a:t>放射性鈾鹽自發放射的</a:t>
                </a:r>
                <a14:m>
                  <m:oMath xmlns:m="http://schemas.openxmlformats.org/officeDocument/2006/math">
                    <m:r>
                      <a:rPr lang="en-TW" i="1" smtClean="0">
                        <a:latin typeface="Cambria Math" panose="02040503050406030204" pitchFamily="18" charset="0"/>
                        <a:ea typeface="Cambria Math" panose="02040503050406030204" pitchFamily="18" charset="0"/>
                      </a:rPr>
                      <m:t>𝛼</m:t>
                    </m:r>
                  </m:oMath>
                </a14:m>
                <a:r>
                  <a:rPr lang="en-TW" dirty="0"/>
                  <a:t>射線，使底片感光。</a:t>
                </a:r>
              </a:p>
            </p:txBody>
          </p:sp>
        </mc:Choice>
        <mc:Fallback xmlns="">
          <p:sp>
            <p:nvSpPr>
              <p:cNvPr id="2" name="TextBox 1">
                <a:extLst>
                  <a:ext uri="{FF2B5EF4-FFF2-40B4-BE49-F238E27FC236}">
                    <a16:creationId xmlns:a16="http://schemas.microsoft.com/office/drawing/2014/main" id="{F9609C48-BF68-D948-A8F4-F63E357E07F4}"/>
                  </a:ext>
                </a:extLst>
              </p:cNvPr>
              <p:cNvSpPr txBox="1">
                <a:spLocks noRot="1" noChangeAspect="1" noMove="1" noResize="1" noEditPoints="1" noAdjustHandles="1" noChangeArrowheads="1" noChangeShapeType="1" noTextEdit="1"/>
              </p:cNvSpPr>
              <p:nvPr/>
            </p:nvSpPr>
            <p:spPr>
              <a:xfrm>
                <a:off x="619979" y="1778201"/>
                <a:ext cx="4744109" cy="369332"/>
              </a:xfrm>
              <a:prstGeom prst="rect">
                <a:avLst/>
              </a:prstGeom>
              <a:blipFill>
                <a:blip r:embed="rId4"/>
                <a:stretch>
                  <a:fillRect l="-1067" t="-10345" b="-24138"/>
                </a:stretch>
              </a:blipFill>
            </p:spPr>
            <p:txBody>
              <a:bodyPr/>
              <a:lstStyle/>
              <a:p>
                <a:r>
                  <a:rPr lang="en-TW">
                    <a:noFill/>
                  </a:rPr>
                  <a:t> </a:t>
                </a:r>
              </a:p>
            </p:txBody>
          </p:sp>
        </mc:Fallback>
      </mc:AlternateContent>
      <p:pic>
        <p:nvPicPr>
          <p:cNvPr id="3" name="Picture 2">
            <a:extLst>
              <a:ext uri="{FF2B5EF4-FFF2-40B4-BE49-F238E27FC236}">
                <a16:creationId xmlns:a16="http://schemas.microsoft.com/office/drawing/2014/main" id="{0F525F99-9A94-444E-A27C-1E6365DE48C9}"/>
              </a:ext>
            </a:extLst>
          </p:cNvPr>
          <p:cNvPicPr>
            <a:picLocks noChangeAspect="1"/>
          </p:cNvPicPr>
          <p:nvPr/>
        </p:nvPicPr>
        <p:blipFill>
          <a:blip r:embed="rId5"/>
          <a:stretch>
            <a:fillRect/>
          </a:stretch>
        </p:blipFill>
        <p:spPr>
          <a:xfrm>
            <a:off x="539552" y="3140968"/>
            <a:ext cx="4400173" cy="3025119"/>
          </a:xfrm>
          <a:prstGeom prst="rect">
            <a:avLst/>
          </a:prstGeom>
        </p:spPr>
      </p:pic>
      <p:sp>
        <p:nvSpPr>
          <p:cNvPr id="4" name="TextBox 3">
            <a:extLst>
              <a:ext uri="{FF2B5EF4-FFF2-40B4-BE49-F238E27FC236}">
                <a16:creationId xmlns:a16="http://schemas.microsoft.com/office/drawing/2014/main" id="{41A6B7F2-30C3-704F-9729-355988F1DF95}"/>
              </a:ext>
            </a:extLst>
          </p:cNvPr>
          <p:cNvSpPr txBox="1"/>
          <p:nvPr/>
        </p:nvSpPr>
        <p:spPr>
          <a:xfrm>
            <a:off x="619980" y="954327"/>
            <a:ext cx="3791953" cy="369332"/>
          </a:xfrm>
          <a:prstGeom prst="rect">
            <a:avLst/>
          </a:prstGeom>
          <a:noFill/>
        </p:spPr>
        <p:txBody>
          <a:bodyPr wrap="square" rtlCol="0">
            <a:spAutoFit/>
          </a:bodyPr>
          <a:lstStyle/>
          <a:p>
            <a:r>
              <a:rPr lang="en-TW" dirty="0"/>
              <a:t>特別將底片與鈾塊間蓋上黑紙。</a:t>
            </a:r>
          </a:p>
        </p:txBody>
      </p:sp>
      <p:sp>
        <p:nvSpPr>
          <p:cNvPr id="8" name="TextBox 7">
            <a:extLst>
              <a:ext uri="{FF2B5EF4-FFF2-40B4-BE49-F238E27FC236}">
                <a16:creationId xmlns:a16="http://schemas.microsoft.com/office/drawing/2014/main" id="{3D7FFA7C-F8AA-8446-BCBA-1130FC530F4B}"/>
              </a:ext>
            </a:extLst>
          </p:cNvPr>
          <p:cNvSpPr txBox="1"/>
          <p:nvPr/>
        </p:nvSpPr>
        <p:spPr>
          <a:xfrm>
            <a:off x="633720" y="538780"/>
            <a:ext cx="7394664" cy="369332"/>
          </a:xfrm>
          <a:prstGeom prst="rect">
            <a:avLst/>
          </a:prstGeom>
          <a:noFill/>
        </p:spPr>
        <p:txBody>
          <a:bodyPr wrap="square">
            <a:spAutoFit/>
          </a:bodyPr>
          <a:lstStyle/>
          <a:p>
            <a:r>
              <a:rPr lang="en-TW" sz="1800" dirty="0">
                <a:latin typeface="Times New Roman" panose="02020603050405020304" pitchFamily="18" charset="0"/>
                <a:cs typeface="Times New Roman" panose="02020603050405020304" pitchFamily="18" charset="0"/>
              </a:rPr>
              <a:t>Becquerel</a:t>
            </a:r>
            <a:r>
              <a:rPr lang="zh-TW" altLang="en-US" sz="1800" dirty="0">
                <a:latin typeface="Times New Roman" panose="02020603050405020304" pitchFamily="18" charset="0"/>
                <a:cs typeface="Times New Roman" panose="02020603050405020304" pitchFamily="18" charset="0"/>
              </a:rPr>
              <a:t> 希望證實</a:t>
            </a:r>
            <a:r>
              <a:rPr lang="en-TW" dirty="0"/>
              <a:t>鈾塊在日光照射下發出的</a:t>
            </a:r>
            <a:r>
              <a:rPr lang="zh-TW" altLang="en-US" sz="1800" dirty="0">
                <a:latin typeface="Times New Roman" panose="02020603050405020304" pitchFamily="18" charset="0"/>
                <a:cs typeface="Times New Roman" panose="02020603050405020304" pitchFamily="18" charset="0"/>
              </a:rPr>
              <a:t>螢光是有穿透性的。</a:t>
            </a:r>
            <a:endParaRPr lang="en-TW" dirty="0"/>
          </a:p>
        </p:txBody>
      </p:sp>
      <p:sp>
        <p:nvSpPr>
          <p:cNvPr id="6" name="TextBox 5">
            <a:extLst>
              <a:ext uri="{FF2B5EF4-FFF2-40B4-BE49-F238E27FC236}">
                <a16:creationId xmlns:a16="http://schemas.microsoft.com/office/drawing/2014/main" id="{891C26A6-423A-1E45-B22E-15EF7AB39C44}"/>
              </a:ext>
            </a:extLst>
          </p:cNvPr>
          <p:cNvSpPr txBox="1"/>
          <p:nvPr/>
        </p:nvSpPr>
        <p:spPr>
          <a:xfrm>
            <a:off x="633720" y="1369874"/>
            <a:ext cx="4730368" cy="369332"/>
          </a:xfrm>
          <a:prstGeom prst="rect">
            <a:avLst/>
          </a:prstGeom>
          <a:noFill/>
        </p:spPr>
        <p:txBody>
          <a:bodyPr wrap="square" rtlCol="0">
            <a:spAutoFit/>
          </a:bodyPr>
          <a:lstStyle/>
          <a:p>
            <a:r>
              <a:rPr lang="en-TW" dirty="0"/>
              <a:t>沒想到在沒有日光照射鈾塊時，也會感光。</a:t>
            </a:r>
          </a:p>
        </p:txBody>
      </p:sp>
    </p:spTree>
    <p:extLst>
      <p:ext uri="{BB962C8B-B14F-4D97-AF65-F5344CB8AC3E}">
        <p14:creationId xmlns:p14="http://schemas.microsoft.com/office/powerpoint/2010/main" val="36807923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80728"/>
            <a:ext cx="8858119"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521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Types of Ionizing Radiation">
            <a:extLst>
              <a:ext uri="{FF2B5EF4-FFF2-40B4-BE49-F238E27FC236}">
                <a16:creationId xmlns:a16="http://schemas.microsoft.com/office/drawing/2014/main" id="{074AA6D2-4095-A04D-AD53-5E3697034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4957"/>
            <a:ext cx="6411398" cy="47439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5B59BF5-1F97-9E49-98AC-069D43D596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529" t="11291"/>
          <a:stretch/>
        </p:blipFill>
        <p:spPr bwMode="auto">
          <a:xfrm>
            <a:off x="6228184" y="2420888"/>
            <a:ext cx="2734499" cy="294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957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7B233A89-0310-014D-BB2A-442B098BF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6200"/>
            <a:ext cx="9144000" cy="416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53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63688" y="223446"/>
            <a:ext cx="5400600" cy="266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290" y="364014"/>
            <a:ext cx="450532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 Box 9">
                <a:extLst>
                  <a:ext uri="{FF2B5EF4-FFF2-40B4-BE49-F238E27FC236}">
                    <a16:creationId xmlns:a16="http://schemas.microsoft.com/office/drawing/2014/main" id="{CA1F2E01-2755-B644-83EF-DE3A711F6A37}"/>
                  </a:ext>
                </a:extLst>
              </p:cNvPr>
              <p:cNvSpPr txBox="1">
                <a:spLocks noChangeArrowheads="1"/>
              </p:cNvSpPr>
              <p:nvPr/>
            </p:nvSpPr>
            <p:spPr bwMode="auto">
              <a:xfrm>
                <a:off x="1763688" y="2987660"/>
                <a:ext cx="597666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spcBef>
                    <a:spcPct val="50000"/>
                  </a:spcBef>
                  <a:buFontTx/>
                  <a:buNone/>
                </a:pPr>
                <a14:m>
                  <m:oMath xmlns:m="http://schemas.openxmlformats.org/officeDocument/2006/math">
                    <m:r>
                      <a:rPr kumimoji="0" lang="el-GR" altLang="zh-TW" sz="1800" i="1" smtClean="0">
                        <a:solidFill>
                          <a:srgbClr val="FF0000"/>
                        </a:solidFill>
                        <a:latin typeface="Cambria Math" panose="02040503050406030204" pitchFamily="18" charset="0"/>
                        <a:ea typeface="Cambria Math" panose="02040503050406030204" pitchFamily="18" charset="0"/>
                        <a:cs typeface="Times New Roman" pitchFamily="18" charset="0"/>
                      </a:rPr>
                      <m:t>𝛼</m:t>
                    </m:r>
                  </m:oMath>
                </a14:m>
                <a:r>
                  <a:rPr kumimoji="0" lang="zh-TW" altLang="en-US" sz="1800" dirty="0">
                    <a:solidFill>
                      <a:srgbClr val="FF0000"/>
                    </a:solidFill>
                    <a:latin typeface="Times New Roman" pitchFamily="18" charset="0"/>
                    <a:cs typeface="Times New Roman" pitchFamily="18" charset="0"/>
                  </a:rPr>
                  <a:t>衰變放出一個氦原子核，總質子數、中子數都沒變，</a:t>
                </a:r>
                <a:endParaRPr kumimoji="0" lang="el-GR" altLang="zh-TW" sz="1800" dirty="0">
                  <a:solidFill>
                    <a:srgbClr val="FF0000"/>
                  </a:solidFill>
                  <a:latin typeface="Times New Roman" pitchFamily="18" charset="0"/>
                  <a:cs typeface="Times New Roman" pitchFamily="18" charset="0"/>
                </a:endParaRPr>
              </a:p>
            </p:txBody>
          </p:sp>
        </mc:Choice>
        <mc:Fallback xmlns="">
          <p:sp>
            <p:nvSpPr>
              <p:cNvPr id="4" name="Text Box 9">
                <a:extLst>
                  <a:ext uri="{FF2B5EF4-FFF2-40B4-BE49-F238E27FC236}">
                    <a16:creationId xmlns:a16="http://schemas.microsoft.com/office/drawing/2014/main" id="{CA1F2E01-2755-B644-83EF-DE3A711F6A37}"/>
                  </a:ext>
                </a:extLst>
              </p:cNvPr>
              <p:cNvSpPr txBox="1">
                <a:spLocks noRot="1" noChangeAspect="1" noMove="1" noResize="1" noEditPoints="1" noAdjustHandles="1" noChangeArrowheads="1" noChangeShapeType="1" noTextEdit="1"/>
              </p:cNvSpPr>
              <p:nvPr/>
            </p:nvSpPr>
            <p:spPr bwMode="auto">
              <a:xfrm>
                <a:off x="1763688" y="2987660"/>
                <a:ext cx="5976664" cy="369332"/>
              </a:xfrm>
              <a:prstGeom prst="rect">
                <a:avLst/>
              </a:prstGeom>
              <a:blipFill>
                <a:blip r:embed="rId3"/>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 name="TextBox 2">
            <a:extLst>
              <a:ext uri="{FF2B5EF4-FFF2-40B4-BE49-F238E27FC236}">
                <a16:creationId xmlns:a16="http://schemas.microsoft.com/office/drawing/2014/main" id="{86E5D6E0-F7D2-6CF9-0DFE-30C46F107D9E}"/>
              </a:ext>
            </a:extLst>
          </p:cNvPr>
          <p:cNvSpPr txBox="1"/>
          <p:nvPr/>
        </p:nvSpPr>
        <p:spPr>
          <a:xfrm>
            <a:off x="1763688" y="3419708"/>
            <a:ext cx="4392488" cy="369332"/>
          </a:xfrm>
          <a:prstGeom prst="rect">
            <a:avLst/>
          </a:prstGeom>
          <a:noFill/>
        </p:spPr>
        <p:txBody>
          <a:bodyPr wrap="square" rtlCol="0">
            <a:spAutoFit/>
          </a:bodyPr>
          <a:lstStyle/>
          <a:p>
            <a:r>
              <a:rPr lang="en-TW" dirty="0"/>
              <a:t>粒子身份都沒有改變，</a:t>
            </a:r>
            <a:r>
              <a:rPr kumimoji="0" lang="zh-TW" altLang="en-US" sz="1800" dirty="0">
                <a:solidFill>
                  <a:srgbClr val="FF0000"/>
                </a:solidFill>
                <a:latin typeface="Times New Roman" pitchFamily="18" charset="0"/>
                <a:cs typeface="Times New Roman" pitchFamily="18" charset="0"/>
              </a:rPr>
              <a:t>應該說是核分裂。</a:t>
            </a:r>
            <a:endParaRPr lang="en-TW" dirty="0"/>
          </a:p>
        </p:txBody>
      </p:sp>
      <p:pic>
        <p:nvPicPr>
          <p:cNvPr id="5" name="Picture 4">
            <a:extLst>
              <a:ext uri="{FF2B5EF4-FFF2-40B4-BE49-F238E27FC236}">
                <a16:creationId xmlns:a16="http://schemas.microsoft.com/office/drawing/2014/main" id="{EDA71FB6-7575-F332-DC1F-4973FF4D7959}"/>
              </a:ext>
            </a:extLst>
          </p:cNvPr>
          <p:cNvPicPr>
            <a:picLocks noChangeAspect="1"/>
          </p:cNvPicPr>
          <p:nvPr/>
        </p:nvPicPr>
        <p:blipFill rotWithShape="1">
          <a:blip r:embed="rId4"/>
          <a:srcRect b="14985"/>
          <a:stretch/>
        </p:blipFill>
        <p:spPr>
          <a:xfrm>
            <a:off x="1763688" y="3870340"/>
            <a:ext cx="5400600" cy="283890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1F7EA0E-81B4-B7A7-BC61-C8E025E217F9}"/>
                  </a:ext>
                </a:extLst>
              </p:cNvPr>
              <p:cNvSpPr txBox="1"/>
              <p:nvPr/>
            </p:nvSpPr>
            <p:spPr>
              <a:xfrm>
                <a:off x="4736074" y="2434122"/>
                <a:ext cx="2212190" cy="284052"/>
              </a:xfrm>
              <a:prstGeom prst="rect">
                <a:avLst/>
              </a:prstGeom>
              <a:solidFill>
                <a:srgbClr val="F9FFC6"/>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TW" i="1" smtClean="0">
                              <a:latin typeface="Cambria Math" panose="02040503050406030204" pitchFamily="18" charset="0"/>
                            </a:rPr>
                          </m:ctrlPr>
                        </m:sPrePr>
                        <m:sub>
                          <m:r>
                            <a:rPr lang="en-US" b="0" i="1" smtClean="0">
                              <a:latin typeface="Cambria Math" panose="02040503050406030204" pitchFamily="18" charset="0"/>
                            </a:rPr>
                            <m:t>92</m:t>
                          </m:r>
                        </m:sub>
                        <m:sup>
                          <m:r>
                            <a:rPr lang="en-US" b="0" i="1" smtClean="0">
                              <a:latin typeface="Cambria Math" panose="02040503050406030204" pitchFamily="18" charset="0"/>
                            </a:rPr>
                            <m:t>238</m:t>
                          </m:r>
                        </m:sup>
                        <m:e>
                          <m:r>
                            <m:rPr>
                              <m:sty m:val="p"/>
                            </m:rPr>
                            <a:rPr lang="en-US" b="0" i="0" smtClean="0">
                              <a:latin typeface="Cambria Math" panose="02040503050406030204" pitchFamily="18" charset="0"/>
                            </a:rPr>
                            <m:t>U</m:t>
                          </m:r>
                        </m:e>
                      </m:sPre>
                      <m:r>
                        <a:rPr lang="en-TW" i="1" smtClean="0">
                          <a:latin typeface="Cambria Math" panose="02040503050406030204" pitchFamily="18" charset="0"/>
                          <a:ea typeface="Cambria Math" panose="02040503050406030204" pitchFamily="18" charset="0"/>
                        </a:rPr>
                        <m:t>→</m:t>
                      </m:r>
                      <m:sPre>
                        <m:sPrePr>
                          <m:ctrlPr>
                            <a:rPr lang="en-TW" i="1">
                              <a:latin typeface="Cambria Math" panose="02040503050406030204" pitchFamily="18" charset="0"/>
                            </a:rPr>
                          </m:ctrlPr>
                        </m:sPrePr>
                        <m:sub>
                          <m:r>
                            <a:rPr lang="en-US" i="1">
                              <a:latin typeface="Cambria Math" panose="02040503050406030204" pitchFamily="18" charset="0"/>
                            </a:rPr>
                            <m:t>9</m:t>
                          </m:r>
                          <m:r>
                            <a:rPr lang="en-US" b="0" i="1" smtClean="0">
                              <a:latin typeface="Cambria Math" panose="02040503050406030204" pitchFamily="18" charset="0"/>
                            </a:rPr>
                            <m:t>0</m:t>
                          </m:r>
                        </m:sub>
                        <m:sup>
                          <m:r>
                            <a:rPr lang="en-US" i="1">
                              <a:latin typeface="Cambria Math" panose="02040503050406030204" pitchFamily="18" charset="0"/>
                            </a:rPr>
                            <m:t>23</m:t>
                          </m:r>
                          <m:r>
                            <a:rPr lang="en-US" b="0" i="1" smtClean="0">
                              <a:latin typeface="Cambria Math" panose="02040503050406030204" pitchFamily="18" charset="0"/>
                            </a:rPr>
                            <m:t>4</m:t>
                          </m:r>
                        </m:sup>
                        <m:e>
                          <m:r>
                            <m:rPr>
                              <m:sty m:val="p"/>
                            </m:rPr>
                            <a:rPr lang="en-US" b="0" i="0" smtClean="0">
                              <a:latin typeface="Cambria Math" panose="02040503050406030204" pitchFamily="18" charset="0"/>
                            </a:rPr>
                            <m:t>Th</m:t>
                          </m:r>
                        </m:e>
                      </m:sPre>
                      <m:r>
                        <a:rPr lang="en-US" b="0" i="0" smtClean="0">
                          <a:latin typeface="Cambria Math" panose="02040503050406030204" pitchFamily="18" charset="0"/>
                        </a:rPr>
                        <m:t>+</m:t>
                      </m:r>
                      <m:sPre>
                        <m:sPrePr>
                          <m:ctrlPr>
                            <a:rPr lang="en-TW" i="1">
                              <a:latin typeface="Cambria Math" panose="02040503050406030204" pitchFamily="18" charset="0"/>
                            </a:rPr>
                          </m:ctrlPr>
                        </m:sPrePr>
                        <m:sub>
                          <m:r>
                            <a:rPr lang="en-US" i="1">
                              <a:latin typeface="Cambria Math" panose="02040503050406030204" pitchFamily="18" charset="0"/>
                            </a:rPr>
                            <m:t>2</m:t>
                          </m:r>
                        </m:sub>
                        <m:sup>
                          <m:r>
                            <a:rPr lang="en-US" b="0" i="1" smtClean="0">
                              <a:latin typeface="Cambria Math" panose="02040503050406030204" pitchFamily="18" charset="0"/>
                            </a:rPr>
                            <m:t>4</m:t>
                          </m:r>
                        </m:sup>
                        <m:e>
                          <m:r>
                            <m:rPr>
                              <m:sty m:val="p"/>
                            </m:rPr>
                            <a:rPr lang="en-US" b="0" i="0" smtClean="0">
                              <a:latin typeface="Cambria Math" panose="02040503050406030204" pitchFamily="18" charset="0"/>
                            </a:rPr>
                            <m:t>He</m:t>
                          </m:r>
                        </m:e>
                      </m:sPre>
                    </m:oMath>
                  </m:oMathPara>
                </a14:m>
                <a:endParaRPr lang="en-TW" dirty="0"/>
              </a:p>
            </p:txBody>
          </p:sp>
        </mc:Choice>
        <mc:Fallback xmlns="">
          <p:sp>
            <p:nvSpPr>
              <p:cNvPr id="6" name="TextBox 5">
                <a:extLst>
                  <a:ext uri="{FF2B5EF4-FFF2-40B4-BE49-F238E27FC236}">
                    <a16:creationId xmlns:a16="http://schemas.microsoft.com/office/drawing/2014/main" id="{81F7EA0E-81B4-B7A7-BC61-C8E025E217F9}"/>
                  </a:ext>
                </a:extLst>
              </p:cNvPr>
              <p:cNvSpPr txBox="1">
                <a:spLocks noRot="1" noChangeAspect="1" noMove="1" noResize="1" noEditPoints="1" noAdjustHandles="1" noChangeArrowheads="1" noChangeShapeType="1" noTextEdit="1"/>
              </p:cNvSpPr>
              <p:nvPr/>
            </p:nvSpPr>
            <p:spPr>
              <a:xfrm>
                <a:off x="4736074" y="2434122"/>
                <a:ext cx="2212190" cy="284052"/>
              </a:xfrm>
              <a:prstGeom prst="rect">
                <a:avLst/>
              </a:prstGeom>
              <a:blipFill>
                <a:blip r:embed="rId5"/>
                <a:stretch>
                  <a:fillRect b="-12500"/>
                </a:stretch>
              </a:blipFill>
            </p:spPr>
            <p:txBody>
              <a:bodyPr/>
              <a:lstStyle/>
              <a:p>
                <a:r>
                  <a:rPr lang="en-TW">
                    <a:noFill/>
                  </a:rPr>
                  <a:t> </a:t>
                </a:r>
              </a:p>
            </p:txBody>
          </p:sp>
        </mc:Fallback>
      </mc:AlternateContent>
    </p:spTree>
    <p:extLst>
      <p:ext uri="{BB962C8B-B14F-4D97-AF65-F5344CB8AC3E}">
        <p14:creationId xmlns:p14="http://schemas.microsoft.com/office/powerpoint/2010/main" val="25495169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3444DB-3D62-20A8-B4E5-B763725577BB}"/>
              </a:ext>
            </a:extLst>
          </p:cNvPr>
          <p:cNvPicPr>
            <a:picLocks noChangeAspect="1"/>
          </p:cNvPicPr>
          <p:nvPr/>
        </p:nvPicPr>
        <p:blipFill>
          <a:blip r:embed="rId2"/>
          <a:stretch>
            <a:fillRect/>
          </a:stretch>
        </p:blipFill>
        <p:spPr>
          <a:xfrm>
            <a:off x="611560" y="1340768"/>
            <a:ext cx="8186218" cy="5296074"/>
          </a:xfrm>
          <a:prstGeom prst="rect">
            <a:avLst/>
          </a:prstGeom>
        </p:spPr>
      </p:pic>
      <p:sp>
        <p:nvSpPr>
          <p:cNvPr id="3" name="TextBox 2">
            <a:extLst>
              <a:ext uri="{FF2B5EF4-FFF2-40B4-BE49-F238E27FC236}">
                <a16:creationId xmlns:a16="http://schemas.microsoft.com/office/drawing/2014/main" id="{915CC36E-EBFB-BC62-CEF3-40C2500344B2}"/>
              </a:ext>
            </a:extLst>
          </p:cNvPr>
          <p:cNvSpPr txBox="1"/>
          <p:nvPr/>
        </p:nvSpPr>
        <p:spPr>
          <a:xfrm>
            <a:off x="971599" y="476672"/>
            <a:ext cx="7632849" cy="369332"/>
          </a:xfrm>
          <a:prstGeom prst="rect">
            <a:avLst/>
          </a:prstGeom>
          <a:noFill/>
        </p:spPr>
        <p:txBody>
          <a:bodyPr wrap="square" rtlCol="0">
            <a:spAutoFit/>
          </a:bodyPr>
          <a:lstStyle/>
          <a:p>
            <a:r>
              <a:rPr lang="en-TW" dirty="0"/>
              <a:t>原子核質量變化，就是束縛能變化，束縛能增加，能量就被釋放出來：</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8C47455-0284-7B85-1D6A-94740E5EA122}"/>
                  </a:ext>
                </a:extLst>
              </p:cNvPr>
              <p:cNvSpPr txBox="1"/>
              <p:nvPr/>
            </p:nvSpPr>
            <p:spPr>
              <a:xfrm>
                <a:off x="971599" y="107340"/>
                <a:ext cx="4392488" cy="369332"/>
              </a:xfrm>
              <a:prstGeom prst="rect">
                <a:avLst/>
              </a:prstGeom>
              <a:noFill/>
            </p:spPr>
            <p:txBody>
              <a:bodyPr wrap="square" rtlCol="0">
                <a:spAutoFit/>
              </a:bodyPr>
              <a:lstStyle/>
              <a:p>
                <a14:m>
                  <m:oMath xmlns:m="http://schemas.openxmlformats.org/officeDocument/2006/math">
                    <m:r>
                      <a:rPr kumimoji="0" lang="el-GR" altLang="zh-TW" sz="1800" i="1" smtClean="0">
                        <a:solidFill>
                          <a:srgbClr val="FF0000"/>
                        </a:solidFill>
                        <a:latin typeface="Cambria Math" panose="02040503050406030204" pitchFamily="18" charset="0"/>
                        <a:ea typeface="Cambria Math" panose="02040503050406030204" pitchFamily="18" charset="0"/>
                        <a:cs typeface="Times New Roman" pitchFamily="18" charset="0"/>
                      </a:rPr>
                      <m:t>𝛼</m:t>
                    </m:r>
                  </m:oMath>
                </a14:m>
                <a:r>
                  <a:rPr kumimoji="0" lang="zh-TW" altLang="en-US" sz="1800" dirty="0">
                    <a:solidFill>
                      <a:srgbClr val="FF0000"/>
                    </a:solidFill>
                    <a:latin typeface="Times New Roman" pitchFamily="18" charset="0"/>
                    <a:cs typeface="Times New Roman" pitchFamily="18" charset="0"/>
                  </a:rPr>
                  <a:t>衰變中，</a:t>
                </a:r>
                <a:r>
                  <a:rPr lang="en-TW" dirty="0">
                    <a:solidFill>
                      <a:srgbClr val="FF0000"/>
                    </a:solidFill>
                  </a:rPr>
                  <a:t>核子的身份都沒有改變</a:t>
                </a:r>
                <a:r>
                  <a:rPr kumimoji="0" lang="zh-TW" altLang="en-US" dirty="0">
                    <a:solidFill>
                      <a:srgbClr val="FF0000"/>
                    </a:solidFill>
                    <a:latin typeface="Times New Roman" pitchFamily="18" charset="0"/>
                    <a:cs typeface="Times New Roman" pitchFamily="18" charset="0"/>
                  </a:rPr>
                  <a:t>，</a:t>
                </a:r>
                <a:endParaRPr lang="en-TW" dirty="0">
                  <a:solidFill>
                    <a:srgbClr val="FF0000"/>
                  </a:solidFill>
                </a:endParaRPr>
              </a:p>
            </p:txBody>
          </p:sp>
        </mc:Choice>
        <mc:Fallback xmlns="">
          <p:sp>
            <p:nvSpPr>
              <p:cNvPr id="4" name="TextBox 3">
                <a:extLst>
                  <a:ext uri="{FF2B5EF4-FFF2-40B4-BE49-F238E27FC236}">
                    <a16:creationId xmlns:a16="http://schemas.microsoft.com/office/drawing/2014/main" id="{28C47455-0284-7B85-1D6A-94740E5EA122}"/>
                  </a:ext>
                </a:extLst>
              </p:cNvPr>
              <p:cNvSpPr txBox="1">
                <a:spLocks noRot="1" noChangeAspect="1" noMove="1" noResize="1" noEditPoints="1" noAdjustHandles="1" noChangeArrowheads="1" noChangeShapeType="1" noTextEdit="1"/>
              </p:cNvSpPr>
              <p:nvPr/>
            </p:nvSpPr>
            <p:spPr>
              <a:xfrm>
                <a:off x="971599" y="107340"/>
                <a:ext cx="4392488" cy="369332"/>
              </a:xfrm>
              <a:prstGeom prst="rect">
                <a:avLst/>
              </a:prstGeom>
              <a:blipFill>
                <a:blip r:embed="rId3"/>
                <a:stretch>
                  <a:fillRect t="-6667" b="-23333"/>
                </a:stretch>
              </a:blipFill>
            </p:spPr>
            <p:txBody>
              <a:bodyPr/>
              <a:lstStyle/>
              <a:p>
                <a:r>
                  <a:rPr lang="en-TW">
                    <a:noFill/>
                  </a:rPr>
                  <a:t> </a:t>
                </a:r>
              </a:p>
            </p:txBody>
          </p:sp>
        </mc:Fallback>
      </mc:AlternateContent>
      <p:sp>
        <p:nvSpPr>
          <p:cNvPr id="5" name="TextBox 4">
            <a:extLst>
              <a:ext uri="{FF2B5EF4-FFF2-40B4-BE49-F238E27FC236}">
                <a16:creationId xmlns:a16="http://schemas.microsoft.com/office/drawing/2014/main" id="{94C595CD-8EFD-9DE6-9897-D661D10E4C6E}"/>
              </a:ext>
            </a:extLst>
          </p:cNvPr>
          <p:cNvSpPr txBox="1"/>
          <p:nvPr/>
        </p:nvSpPr>
        <p:spPr>
          <a:xfrm>
            <a:off x="971599" y="846004"/>
            <a:ext cx="6336704" cy="369332"/>
          </a:xfrm>
          <a:prstGeom prst="rect">
            <a:avLst/>
          </a:prstGeom>
          <a:noFill/>
        </p:spPr>
        <p:txBody>
          <a:bodyPr wrap="square" rtlCol="0">
            <a:spAutoFit/>
          </a:bodyPr>
          <a:lstStyle/>
          <a:p>
            <a:r>
              <a:rPr lang="en-TW" dirty="0"/>
              <a:t>動量守恆，因此較輕的氦原子核就會以高速放射出來！</a:t>
            </a:r>
          </a:p>
        </p:txBody>
      </p:sp>
      <p:sp>
        <p:nvSpPr>
          <p:cNvPr id="6" name="Rectangle 5">
            <a:extLst>
              <a:ext uri="{FF2B5EF4-FFF2-40B4-BE49-F238E27FC236}">
                <a16:creationId xmlns:a16="http://schemas.microsoft.com/office/drawing/2014/main" id="{C15549C3-159A-905B-2F36-995E165491AE}"/>
              </a:ext>
            </a:extLst>
          </p:cNvPr>
          <p:cNvSpPr/>
          <p:nvPr/>
        </p:nvSpPr>
        <p:spPr>
          <a:xfrm>
            <a:off x="4572000" y="5157192"/>
            <a:ext cx="100811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774032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8760478-BEE9-E849-A299-45B46BFE9DE0}"/>
              </a:ext>
            </a:extLst>
          </p:cNvPr>
          <p:cNvSpPr/>
          <p:nvPr/>
        </p:nvSpPr>
        <p:spPr>
          <a:xfrm>
            <a:off x="1007604" y="739687"/>
            <a:ext cx="7596844" cy="2031325"/>
          </a:xfrm>
          <a:prstGeom prst="rect">
            <a:avLst/>
          </a:prstGeom>
        </p:spPr>
        <p:txBody>
          <a:bodyPr wrap="square">
            <a:spAutoFit/>
          </a:bodyPr>
          <a:lstStyle/>
          <a:p>
            <a:r>
              <a:rPr lang="zh-TW" altLang="en-US" dirty="0">
                <a:latin typeface="PT Serif" panose="020A0603040505020204" pitchFamily="18" charset="0"/>
                <a:cs typeface="Times New Roman" panose="02020603050405020304" pitchFamily="18" charset="0"/>
              </a:rPr>
              <a:t>Newton returned home. He built bookshelves and made a small study for himself. He opened the nearly blank thousand-page commonplace book he had inherited from his stepfather and named it his Waste Book. He began filling it with reading notes. These mutated seamlessly into original research. He set himself problems; considered them obsessively; calculated answers, and asked new questions. He pushed past the frontier of knowledge (though he did not know this). </a:t>
            </a:r>
            <a:endParaRPr lang="en-US" altLang="zh-TW" dirty="0">
              <a:latin typeface="PT Serif" panose="020A0603040505020204" pitchFamily="18" charset="0"/>
              <a:cs typeface="Times New Roman" panose="02020603050405020304" pitchFamily="18" charset="0"/>
            </a:endParaRPr>
          </a:p>
        </p:txBody>
      </p:sp>
      <p:pic>
        <p:nvPicPr>
          <p:cNvPr id="3" name="圖片 2" descr="一張含有 草, 室外, 建築物, 房屋 的圖片&#10;&#10;自動產生的描述">
            <a:extLst>
              <a:ext uri="{FF2B5EF4-FFF2-40B4-BE49-F238E27FC236}">
                <a16:creationId xmlns:a16="http://schemas.microsoft.com/office/drawing/2014/main" id="{91000429-D596-1643-A938-62AA3E9F8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2996952"/>
            <a:ext cx="4128459" cy="3096344"/>
          </a:xfrm>
          <a:prstGeom prst="rect">
            <a:avLst/>
          </a:prstGeom>
        </p:spPr>
      </p:pic>
    </p:spTree>
    <p:extLst>
      <p:ext uri="{BB962C8B-B14F-4D97-AF65-F5344CB8AC3E}">
        <p14:creationId xmlns:p14="http://schemas.microsoft.com/office/powerpoint/2010/main" val="4411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3970" name="文字方塊 1"/>
              <p:cNvSpPr txBox="1">
                <a:spLocks noChangeArrowheads="1"/>
              </p:cNvSpPr>
              <p:nvPr/>
            </p:nvSpPr>
            <p:spPr bwMode="auto">
              <a:xfrm>
                <a:off x="951796" y="1132982"/>
                <a:ext cx="777634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latin typeface="Times New Roman" pitchFamily="18" charset="0"/>
                    <a:cs typeface="Times New Roman" pitchFamily="18" charset="0"/>
                  </a:rPr>
                  <a:t>原子核的</a:t>
                </a:r>
                <a:r>
                  <a:rPr lang="el-GR" altLang="zh-TW" i="1" dirty="0">
                    <a:latin typeface="Times New Roman" pitchFamily="18" charset="0"/>
                    <a:cs typeface="Times New Roman" pitchFamily="18" charset="0"/>
                  </a:rPr>
                  <a:t>α</a:t>
                </a:r>
                <a:r>
                  <a:rPr lang="zh-TW" altLang="en-US" dirty="0">
                    <a:latin typeface="Times New Roman" pitchFamily="18" charset="0"/>
                    <a:cs typeface="Times New Roman" pitchFamily="18" charset="0"/>
                  </a:rPr>
                  <a:t>衰變，可以將衰變原子核，看成</a:t>
                </a:r>
                <a14:m>
                  <m:oMath xmlns:m="http://schemas.openxmlformats.org/officeDocument/2006/math">
                    <m:r>
                      <a:rPr lang="zh-TW" altLang="en-US" i="1" smtClean="0">
                        <a:latin typeface="Cambria Math" panose="02040503050406030204" pitchFamily="18" charset="0"/>
                        <a:cs typeface="Times New Roman" pitchFamily="18" charset="0"/>
                      </a:rPr>
                      <m:t>𝛼</m:t>
                    </m:r>
                  </m:oMath>
                </a14:m>
                <a:r>
                  <a:rPr lang="zh-TW" altLang="en-US" dirty="0">
                    <a:latin typeface="Times New Roman" pitchFamily="18" charset="0"/>
                    <a:cs typeface="Times New Roman" pitchFamily="18" charset="0"/>
                  </a:rPr>
                  <a:t>粒子與產物原子核的束縛態。</a:t>
                </a:r>
              </a:p>
            </p:txBody>
          </p:sp>
        </mc:Choice>
        <mc:Fallback xmlns="">
          <p:sp>
            <p:nvSpPr>
              <p:cNvPr id="83970" name="文字方塊 1"/>
              <p:cNvSpPr txBox="1">
                <a:spLocks noRot="1" noChangeAspect="1" noMove="1" noResize="1" noEditPoints="1" noAdjustHandles="1" noChangeArrowheads="1" noChangeShapeType="1" noTextEdit="1"/>
              </p:cNvSpPr>
              <p:nvPr/>
            </p:nvSpPr>
            <p:spPr bwMode="auto">
              <a:xfrm>
                <a:off x="951796" y="1132982"/>
                <a:ext cx="7776344" cy="369332"/>
              </a:xfrm>
              <a:prstGeom prst="rect">
                <a:avLst/>
              </a:prstGeom>
              <a:blipFill>
                <a:blip r:embed="rId2"/>
                <a:stretch>
                  <a:fillRect l="-489"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83971" name="Picture 2" descr="D:\Downloads\Data\Knight\Media\Chapter43\Images\43_18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960" y="2708920"/>
            <a:ext cx="357663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3" descr="D:\Downloads\Data\Knight\Media\Chapter43\Images\43_19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285" y="2708920"/>
            <a:ext cx="354647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50E1064-AE4F-EC48-4465-08C753665D94}"/>
                  </a:ext>
                </a:extLst>
              </p:cNvPr>
              <p:cNvSpPr txBox="1"/>
              <p:nvPr/>
            </p:nvSpPr>
            <p:spPr>
              <a:xfrm>
                <a:off x="971601" y="1524907"/>
                <a:ext cx="6696223" cy="369332"/>
              </a:xfrm>
              <a:prstGeom prst="rect">
                <a:avLst/>
              </a:prstGeom>
              <a:noFill/>
            </p:spPr>
            <p:txBody>
              <a:bodyPr wrap="square" rtlCol="0">
                <a:spAutoFit/>
              </a:bodyPr>
              <a:lstStyle/>
              <a:p>
                <a:r>
                  <a:rPr lang="en-TW" dirty="0"/>
                  <a:t>吸引的核力很強，對應很深的位能，但只有短距</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&lt;</m:t>
                    </m:r>
                    <m:r>
                      <a:rPr lang="en-US" b="0" i="1" smtClean="0">
                        <a:latin typeface="Cambria Math" panose="02040503050406030204" pitchFamily="18" charset="0"/>
                      </a:rPr>
                      <m:t>𝑅</m:t>
                    </m:r>
                  </m:oMath>
                </a14:m>
                <a:r>
                  <a:rPr lang="en-TW" dirty="0"/>
                  <a:t>。</a:t>
                </a:r>
              </a:p>
            </p:txBody>
          </p:sp>
        </mc:Choice>
        <mc:Fallback xmlns="">
          <p:sp>
            <p:nvSpPr>
              <p:cNvPr id="2" name="TextBox 1">
                <a:extLst>
                  <a:ext uri="{FF2B5EF4-FFF2-40B4-BE49-F238E27FC236}">
                    <a16:creationId xmlns:a16="http://schemas.microsoft.com/office/drawing/2014/main" id="{150E1064-AE4F-EC48-4465-08C753665D94}"/>
                  </a:ext>
                </a:extLst>
              </p:cNvPr>
              <p:cNvSpPr txBox="1">
                <a:spLocks noRot="1" noChangeAspect="1" noMove="1" noResize="1" noEditPoints="1" noAdjustHandles="1" noChangeArrowheads="1" noChangeShapeType="1" noTextEdit="1"/>
              </p:cNvSpPr>
              <p:nvPr/>
            </p:nvSpPr>
            <p:spPr>
              <a:xfrm>
                <a:off x="971601" y="1524907"/>
                <a:ext cx="6696223" cy="369332"/>
              </a:xfrm>
              <a:prstGeom prst="rect">
                <a:avLst/>
              </a:prstGeom>
              <a:blipFill>
                <a:blip r:embed="rId5"/>
                <a:stretch>
                  <a:fillRect l="-758" t="-6667"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406547A-1CBE-6A5B-7A21-7772133B903F}"/>
                  </a:ext>
                </a:extLst>
              </p:cNvPr>
              <p:cNvSpPr txBox="1"/>
              <p:nvPr/>
            </p:nvSpPr>
            <p:spPr>
              <a:xfrm>
                <a:off x="971600" y="1916832"/>
                <a:ext cx="6696223" cy="369332"/>
              </a:xfrm>
              <a:prstGeom prst="rect">
                <a:avLst/>
              </a:prstGeom>
              <a:noFill/>
            </p:spPr>
            <p:txBody>
              <a:bodyPr wrap="square" rtlCol="0">
                <a:spAutoFit/>
              </a:bodyPr>
              <a:lstStyle/>
              <a:p>
                <a:r>
                  <a:rPr lang="en-TW" dirty="0"/>
                  <a:t>長距</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&gt;</m:t>
                    </m:r>
                    <m:r>
                      <a:rPr lang="en-US" b="0" i="1" smtClean="0">
                        <a:latin typeface="Cambria Math" panose="02040503050406030204" pitchFamily="18" charset="0"/>
                      </a:rPr>
                      <m:t>𝑅</m:t>
                    </m:r>
                  </m:oMath>
                </a14:m>
                <a:r>
                  <a:rPr lang="en-TW" dirty="0"/>
                  <a:t>，位能則由排斥的庫倫位能取代。</a:t>
                </a:r>
              </a:p>
            </p:txBody>
          </p:sp>
        </mc:Choice>
        <mc:Fallback xmlns="">
          <p:sp>
            <p:nvSpPr>
              <p:cNvPr id="3" name="TextBox 2">
                <a:extLst>
                  <a:ext uri="{FF2B5EF4-FFF2-40B4-BE49-F238E27FC236}">
                    <a16:creationId xmlns:a16="http://schemas.microsoft.com/office/drawing/2014/main" id="{4406547A-1CBE-6A5B-7A21-7772133B903F}"/>
                  </a:ext>
                </a:extLst>
              </p:cNvPr>
              <p:cNvSpPr txBox="1">
                <a:spLocks noRot="1" noChangeAspect="1" noMove="1" noResize="1" noEditPoints="1" noAdjustHandles="1" noChangeArrowheads="1" noChangeShapeType="1" noTextEdit="1"/>
              </p:cNvSpPr>
              <p:nvPr/>
            </p:nvSpPr>
            <p:spPr>
              <a:xfrm>
                <a:off x="971600" y="1916832"/>
                <a:ext cx="6696223" cy="369332"/>
              </a:xfrm>
              <a:prstGeom prst="rect">
                <a:avLst/>
              </a:prstGeom>
              <a:blipFill>
                <a:blip r:embed="rId6"/>
                <a:stretch>
                  <a:fillRect l="-758"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3573666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descr="D:\Downloads\Data\Knight\Media\Chapter43\Images\43_19Figure-F.jpg">
            <a:extLst>
              <a:ext uri="{FF2B5EF4-FFF2-40B4-BE49-F238E27FC236}">
                <a16:creationId xmlns:a16="http://schemas.microsoft.com/office/drawing/2014/main" id="{4C688B74-6CCB-4711-009E-642D439D8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508719"/>
            <a:ext cx="3021166" cy="285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1">
                <a:extLst>
                  <a:ext uri="{FF2B5EF4-FFF2-40B4-BE49-F238E27FC236}">
                    <a16:creationId xmlns:a16="http://schemas.microsoft.com/office/drawing/2014/main" id="{46F32278-8FC9-3E06-6CBE-3F0DFAB43A5F}"/>
                  </a:ext>
                </a:extLst>
              </p:cNvPr>
              <p:cNvSpPr txBox="1">
                <a:spLocks noChangeArrowheads="1"/>
              </p:cNvSpPr>
              <p:nvPr/>
            </p:nvSpPr>
            <p:spPr bwMode="auto">
              <a:xfrm>
                <a:off x="1609770" y="1268760"/>
                <a:ext cx="59244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14:m>
                  <m:oMath xmlns:m="http://schemas.openxmlformats.org/officeDocument/2006/math">
                    <m:r>
                      <a:rPr lang="zh-TW" altLang="en-US" i="1" smtClean="0">
                        <a:latin typeface="Cambria Math" panose="02040503050406030204" pitchFamily="18" charset="0"/>
                        <a:cs typeface="Times New Roman" pitchFamily="18" charset="0"/>
                      </a:rPr>
                      <m:t>𝛼</m:t>
                    </m:r>
                  </m:oMath>
                </a14:m>
                <a:r>
                  <a:rPr lang="zh-TW" altLang="en-US" dirty="0">
                    <a:latin typeface="Times New Roman" pitchFamily="18" charset="0"/>
                    <a:cs typeface="Times New Roman" pitchFamily="18" charset="0"/>
                  </a:rPr>
                  <a:t>粒子可以透過量子穿隧效應，自發地穿透放射離開。</a:t>
                </a:r>
              </a:p>
            </p:txBody>
          </p:sp>
        </mc:Choice>
        <mc:Fallback xmlns="">
          <p:sp>
            <p:nvSpPr>
              <p:cNvPr id="3" name="文字方塊 1">
                <a:extLst>
                  <a:ext uri="{FF2B5EF4-FFF2-40B4-BE49-F238E27FC236}">
                    <a16:creationId xmlns:a16="http://schemas.microsoft.com/office/drawing/2014/main" id="{46F32278-8FC9-3E06-6CBE-3F0DFAB43A5F}"/>
                  </a:ext>
                </a:extLst>
              </p:cNvPr>
              <p:cNvSpPr txBox="1">
                <a:spLocks noRot="1" noChangeAspect="1" noMove="1" noResize="1" noEditPoints="1" noAdjustHandles="1" noChangeArrowheads="1" noChangeShapeType="1" noTextEdit="1"/>
              </p:cNvSpPr>
              <p:nvPr/>
            </p:nvSpPr>
            <p:spPr bwMode="auto">
              <a:xfrm>
                <a:off x="1609770" y="1268760"/>
                <a:ext cx="5924460" cy="369332"/>
              </a:xfrm>
              <a:prstGeom prst="rect">
                <a:avLst/>
              </a:prstGeom>
              <a:blipFill>
                <a:blip r:embed="rId3"/>
                <a:stretch>
                  <a:fillRect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 name="TextBox 3">
            <a:extLst>
              <a:ext uri="{FF2B5EF4-FFF2-40B4-BE49-F238E27FC236}">
                <a16:creationId xmlns:a16="http://schemas.microsoft.com/office/drawing/2014/main" id="{A4467B75-200D-6A3E-8DBE-6DE4281DD7D0}"/>
              </a:ext>
            </a:extLst>
          </p:cNvPr>
          <p:cNvSpPr txBox="1"/>
          <p:nvPr/>
        </p:nvSpPr>
        <p:spPr>
          <a:xfrm>
            <a:off x="1609770" y="1700808"/>
            <a:ext cx="5924460" cy="369332"/>
          </a:xfrm>
          <a:prstGeom prst="rect">
            <a:avLst/>
          </a:prstGeom>
          <a:noFill/>
        </p:spPr>
        <p:txBody>
          <a:bodyPr wrap="square" rtlCol="0">
            <a:spAutoFit/>
          </a:bodyPr>
          <a:lstStyle/>
          <a:p>
            <a:r>
              <a:rPr lang="en-TW" dirty="0"/>
              <a:t>因為是量子效應，因此發生的可能是由機率控制！</a:t>
            </a:r>
          </a:p>
        </p:txBody>
      </p:sp>
      <p:pic>
        <p:nvPicPr>
          <p:cNvPr id="6" name="Picture 5">
            <a:extLst>
              <a:ext uri="{FF2B5EF4-FFF2-40B4-BE49-F238E27FC236}">
                <a16:creationId xmlns:a16="http://schemas.microsoft.com/office/drawing/2014/main" id="{2B0093DF-0EFC-1945-5C83-0021FA64F8AB}"/>
              </a:ext>
            </a:extLst>
          </p:cNvPr>
          <p:cNvPicPr>
            <a:picLocks noChangeAspect="1"/>
          </p:cNvPicPr>
          <p:nvPr/>
        </p:nvPicPr>
        <p:blipFill>
          <a:blip r:embed="rId4"/>
          <a:stretch>
            <a:fillRect/>
          </a:stretch>
        </p:blipFill>
        <p:spPr>
          <a:xfrm>
            <a:off x="827584" y="2468265"/>
            <a:ext cx="4216400" cy="2870200"/>
          </a:xfrm>
          <a:prstGeom prst="rect">
            <a:avLst/>
          </a:prstGeom>
        </p:spPr>
      </p:pic>
    </p:spTree>
    <p:extLst>
      <p:ext uri="{BB962C8B-B14F-4D97-AF65-F5344CB8AC3E}">
        <p14:creationId xmlns:p14="http://schemas.microsoft.com/office/powerpoint/2010/main" val="8174700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158B9C-7919-7A86-08F0-55D8D3E90198}"/>
              </a:ext>
            </a:extLst>
          </p:cNvPr>
          <p:cNvPicPr>
            <a:picLocks noChangeAspect="1"/>
          </p:cNvPicPr>
          <p:nvPr/>
        </p:nvPicPr>
        <p:blipFill rotWithShape="1">
          <a:blip r:embed="rId2"/>
          <a:srcRect b="55484"/>
          <a:stretch/>
        </p:blipFill>
        <p:spPr>
          <a:xfrm>
            <a:off x="1259632" y="980728"/>
            <a:ext cx="7032335" cy="4788532"/>
          </a:xfrm>
          <a:prstGeom prst="rect">
            <a:avLst/>
          </a:prstGeom>
        </p:spPr>
      </p:pic>
    </p:spTree>
    <p:extLst>
      <p:ext uri="{BB962C8B-B14F-4D97-AF65-F5344CB8AC3E}">
        <p14:creationId xmlns:p14="http://schemas.microsoft.com/office/powerpoint/2010/main" val="3073646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AA7FD9-092A-9C36-6E7E-CA294B6D887D}"/>
              </a:ext>
            </a:extLst>
          </p:cNvPr>
          <p:cNvPicPr>
            <a:picLocks noChangeAspect="1"/>
          </p:cNvPicPr>
          <p:nvPr/>
        </p:nvPicPr>
        <p:blipFill rotWithShape="1">
          <a:blip r:embed="rId2"/>
          <a:srcRect t="44750" r="2105" b="23709"/>
          <a:stretch/>
        </p:blipFill>
        <p:spPr>
          <a:xfrm>
            <a:off x="1331640" y="253753"/>
            <a:ext cx="6696744" cy="3300352"/>
          </a:xfrm>
          <a:prstGeom prst="rect">
            <a:avLst/>
          </a:prstGeom>
        </p:spPr>
      </p:pic>
      <p:pic>
        <p:nvPicPr>
          <p:cNvPr id="3" name="Picture 2">
            <a:extLst>
              <a:ext uri="{FF2B5EF4-FFF2-40B4-BE49-F238E27FC236}">
                <a16:creationId xmlns:a16="http://schemas.microsoft.com/office/drawing/2014/main" id="{FD9D4A7B-C3C5-8D98-B156-42CF9F0A75FC}"/>
              </a:ext>
            </a:extLst>
          </p:cNvPr>
          <p:cNvPicPr>
            <a:picLocks noChangeAspect="1"/>
          </p:cNvPicPr>
          <p:nvPr/>
        </p:nvPicPr>
        <p:blipFill rotWithShape="1">
          <a:blip r:embed="rId3"/>
          <a:srcRect l="9231"/>
          <a:stretch/>
        </p:blipFill>
        <p:spPr>
          <a:xfrm>
            <a:off x="2699792" y="3569859"/>
            <a:ext cx="3960440" cy="3079903"/>
          </a:xfrm>
          <a:prstGeom prst="rect">
            <a:avLst/>
          </a:prstGeom>
        </p:spPr>
      </p:pic>
    </p:spTree>
    <p:extLst>
      <p:ext uri="{BB962C8B-B14F-4D97-AF65-F5344CB8AC3E}">
        <p14:creationId xmlns:p14="http://schemas.microsoft.com/office/powerpoint/2010/main" val="7259583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3179C7-9CA4-EB7F-8218-10DC2058BFD9}"/>
              </a:ext>
            </a:extLst>
          </p:cNvPr>
          <p:cNvPicPr>
            <a:picLocks noChangeAspect="1"/>
          </p:cNvPicPr>
          <p:nvPr/>
        </p:nvPicPr>
        <p:blipFill rotWithShape="1">
          <a:blip r:embed="rId2"/>
          <a:srcRect t="74407" r="2105" b="1507"/>
          <a:stretch/>
        </p:blipFill>
        <p:spPr>
          <a:xfrm>
            <a:off x="1229965" y="-28483"/>
            <a:ext cx="5934323" cy="2233347"/>
          </a:xfrm>
          <a:prstGeom prst="rect">
            <a:avLst/>
          </a:prstGeom>
        </p:spPr>
      </p:pic>
      <p:pic>
        <p:nvPicPr>
          <p:cNvPr id="3" name="Picture 2">
            <a:extLst>
              <a:ext uri="{FF2B5EF4-FFF2-40B4-BE49-F238E27FC236}">
                <a16:creationId xmlns:a16="http://schemas.microsoft.com/office/drawing/2014/main" id="{CDBC2E39-CF38-EB83-B1A4-CBE0CC77A7D0}"/>
              </a:ext>
            </a:extLst>
          </p:cNvPr>
          <p:cNvPicPr>
            <a:picLocks noChangeAspect="1"/>
          </p:cNvPicPr>
          <p:nvPr/>
        </p:nvPicPr>
        <p:blipFill rotWithShape="1">
          <a:blip r:embed="rId3"/>
          <a:srcRect b="32150"/>
          <a:stretch/>
        </p:blipFill>
        <p:spPr>
          <a:xfrm>
            <a:off x="1229965" y="2204864"/>
            <a:ext cx="5983631" cy="4653136"/>
          </a:xfrm>
          <a:prstGeom prst="rect">
            <a:avLst/>
          </a:prstGeom>
        </p:spPr>
      </p:pic>
      <p:sp>
        <p:nvSpPr>
          <p:cNvPr id="4" name="Rectangle 3">
            <a:extLst>
              <a:ext uri="{FF2B5EF4-FFF2-40B4-BE49-F238E27FC236}">
                <a16:creationId xmlns:a16="http://schemas.microsoft.com/office/drawing/2014/main" id="{86200279-E14D-154E-A460-CBD281203808}"/>
              </a:ext>
            </a:extLst>
          </p:cNvPr>
          <p:cNvSpPr/>
          <p:nvPr/>
        </p:nvSpPr>
        <p:spPr>
          <a:xfrm>
            <a:off x="1229965" y="-28483"/>
            <a:ext cx="5983631" cy="4331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1601336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CD8FA8-EA08-D2CD-71E9-9C8A903B128A}"/>
              </a:ext>
            </a:extLst>
          </p:cNvPr>
          <p:cNvPicPr>
            <a:picLocks noChangeAspect="1"/>
          </p:cNvPicPr>
          <p:nvPr/>
        </p:nvPicPr>
        <p:blipFill rotWithShape="1">
          <a:blip r:embed="rId2"/>
          <a:srcRect t="67850"/>
          <a:stretch/>
        </p:blipFill>
        <p:spPr>
          <a:xfrm>
            <a:off x="920750" y="509262"/>
            <a:ext cx="7302500" cy="2690844"/>
          </a:xfrm>
          <a:prstGeom prst="rect">
            <a:avLst/>
          </a:prstGeom>
        </p:spPr>
      </p:pic>
      <p:pic>
        <p:nvPicPr>
          <p:cNvPr id="3" name="Picture 2">
            <a:extLst>
              <a:ext uri="{FF2B5EF4-FFF2-40B4-BE49-F238E27FC236}">
                <a16:creationId xmlns:a16="http://schemas.microsoft.com/office/drawing/2014/main" id="{457E9158-0792-E5DB-D99F-FEF23A8D0C9A}"/>
              </a:ext>
            </a:extLst>
          </p:cNvPr>
          <p:cNvPicPr>
            <a:picLocks noChangeAspect="1"/>
          </p:cNvPicPr>
          <p:nvPr/>
        </p:nvPicPr>
        <p:blipFill>
          <a:blip r:embed="rId3"/>
          <a:stretch>
            <a:fillRect/>
          </a:stretch>
        </p:blipFill>
        <p:spPr>
          <a:xfrm>
            <a:off x="920750" y="3068960"/>
            <a:ext cx="7302500" cy="3276600"/>
          </a:xfrm>
          <a:prstGeom prst="rect">
            <a:avLst/>
          </a:prstGeom>
        </p:spPr>
      </p:pic>
    </p:spTree>
    <p:extLst>
      <p:ext uri="{BB962C8B-B14F-4D97-AF65-F5344CB8AC3E}">
        <p14:creationId xmlns:p14="http://schemas.microsoft.com/office/powerpoint/2010/main" val="4608336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630D1-76B2-ECC0-12CB-A56DA9A2E881}"/>
              </a:ext>
            </a:extLst>
          </p:cNvPr>
          <p:cNvPicPr>
            <a:picLocks noChangeAspect="1"/>
          </p:cNvPicPr>
          <p:nvPr/>
        </p:nvPicPr>
        <p:blipFill>
          <a:blip r:embed="rId2"/>
          <a:stretch>
            <a:fillRect/>
          </a:stretch>
        </p:blipFill>
        <p:spPr>
          <a:xfrm>
            <a:off x="996950" y="188640"/>
            <a:ext cx="7150100" cy="5575300"/>
          </a:xfrm>
          <a:prstGeom prst="rect">
            <a:avLst/>
          </a:prstGeom>
        </p:spPr>
      </p:pic>
      <p:pic>
        <p:nvPicPr>
          <p:cNvPr id="3" name="Picture 2">
            <a:extLst>
              <a:ext uri="{FF2B5EF4-FFF2-40B4-BE49-F238E27FC236}">
                <a16:creationId xmlns:a16="http://schemas.microsoft.com/office/drawing/2014/main" id="{6E1A4954-4747-FE48-9869-FEEEFD0699C9}"/>
              </a:ext>
            </a:extLst>
          </p:cNvPr>
          <p:cNvPicPr>
            <a:picLocks noChangeAspect="1"/>
          </p:cNvPicPr>
          <p:nvPr/>
        </p:nvPicPr>
        <p:blipFill rotWithShape="1">
          <a:blip r:embed="rId3"/>
          <a:srcRect t="13185" b="67036"/>
          <a:stretch/>
        </p:blipFill>
        <p:spPr>
          <a:xfrm>
            <a:off x="996950" y="5763940"/>
            <a:ext cx="7302500" cy="648072"/>
          </a:xfrm>
          <a:prstGeom prst="rect">
            <a:avLst/>
          </a:prstGeom>
        </p:spPr>
      </p:pic>
    </p:spTree>
    <p:extLst>
      <p:ext uri="{BB962C8B-B14F-4D97-AF65-F5344CB8AC3E}">
        <p14:creationId xmlns:p14="http://schemas.microsoft.com/office/powerpoint/2010/main" val="2907793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34F9D-0662-33E1-2A60-065607242134}"/>
              </a:ext>
            </a:extLst>
          </p:cNvPr>
          <p:cNvPicPr>
            <a:picLocks noChangeAspect="1"/>
          </p:cNvPicPr>
          <p:nvPr/>
        </p:nvPicPr>
        <p:blipFill rotWithShape="1">
          <a:blip r:embed="rId2"/>
          <a:srcRect b="75348"/>
          <a:stretch/>
        </p:blipFill>
        <p:spPr>
          <a:xfrm>
            <a:off x="1272944" y="692696"/>
            <a:ext cx="6598112" cy="1728192"/>
          </a:xfrm>
          <a:prstGeom prst="rect">
            <a:avLst/>
          </a:prstGeom>
        </p:spPr>
      </p:pic>
      <p:pic>
        <p:nvPicPr>
          <p:cNvPr id="3" name="Picture 2">
            <a:extLst>
              <a:ext uri="{FF2B5EF4-FFF2-40B4-BE49-F238E27FC236}">
                <a16:creationId xmlns:a16="http://schemas.microsoft.com/office/drawing/2014/main" id="{64F6F8FF-E37D-6996-A4EF-641F715B1B93}"/>
              </a:ext>
            </a:extLst>
          </p:cNvPr>
          <p:cNvPicPr>
            <a:picLocks noChangeAspect="1"/>
          </p:cNvPicPr>
          <p:nvPr/>
        </p:nvPicPr>
        <p:blipFill rotWithShape="1">
          <a:blip r:embed="rId3"/>
          <a:srcRect b="36824"/>
          <a:stretch/>
        </p:blipFill>
        <p:spPr>
          <a:xfrm>
            <a:off x="1259631" y="2420888"/>
            <a:ext cx="6695019" cy="3240360"/>
          </a:xfrm>
          <a:prstGeom prst="rect">
            <a:avLst/>
          </a:prstGeom>
        </p:spPr>
      </p:pic>
    </p:spTree>
    <p:extLst>
      <p:ext uri="{BB962C8B-B14F-4D97-AF65-F5344CB8AC3E}">
        <p14:creationId xmlns:p14="http://schemas.microsoft.com/office/powerpoint/2010/main" val="28955210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34F9D-0662-33E1-2A60-065607242134}"/>
              </a:ext>
            </a:extLst>
          </p:cNvPr>
          <p:cNvPicPr>
            <a:picLocks noChangeAspect="1"/>
          </p:cNvPicPr>
          <p:nvPr/>
        </p:nvPicPr>
        <p:blipFill rotWithShape="1">
          <a:blip r:embed="rId2"/>
          <a:srcRect t="24651"/>
          <a:stretch/>
        </p:blipFill>
        <p:spPr>
          <a:xfrm>
            <a:off x="1619672" y="116632"/>
            <a:ext cx="6420320" cy="5139966"/>
          </a:xfrm>
          <a:prstGeom prst="rect">
            <a:avLst/>
          </a:prstGeom>
        </p:spPr>
      </p:pic>
      <p:pic>
        <p:nvPicPr>
          <p:cNvPr id="3" name="Picture 2">
            <a:extLst>
              <a:ext uri="{FF2B5EF4-FFF2-40B4-BE49-F238E27FC236}">
                <a16:creationId xmlns:a16="http://schemas.microsoft.com/office/drawing/2014/main" id="{CF8E5B10-0596-C1D2-1FD7-69E4682FCFD0}"/>
              </a:ext>
            </a:extLst>
          </p:cNvPr>
          <p:cNvPicPr>
            <a:picLocks noChangeAspect="1"/>
          </p:cNvPicPr>
          <p:nvPr/>
        </p:nvPicPr>
        <p:blipFill rotWithShape="1">
          <a:blip r:embed="rId3"/>
          <a:srcRect t="70495"/>
          <a:stretch/>
        </p:blipFill>
        <p:spPr>
          <a:xfrm>
            <a:off x="1619672" y="5256598"/>
            <a:ext cx="6420320" cy="1451223"/>
          </a:xfrm>
          <a:prstGeom prst="rect">
            <a:avLst/>
          </a:prstGeom>
        </p:spPr>
      </p:pic>
    </p:spTree>
    <p:extLst>
      <p:ext uri="{BB962C8B-B14F-4D97-AF65-F5344CB8AC3E}">
        <p14:creationId xmlns:p14="http://schemas.microsoft.com/office/powerpoint/2010/main" val="26205634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4DADB-E7DC-4B63-93B2-B042CA29E1B7}"/>
              </a:ext>
            </a:extLst>
          </p:cNvPr>
          <p:cNvPicPr>
            <a:picLocks noChangeAspect="1"/>
          </p:cNvPicPr>
          <p:nvPr/>
        </p:nvPicPr>
        <p:blipFill>
          <a:blip r:embed="rId2"/>
          <a:stretch>
            <a:fillRect/>
          </a:stretch>
        </p:blipFill>
        <p:spPr>
          <a:xfrm>
            <a:off x="1619672" y="863811"/>
            <a:ext cx="6312010" cy="5130378"/>
          </a:xfrm>
          <a:prstGeom prst="rect">
            <a:avLst/>
          </a:prstGeom>
        </p:spPr>
      </p:pic>
    </p:spTree>
    <p:extLst>
      <p:ext uri="{BB962C8B-B14F-4D97-AF65-F5344CB8AC3E}">
        <p14:creationId xmlns:p14="http://schemas.microsoft.com/office/powerpoint/2010/main" val="2193401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螢幕擷取畫面 的圖片&#10;&#10;自動產生的描述">
            <a:extLst>
              <a:ext uri="{FF2B5EF4-FFF2-40B4-BE49-F238E27FC236}">
                <a16:creationId xmlns:a16="http://schemas.microsoft.com/office/drawing/2014/main" id="{FC206FD1-2646-E54D-9388-0EF2B01C1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80728"/>
            <a:ext cx="7089593" cy="3852742"/>
          </a:xfrm>
          <a:prstGeom prst="rect">
            <a:avLst/>
          </a:prstGeom>
        </p:spPr>
      </p:pic>
      <p:pic>
        <p:nvPicPr>
          <p:cNvPr id="5" name="圖片 4" descr="一張含有 文字, 桌, 舊 的圖片&#10;&#10;自動產生的描述">
            <a:extLst>
              <a:ext uri="{FF2B5EF4-FFF2-40B4-BE49-F238E27FC236}">
                <a16:creationId xmlns:a16="http://schemas.microsoft.com/office/drawing/2014/main" id="{0535E3D5-318F-2949-A4E9-2C07DADB1213}"/>
              </a:ext>
            </a:extLst>
          </p:cNvPr>
          <p:cNvPicPr>
            <a:picLocks noChangeAspect="1"/>
          </p:cNvPicPr>
          <p:nvPr/>
        </p:nvPicPr>
        <p:blipFill rotWithShape="1">
          <a:blip r:embed="rId3">
            <a:extLst>
              <a:ext uri="{28A0092B-C50C-407E-A947-70E740481C1C}">
                <a14:useLocalDpi xmlns:a14="http://schemas.microsoft.com/office/drawing/2010/main" val="0"/>
              </a:ext>
            </a:extLst>
          </a:blip>
          <a:srcRect r="4326"/>
          <a:stretch/>
        </p:blipFill>
        <p:spPr>
          <a:xfrm>
            <a:off x="3396911" y="2204864"/>
            <a:ext cx="5527569" cy="4149080"/>
          </a:xfrm>
          <a:prstGeom prst="rect">
            <a:avLst/>
          </a:prstGeom>
        </p:spPr>
      </p:pic>
    </p:spTree>
    <p:extLst>
      <p:ext uri="{BB962C8B-B14F-4D97-AF65-F5344CB8AC3E}">
        <p14:creationId xmlns:p14="http://schemas.microsoft.com/office/powerpoint/2010/main" val="366876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81656" y="1442954"/>
            <a:ext cx="6078985" cy="555625"/>
          </a:xfrm>
        </p:spPr>
        <p:txBody>
          <a:bodyPr/>
          <a:lstStyle/>
          <a:p>
            <a:pPr eaLnBrk="1" hangingPunct="1"/>
            <a:r>
              <a:rPr lang="zh-TW" altLang="en-US" sz="1800" dirty="0">
                <a:solidFill>
                  <a:srgbClr val="FF0000"/>
                </a:solidFill>
                <a:latin typeface="Times New Roman" pitchFamily="18" charset="0"/>
                <a:cs typeface="Times New Roman" pitchFamily="18" charset="0"/>
              </a:rPr>
              <a:t>弱交互作用 </a:t>
            </a:r>
            <a:r>
              <a:rPr lang="en-US" altLang="zh-TW" sz="1800" dirty="0">
                <a:solidFill>
                  <a:srgbClr val="FF0000"/>
                </a:solidFill>
                <a:latin typeface="Times New Roman" pitchFamily="18" charset="0"/>
                <a:cs typeface="Times New Roman" pitchFamily="18" charset="0"/>
              </a:rPr>
              <a:t>Weak Interaction</a:t>
            </a:r>
            <a:r>
              <a:rPr lang="zh-TW" altLang="en-US" sz="1800" dirty="0">
                <a:solidFill>
                  <a:srgbClr val="FF0000"/>
                </a:solidFill>
                <a:latin typeface="Times New Roman" pitchFamily="18" charset="0"/>
                <a:cs typeface="Times New Roman" pitchFamily="18" charset="0"/>
              </a:rPr>
              <a:t>：</a:t>
            </a:r>
            <a:r>
              <a:rPr lang="zh-TW" altLang="en-US" sz="1800" dirty="0"/>
              <a:t>衰變的交互作用。</a:t>
            </a:r>
            <a:endParaRPr lang="en-US" altLang="zh-TW" sz="1800" dirty="0">
              <a:solidFill>
                <a:srgbClr val="FF0000"/>
              </a:solidFill>
              <a:latin typeface="Times New Roman" pitchFamily="18" charset="0"/>
              <a:cs typeface="Times New Roman" pitchFamily="18" charset="0"/>
            </a:endParaRPr>
          </a:p>
        </p:txBody>
      </p:sp>
      <p:pic>
        <p:nvPicPr>
          <p:cNvPr id="41987" name="Picture 4" descr="nbet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253" y="4334817"/>
            <a:ext cx="21542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8" descr="nbeta4"/>
          <p:cNvPicPr>
            <a:picLocks noChangeAspect="1" noChangeArrowheads="1"/>
          </p:cNvPicPr>
          <p:nvPr/>
        </p:nvPicPr>
        <p:blipFill rotWithShape="1">
          <a:blip r:embed="rId3">
            <a:extLst>
              <a:ext uri="{28A0092B-C50C-407E-A947-70E740481C1C}">
                <a14:useLocalDpi xmlns:a14="http://schemas.microsoft.com/office/drawing/2010/main" val="0"/>
              </a:ext>
            </a:extLst>
          </a:blip>
          <a:srcRect l="18749"/>
          <a:stretch/>
        </p:blipFill>
        <p:spPr bwMode="auto">
          <a:xfrm>
            <a:off x="4139952" y="4149080"/>
            <a:ext cx="23256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9"/>
          <p:cNvSpPr txBox="1">
            <a:spLocks noChangeArrowheads="1"/>
          </p:cNvSpPr>
          <p:nvPr/>
        </p:nvSpPr>
        <p:spPr bwMode="auto">
          <a:xfrm>
            <a:off x="2471999" y="3324256"/>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spcBef>
                <a:spcPct val="50000"/>
              </a:spcBef>
              <a:buFontTx/>
              <a:buNone/>
            </a:pPr>
            <a:r>
              <a:rPr kumimoji="0" lang="el-GR" altLang="zh-TW" sz="1800" i="1">
                <a:solidFill>
                  <a:srgbClr val="FF0000"/>
                </a:solidFill>
                <a:latin typeface="Times New Roman" pitchFamily="18" charset="0"/>
                <a:cs typeface="Times New Roman" pitchFamily="18" charset="0"/>
              </a:rPr>
              <a:t>β</a:t>
            </a:r>
            <a:r>
              <a:rPr kumimoji="0" lang="en-US" altLang="zh-TW" sz="1800">
                <a:solidFill>
                  <a:srgbClr val="FF0000"/>
                </a:solidFill>
                <a:latin typeface="Times New Roman" pitchFamily="18" charset="0"/>
                <a:cs typeface="Times New Roman" pitchFamily="18" charset="0"/>
              </a:rPr>
              <a:t> </a:t>
            </a:r>
            <a:r>
              <a:rPr kumimoji="0" lang="zh-TW" altLang="en-US" sz="1800">
                <a:solidFill>
                  <a:srgbClr val="FF0000"/>
                </a:solidFill>
                <a:latin typeface="Times New Roman" pitchFamily="18" charset="0"/>
                <a:cs typeface="Times New Roman" pitchFamily="18" charset="0"/>
              </a:rPr>
              <a:t>衰變</a:t>
            </a:r>
            <a:endParaRPr kumimoji="0" lang="el-GR" altLang="zh-TW" sz="1800">
              <a:solidFill>
                <a:srgbClr val="FF0000"/>
              </a:solidFill>
              <a:latin typeface="Times New Roman" pitchFamily="18" charset="0"/>
              <a:cs typeface="Times New Roman" pitchFamily="18" charset="0"/>
            </a:endParaRPr>
          </a:p>
        </p:txBody>
      </p:sp>
      <p:pic>
        <p:nvPicPr>
          <p:cNvPr id="41994" name="Picture 11" descr="Illustration of the weak force: a group of quarks being eroded by r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4149080"/>
            <a:ext cx="21320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5" descr="4forces"/>
          <p:cNvPicPr>
            <a:picLocks noChangeAspect="1" noChangeArrowheads="1"/>
          </p:cNvPicPr>
          <p:nvPr/>
        </p:nvPicPr>
        <p:blipFill>
          <a:blip r:embed="rId5">
            <a:extLst>
              <a:ext uri="{28A0092B-C50C-407E-A947-70E740481C1C}">
                <a14:useLocalDpi xmlns:a14="http://schemas.microsoft.com/office/drawing/2010/main" val="0"/>
              </a:ext>
            </a:extLst>
          </a:blip>
          <a:srcRect t="40320" r="65118"/>
          <a:stretch>
            <a:fillRect/>
          </a:stretch>
        </p:blipFill>
        <p:spPr bwMode="auto">
          <a:xfrm>
            <a:off x="7185025" y="1832917"/>
            <a:ext cx="1514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EE804DFE-24EF-E948-8DF8-3AEF937FA9F8}"/>
                  </a:ext>
                </a:extLst>
              </p:cNvPr>
              <p:cNvSpPr txBox="1"/>
              <p:nvPr/>
            </p:nvSpPr>
            <p:spPr>
              <a:xfrm>
                <a:off x="3542572" y="3382606"/>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3" name="文字方塊 12">
                <a:extLst>
                  <a:ext uri="{FF2B5EF4-FFF2-40B4-BE49-F238E27FC236}">
                    <a16:creationId xmlns:a16="http://schemas.microsoft.com/office/drawing/2014/main" id="{EE804DFE-24EF-E948-8DF8-3AEF937FA9F8}"/>
                  </a:ext>
                </a:extLst>
              </p:cNvPr>
              <p:cNvSpPr txBox="1">
                <a:spLocks noRot="1" noChangeAspect="1" noMove="1" noResize="1" noEditPoints="1" noAdjustHandles="1" noChangeArrowheads="1" noChangeShapeType="1" noTextEdit="1"/>
              </p:cNvSpPr>
              <p:nvPr/>
            </p:nvSpPr>
            <p:spPr>
              <a:xfrm>
                <a:off x="3542572" y="3382606"/>
                <a:ext cx="1917896" cy="276999"/>
              </a:xfrm>
              <a:prstGeom prst="rect">
                <a:avLst/>
              </a:prstGeom>
              <a:blipFill>
                <a:blip r:embed="rId6"/>
                <a:stretch>
                  <a:fillRect l="-654" b="-36364"/>
                </a:stretch>
              </a:blipFill>
            </p:spPr>
            <p:txBody>
              <a:bodyPr/>
              <a:lstStyle/>
              <a:p>
                <a:r>
                  <a:rPr lang="en-TW">
                    <a:noFill/>
                  </a:rPr>
                  <a:t> </a:t>
                </a:r>
              </a:p>
            </p:txBody>
          </p:sp>
        </mc:Fallback>
      </mc:AlternateContent>
      <p:sp>
        <p:nvSpPr>
          <p:cNvPr id="2" name="Rectangle 1">
            <a:extLst>
              <a:ext uri="{FF2B5EF4-FFF2-40B4-BE49-F238E27FC236}">
                <a16:creationId xmlns:a16="http://schemas.microsoft.com/office/drawing/2014/main" id="{E71E99A7-FF12-6C46-8620-004810BDC1D2}"/>
              </a:ext>
            </a:extLst>
          </p:cNvPr>
          <p:cNvSpPr/>
          <p:nvPr/>
        </p:nvSpPr>
        <p:spPr>
          <a:xfrm>
            <a:off x="4139952" y="4982269"/>
            <a:ext cx="45719"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TextBox 7">
            <a:extLst>
              <a:ext uri="{FF2B5EF4-FFF2-40B4-BE49-F238E27FC236}">
                <a16:creationId xmlns:a16="http://schemas.microsoft.com/office/drawing/2014/main" id="{C9B39DAF-8D5F-04DD-B5B2-4FBB90E6BE04}"/>
              </a:ext>
            </a:extLst>
          </p:cNvPr>
          <p:cNvSpPr txBox="1"/>
          <p:nvPr/>
        </p:nvSpPr>
        <p:spPr>
          <a:xfrm>
            <a:off x="876547" y="2452460"/>
            <a:ext cx="5904656" cy="369332"/>
          </a:xfrm>
          <a:prstGeom prst="rect">
            <a:avLst/>
          </a:prstGeom>
          <a:noFill/>
        </p:spPr>
        <p:txBody>
          <a:bodyPr wrap="square" rtlCol="0">
            <a:spAutoFit/>
          </a:bodyPr>
          <a:lstStyle/>
          <a:p>
            <a:r>
              <a:rPr lang="en-TW" dirty="0"/>
              <a:t>在自然界，單獨的中子是不穩定的。</a:t>
            </a:r>
          </a:p>
        </p:txBody>
      </p:sp>
      <p:sp>
        <p:nvSpPr>
          <p:cNvPr id="9" name="Right Arrow 8">
            <a:extLst>
              <a:ext uri="{FF2B5EF4-FFF2-40B4-BE49-F238E27FC236}">
                <a16:creationId xmlns:a16="http://schemas.microsoft.com/office/drawing/2014/main" id="{8EC0D691-54A2-29FE-514E-F0D7AC8CB1B3}"/>
              </a:ext>
            </a:extLst>
          </p:cNvPr>
          <p:cNvSpPr/>
          <p:nvPr/>
        </p:nvSpPr>
        <p:spPr>
          <a:xfrm>
            <a:off x="3321149" y="4941790"/>
            <a:ext cx="576064"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0669209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597" y="4367131"/>
            <a:ext cx="3959695" cy="212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xt Box 9">
                <a:extLst>
                  <a:ext uri="{FF2B5EF4-FFF2-40B4-BE49-F238E27FC236}">
                    <a16:creationId xmlns:a16="http://schemas.microsoft.com/office/drawing/2014/main" id="{D287881C-D345-FE43-811B-5A51BC631358}"/>
                  </a:ext>
                </a:extLst>
              </p:cNvPr>
              <p:cNvSpPr txBox="1">
                <a:spLocks noChangeArrowheads="1"/>
              </p:cNvSpPr>
              <p:nvPr/>
            </p:nvSpPr>
            <p:spPr bwMode="auto">
              <a:xfrm>
                <a:off x="1861255" y="2631430"/>
                <a:ext cx="1152525"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spcBef>
                    <a:spcPct val="50000"/>
                  </a:spcBef>
                  <a:buFontTx/>
                  <a:buNone/>
                </a:pPr>
                <a14:m>
                  <m:oMath xmlns:m="http://schemas.openxmlformats.org/officeDocument/2006/math">
                    <m:r>
                      <a:rPr kumimoji="0" lang="el-GR" altLang="zh-TW" sz="1800" i="1" dirty="0" smtClean="0">
                        <a:solidFill>
                          <a:srgbClr val="FF0000"/>
                        </a:solidFill>
                        <a:latin typeface="Cambria Math" panose="02040503050406030204" pitchFamily="18" charset="0"/>
                        <a:cs typeface="Times New Roman" pitchFamily="18" charset="0"/>
                      </a:rPr>
                      <m:t>𝛽</m:t>
                    </m:r>
                  </m:oMath>
                </a14:m>
                <a:r>
                  <a:rPr kumimoji="0" lang="zh-TW" altLang="en-US" sz="1800" dirty="0">
                    <a:solidFill>
                      <a:srgbClr val="FF0000"/>
                    </a:solidFill>
                    <a:latin typeface="Times New Roman" pitchFamily="18" charset="0"/>
                    <a:cs typeface="Times New Roman" pitchFamily="18" charset="0"/>
                  </a:rPr>
                  <a:t>衰變</a:t>
                </a:r>
                <a:endParaRPr kumimoji="0" lang="el-GR" altLang="zh-TW" sz="1800" dirty="0">
                  <a:solidFill>
                    <a:srgbClr val="FF0000"/>
                  </a:solidFill>
                  <a:latin typeface="Times New Roman" pitchFamily="18" charset="0"/>
                  <a:cs typeface="Times New Roman" pitchFamily="18" charset="0"/>
                </a:endParaRPr>
              </a:p>
            </p:txBody>
          </p:sp>
        </mc:Choice>
        <mc:Fallback xmlns="">
          <p:sp>
            <p:nvSpPr>
              <p:cNvPr id="3" name="Text Box 9">
                <a:extLst>
                  <a:ext uri="{FF2B5EF4-FFF2-40B4-BE49-F238E27FC236}">
                    <a16:creationId xmlns:a16="http://schemas.microsoft.com/office/drawing/2014/main" id="{D287881C-D345-FE43-811B-5A51BC631358}"/>
                  </a:ext>
                </a:extLst>
              </p:cNvPr>
              <p:cNvSpPr txBox="1">
                <a:spLocks noRot="1" noChangeAspect="1" noMove="1" noResize="1" noEditPoints="1" noAdjustHandles="1" noChangeArrowheads="1" noChangeShapeType="1" noTextEdit="1"/>
              </p:cNvSpPr>
              <p:nvPr/>
            </p:nvSpPr>
            <p:spPr bwMode="auto">
              <a:xfrm>
                <a:off x="1861255" y="2631430"/>
                <a:ext cx="1152525" cy="369888"/>
              </a:xfrm>
              <a:prstGeom prst="rect">
                <a:avLst/>
              </a:prstGeom>
              <a:blipFill>
                <a:blip r:embed="rId3"/>
                <a:stretch>
                  <a:fillRect l="-2174"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12">
                <a:extLst>
                  <a:ext uri="{FF2B5EF4-FFF2-40B4-BE49-F238E27FC236}">
                    <a16:creationId xmlns:a16="http://schemas.microsoft.com/office/drawing/2014/main" id="{4CD47744-9101-134C-B642-F907A90D1E91}"/>
                  </a:ext>
                </a:extLst>
              </p:cNvPr>
              <p:cNvSpPr txBox="1"/>
              <p:nvPr/>
            </p:nvSpPr>
            <p:spPr>
              <a:xfrm>
                <a:off x="2931828" y="2689780"/>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4" name="文字方塊 12">
                <a:extLst>
                  <a:ext uri="{FF2B5EF4-FFF2-40B4-BE49-F238E27FC236}">
                    <a16:creationId xmlns:a16="http://schemas.microsoft.com/office/drawing/2014/main" id="{4CD47744-9101-134C-B642-F907A90D1E91}"/>
                  </a:ext>
                </a:extLst>
              </p:cNvPr>
              <p:cNvSpPr txBox="1">
                <a:spLocks noRot="1" noChangeAspect="1" noMove="1" noResize="1" noEditPoints="1" noAdjustHandles="1" noChangeArrowheads="1" noChangeShapeType="1" noTextEdit="1"/>
              </p:cNvSpPr>
              <p:nvPr/>
            </p:nvSpPr>
            <p:spPr>
              <a:xfrm>
                <a:off x="2931828" y="2689780"/>
                <a:ext cx="1917896" cy="276999"/>
              </a:xfrm>
              <a:prstGeom prst="rect">
                <a:avLst/>
              </a:prstGeom>
              <a:blipFill>
                <a:blip r:embed="rId4"/>
                <a:stretch>
                  <a:fillRect l="-654" b="-30435"/>
                </a:stretch>
              </a:blipFill>
            </p:spPr>
            <p:txBody>
              <a:bodyPr/>
              <a:lstStyle/>
              <a:p>
                <a:r>
                  <a:rPr lang="en-TW">
                    <a:noFill/>
                  </a:rPr>
                  <a:t> </a:t>
                </a:r>
              </a:p>
            </p:txBody>
          </p:sp>
        </mc:Fallback>
      </mc:AlternateContent>
      <p:pic>
        <p:nvPicPr>
          <p:cNvPr id="5" name="Picture 4" descr="nbeta0">
            <a:extLst>
              <a:ext uri="{FF2B5EF4-FFF2-40B4-BE49-F238E27FC236}">
                <a16:creationId xmlns:a16="http://schemas.microsoft.com/office/drawing/2014/main" id="{356E2D83-6B6E-4A41-9FE3-59A689876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442" y="1128145"/>
            <a:ext cx="21542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beta4">
            <a:extLst>
              <a:ext uri="{FF2B5EF4-FFF2-40B4-BE49-F238E27FC236}">
                <a16:creationId xmlns:a16="http://schemas.microsoft.com/office/drawing/2014/main" id="{F5D61BE3-A8B0-7E4A-A684-973BF8B2BC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1052736"/>
            <a:ext cx="28622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7FF3722-4E4B-2FA9-E1AE-3EFA6AF7E156}"/>
                  </a:ext>
                </a:extLst>
              </p:cNvPr>
              <p:cNvSpPr txBox="1"/>
              <p:nvPr/>
            </p:nvSpPr>
            <p:spPr>
              <a:xfrm>
                <a:off x="1818844" y="3059668"/>
                <a:ext cx="5607077" cy="369332"/>
              </a:xfrm>
              <a:prstGeom prst="rect">
                <a:avLst/>
              </a:prstGeom>
              <a:noFill/>
            </p:spPr>
            <p:txBody>
              <a:bodyPr wrap="square" rtlCol="0">
                <a:spAutoFit/>
              </a:bodyPr>
              <a:lstStyle/>
              <a:p>
                <a:r>
                  <a:rPr kumimoji="0" lang="zh-TW" altLang="en-US" sz="1800" dirty="0">
                    <a:solidFill>
                      <a:srgbClr val="FF0000"/>
                    </a:solidFill>
                    <a:latin typeface="+mj-ea"/>
                    <a:ea typeface="+mj-ea"/>
                    <a:cs typeface="Times New Roman" panose="02020603050405020304" pitchFamily="18" charset="0"/>
                  </a:rPr>
                  <a:t>與</a:t>
                </a:r>
                <a14:m>
                  <m:oMath xmlns:m="http://schemas.openxmlformats.org/officeDocument/2006/math">
                    <m:r>
                      <a:rPr kumimoji="0" lang="el-GR" altLang="zh-TW" sz="1800" i="1" smtClean="0">
                        <a:solidFill>
                          <a:srgbClr val="FF0000"/>
                        </a:solidFill>
                        <a:latin typeface="Cambria Math" panose="02040503050406030204" pitchFamily="18" charset="0"/>
                        <a:ea typeface="Cambria Math" panose="02040503050406030204" pitchFamily="18" charset="0"/>
                        <a:cs typeface="Times New Roman" pitchFamily="18" charset="0"/>
                      </a:rPr>
                      <m:t>𝛼</m:t>
                    </m:r>
                  </m:oMath>
                </a14:m>
                <a:r>
                  <a:rPr kumimoji="0" lang="zh-TW" altLang="en-US" sz="1800" dirty="0">
                    <a:solidFill>
                      <a:srgbClr val="FF0000"/>
                    </a:solidFill>
                    <a:latin typeface="Times New Roman" pitchFamily="18" charset="0"/>
                    <a:cs typeface="Times New Roman" pitchFamily="18" charset="0"/>
                  </a:rPr>
                  <a:t>衰變不同，在</a:t>
                </a:r>
                <a14:m>
                  <m:oMath xmlns:m="http://schemas.openxmlformats.org/officeDocument/2006/math">
                    <m:r>
                      <a:rPr kumimoji="0" lang="el-GR" altLang="zh-TW" i="1" dirty="0">
                        <a:solidFill>
                          <a:srgbClr val="FF0000"/>
                        </a:solidFill>
                        <a:latin typeface="Cambria Math" panose="02040503050406030204" pitchFamily="18" charset="0"/>
                        <a:cs typeface="Times New Roman" pitchFamily="18" charset="0"/>
                      </a:rPr>
                      <m:t>𝛽</m:t>
                    </m:r>
                  </m:oMath>
                </a14:m>
                <a:r>
                  <a:rPr kumimoji="0" lang="zh-TW" altLang="en-US" dirty="0">
                    <a:solidFill>
                      <a:srgbClr val="FF0000"/>
                    </a:solidFill>
                    <a:latin typeface="Times New Roman" pitchFamily="18" charset="0"/>
                    <a:cs typeface="Times New Roman" pitchFamily="18" charset="0"/>
                  </a:rPr>
                  <a:t>衰變</a:t>
                </a:r>
                <a:r>
                  <a:rPr lang="en-TW" dirty="0">
                    <a:solidFill>
                      <a:srgbClr val="FF0000"/>
                    </a:solidFill>
                  </a:rPr>
                  <a:t>中，核子的身份改變了</a:t>
                </a:r>
                <a:r>
                  <a:rPr kumimoji="0" lang="zh-TW" altLang="en-US" dirty="0">
                    <a:solidFill>
                      <a:srgbClr val="FF0000"/>
                    </a:solidFill>
                    <a:latin typeface="Times New Roman" pitchFamily="18" charset="0"/>
                    <a:cs typeface="Times New Roman" pitchFamily="18" charset="0"/>
                  </a:rPr>
                  <a:t>，</a:t>
                </a:r>
                <a:endParaRPr lang="en-TW" dirty="0">
                  <a:solidFill>
                    <a:srgbClr val="FF0000"/>
                  </a:solidFill>
                </a:endParaRPr>
              </a:p>
            </p:txBody>
          </p:sp>
        </mc:Choice>
        <mc:Fallback xmlns="">
          <p:sp>
            <p:nvSpPr>
              <p:cNvPr id="2" name="TextBox 1">
                <a:extLst>
                  <a:ext uri="{FF2B5EF4-FFF2-40B4-BE49-F238E27FC236}">
                    <a16:creationId xmlns:a16="http://schemas.microsoft.com/office/drawing/2014/main" id="{67FF3722-4E4B-2FA9-E1AE-3EFA6AF7E156}"/>
                  </a:ext>
                </a:extLst>
              </p:cNvPr>
              <p:cNvSpPr txBox="1">
                <a:spLocks noRot="1" noChangeAspect="1" noMove="1" noResize="1" noEditPoints="1" noAdjustHandles="1" noChangeArrowheads="1" noChangeShapeType="1" noTextEdit="1"/>
              </p:cNvSpPr>
              <p:nvPr/>
            </p:nvSpPr>
            <p:spPr>
              <a:xfrm>
                <a:off x="1818844" y="3059668"/>
                <a:ext cx="5607077" cy="369332"/>
              </a:xfrm>
              <a:prstGeom prst="rect">
                <a:avLst/>
              </a:prstGeom>
              <a:blipFill>
                <a:blip r:embed="rId7"/>
                <a:stretch>
                  <a:fillRect l="-905" t="-6452"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8200E30-C402-081E-4DFA-D9E6F8740EE6}"/>
                  </a:ext>
                </a:extLst>
              </p:cNvPr>
              <p:cNvSpPr txBox="1"/>
              <p:nvPr/>
            </p:nvSpPr>
            <p:spPr>
              <a:xfrm>
                <a:off x="1817046" y="3456011"/>
                <a:ext cx="2450915" cy="369332"/>
              </a:xfrm>
              <a:prstGeom prst="rect">
                <a:avLst/>
              </a:prstGeom>
              <a:noFill/>
            </p:spPr>
            <p:txBody>
              <a:bodyPr wrap="square" rtlCol="0">
                <a:spAutoFit/>
              </a:bodyPr>
              <a:lstStyle/>
              <a:p>
                <a:r>
                  <a:rPr lang="en-TW" dirty="0">
                    <a:solidFill>
                      <a:srgbClr val="FF0000"/>
                    </a:solidFill>
                  </a:rPr>
                  <a:t>同時會放出微中子</a:t>
                </a:r>
                <a14:m>
                  <m:oMath xmlns:m="http://schemas.openxmlformats.org/officeDocument/2006/math">
                    <m:r>
                      <a:rPr lang="en-TW" i="1" smtClean="0">
                        <a:solidFill>
                          <a:srgbClr val="FF0000"/>
                        </a:solidFill>
                        <a:latin typeface="Cambria Math" panose="02040503050406030204" pitchFamily="18" charset="0"/>
                        <a:ea typeface="Cambria Math" panose="02040503050406030204" pitchFamily="18" charset="0"/>
                      </a:rPr>
                      <m:t>𝜈</m:t>
                    </m:r>
                  </m:oMath>
                </a14:m>
                <a:r>
                  <a:rPr lang="en-TW" dirty="0">
                    <a:solidFill>
                      <a:srgbClr val="FF0000"/>
                    </a:solidFill>
                  </a:rPr>
                  <a:t>！</a:t>
                </a:r>
              </a:p>
            </p:txBody>
          </p:sp>
        </mc:Choice>
        <mc:Fallback xmlns="">
          <p:sp>
            <p:nvSpPr>
              <p:cNvPr id="7" name="TextBox 6">
                <a:extLst>
                  <a:ext uri="{FF2B5EF4-FFF2-40B4-BE49-F238E27FC236}">
                    <a16:creationId xmlns:a16="http://schemas.microsoft.com/office/drawing/2014/main" id="{68200E30-C402-081E-4DFA-D9E6F8740EE6}"/>
                  </a:ext>
                </a:extLst>
              </p:cNvPr>
              <p:cNvSpPr txBox="1">
                <a:spLocks noRot="1" noChangeAspect="1" noMove="1" noResize="1" noEditPoints="1" noAdjustHandles="1" noChangeArrowheads="1" noChangeShapeType="1" noTextEdit="1"/>
              </p:cNvSpPr>
              <p:nvPr/>
            </p:nvSpPr>
            <p:spPr>
              <a:xfrm>
                <a:off x="1817046" y="3456011"/>
                <a:ext cx="2450915" cy="369332"/>
              </a:xfrm>
              <a:prstGeom prst="rect">
                <a:avLst/>
              </a:prstGeom>
              <a:blipFill>
                <a:blip r:embed="rId8"/>
                <a:stretch>
                  <a:fillRect l="-2073" t="-10000"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43EF6BF-98B6-EFA9-660B-5C7187A48E6D}"/>
                  </a:ext>
                </a:extLst>
              </p:cNvPr>
              <p:cNvSpPr txBox="1"/>
              <p:nvPr/>
            </p:nvSpPr>
            <p:spPr>
              <a:xfrm>
                <a:off x="1817046" y="3870305"/>
                <a:ext cx="5607076" cy="369332"/>
              </a:xfrm>
              <a:prstGeom prst="rect">
                <a:avLst/>
              </a:prstGeom>
              <a:noFill/>
            </p:spPr>
            <p:txBody>
              <a:bodyPr wrap="square" rtlCol="0">
                <a:spAutoFit/>
              </a:bodyPr>
              <a:lstStyle/>
              <a:p>
                <a:r>
                  <a:rPr lang="en-TW" dirty="0"/>
                  <a:t>原子核內的中子可以進行</a:t>
                </a:r>
                <a14:m>
                  <m:oMath xmlns:m="http://schemas.openxmlformats.org/officeDocument/2006/math">
                    <m:r>
                      <a:rPr kumimoji="0" lang="el-GR" altLang="zh-TW" sz="1800" i="1" dirty="0" smtClean="0">
                        <a:solidFill>
                          <a:schemeClr val="tx1"/>
                        </a:solidFill>
                        <a:latin typeface="Cambria Math" panose="02040503050406030204" pitchFamily="18" charset="0"/>
                        <a:cs typeface="Times New Roman" pitchFamily="18" charset="0"/>
                      </a:rPr>
                      <m:t>𝛽</m:t>
                    </m:r>
                  </m:oMath>
                </a14:m>
                <a:r>
                  <a:rPr kumimoji="0" lang="zh-TW" altLang="en-US" sz="1800" dirty="0">
                    <a:solidFill>
                      <a:schemeClr val="tx1"/>
                    </a:solidFill>
                    <a:latin typeface="Times New Roman" pitchFamily="18" charset="0"/>
                    <a:cs typeface="Times New Roman" pitchFamily="18" charset="0"/>
                  </a:rPr>
                  <a:t>衰變。</a:t>
                </a:r>
                <a:endParaRPr kumimoji="0" lang="el-GR" altLang="zh-TW" sz="1800" dirty="0">
                  <a:solidFill>
                    <a:srgbClr val="FF0000"/>
                  </a:solidFill>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F43EF6BF-98B6-EFA9-660B-5C7187A48E6D}"/>
                  </a:ext>
                </a:extLst>
              </p:cNvPr>
              <p:cNvSpPr txBox="1">
                <a:spLocks noRot="1" noChangeAspect="1" noMove="1" noResize="1" noEditPoints="1" noAdjustHandles="1" noChangeArrowheads="1" noChangeShapeType="1" noTextEdit="1"/>
              </p:cNvSpPr>
              <p:nvPr/>
            </p:nvSpPr>
            <p:spPr>
              <a:xfrm>
                <a:off x="1817046" y="3870305"/>
                <a:ext cx="5607076" cy="369332"/>
              </a:xfrm>
              <a:prstGeom prst="rect">
                <a:avLst/>
              </a:prstGeom>
              <a:blipFill>
                <a:blip r:embed="rId9"/>
                <a:stretch>
                  <a:fillRect l="-905"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29633592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21" y="431549"/>
            <a:ext cx="4608512" cy="247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D7AFBA3-D352-A244-8EA2-E3CCEF5E2946}"/>
              </a:ext>
            </a:extLst>
          </p:cNvPr>
          <p:cNvSpPr txBox="1"/>
          <p:nvPr/>
        </p:nvSpPr>
        <p:spPr>
          <a:xfrm>
            <a:off x="1817323" y="5718256"/>
            <a:ext cx="6659060" cy="369332"/>
          </a:xfrm>
          <a:prstGeom prst="rect">
            <a:avLst/>
          </a:prstGeom>
          <a:noFill/>
        </p:spPr>
        <p:txBody>
          <a:bodyPr wrap="square" rtlCol="0">
            <a:spAutoFit/>
          </a:bodyPr>
          <a:lstStyle/>
          <a:p>
            <a:r>
              <a:rPr lang="en-TW" dirty="0"/>
              <a:t>大部分不穩定放射性原子核的放射性，就來自</a:t>
            </a:r>
            <a:r>
              <a:rPr kumimoji="0" lang="el-GR" altLang="zh-TW" i="1" dirty="0">
                <a:solidFill>
                  <a:srgbClr val="FF0000"/>
                </a:solidFill>
                <a:latin typeface="Times New Roman" pitchFamily="18" charset="0"/>
                <a:cs typeface="Times New Roman" pitchFamily="18" charset="0"/>
              </a:rPr>
              <a:t> </a:t>
            </a:r>
            <a:r>
              <a:rPr kumimoji="0" lang="el-GR" altLang="zh-TW" i="1" dirty="0">
                <a:latin typeface="Times New Roman" pitchFamily="18" charset="0"/>
                <a:cs typeface="Times New Roman" pitchFamily="18" charset="0"/>
              </a:rPr>
              <a:t>β</a:t>
            </a:r>
            <a:r>
              <a:rPr kumimoji="0" lang="el-GR" altLang="zh-TW" i="1" dirty="0">
                <a:solidFill>
                  <a:srgbClr val="FF0000"/>
                </a:solidFill>
                <a:latin typeface="Times New Roman" pitchFamily="18" charset="0"/>
                <a:cs typeface="Times New Roman" pitchFamily="18" charset="0"/>
              </a:rPr>
              <a:t> </a:t>
            </a:r>
            <a:r>
              <a:rPr lang="en-TW" dirty="0"/>
              <a:t>衰變 ！</a:t>
            </a:r>
          </a:p>
        </p:txBody>
      </p:sp>
      <p:sp>
        <p:nvSpPr>
          <p:cNvPr id="4" name="TextBox 3">
            <a:extLst>
              <a:ext uri="{FF2B5EF4-FFF2-40B4-BE49-F238E27FC236}">
                <a16:creationId xmlns:a16="http://schemas.microsoft.com/office/drawing/2014/main" id="{B9DC7CF0-2185-6940-B20C-21F508CA3DD0}"/>
              </a:ext>
            </a:extLst>
          </p:cNvPr>
          <p:cNvSpPr txBox="1"/>
          <p:nvPr/>
        </p:nvSpPr>
        <p:spPr>
          <a:xfrm>
            <a:off x="1817323" y="5273976"/>
            <a:ext cx="5782256" cy="369332"/>
          </a:xfrm>
          <a:prstGeom prst="rect">
            <a:avLst/>
          </a:prstGeom>
          <a:noFill/>
        </p:spPr>
        <p:txBody>
          <a:bodyPr wrap="square" rtlCol="0">
            <a:spAutoFit/>
          </a:bodyPr>
          <a:lstStyle/>
          <a:p>
            <a:r>
              <a:rPr lang="en-TW" dirty="0"/>
              <a:t>衰變前後原子核的質量會有差異，而有能量釋放。</a:t>
            </a:r>
          </a:p>
        </p:txBody>
      </p:sp>
      <p:pic>
        <p:nvPicPr>
          <p:cNvPr id="90114" name="Picture 2" descr="Beta decay - Wikipedia">
            <a:extLst>
              <a:ext uri="{FF2B5EF4-FFF2-40B4-BE49-F238E27FC236}">
                <a16:creationId xmlns:a16="http://schemas.microsoft.com/office/drawing/2014/main" id="{1B4F2096-6A27-A346-A546-59F3443D1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007" y="431549"/>
            <a:ext cx="3636100" cy="24730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E82C0BE-1AEE-CE49-A180-E2A8E34306AE}"/>
              </a:ext>
            </a:extLst>
          </p:cNvPr>
          <p:cNvSpPr txBox="1"/>
          <p:nvPr/>
        </p:nvSpPr>
        <p:spPr>
          <a:xfrm>
            <a:off x="1817323" y="3029536"/>
            <a:ext cx="6768752" cy="369332"/>
          </a:xfrm>
          <a:prstGeom prst="rect">
            <a:avLst/>
          </a:prstGeom>
          <a:noFill/>
        </p:spPr>
        <p:txBody>
          <a:bodyPr wrap="square">
            <a:spAutoFit/>
          </a:bodyPr>
          <a:lstStyle/>
          <a:p>
            <a:r>
              <a:rPr lang="en-TW" dirty="0"/>
              <a:t>原子核中的質子數目決定原子的化學性質。</a:t>
            </a:r>
          </a:p>
        </p:txBody>
      </p:sp>
      <mc:AlternateContent xmlns:mc="http://schemas.openxmlformats.org/markup-compatibility/2006" xmlns:a14="http://schemas.microsoft.com/office/drawing/2010/main">
        <mc:Choice Requires="a14">
          <p:sp>
            <p:nvSpPr>
              <p:cNvPr id="10" name="文字方塊 25">
                <a:extLst>
                  <a:ext uri="{FF2B5EF4-FFF2-40B4-BE49-F238E27FC236}">
                    <a16:creationId xmlns:a16="http://schemas.microsoft.com/office/drawing/2014/main" id="{F6F6B974-9D66-944F-9709-95717DDF004D}"/>
                  </a:ext>
                </a:extLst>
              </p:cNvPr>
              <p:cNvSpPr txBox="1"/>
              <p:nvPr/>
            </p:nvSpPr>
            <p:spPr>
              <a:xfrm>
                <a:off x="1910129" y="4872955"/>
                <a:ext cx="2141035" cy="28187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kumimoji="1" lang="en-US" altLang="zh-TW" b="0" i="1" smtClean="0">
                              <a:latin typeface="Cambria Math" panose="02040503050406030204" pitchFamily="18" charset="0"/>
                              <a:ea typeface="Cambria Math" panose="02040503050406030204" pitchFamily="18" charset="0"/>
                            </a:rPr>
                          </m:ctrlPr>
                        </m:sPrePr>
                        <m:sub>
                          <m:r>
                            <a:rPr kumimoji="1" lang="en-US" altLang="zh-TW" b="0" i="1" smtClean="0">
                              <a:latin typeface="Cambria Math" panose="02040503050406030204" pitchFamily="18" charset="0"/>
                              <a:ea typeface="Cambria Math" panose="02040503050406030204" pitchFamily="18" charset="0"/>
                            </a:rPr>
                            <m:t>6</m:t>
                          </m:r>
                        </m:sub>
                        <m:sup>
                          <m:r>
                            <a:rPr lang="en-US" b="0" i="1" smtClean="0">
                              <a:latin typeface="Cambria Math" panose="02040503050406030204" pitchFamily="18" charset="0"/>
                            </a:rPr>
                            <m:t>14</m:t>
                          </m:r>
                        </m:sup>
                        <m:e>
                          <m:r>
                            <m:rPr>
                              <m:nor/>
                            </m:rPr>
                            <a:rPr lang="en-US" b="0" i="0" smtClean="0">
                              <a:latin typeface="Cambria Math" panose="02040503050406030204" pitchFamily="18" charset="0"/>
                            </a:rPr>
                            <m:t>C</m:t>
                          </m:r>
                        </m:e>
                      </m:sPre>
                      <m:r>
                        <a:rPr kumimoji="1" lang="en-US" altLang="zh-TW" i="1" smtClean="0">
                          <a:latin typeface="Cambria Math" panose="02040503050406030204" pitchFamily="18" charset="0"/>
                          <a:ea typeface="Cambria Math" panose="02040503050406030204" pitchFamily="18" charset="0"/>
                        </a:rPr>
                        <m:t>→</m:t>
                      </m:r>
                      <m:sPre>
                        <m:sPrePr>
                          <m:ctrlPr>
                            <a:rPr lang="en-US" altLang="zh-TW" i="1">
                              <a:latin typeface="Cambria Math" panose="02040503050406030204" pitchFamily="18" charset="0"/>
                              <a:ea typeface="Cambria Math" panose="02040503050406030204" pitchFamily="18" charset="0"/>
                            </a:rPr>
                          </m:ctrlPr>
                        </m:sPrePr>
                        <m:sub>
                          <m:r>
                            <a:rPr lang="en-US" altLang="zh-TW" b="0" i="1" smtClean="0">
                              <a:latin typeface="Cambria Math" panose="02040503050406030204" pitchFamily="18" charset="0"/>
                              <a:ea typeface="Cambria Math" panose="02040503050406030204" pitchFamily="18" charset="0"/>
                            </a:rPr>
                            <m:t>7</m:t>
                          </m:r>
                        </m:sub>
                        <m:sup>
                          <m:r>
                            <a:rPr lang="en-US" i="1">
                              <a:latin typeface="Cambria Math" panose="02040503050406030204" pitchFamily="18" charset="0"/>
                            </a:rPr>
                            <m:t>14</m:t>
                          </m:r>
                        </m:sup>
                        <m:e>
                          <m:r>
                            <m:rPr>
                              <m:nor/>
                            </m:rPr>
                            <a:rPr lang="en-US" b="0" i="0" smtClean="0">
                              <a:latin typeface="Cambria Math" panose="02040503050406030204" pitchFamily="18" charset="0"/>
                            </a:rPr>
                            <m:t>N</m:t>
                          </m:r>
                        </m:e>
                      </m:sPre>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0" name="文字方塊 25">
                <a:extLst>
                  <a:ext uri="{FF2B5EF4-FFF2-40B4-BE49-F238E27FC236}">
                    <a16:creationId xmlns:a16="http://schemas.microsoft.com/office/drawing/2014/main" id="{F6F6B974-9D66-944F-9709-95717DDF004D}"/>
                  </a:ext>
                </a:extLst>
              </p:cNvPr>
              <p:cNvSpPr txBox="1">
                <a:spLocks noRot="1" noChangeAspect="1" noMove="1" noResize="1" noEditPoints="1" noAdjustHandles="1" noChangeArrowheads="1" noChangeShapeType="1" noTextEdit="1"/>
              </p:cNvSpPr>
              <p:nvPr/>
            </p:nvSpPr>
            <p:spPr>
              <a:xfrm>
                <a:off x="1910129" y="4872955"/>
                <a:ext cx="2141035" cy="281872"/>
              </a:xfrm>
              <a:prstGeom prst="rect">
                <a:avLst/>
              </a:prstGeom>
              <a:blipFill>
                <a:blip r:embed="rId4"/>
                <a:stretch>
                  <a:fillRect b="-12500"/>
                </a:stretch>
              </a:blipFill>
            </p:spPr>
            <p:txBody>
              <a:bodyPr/>
              <a:lstStyle/>
              <a:p>
                <a:r>
                  <a:rPr lang="en-TW">
                    <a:noFill/>
                  </a:rPr>
                  <a:t> </a:t>
                </a:r>
              </a:p>
            </p:txBody>
          </p:sp>
        </mc:Fallback>
      </mc:AlternateContent>
      <p:sp>
        <p:nvSpPr>
          <p:cNvPr id="11" name="TextBox 10">
            <a:extLst>
              <a:ext uri="{FF2B5EF4-FFF2-40B4-BE49-F238E27FC236}">
                <a16:creationId xmlns:a16="http://schemas.microsoft.com/office/drawing/2014/main" id="{AAA53550-D07F-064E-859A-2C049B8C6A77}"/>
              </a:ext>
            </a:extLst>
          </p:cNvPr>
          <p:cNvSpPr txBox="1"/>
          <p:nvPr/>
        </p:nvSpPr>
        <p:spPr>
          <a:xfrm>
            <a:off x="1817323" y="3915730"/>
            <a:ext cx="6910784" cy="369332"/>
          </a:xfrm>
          <a:prstGeom prst="rect">
            <a:avLst/>
          </a:prstGeom>
          <a:noFill/>
        </p:spPr>
        <p:txBody>
          <a:bodyPr wrap="square" rtlCol="0">
            <a:spAutoFit/>
          </a:bodyPr>
          <a:lstStyle/>
          <a:p>
            <a:r>
              <a:rPr lang="en-TW" dirty="0"/>
              <a:t>不穩定的放射性原子核，可以透過</a:t>
            </a:r>
            <a:r>
              <a:rPr kumimoji="0" lang="el-GR" altLang="zh-TW" i="1" dirty="0">
                <a:latin typeface="Times New Roman" pitchFamily="18" charset="0"/>
                <a:cs typeface="Times New Roman" pitchFamily="18" charset="0"/>
              </a:rPr>
              <a:t>β</a:t>
            </a:r>
            <a:r>
              <a:rPr kumimoji="0" lang="el-GR" altLang="zh-TW" i="1" dirty="0">
                <a:solidFill>
                  <a:srgbClr val="FF0000"/>
                </a:solidFill>
                <a:latin typeface="Times New Roman" pitchFamily="18" charset="0"/>
                <a:cs typeface="Times New Roman" pitchFamily="18" charset="0"/>
              </a:rPr>
              <a:t> </a:t>
            </a:r>
            <a:r>
              <a:rPr lang="en-TW" dirty="0"/>
              <a:t>衰變</a:t>
            </a:r>
            <a:r>
              <a:rPr kumimoji="0" lang="el-GR" altLang="zh-TW" i="1" dirty="0">
                <a:latin typeface="Times New Roman" pitchFamily="18" charset="0"/>
                <a:cs typeface="Times New Roman" pitchFamily="18" charset="0"/>
              </a:rPr>
              <a:t> </a:t>
            </a:r>
            <a:r>
              <a:rPr lang="en-TW" dirty="0"/>
              <a:t>，衰變為不同的原子核，</a:t>
            </a:r>
          </a:p>
        </p:txBody>
      </p:sp>
      <p:sp>
        <p:nvSpPr>
          <p:cNvPr id="6" name="TextBox 5">
            <a:extLst>
              <a:ext uri="{FF2B5EF4-FFF2-40B4-BE49-F238E27FC236}">
                <a16:creationId xmlns:a16="http://schemas.microsoft.com/office/drawing/2014/main" id="{8D48EAA5-22D7-56A8-0009-4ECEDAF8F1EF}"/>
              </a:ext>
            </a:extLst>
          </p:cNvPr>
          <p:cNvSpPr txBox="1"/>
          <p:nvPr/>
        </p:nvSpPr>
        <p:spPr>
          <a:xfrm>
            <a:off x="3923928" y="3501008"/>
            <a:ext cx="4984504" cy="369332"/>
          </a:xfrm>
          <a:prstGeom prst="rect">
            <a:avLst/>
          </a:prstGeom>
          <a:noFill/>
        </p:spPr>
        <p:txBody>
          <a:bodyPr wrap="square" rtlCol="0">
            <a:spAutoFit/>
          </a:bodyPr>
          <a:lstStyle/>
          <a:p>
            <a:r>
              <a:rPr kumimoji="0" lang="zh-TW" altLang="en-US" dirty="0">
                <a:latin typeface="Times New Roman" pitchFamily="18" charset="0"/>
                <a:cs typeface="Times New Roman" pitchFamily="18" charset="0"/>
              </a:rPr>
              <a:t>原子核中若發生</a:t>
            </a:r>
            <a:r>
              <a:rPr kumimoji="0" lang="el-GR" altLang="zh-TW" i="1" dirty="0">
                <a:latin typeface="Times New Roman" pitchFamily="18" charset="0"/>
                <a:cs typeface="Times New Roman" pitchFamily="18" charset="0"/>
              </a:rPr>
              <a:t>β</a:t>
            </a:r>
            <a:r>
              <a:rPr kumimoji="0" lang="el-GR" altLang="zh-TW" i="1" dirty="0">
                <a:solidFill>
                  <a:srgbClr val="FF0000"/>
                </a:solidFill>
                <a:latin typeface="Times New Roman" pitchFamily="18" charset="0"/>
                <a:cs typeface="Times New Roman" pitchFamily="18" charset="0"/>
              </a:rPr>
              <a:t> </a:t>
            </a:r>
            <a:r>
              <a:rPr lang="en-TW" dirty="0"/>
              <a:t>衰變，原子核的核種會改變！</a:t>
            </a:r>
          </a:p>
        </p:txBody>
      </p:sp>
      <mc:AlternateContent xmlns:mc="http://schemas.openxmlformats.org/markup-compatibility/2006" xmlns:a14="http://schemas.microsoft.com/office/drawing/2010/main">
        <mc:Choice Requires="a14">
          <p:sp>
            <p:nvSpPr>
              <p:cNvPr id="7" name="文字方塊 25">
                <a:extLst>
                  <a:ext uri="{FF2B5EF4-FFF2-40B4-BE49-F238E27FC236}">
                    <a16:creationId xmlns:a16="http://schemas.microsoft.com/office/drawing/2014/main" id="{196CD969-D4A3-B6AB-8B9D-A1A695F724ED}"/>
                  </a:ext>
                </a:extLst>
              </p:cNvPr>
              <p:cNvSpPr txBox="1"/>
              <p:nvPr/>
            </p:nvSpPr>
            <p:spPr>
              <a:xfrm>
                <a:off x="1910129" y="3526597"/>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7" name="文字方塊 25">
                <a:extLst>
                  <a:ext uri="{FF2B5EF4-FFF2-40B4-BE49-F238E27FC236}">
                    <a16:creationId xmlns:a16="http://schemas.microsoft.com/office/drawing/2014/main" id="{196CD969-D4A3-B6AB-8B9D-A1A695F724ED}"/>
                  </a:ext>
                </a:extLst>
              </p:cNvPr>
              <p:cNvSpPr txBox="1">
                <a:spLocks noRot="1" noChangeAspect="1" noMove="1" noResize="1" noEditPoints="1" noAdjustHandles="1" noChangeArrowheads="1" noChangeShapeType="1" noTextEdit="1"/>
              </p:cNvSpPr>
              <p:nvPr/>
            </p:nvSpPr>
            <p:spPr>
              <a:xfrm>
                <a:off x="1910129" y="3526597"/>
                <a:ext cx="1917896" cy="276999"/>
              </a:xfrm>
              <a:prstGeom prst="rect">
                <a:avLst/>
              </a:prstGeom>
              <a:blipFill>
                <a:blip r:embed="rId5"/>
                <a:stretch>
                  <a:fillRect l="-1316" b="-30435"/>
                </a:stretch>
              </a:blipFill>
            </p:spPr>
            <p:txBody>
              <a:bodyPr/>
              <a:lstStyle/>
              <a:p>
                <a:r>
                  <a:rPr lang="en-TW">
                    <a:noFill/>
                  </a:rPr>
                  <a:t> </a:t>
                </a:r>
              </a:p>
            </p:txBody>
          </p:sp>
        </mc:Fallback>
      </mc:AlternateContent>
      <p:sp>
        <p:nvSpPr>
          <p:cNvPr id="12" name="TextBox 11">
            <a:extLst>
              <a:ext uri="{FF2B5EF4-FFF2-40B4-BE49-F238E27FC236}">
                <a16:creationId xmlns:a16="http://schemas.microsoft.com/office/drawing/2014/main" id="{CF07C709-1F46-BD77-56E6-3767BD845106}"/>
              </a:ext>
            </a:extLst>
          </p:cNvPr>
          <p:cNvSpPr txBox="1"/>
          <p:nvPr/>
        </p:nvSpPr>
        <p:spPr>
          <a:xfrm>
            <a:off x="1817323" y="4326336"/>
            <a:ext cx="4572000" cy="369332"/>
          </a:xfrm>
          <a:prstGeom prst="rect">
            <a:avLst/>
          </a:prstGeom>
          <a:noFill/>
        </p:spPr>
        <p:txBody>
          <a:bodyPr wrap="square">
            <a:spAutoFit/>
          </a:bodyPr>
          <a:lstStyle/>
          <a:p>
            <a:r>
              <a:rPr lang="en-TW" dirty="0"/>
              <a:t>例如：碳同位素原子核衰變為氮原子核！</a:t>
            </a:r>
          </a:p>
        </p:txBody>
      </p:sp>
      <p:sp>
        <p:nvSpPr>
          <p:cNvPr id="2" name="TextBox 1">
            <a:extLst>
              <a:ext uri="{FF2B5EF4-FFF2-40B4-BE49-F238E27FC236}">
                <a16:creationId xmlns:a16="http://schemas.microsoft.com/office/drawing/2014/main" id="{64F1AFE9-D13A-A95B-CC5A-7773E7BB668D}"/>
              </a:ext>
            </a:extLst>
          </p:cNvPr>
          <p:cNvSpPr txBox="1"/>
          <p:nvPr/>
        </p:nvSpPr>
        <p:spPr>
          <a:xfrm>
            <a:off x="1817323" y="6143741"/>
            <a:ext cx="6659060" cy="369332"/>
          </a:xfrm>
          <a:prstGeom prst="rect">
            <a:avLst/>
          </a:prstGeom>
          <a:noFill/>
        </p:spPr>
        <p:txBody>
          <a:bodyPr wrap="square" rtlCol="0">
            <a:spAutoFit/>
          </a:bodyPr>
          <a:lstStyle/>
          <a:p>
            <a:r>
              <a:rPr kumimoji="0" lang="el-GR" altLang="zh-TW" i="1" dirty="0">
                <a:latin typeface="Times New Roman" pitchFamily="18" charset="0"/>
                <a:cs typeface="Times New Roman" pitchFamily="18" charset="0"/>
              </a:rPr>
              <a:t>β</a:t>
            </a:r>
            <a:r>
              <a:rPr kumimoji="0" lang="el-GR" altLang="zh-TW" i="1" dirty="0">
                <a:solidFill>
                  <a:srgbClr val="FF0000"/>
                </a:solidFill>
                <a:latin typeface="Times New Roman" pitchFamily="18" charset="0"/>
                <a:cs typeface="Times New Roman" pitchFamily="18" charset="0"/>
              </a:rPr>
              <a:t> </a:t>
            </a:r>
            <a:r>
              <a:rPr lang="en-TW" dirty="0"/>
              <a:t>衰變會不會發生，就要看產物原子核是不是被容許！</a:t>
            </a:r>
          </a:p>
        </p:txBody>
      </p:sp>
    </p:spTree>
    <p:extLst>
      <p:ext uri="{BB962C8B-B14F-4D97-AF65-F5344CB8AC3E}">
        <p14:creationId xmlns:p14="http://schemas.microsoft.com/office/powerpoint/2010/main" val="155301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additive="base">
                                        <p:cTn id="7" dur="500" fill="hold"/>
                                        <p:tgtEl>
                                          <p:spTgt spid="90114"/>
                                        </p:tgtEl>
                                        <p:attrNameLst>
                                          <p:attrName>ppt_x</p:attrName>
                                        </p:attrNameLst>
                                      </p:cBhvr>
                                      <p:tavLst>
                                        <p:tav tm="0">
                                          <p:val>
                                            <p:strVal val="#ppt_x"/>
                                          </p:val>
                                        </p:tav>
                                        <p:tav tm="100000">
                                          <p:val>
                                            <p:strVal val="#ppt_x"/>
                                          </p:val>
                                        </p:tav>
                                      </p:tavLst>
                                    </p:anim>
                                    <p:anim calcmode="lin" valueType="num">
                                      <p:cBhvr additive="base">
                                        <p:cTn id="8" dur="500" fill="hold"/>
                                        <p:tgtEl>
                                          <p:spTgt spid="901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342A8B9F-9524-5343-BA6F-DA6C16111E84}"/>
              </a:ext>
            </a:extLst>
          </p:cNvPr>
          <p:cNvSpPr/>
          <p:nvPr/>
        </p:nvSpPr>
        <p:spPr>
          <a:xfrm>
            <a:off x="4800535" y="624362"/>
            <a:ext cx="2657033" cy="1782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405023" y="1984440"/>
            <a:ext cx="4248869" cy="3384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 name="Text Box 9">
                <a:extLst>
                  <a:ext uri="{FF2B5EF4-FFF2-40B4-BE49-F238E27FC236}">
                    <a16:creationId xmlns:a16="http://schemas.microsoft.com/office/drawing/2014/main" id="{E286924F-4C4F-584E-A05C-486E62A45E59}"/>
                  </a:ext>
                </a:extLst>
              </p:cNvPr>
              <p:cNvSpPr txBox="1">
                <a:spLocks noChangeArrowheads="1"/>
              </p:cNvSpPr>
              <p:nvPr/>
            </p:nvSpPr>
            <p:spPr bwMode="auto">
              <a:xfrm>
                <a:off x="1936975" y="5606330"/>
                <a:ext cx="614158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spcBef>
                    <a:spcPct val="50000"/>
                  </a:spcBef>
                  <a:buFontTx/>
                  <a:buNone/>
                </a:pPr>
                <a14:m>
                  <m:oMath xmlns:m="http://schemas.openxmlformats.org/officeDocument/2006/math">
                    <m:r>
                      <a:rPr kumimoji="0" lang="el-GR" altLang="zh-TW" sz="1800" i="1" dirty="0" smtClean="0">
                        <a:solidFill>
                          <a:srgbClr val="FF0000"/>
                        </a:solidFill>
                        <a:latin typeface="Cambria Math" panose="02040503050406030204" pitchFamily="18" charset="0"/>
                        <a:ea typeface="Cambria Math" panose="02040503050406030204" pitchFamily="18" charset="0"/>
                        <a:cs typeface="Times New Roman" pitchFamily="18" charset="0"/>
                      </a:rPr>
                      <m:t>𝛾</m:t>
                    </m:r>
                  </m:oMath>
                </a14:m>
                <a:r>
                  <a:rPr kumimoji="0" lang="en-US" altLang="zh-TW" sz="1800" dirty="0">
                    <a:solidFill>
                      <a:srgbClr val="FF0000"/>
                    </a:solidFill>
                    <a:latin typeface="Times New Roman" pitchFamily="18" charset="0"/>
                    <a:cs typeface="Times New Roman" pitchFamily="18" charset="0"/>
                  </a:rPr>
                  <a:t> </a:t>
                </a:r>
                <a:r>
                  <a:rPr kumimoji="0" lang="zh-TW" altLang="en-US" sz="1800" dirty="0">
                    <a:solidFill>
                      <a:srgbClr val="FF0000"/>
                    </a:solidFill>
                    <a:latin typeface="Times New Roman" pitchFamily="18" charset="0"/>
                    <a:cs typeface="Times New Roman" pitchFamily="18" charset="0"/>
                  </a:rPr>
                  <a:t>衰變只是如氫原子在原子核的能態間躍遷，放出電磁波。</a:t>
                </a:r>
                <a:endParaRPr kumimoji="0" lang="el-GR" altLang="zh-TW" sz="1800" dirty="0">
                  <a:solidFill>
                    <a:srgbClr val="FF0000"/>
                  </a:solidFill>
                  <a:latin typeface="Times New Roman" pitchFamily="18" charset="0"/>
                  <a:cs typeface="Times New Roman" pitchFamily="18" charset="0"/>
                </a:endParaRPr>
              </a:p>
            </p:txBody>
          </p:sp>
        </mc:Choice>
        <mc:Fallback xmlns="">
          <p:sp>
            <p:nvSpPr>
              <p:cNvPr id="4" name="Text Box 9">
                <a:extLst>
                  <a:ext uri="{FF2B5EF4-FFF2-40B4-BE49-F238E27FC236}">
                    <a16:creationId xmlns:a16="http://schemas.microsoft.com/office/drawing/2014/main" id="{E286924F-4C4F-584E-A05C-486E62A45E59}"/>
                  </a:ext>
                </a:extLst>
              </p:cNvPr>
              <p:cNvSpPr txBox="1">
                <a:spLocks noRot="1" noChangeAspect="1" noMove="1" noResize="1" noEditPoints="1" noAdjustHandles="1" noChangeArrowheads="1" noChangeShapeType="1" noTextEdit="1"/>
              </p:cNvSpPr>
              <p:nvPr/>
            </p:nvSpPr>
            <p:spPr bwMode="auto">
              <a:xfrm>
                <a:off x="1936975" y="5606330"/>
                <a:ext cx="6141587" cy="369332"/>
              </a:xfrm>
              <a:prstGeom prst="rect">
                <a:avLst/>
              </a:prstGeom>
              <a:blipFill>
                <a:blip r:embed="rId2"/>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89090" name="Picture 2">
            <a:extLst>
              <a:ext uri="{FF2B5EF4-FFF2-40B4-BE49-F238E27FC236}">
                <a16:creationId xmlns:a16="http://schemas.microsoft.com/office/drawing/2014/main" id="{606851D2-87C5-B940-A00A-FE6F9137E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63" y="2138266"/>
            <a:ext cx="3446897" cy="3068960"/>
          </a:xfrm>
          <a:prstGeom prst="rect">
            <a:avLst/>
          </a:prstGeom>
          <a:noFill/>
          <a:extLst>
            <a:ext uri="{909E8E84-426E-40DD-AFC4-6F175D3DCCD1}">
              <a14:hiddenFill xmlns:a14="http://schemas.microsoft.com/office/drawing/2010/main">
                <a:solidFill>
                  <a:srgbClr val="FFFFFF"/>
                </a:solidFill>
              </a14:hiddenFill>
            </a:ext>
          </a:extLst>
        </p:spPr>
      </p:pic>
      <p:pic>
        <p:nvPicPr>
          <p:cNvPr id="89092" name="Picture 4">
            <a:extLst>
              <a:ext uri="{FF2B5EF4-FFF2-40B4-BE49-F238E27FC236}">
                <a16:creationId xmlns:a16="http://schemas.microsoft.com/office/drawing/2014/main" id="{E6EE3D11-2DA2-4649-BF3B-401A4272FF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591" y="2537370"/>
            <a:ext cx="4110597" cy="2803912"/>
          </a:xfrm>
          <a:prstGeom prst="rect">
            <a:avLst/>
          </a:prstGeom>
          <a:noFill/>
          <a:extLst>
            <a:ext uri="{909E8E84-426E-40DD-AFC4-6F175D3DCCD1}">
              <a14:hiddenFill xmlns:a14="http://schemas.microsoft.com/office/drawing/2010/main">
                <a:solidFill>
                  <a:srgbClr val="FFFFFF"/>
                </a:solidFill>
              </a14:hiddenFill>
            </a:ext>
          </a:extLst>
        </p:spPr>
      </p:pic>
      <p:pic>
        <p:nvPicPr>
          <p:cNvPr id="89094" name="Picture 6">
            <a:extLst>
              <a:ext uri="{FF2B5EF4-FFF2-40B4-BE49-F238E27FC236}">
                <a16:creationId xmlns:a16="http://schemas.microsoft.com/office/drawing/2014/main" id="{3031C58C-B9A5-0E4E-941F-787A642B7B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1127" y="624363"/>
            <a:ext cx="2426442" cy="164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0471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CC64FC-C5AB-809C-4226-B667705B3314}"/>
              </a:ext>
            </a:extLst>
          </p:cNvPr>
          <p:cNvPicPr>
            <a:picLocks noChangeAspect="1"/>
          </p:cNvPicPr>
          <p:nvPr/>
        </p:nvPicPr>
        <p:blipFill>
          <a:blip r:embed="rId2"/>
          <a:stretch>
            <a:fillRect/>
          </a:stretch>
        </p:blipFill>
        <p:spPr>
          <a:xfrm>
            <a:off x="1315354" y="1268760"/>
            <a:ext cx="6513292" cy="4154264"/>
          </a:xfrm>
          <a:prstGeom prst="rect">
            <a:avLst/>
          </a:prstGeom>
        </p:spPr>
      </p:pic>
    </p:spTree>
    <p:extLst>
      <p:ext uri="{BB962C8B-B14F-4D97-AF65-F5344CB8AC3E}">
        <p14:creationId xmlns:p14="http://schemas.microsoft.com/office/powerpoint/2010/main" val="11420589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1844824"/>
            <a:ext cx="3312368"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4627758" y="692696"/>
            <a:ext cx="3688657" cy="489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060848"/>
            <a:ext cx="2757011" cy="279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908720"/>
            <a:ext cx="3152103" cy="451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CED4C6C-7F3D-6504-1B68-27DADF3073ED}"/>
              </a:ext>
            </a:extLst>
          </p:cNvPr>
          <p:cNvSpPr txBox="1"/>
          <p:nvPr/>
        </p:nvSpPr>
        <p:spPr>
          <a:xfrm>
            <a:off x="683568" y="692696"/>
            <a:ext cx="3312368" cy="369332"/>
          </a:xfrm>
          <a:prstGeom prst="rect">
            <a:avLst/>
          </a:prstGeom>
          <a:noFill/>
        </p:spPr>
        <p:txBody>
          <a:bodyPr wrap="square" rtlCol="0">
            <a:spAutoFit/>
          </a:bodyPr>
          <a:lstStyle/>
          <a:p>
            <a:r>
              <a:rPr lang="en-TW" dirty="0"/>
              <a:t>這些衰變可以在圖上顯示。</a:t>
            </a:r>
          </a:p>
        </p:txBody>
      </p:sp>
    </p:spTree>
    <p:extLst>
      <p:ext uri="{BB962C8B-B14F-4D97-AF65-F5344CB8AC3E}">
        <p14:creationId xmlns:p14="http://schemas.microsoft.com/office/powerpoint/2010/main" val="31442475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DD631A-BA1F-FD64-3C13-B53AF90299DF}"/>
              </a:ext>
            </a:extLst>
          </p:cNvPr>
          <p:cNvPicPr>
            <a:picLocks noChangeAspect="1"/>
          </p:cNvPicPr>
          <p:nvPr/>
        </p:nvPicPr>
        <p:blipFill rotWithShape="1">
          <a:blip r:embed="rId2"/>
          <a:srcRect t="7895" r="72544" b="31579"/>
          <a:stretch/>
        </p:blipFill>
        <p:spPr>
          <a:xfrm>
            <a:off x="2807804" y="908720"/>
            <a:ext cx="3528392" cy="5330930"/>
          </a:xfrm>
          <a:prstGeom prst="rect">
            <a:avLst/>
          </a:prstGeom>
        </p:spPr>
      </p:pic>
      <p:sp>
        <p:nvSpPr>
          <p:cNvPr id="4" name="TextBox 3">
            <a:extLst>
              <a:ext uri="{FF2B5EF4-FFF2-40B4-BE49-F238E27FC236}">
                <a16:creationId xmlns:a16="http://schemas.microsoft.com/office/drawing/2014/main" id="{99C0C95C-11B7-B7C6-D96E-94FEFF4430D2}"/>
              </a:ext>
            </a:extLst>
          </p:cNvPr>
          <p:cNvSpPr txBox="1"/>
          <p:nvPr/>
        </p:nvSpPr>
        <p:spPr>
          <a:xfrm>
            <a:off x="3563888" y="433684"/>
            <a:ext cx="1349896" cy="369332"/>
          </a:xfrm>
          <a:prstGeom prst="rect">
            <a:avLst/>
          </a:prstGeom>
          <a:noFill/>
        </p:spPr>
        <p:txBody>
          <a:bodyPr wrap="square">
            <a:spAutoFit/>
          </a:bodyPr>
          <a:lstStyle/>
          <a:p>
            <a:pPr algn="l"/>
            <a:r>
              <a:rPr lang="en-GB" b="0" i="0" u="none" strike="noStrike" dirty="0">
                <a:solidFill>
                  <a:srgbClr val="000000"/>
                </a:solidFill>
                <a:effectLst/>
                <a:latin typeface="Linux Libertine"/>
              </a:rPr>
              <a:t>Decay chain</a:t>
            </a:r>
          </a:p>
        </p:txBody>
      </p:sp>
    </p:spTree>
    <p:extLst>
      <p:ext uri="{BB962C8B-B14F-4D97-AF65-F5344CB8AC3E}">
        <p14:creationId xmlns:p14="http://schemas.microsoft.com/office/powerpoint/2010/main" val="5697661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142F7D-7CF5-63AC-6C5C-BE4D7C2ED090}"/>
              </a:ext>
            </a:extLst>
          </p:cNvPr>
          <p:cNvSpPr/>
          <p:nvPr/>
        </p:nvSpPr>
        <p:spPr>
          <a:xfrm>
            <a:off x="4788024" y="783682"/>
            <a:ext cx="3559980" cy="5328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5" name="Picture 4" descr="A screenshot of a computer&#10;&#10;Description automatically generated with low confidence">
            <a:extLst>
              <a:ext uri="{FF2B5EF4-FFF2-40B4-BE49-F238E27FC236}">
                <a16:creationId xmlns:a16="http://schemas.microsoft.com/office/drawing/2014/main" id="{7EAB7DA9-7316-D05D-79F6-02C4013A3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654" y="764704"/>
            <a:ext cx="3457844" cy="5328592"/>
          </a:xfrm>
          <a:prstGeom prst="rect">
            <a:avLst/>
          </a:prstGeom>
        </p:spPr>
      </p:pic>
      <p:pic>
        <p:nvPicPr>
          <p:cNvPr id="7" name="Picture 6" descr="A screenshot of a cellphone&#10;&#10;Description automatically generated with low confidence">
            <a:extLst>
              <a:ext uri="{FF2B5EF4-FFF2-40B4-BE49-F238E27FC236}">
                <a16:creationId xmlns:a16="http://schemas.microsoft.com/office/drawing/2014/main" id="{1312F3FC-104A-AEF3-FCA3-A8FEF0CFE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783682"/>
            <a:ext cx="3559981" cy="5013176"/>
          </a:xfrm>
          <a:prstGeom prst="rect">
            <a:avLst/>
          </a:prstGeom>
        </p:spPr>
      </p:pic>
    </p:spTree>
    <p:extLst>
      <p:ext uri="{BB962C8B-B14F-4D97-AF65-F5344CB8AC3E}">
        <p14:creationId xmlns:p14="http://schemas.microsoft.com/office/powerpoint/2010/main" val="10320391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6308AD-9964-C840-BC7E-7C5B8A17479E}"/>
              </a:ext>
            </a:extLst>
          </p:cNvPr>
          <p:cNvPicPr>
            <a:picLocks noChangeAspect="1"/>
          </p:cNvPicPr>
          <p:nvPr/>
        </p:nvPicPr>
        <p:blipFill>
          <a:blip r:embed="rId2"/>
          <a:stretch>
            <a:fillRect/>
          </a:stretch>
        </p:blipFill>
        <p:spPr>
          <a:xfrm>
            <a:off x="579437" y="692696"/>
            <a:ext cx="7985126" cy="5472608"/>
          </a:xfrm>
          <a:prstGeom prst="rect">
            <a:avLst/>
          </a:prstGeom>
        </p:spPr>
      </p:pic>
    </p:spTree>
    <p:extLst>
      <p:ext uri="{BB962C8B-B14F-4D97-AF65-F5344CB8AC3E}">
        <p14:creationId xmlns:p14="http://schemas.microsoft.com/office/powerpoint/2010/main" val="1624943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81656" y="1442954"/>
            <a:ext cx="6078985" cy="555625"/>
          </a:xfrm>
        </p:spPr>
        <p:txBody>
          <a:bodyPr/>
          <a:lstStyle/>
          <a:p>
            <a:pPr eaLnBrk="1" hangingPunct="1"/>
            <a:r>
              <a:rPr lang="zh-TW" altLang="en-US" sz="1800" dirty="0">
                <a:solidFill>
                  <a:srgbClr val="FF0000"/>
                </a:solidFill>
                <a:latin typeface="Times New Roman" pitchFamily="18" charset="0"/>
                <a:cs typeface="Times New Roman" pitchFamily="18" charset="0"/>
              </a:rPr>
              <a:t>弱交互作用 </a:t>
            </a:r>
            <a:r>
              <a:rPr lang="en-US" altLang="zh-TW" sz="1800" dirty="0">
                <a:solidFill>
                  <a:srgbClr val="FF0000"/>
                </a:solidFill>
                <a:latin typeface="Times New Roman" pitchFamily="18" charset="0"/>
                <a:cs typeface="Times New Roman" pitchFamily="18" charset="0"/>
              </a:rPr>
              <a:t>Weak Interaction</a:t>
            </a:r>
            <a:r>
              <a:rPr lang="zh-TW" altLang="en-US" sz="1800" dirty="0">
                <a:solidFill>
                  <a:srgbClr val="FF0000"/>
                </a:solidFill>
                <a:latin typeface="Times New Roman" pitchFamily="18" charset="0"/>
                <a:cs typeface="Times New Roman" pitchFamily="18" charset="0"/>
              </a:rPr>
              <a:t>：</a:t>
            </a:r>
            <a:r>
              <a:rPr lang="zh-TW" altLang="en-US" sz="1800" dirty="0"/>
              <a:t>衰變的交互作用。</a:t>
            </a:r>
            <a:endParaRPr lang="en-US" altLang="zh-TW" sz="1800" dirty="0">
              <a:solidFill>
                <a:srgbClr val="FF0000"/>
              </a:solidFill>
              <a:latin typeface="Times New Roman" pitchFamily="18" charset="0"/>
              <a:cs typeface="Times New Roman" pitchFamily="18" charset="0"/>
            </a:endParaRPr>
          </a:p>
        </p:txBody>
      </p:sp>
      <p:pic>
        <p:nvPicPr>
          <p:cNvPr id="41987" name="Picture 4" descr="nbet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253" y="4334817"/>
            <a:ext cx="21542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8" descr="nbeta4"/>
          <p:cNvPicPr>
            <a:picLocks noChangeAspect="1" noChangeArrowheads="1"/>
          </p:cNvPicPr>
          <p:nvPr/>
        </p:nvPicPr>
        <p:blipFill rotWithShape="1">
          <a:blip r:embed="rId3">
            <a:extLst>
              <a:ext uri="{28A0092B-C50C-407E-A947-70E740481C1C}">
                <a14:useLocalDpi xmlns:a14="http://schemas.microsoft.com/office/drawing/2010/main" val="0"/>
              </a:ext>
            </a:extLst>
          </a:blip>
          <a:srcRect l="18749"/>
          <a:stretch/>
        </p:blipFill>
        <p:spPr bwMode="auto">
          <a:xfrm>
            <a:off x="4139952" y="4149080"/>
            <a:ext cx="23256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9"/>
          <p:cNvSpPr txBox="1">
            <a:spLocks noChangeArrowheads="1"/>
          </p:cNvSpPr>
          <p:nvPr/>
        </p:nvSpPr>
        <p:spPr bwMode="auto">
          <a:xfrm>
            <a:off x="2471999" y="3324256"/>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spcBef>
                <a:spcPct val="50000"/>
              </a:spcBef>
              <a:buFontTx/>
              <a:buNone/>
            </a:pPr>
            <a:r>
              <a:rPr kumimoji="0" lang="el-GR" altLang="zh-TW" sz="1800" i="1">
                <a:solidFill>
                  <a:srgbClr val="FF0000"/>
                </a:solidFill>
                <a:latin typeface="Times New Roman" pitchFamily="18" charset="0"/>
                <a:cs typeface="Times New Roman" pitchFamily="18" charset="0"/>
              </a:rPr>
              <a:t>β</a:t>
            </a:r>
            <a:r>
              <a:rPr kumimoji="0" lang="en-US" altLang="zh-TW" sz="1800">
                <a:solidFill>
                  <a:srgbClr val="FF0000"/>
                </a:solidFill>
                <a:latin typeface="Times New Roman" pitchFamily="18" charset="0"/>
                <a:cs typeface="Times New Roman" pitchFamily="18" charset="0"/>
              </a:rPr>
              <a:t> </a:t>
            </a:r>
            <a:r>
              <a:rPr kumimoji="0" lang="zh-TW" altLang="en-US" sz="1800">
                <a:solidFill>
                  <a:srgbClr val="FF0000"/>
                </a:solidFill>
                <a:latin typeface="Times New Roman" pitchFamily="18" charset="0"/>
                <a:cs typeface="Times New Roman" pitchFamily="18" charset="0"/>
              </a:rPr>
              <a:t>衰變</a:t>
            </a:r>
            <a:endParaRPr kumimoji="0" lang="el-GR" altLang="zh-TW" sz="1800">
              <a:solidFill>
                <a:srgbClr val="FF0000"/>
              </a:solidFill>
              <a:latin typeface="Times New Roman" pitchFamily="18" charset="0"/>
              <a:cs typeface="Times New Roman" pitchFamily="18" charset="0"/>
            </a:endParaRPr>
          </a:p>
        </p:txBody>
      </p:sp>
      <p:pic>
        <p:nvPicPr>
          <p:cNvPr id="41994" name="Picture 11" descr="Illustration of the weak force: a group of quarks being eroded by r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4149080"/>
            <a:ext cx="21320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5" descr="4forces"/>
          <p:cNvPicPr>
            <a:picLocks noChangeAspect="1" noChangeArrowheads="1"/>
          </p:cNvPicPr>
          <p:nvPr/>
        </p:nvPicPr>
        <p:blipFill>
          <a:blip r:embed="rId5">
            <a:extLst>
              <a:ext uri="{28A0092B-C50C-407E-A947-70E740481C1C}">
                <a14:useLocalDpi xmlns:a14="http://schemas.microsoft.com/office/drawing/2010/main" val="0"/>
              </a:ext>
            </a:extLst>
          </a:blip>
          <a:srcRect t="40320" r="65118"/>
          <a:stretch>
            <a:fillRect/>
          </a:stretch>
        </p:blipFill>
        <p:spPr bwMode="auto">
          <a:xfrm>
            <a:off x="7185025" y="1832917"/>
            <a:ext cx="1514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EE804DFE-24EF-E948-8DF8-3AEF937FA9F8}"/>
                  </a:ext>
                </a:extLst>
              </p:cNvPr>
              <p:cNvSpPr txBox="1"/>
              <p:nvPr/>
            </p:nvSpPr>
            <p:spPr>
              <a:xfrm>
                <a:off x="3542572" y="3382606"/>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3" name="文字方塊 12">
                <a:extLst>
                  <a:ext uri="{FF2B5EF4-FFF2-40B4-BE49-F238E27FC236}">
                    <a16:creationId xmlns:a16="http://schemas.microsoft.com/office/drawing/2014/main" id="{EE804DFE-24EF-E948-8DF8-3AEF937FA9F8}"/>
                  </a:ext>
                </a:extLst>
              </p:cNvPr>
              <p:cNvSpPr txBox="1">
                <a:spLocks noRot="1" noChangeAspect="1" noMove="1" noResize="1" noEditPoints="1" noAdjustHandles="1" noChangeArrowheads="1" noChangeShapeType="1" noTextEdit="1"/>
              </p:cNvSpPr>
              <p:nvPr/>
            </p:nvSpPr>
            <p:spPr>
              <a:xfrm>
                <a:off x="3542572" y="3382606"/>
                <a:ext cx="1917896" cy="276999"/>
              </a:xfrm>
              <a:prstGeom prst="rect">
                <a:avLst/>
              </a:prstGeom>
              <a:blipFill>
                <a:blip r:embed="rId6"/>
                <a:stretch>
                  <a:fillRect l="-654" b="-36364"/>
                </a:stretch>
              </a:blipFill>
            </p:spPr>
            <p:txBody>
              <a:bodyPr/>
              <a:lstStyle/>
              <a:p>
                <a:r>
                  <a:rPr lang="en-TW">
                    <a:noFill/>
                  </a:rPr>
                  <a:t> </a:t>
                </a:r>
              </a:p>
            </p:txBody>
          </p:sp>
        </mc:Fallback>
      </mc:AlternateContent>
      <p:sp>
        <p:nvSpPr>
          <p:cNvPr id="2" name="Rectangle 1">
            <a:extLst>
              <a:ext uri="{FF2B5EF4-FFF2-40B4-BE49-F238E27FC236}">
                <a16:creationId xmlns:a16="http://schemas.microsoft.com/office/drawing/2014/main" id="{E71E99A7-FF12-6C46-8620-004810BDC1D2}"/>
              </a:ext>
            </a:extLst>
          </p:cNvPr>
          <p:cNvSpPr/>
          <p:nvPr/>
        </p:nvSpPr>
        <p:spPr>
          <a:xfrm>
            <a:off x="4139952" y="4982269"/>
            <a:ext cx="45719"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TextBox 7">
            <a:extLst>
              <a:ext uri="{FF2B5EF4-FFF2-40B4-BE49-F238E27FC236}">
                <a16:creationId xmlns:a16="http://schemas.microsoft.com/office/drawing/2014/main" id="{C9B39DAF-8D5F-04DD-B5B2-4FBB90E6BE04}"/>
              </a:ext>
            </a:extLst>
          </p:cNvPr>
          <p:cNvSpPr txBox="1"/>
          <p:nvPr/>
        </p:nvSpPr>
        <p:spPr>
          <a:xfrm>
            <a:off x="876547" y="2452460"/>
            <a:ext cx="5904656" cy="369332"/>
          </a:xfrm>
          <a:prstGeom prst="rect">
            <a:avLst/>
          </a:prstGeom>
          <a:noFill/>
        </p:spPr>
        <p:txBody>
          <a:bodyPr wrap="square" rtlCol="0">
            <a:spAutoFit/>
          </a:bodyPr>
          <a:lstStyle/>
          <a:p>
            <a:r>
              <a:rPr lang="en-TW" dirty="0"/>
              <a:t>在自然界，單獨的中子是不穩定的。</a:t>
            </a:r>
          </a:p>
        </p:txBody>
      </p:sp>
      <p:sp>
        <p:nvSpPr>
          <p:cNvPr id="9" name="Right Arrow 8">
            <a:extLst>
              <a:ext uri="{FF2B5EF4-FFF2-40B4-BE49-F238E27FC236}">
                <a16:creationId xmlns:a16="http://schemas.microsoft.com/office/drawing/2014/main" id="{8EC0D691-54A2-29FE-514E-F0D7AC8CB1B3}"/>
              </a:ext>
            </a:extLst>
          </p:cNvPr>
          <p:cNvSpPr/>
          <p:nvPr/>
        </p:nvSpPr>
        <p:spPr>
          <a:xfrm>
            <a:off x="3321149" y="4941790"/>
            <a:ext cx="576064"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202169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草, 室外, 建築物, 房屋 的圖片&#10;&#10;自動產生的描述">
            <a:extLst>
              <a:ext uri="{FF2B5EF4-FFF2-40B4-BE49-F238E27FC236}">
                <a16:creationId xmlns:a16="http://schemas.microsoft.com/office/drawing/2014/main" id="{222BF5E6-C4E4-0742-A116-F8F396853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88640"/>
            <a:ext cx="3384376" cy="2538282"/>
          </a:xfrm>
          <a:prstGeom prst="rect">
            <a:avLst/>
          </a:prstGeom>
        </p:spPr>
      </p:pic>
      <p:pic>
        <p:nvPicPr>
          <p:cNvPr id="8" name="圖片 7">
            <a:extLst>
              <a:ext uri="{FF2B5EF4-FFF2-40B4-BE49-F238E27FC236}">
                <a16:creationId xmlns:a16="http://schemas.microsoft.com/office/drawing/2014/main" id="{D021A6E7-0A6B-3E41-BB5D-414EADCA0AD7}"/>
              </a:ext>
            </a:extLst>
          </p:cNvPr>
          <p:cNvPicPr>
            <a:picLocks noChangeAspect="1"/>
          </p:cNvPicPr>
          <p:nvPr/>
        </p:nvPicPr>
        <p:blipFill>
          <a:blip r:embed="rId3"/>
          <a:stretch>
            <a:fillRect/>
          </a:stretch>
        </p:blipFill>
        <p:spPr>
          <a:xfrm>
            <a:off x="1528462" y="2745435"/>
            <a:ext cx="5764070" cy="2521780"/>
          </a:xfrm>
          <a:prstGeom prst="rect">
            <a:avLst/>
          </a:prstGeom>
        </p:spPr>
      </p:pic>
      <p:sp>
        <p:nvSpPr>
          <p:cNvPr id="2" name="矩形 1">
            <a:extLst>
              <a:ext uri="{FF2B5EF4-FFF2-40B4-BE49-F238E27FC236}">
                <a16:creationId xmlns:a16="http://schemas.microsoft.com/office/drawing/2014/main" id="{8D907756-36F2-8941-85D7-F4413E6A46F1}"/>
              </a:ext>
            </a:extLst>
          </p:cNvPr>
          <p:cNvSpPr/>
          <p:nvPr/>
        </p:nvSpPr>
        <p:spPr>
          <a:xfrm>
            <a:off x="1528462" y="5364439"/>
            <a:ext cx="7156445" cy="861774"/>
          </a:xfrm>
          <a:prstGeom prst="rect">
            <a:avLst/>
          </a:prstGeom>
        </p:spPr>
        <p:txBody>
          <a:bodyPr wrap="square">
            <a:spAutoFit/>
          </a:bodyPr>
          <a:lstStyle/>
          <a:p>
            <a:r>
              <a:rPr lang="zh-TW" altLang="en-US" dirty="0">
                <a:latin typeface="PT Serif" panose="020A0603040505020204" pitchFamily="18" charset="0"/>
                <a:cs typeface="Times New Roman" panose="02020603050405020304" pitchFamily="18" charset="0"/>
              </a:rPr>
              <a:t>The plague year was his transfiguration. Solitary and almost incommunicado, he became the world</a:t>
            </a:r>
            <a:r>
              <a:rPr lang="en-US" altLang="zh-TW" dirty="0">
                <a:latin typeface="PT Serif" panose="020A0603040505020204" pitchFamily="18" charset="0"/>
                <a:cs typeface="Times New Roman" panose="02020603050405020304" pitchFamily="18" charset="0"/>
              </a:rPr>
              <a:t>’</a:t>
            </a:r>
            <a:r>
              <a:rPr lang="zh-TW" altLang="en-US" dirty="0">
                <a:latin typeface="PT Serif" panose="020A0603040505020204" pitchFamily="18" charset="0"/>
                <a:cs typeface="Times New Roman" panose="02020603050405020304" pitchFamily="18" charset="0"/>
              </a:rPr>
              <a:t>s paramount mathematician.</a:t>
            </a:r>
            <a:r>
              <a:rPr lang="en-US" altLang="zh-TW" dirty="0">
                <a:latin typeface="PT Serif" panose="020A0603040505020204" pitchFamily="18" charset="0"/>
                <a:cs typeface="Times New Roman" panose="02020603050405020304" pitchFamily="18" charset="0"/>
              </a:rPr>
              <a:t> </a:t>
            </a:r>
          </a:p>
          <a:p>
            <a:pPr algn="r"/>
            <a:r>
              <a:rPr lang="en-US" altLang="zh-TW" sz="1400" dirty="0">
                <a:latin typeface="PT Serif" panose="020A0603040505020204" pitchFamily="18" charset="0"/>
                <a:cs typeface="Times New Roman" panose="02020603050405020304" pitchFamily="18" charset="0"/>
              </a:rPr>
              <a:t>Newton </a:t>
            </a:r>
            <a:r>
              <a:rPr lang="en-US" altLang="zh-TW" sz="1400" dirty="0" err="1">
                <a:latin typeface="PT Serif" panose="020A0603040505020204" pitchFamily="18" charset="0"/>
                <a:cs typeface="Times New Roman" panose="02020603050405020304" pitchFamily="18" charset="0"/>
              </a:rPr>
              <a:t>Gleick</a:t>
            </a:r>
            <a:endParaRPr lang="zh-TW" altLang="en-US" sz="1400" dirty="0">
              <a:latin typeface="PT Serif" panose="020A0603040505020204" pitchFamily="18" charset="0"/>
              <a:cs typeface="Times New Roman" panose="02020603050405020304" pitchFamily="18" charset="0"/>
            </a:endParaRPr>
          </a:p>
        </p:txBody>
      </p:sp>
      <p:sp>
        <p:nvSpPr>
          <p:cNvPr id="6" name="矩形 1">
            <a:extLst>
              <a:ext uri="{FF2B5EF4-FFF2-40B4-BE49-F238E27FC236}">
                <a16:creationId xmlns:a16="http://schemas.microsoft.com/office/drawing/2014/main" id="{459623D1-C406-B74E-A211-F4CED93B9C19}"/>
              </a:ext>
            </a:extLst>
          </p:cNvPr>
          <p:cNvSpPr/>
          <p:nvPr/>
        </p:nvSpPr>
        <p:spPr>
          <a:xfrm>
            <a:off x="1528462" y="6201469"/>
            <a:ext cx="6912768" cy="646331"/>
          </a:xfrm>
          <a:prstGeom prst="rect">
            <a:avLst/>
          </a:prstGeom>
        </p:spPr>
        <p:txBody>
          <a:bodyPr wrap="square">
            <a:spAutoFit/>
          </a:bodyPr>
          <a:lstStyle/>
          <a:p>
            <a:r>
              <a:rPr lang="zh-CN" altLang="en-US" dirty="0">
                <a:latin typeface="PT Serif" panose="020A0603040505020204" pitchFamily="18" charset="0"/>
                <a:cs typeface="Times New Roman" panose="02020603050405020304" pitchFamily="18" charset="0"/>
              </a:rPr>
              <a:t>瘟疫這年是牛頓完成的年代，在孤獨、與外界毫無聯繫的情況下，他由一個普通的學生變成了世界頂尖的數學家。</a:t>
            </a:r>
            <a:endParaRPr lang="zh-TW" altLang="en-US" sz="1400" dirty="0">
              <a:latin typeface="PT Serif" panose="020A0603040505020204" pitchFamily="18" charset="0"/>
              <a:cs typeface="Times New Roman" panose="02020603050405020304" pitchFamily="18" charset="0"/>
            </a:endParaRPr>
          </a:p>
        </p:txBody>
      </p:sp>
    </p:spTree>
    <p:extLst>
      <p:ext uri="{BB962C8B-B14F-4D97-AF65-F5344CB8AC3E}">
        <p14:creationId xmlns:p14="http://schemas.microsoft.com/office/powerpoint/2010/main" val="11261575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534" y="1793401"/>
            <a:ext cx="6780931" cy="38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46365074-56C4-4CC6-96BD-F4170101B939}" type="slidenum">
              <a:rPr kumimoji="0" lang="zh-TW" altLang="en-US" sz="1400">
                <a:latin typeface="Tahoma" pitchFamily="34" charset="0"/>
              </a:rPr>
              <a:pPr eaLnBrk="1" hangingPunct="1">
                <a:spcBef>
                  <a:spcPct val="0"/>
                </a:spcBef>
                <a:buClrTx/>
                <a:buSzTx/>
                <a:buFontTx/>
                <a:buNone/>
              </a:pPr>
              <a:t>90</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2" name="文字方塊 1"/>
              <p:cNvSpPr txBox="1"/>
              <p:nvPr/>
            </p:nvSpPr>
            <p:spPr>
              <a:xfrm>
                <a:off x="1181534" y="805353"/>
                <a:ext cx="7206890" cy="369332"/>
              </a:xfrm>
              <a:prstGeom prst="rect">
                <a:avLst/>
              </a:prstGeom>
              <a:noFill/>
            </p:spPr>
            <p:txBody>
              <a:bodyPr wrap="square" rtlCol="0">
                <a:spAutoFit/>
              </a:bodyPr>
              <a:lstStyle/>
              <a:p>
                <a14:m>
                  <m:oMath xmlns:m="http://schemas.openxmlformats.org/officeDocument/2006/math">
                    <m:r>
                      <a:rPr lang="zh-TW" altLang="en-US" i="1" smtClean="0">
                        <a:latin typeface="Cambria Math"/>
                      </a:rPr>
                      <m:t>𝛽</m:t>
                    </m:r>
                  </m:oMath>
                </a14:m>
                <a:r>
                  <a:rPr lang="zh-TW" altLang="en-US" dirty="0">
                    <a:latin typeface="+mn-lt"/>
                  </a:rPr>
                  <a:t>衰變所放出的電子的能量極大，因此稱為</a:t>
                </a:r>
                <a14:m>
                  <m:oMath xmlns:m="http://schemas.openxmlformats.org/officeDocument/2006/math">
                    <m:r>
                      <a:rPr lang="zh-TW" altLang="en-US" i="1">
                        <a:latin typeface="Cambria Math"/>
                      </a:rPr>
                      <m:t>𝛽</m:t>
                    </m:r>
                  </m:oMath>
                </a14:m>
                <a:r>
                  <a:rPr lang="zh-TW" altLang="en-US" dirty="0">
                    <a:latin typeface="+mn-lt"/>
                  </a:rPr>
                  <a:t>射線，其能量分佈：</a:t>
                </a:r>
              </a:p>
            </p:txBody>
          </p:sp>
        </mc:Choice>
        <mc:Fallback xmlns="">
          <p:sp>
            <p:nvSpPr>
              <p:cNvPr id="2" name="文字方塊 1"/>
              <p:cNvSpPr txBox="1">
                <a:spLocks noRot="1" noChangeAspect="1" noMove="1" noResize="1" noEditPoints="1" noAdjustHandles="1" noChangeArrowheads="1" noChangeShapeType="1" noTextEdit="1"/>
              </p:cNvSpPr>
              <p:nvPr/>
            </p:nvSpPr>
            <p:spPr>
              <a:xfrm>
                <a:off x="1181534" y="805353"/>
                <a:ext cx="7206890" cy="369332"/>
              </a:xfrm>
              <a:prstGeom prst="rect">
                <a:avLst/>
              </a:prstGeom>
              <a:blipFill>
                <a:blip r:embed="rId3"/>
                <a:stretch>
                  <a:fillRect l="-352"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C5029B-7899-2F4B-A04D-2DBE26345D2C}"/>
                  </a:ext>
                </a:extLst>
              </p:cNvPr>
              <p:cNvSpPr txBox="1"/>
              <p:nvPr/>
            </p:nvSpPr>
            <p:spPr>
              <a:xfrm>
                <a:off x="1181534" y="1246213"/>
                <a:ext cx="4572000" cy="369332"/>
              </a:xfrm>
              <a:prstGeom prst="rect">
                <a:avLst/>
              </a:prstGeom>
              <a:noFill/>
            </p:spPr>
            <p:txBody>
              <a:bodyPr wrap="square">
                <a:spAutoFit/>
              </a:bodyPr>
              <a:lstStyle/>
              <a:p>
                <a:r>
                  <a:rPr lang="zh-TW" altLang="en-US" dirty="0">
                    <a:latin typeface="+mn-lt"/>
                  </a:rPr>
                  <a:t>電子的速度最大可以到達接近光速的</a:t>
                </a:r>
                <a14:m>
                  <m:oMath xmlns:m="http://schemas.openxmlformats.org/officeDocument/2006/math">
                    <m:r>
                      <a:rPr lang="en-US" altLang="zh-TW" i="1" dirty="0" smtClean="0">
                        <a:latin typeface="Cambria Math" panose="02040503050406030204" pitchFamily="18" charset="0"/>
                      </a:rPr>
                      <m:t>0.86</m:t>
                    </m:r>
                  </m:oMath>
                </a14:m>
                <a:r>
                  <a:rPr lang="zh-TW" altLang="en-US" dirty="0">
                    <a:latin typeface="+mn-lt"/>
                  </a:rPr>
                  <a:t>。</a:t>
                </a:r>
                <a:endParaRPr lang="en-TW" dirty="0"/>
              </a:p>
            </p:txBody>
          </p:sp>
        </mc:Choice>
        <mc:Fallback xmlns="">
          <p:sp>
            <p:nvSpPr>
              <p:cNvPr id="7" name="TextBox 6">
                <a:extLst>
                  <a:ext uri="{FF2B5EF4-FFF2-40B4-BE49-F238E27FC236}">
                    <a16:creationId xmlns:a16="http://schemas.microsoft.com/office/drawing/2014/main" id="{78C5029B-7899-2F4B-A04D-2DBE26345D2C}"/>
                  </a:ext>
                </a:extLst>
              </p:cNvPr>
              <p:cNvSpPr txBox="1">
                <a:spLocks noRot="1" noChangeAspect="1" noMove="1" noResize="1" noEditPoints="1" noAdjustHandles="1" noChangeArrowheads="1" noChangeShapeType="1" noTextEdit="1"/>
              </p:cNvSpPr>
              <p:nvPr/>
            </p:nvSpPr>
            <p:spPr>
              <a:xfrm>
                <a:off x="1181534" y="1246213"/>
                <a:ext cx="4572000" cy="369332"/>
              </a:xfrm>
              <a:prstGeom prst="rect">
                <a:avLst/>
              </a:prstGeom>
              <a:blipFill>
                <a:blip r:embed="rId4"/>
                <a:stretch>
                  <a:fillRect l="-1385" t="-3226" b="-19355"/>
                </a:stretch>
              </a:blipFill>
            </p:spPr>
            <p:txBody>
              <a:bodyPr/>
              <a:lstStyle/>
              <a:p>
                <a:r>
                  <a:rPr lang="en-TW">
                    <a:noFill/>
                  </a:rPr>
                  <a:t> </a:t>
                </a:r>
              </a:p>
            </p:txBody>
          </p:sp>
        </mc:Fallback>
      </mc:AlternateContent>
    </p:spTree>
    <p:extLst>
      <p:ext uri="{BB962C8B-B14F-4D97-AF65-F5344CB8AC3E}">
        <p14:creationId xmlns:p14="http://schemas.microsoft.com/office/powerpoint/2010/main" val="13546840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4062B6EF-4E79-4D47-98D3-95BA09405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124744"/>
            <a:ext cx="3175000" cy="482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AD713D-5317-EB4E-804A-BC4582BC34A6}"/>
              </a:ext>
            </a:extLst>
          </p:cNvPr>
          <p:cNvSpPr txBox="1"/>
          <p:nvPr/>
        </p:nvSpPr>
        <p:spPr>
          <a:xfrm>
            <a:off x="2991148" y="537924"/>
            <a:ext cx="2736304" cy="369332"/>
          </a:xfrm>
          <a:prstGeom prst="rect">
            <a:avLst/>
          </a:prstGeom>
          <a:noFill/>
        </p:spPr>
        <p:txBody>
          <a:bodyPr wrap="square">
            <a:spAutoFit/>
          </a:bodyPr>
          <a:lstStyle/>
          <a:p>
            <a:r>
              <a:rPr lang="en-TW" dirty="0">
                <a:latin typeface="Times New Roman" panose="02020603050405020304" pitchFamily="18" charset="0"/>
                <a:cs typeface="Times New Roman" panose="02020603050405020304" pitchFamily="18" charset="0"/>
              </a:rPr>
              <a:t>Beta Ray Bill</a:t>
            </a:r>
            <a:r>
              <a:rPr lang="zh-TW" altLang="en-US" dirty="0">
                <a:latin typeface="Times New Roman" panose="02020603050405020304" pitchFamily="18" charset="0"/>
                <a:cs typeface="Times New Roman" panose="02020603050405020304" pitchFamily="18" charset="0"/>
              </a:rPr>
              <a:t> </a:t>
            </a:r>
            <a:r>
              <a:rPr lang="zh-TW" altLang="en-US" dirty="0"/>
              <a:t>馬面雷神</a:t>
            </a:r>
            <a:endParaRPr lang="en-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44037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圖片 1" descr="nbeta.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916916"/>
            <a:ext cx="3312368" cy="210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文字方塊 4"/>
          <p:cNvSpPr txBox="1">
            <a:spLocks noChangeArrowheads="1"/>
          </p:cNvSpPr>
          <p:nvPr/>
        </p:nvSpPr>
        <p:spPr bwMode="auto">
          <a:xfrm>
            <a:off x="2205298" y="483519"/>
            <a:ext cx="3606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None/>
            </a:pPr>
            <a:r>
              <a:rPr kumimoji="0" lang="el-GR" altLang="zh-TW" sz="1800" i="1" dirty="0">
                <a:solidFill>
                  <a:srgbClr val="FF0000"/>
                </a:solidFill>
                <a:latin typeface="Cambria Math" panose="02040503050406030204" pitchFamily="18" charset="0"/>
                <a:ea typeface="Cambria Math" panose="02040503050406030204" pitchFamily="18" charset="0"/>
                <a:cs typeface="Times New Roman" pitchFamily="18" charset="0"/>
              </a:rPr>
              <a:t>β</a:t>
            </a:r>
            <a:r>
              <a:rPr kumimoji="0" lang="en-US" altLang="zh-TW" sz="1800" dirty="0">
                <a:solidFill>
                  <a:srgbClr val="FF0000"/>
                </a:solidFill>
                <a:latin typeface="Cambria Math" panose="02040503050406030204" pitchFamily="18" charset="0"/>
                <a:ea typeface="Cambria Math" panose="02040503050406030204" pitchFamily="18" charset="0"/>
                <a:cs typeface="Times New Roman" pitchFamily="18" charset="0"/>
              </a:rPr>
              <a:t>  Beta </a:t>
            </a:r>
            <a:r>
              <a:rPr kumimoji="0" lang="zh-TW" altLang="en-US" sz="1800" dirty="0">
                <a:latin typeface="PMingLiU" panose="02020500000000000000" pitchFamily="18" charset="-120"/>
                <a:ea typeface="PMingLiU" panose="02020500000000000000" pitchFamily="18" charset="-120"/>
                <a:cs typeface="Times New Roman" pitchFamily="18" charset="0"/>
              </a:rPr>
              <a:t>衰變代表</a:t>
            </a:r>
            <a:r>
              <a:rPr lang="zh-TW" altLang="en-US" sz="1800" dirty="0">
                <a:latin typeface="Tahoma" pitchFamily="34" charset="0"/>
              </a:rPr>
              <a:t>中子並不穩定！</a:t>
            </a: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5010" y="3860825"/>
            <a:ext cx="3536683" cy="20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2216728" y="3104447"/>
            <a:ext cx="6153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注意中子是基本粒子，可不是由質子與電子組成的！</a:t>
            </a:r>
          </a:p>
        </p:txBody>
      </p:sp>
      <p:sp>
        <p:nvSpPr>
          <p:cNvPr id="14234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86DE22FC-3746-4F4C-AFE6-7A99D188FDAD}" type="slidenum">
              <a:rPr kumimoji="0" lang="zh-TW" altLang="en-US" sz="1400" smtClean="0">
                <a:latin typeface="Tahoma" pitchFamily="34" charset="0"/>
              </a:rPr>
              <a:pPr eaLnBrk="1" hangingPunct="1">
                <a:spcBef>
                  <a:spcPct val="0"/>
                </a:spcBef>
                <a:buClrTx/>
                <a:buSzTx/>
                <a:buFontTx/>
                <a:buNone/>
              </a:pPr>
              <a:t>92</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3FA88983-BB1B-C54C-9F64-E6E782B5BDD1}"/>
                  </a:ext>
                </a:extLst>
              </p:cNvPr>
              <p:cNvSpPr txBox="1"/>
              <p:nvPr/>
            </p:nvSpPr>
            <p:spPr>
              <a:xfrm>
                <a:off x="5979754" y="518873"/>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0" name="文字方塊 9">
                <a:extLst>
                  <a:ext uri="{FF2B5EF4-FFF2-40B4-BE49-F238E27FC236}">
                    <a16:creationId xmlns:a16="http://schemas.microsoft.com/office/drawing/2014/main" id="{3FA88983-BB1B-C54C-9F64-E6E782B5BDD1}"/>
                  </a:ext>
                </a:extLst>
              </p:cNvPr>
              <p:cNvSpPr txBox="1">
                <a:spLocks noRot="1" noChangeAspect="1" noMove="1" noResize="1" noEditPoints="1" noAdjustHandles="1" noChangeArrowheads="1" noChangeShapeType="1" noTextEdit="1"/>
              </p:cNvSpPr>
              <p:nvPr/>
            </p:nvSpPr>
            <p:spPr>
              <a:xfrm>
                <a:off x="5979754" y="518873"/>
                <a:ext cx="1917896" cy="276999"/>
              </a:xfrm>
              <a:prstGeom prst="rect">
                <a:avLst/>
              </a:prstGeom>
              <a:blipFill>
                <a:blip r:embed="rId4"/>
                <a:stretch>
                  <a:fillRect l="-654" b="-30435"/>
                </a:stretch>
              </a:blipFill>
            </p:spPr>
            <p:txBody>
              <a:bodyPr/>
              <a:lstStyle/>
              <a:p>
                <a:r>
                  <a:rPr lang="en-TW">
                    <a:noFill/>
                  </a:rPr>
                  <a:t> </a:t>
                </a:r>
              </a:p>
            </p:txBody>
          </p:sp>
        </mc:Fallback>
      </mc:AlternateContent>
      <p:sp>
        <p:nvSpPr>
          <p:cNvPr id="2" name="TextBox 1">
            <a:extLst>
              <a:ext uri="{FF2B5EF4-FFF2-40B4-BE49-F238E27FC236}">
                <a16:creationId xmlns:a16="http://schemas.microsoft.com/office/drawing/2014/main" id="{1896C528-53E5-0547-83FB-6D4FF96270F5}"/>
              </a:ext>
            </a:extLst>
          </p:cNvPr>
          <p:cNvSpPr txBox="1"/>
          <p:nvPr/>
        </p:nvSpPr>
        <p:spPr>
          <a:xfrm>
            <a:off x="2195736" y="6331502"/>
            <a:ext cx="5976664" cy="369332"/>
          </a:xfrm>
          <a:prstGeom prst="rect">
            <a:avLst/>
          </a:prstGeom>
          <a:noFill/>
        </p:spPr>
        <p:txBody>
          <a:bodyPr wrap="square" rtlCol="0">
            <a:spAutoFit/>
          </a:bodyPr>
          <a:lstStyle/>
          <a:p>
            <a:r>
              <a:rPr lang="en-TW" dirty="0"/>
              <a:t>衰變是中子消失了，產生了質子、電子與微中子。</a:t>
            </a:r>
          </a:p>
        </p:txBody>
      </p:sp>
      <p:sp>
        <p:nvSpPr>
          <p:cNvPr id="11" name="文字方塊 8">
            <a:extLst>
              <a:ext uri="{FF2B5EF4-FFF2-40B4-BE49-F238E27FC236}">
                <a16:creationId xmlns:a16="http://schemas.microsoft.com/office/drawing/2014/main" id="{420B6446-FA1A-CF4B-ACDD-6767A8806BC4}"/>
              </a:ext>
            </a:extLst>
          </p:cNvPr>
          <p:cNvSpPr txBox="1">
            <a:spLocks noChangeArrowheads="1"/>
          </p:cNvSpPr>
          <p:nvPr/>
        </p:nvSpPr>
        <p:spPr bwMode="auto">
          <a:xfrm>
            <a:off x="2216728" y="3463665"/>
            <a:ext cx="6153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質子與電子能組成的粒子是氫原子！中子要小非常多。</a:t>
            </a:r>
          </a:p>
        </p:txBody>
      </p:sp>
      <p:sp>
        <p:nvSpPr>
          <p:cNvPr id="12" name="TextBox 11">
            <a:extLst>
              <a:ext uri="{FF2B5EF4-FFF2-40B4-BE49-F238E27FC236}">
                <a16:creationId xmlns:a16="http://schemas.microsoft.com/office/drawing/2014/main" id="{E8FE7A4B-D1EA-4F41-AA53-ACC1F6AE33EA}"/>
              </a:ext>
            </a:extLst>
          </p:cNvPr>
          <p:cNvSpPr txBox="1"/>
          <p:nvPr/>
        </p:nvSpPr>
        <p:spPr>
          <a:xfrm>
            <a:off x="2205298" y="5969795"/>
            <a:ext cx="5976664" cy="369332"/>
          </a:xfrm>
          <a:prstGeom prst="rect">
            <a:avLst/>
          </a:prstGeom>
          <a:noFill/>
        </p:spPr>
        <p:txBody>
          <a:bodyPr wrap="square" rtlCol="0">
            <a:spAutoFit/>
          </a:bodyPr>
          <a:lstStyle/>
          <a:p>
            <a:r>
              <a:rPr lang="en-TW" dirty="0"/>
              <a:t>衰變不是組成中子的電子脫離了質子。</a:t>
            </a:r>
          </a:p>
        </p:txBody>
      </p:sp>
    </p:spTree>
    <p:extLst>
      <p:ext uri="{BB962C8B-B14F-4D97-AF65-F5344CB8AC3E}">
        <p14:creationId xmlns:p14="http://schemas.microsoft.com/office/powerpoint/2010/main" val="1348202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1" grpId="0"/>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1"/>
          <p:cNvSpPr txBox="1">
            <a:spLocks noChangeArrowheads="1"/>
          </p:cNvSpPr>
          <p:nvPr/>
        </p:nvSpPr>
        <p:spPr bwMode="auto">
          <a:xfrm>
            <a:off x="2727324" y="1222375"/>
            <a:ext cx="48690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什麼！基本粒子也會衰變、消失？</a:t>
            </a:r>
          </a:p>
        </p:txBody>
      </p:sp>
      <p:sp>
        <p:nvSpPr>
          <p:cNvPr id="3" name="文字方塊 2"/>
          <p:cNvSpPr txBox="1">
            <a:spLocks noChangeArrowheads="1"/>
          </p:cNvSpPr>
          <p:nvPr/>
        </p:nvSpPr>
        <p:spPr bwMode="auto">
          <a:xfrm>
            <a:off x="2762250" y="1716088"/>
            <a:ext cx="3409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對！幾乎所有基本粒子都會衰變！</a:t>
            </a:r>
          </a:p>
        </p:txBody>
      </p:sp>
      <p:sp>
        <p:nvSpPr>
          <p:cNvPr id="4" name="文字方塊 3"/>
          <p:cNvSpPr txBox="1">
            <a:spLocks noChangeArrowheads="1"/>
          </p:cNvSpPr>
          <p:nvPr/>
        </p:nvSpPr>
        <p:spPr bwMode="auto">
          <a:xfrm>
            <a:off x="1509713" y="2781300"/>
            <a:ext cx="6361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如果基本粒子也會消失，人世間還有什麼會是永恆的？</a:t>
            </a: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3330575"/>
            <a:ext cx="44704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D67D0BE3-0A59-4CF0-885E-6954250C4467}" type="slidenum">
              <a:rPr kumimoji="0" lang="zh-TW" altLang="en-US" sz="1400" smtClean="0">
                <a:latin typeface="Tahoma" pitchFamily="34" charset="0"/>
              </a:rPr>
              <a:pPr eaLnBrk="1" hangingPunct="1">
                <a:spcBef>
                  <a:spcPct val="0"/>
                </a:spcBef>
                <a:buClrTx/>
                <a:buSzTx/>
                <a:buFontTx/>
                <a:buNone/>
              </a:pPr>
              <a:t>93</a:t>
            </a:fld>
            <a:endParaRPr kumimoji="0" lang="en-US" altLang="zh-TW" sz="1400">
              <a:latin typeface="Tahoma" pitchFamily="34" charset="0"/>
            </a:endParaRPr>
          </a:p>
        </p:txBody>
      </p:sp>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3330575"/>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8293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8370"/>
                                        </p:tgtEl>
                                        <p:attrNameLst>
                                          <p:attrName>style.visibility</p:attrName>
                                        </p:attrNameLst>
                                      </p:cBhvr>
                                      <p:to>
                                        <p:strVal val="visible"/>
                                      </p:to>
                                    </p:set>
                                    <p:anim calcmode="lin" valueType="num">
                                      <p:cBhvr additive="base">
                                        <p:cTn id="23" dur="500" fill="hold"/>
                                        <p:tgtEl>
                                          <p:spTgt spid="58370"/>
                                        </p:tgtEl>
                                        <p:attrNameLst>
                                          <p:attrName>ppt_x</p:attrName>
                                        </p:attrNameLst>
                                      </p:cBhvr>
                                      <p:tavLst>
                                        <p:tav tm="0">
                                          <p:val>
                                            <p:strVal val="#ppt_x"/>
                                          </p:val>
                                        </p:tav>
                                        <p:tav tm="100000">
                                          <p:val>
                                            <p:strVal val="#ppt_x"/>
                                          </p:val>
                                        </p:tav>
                                      </p:tavLst>
                                    </p:anim>
                                    <p:anim calcmode="lin" valueType="num">
                                      <p:cBhvr additive="base">
                                        <p:cTn id="24" dur="500" fill="hold"/>
                                        <p:tgtEl>
                                          <p:spTgt spid="583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DAF75E88-3844-41C6-BEA6-CAAF70FAC5DD}" type="slidenum">
              <a:rPr kumimoji="0" lang="zh-TW" altLang="en-US" sz="1400" smtClean="0">
                <a:latin typeface="Tahoma" pitchFamily="34" charset="0"/>
              </a:rPr>
              <a:pPr eaLnBrk="1" hangingPunct="1">
                <a:spcBef>
                  <a:spcPct val="0"/>
                </a:spcBef>
                <a:buClrTx/>
                <a:buSzTx/>
                <a:buFontTx/>
                <a:buNone/>
              </a:pPr>
              <a:t>94</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2" name="矩形 1"/>
              <p:cNvSpPr/>
              <p:nvPr/>
            </p:nvSpPr>
            <p:spPr>
              <a:xfrm>
                <a:off x="1549654" y="5004249"/>
                <a:ext cx="5200526" cy="400110"/>
              </a:xfrm>
              <a:prstGeom prst="rect">
                <a:avLst/>
              </a:prstGeom>
            </p:spPr>
            <p:txBody>
              <a:bodyPr wrap="none">
                <a:spAutoFit/>
              </a:bodyPr>
              <a:lstStyle/>
              <a:p>
                <a:pPr>
                  <a:spcBef>
                    <a:spcPct val="50000"/>
                  </a:spcBef>
                  <a:buClrTx/>
                  <a:buSzTx/>
                  <a:buFontTx/>
                  <a:buNone/>
                </a:pPr>
                <a:r>
                  <a:rPr kumimoji="0" lang="zh-TW" altLang="en-US" dirty="0"/>
                  <a:t>相對論容許新粒子在撞擊中由能量產生：</a:t>
                </a:r>
                <a14:m>
                  <m:oMath xmlns:m="http://schemas.openxmlformats.org/officeDocument/2006/math">
                    <m:r>
                      <a:rPr kumimoji="0" lang="en-US" altLang="zh-TW" sz="2000" i="1" dirty="0" smtClean="0">
                        <a:solidFill>
                          <a:srgbClr val="FF0000"/>
                        </a:solidFill>
                        <a:latin typeface="Cambria Math" panose="02040503050406030204" pitchFamily="18" charset="0"/>
                        <a:ea typeface="Cambria Math" panose="02040503050406030204" pitchFamily="18" charset="0"/>
                      </a:rPr>
                      <m:t>𝐸</m:t>
                    </m:r>
                    <m:r>
                      <a:rPr kumimoji="0" lang="en-US" altLang="zh-TW" sz="2000" i="1" dirty="0" smtClean="0">
                        <a:solidFill>
                          <a:srgbClr val="FF0000"/>
                        </a:solidFill>
                        <a:latin typeface="Cambria Math" panose="02040503050406030204" pitchFamily="18" charset="0"/>
                        <a:ea typeface="Cambria Math" panose="02040503050406030204" pitchFamily="18" charset="0"/>
                      </a:rPr>
                      <m:t>→</m:t>
                    </m:r>
                    <m:r>
                      <a:rPr kumimoji="0" lang="en-US" altLang="zh-TW" sz="2000" i="1" dirty="0" smtClean="0">
                        <a:solidFill>
                          <a:srgbClr val="FF0000"/>
                        </a:solidFill>
                        <a:latin typeface="Cambria Math" panose="02040503050406030204" pitchFamily="18" charset="0"/>
                        <a:ea typeface="Cambria Math" panose="02040503050406030204" pitchFamily="18" charset="0"/>
                      </a:rPr>
                      <m:t>𝑀</m:t>
                    </m:r>
                    <m:r>
                      <a:rPr kumimoji="0" lang="en-US" altLang="zh-TW" sz="2000" i="1" dirty="0">
                        <a:solidFill>
                          <a:srgbClr val="FF0000"/>
                        </a:solidFill>
                        <a:latin typeface="Cambria Math"/>
                        <a:ea typeface="Cambria Math" panose="02040503050406030204" pitchFamily="18" charset="0"/>
                      </a:rPr>
                      <m:t>.</m:t>
                    </m:r>
                  </m:oMath>
                </a14:m>
                <a:r>
                  <a:rPr kumimoji="0" lang="en-US" altLang="zh-TW" sz="2000" dirty="0">
                    <a:latin typeface="Cambria Math" panose="02040503050406030204" pitchFamily="18" charset="0"/>
                    <a:ea typeface="Cambria Math" panose="02040503050406030204" pitchFamily="18" charset="0"/>
                  </a:rPr>
                  <a:t> </a:t>
                </a:r>
              </a:p>
            </p:txBody>
          </p:sp>
        </mc:Choice>
        <mc:Fallback xmlns="">
          <p:sp>
            <p:nvSpPr>
              <p:cNvPr id="2" name="矩形 1"/>
              <p:cNvSpPr>
                <a:spLocks noRot="1" noChangeAspect="1" noMove="1" noResize="1" noEditPoints="1" noAdjustHandles="1" noChangeArrowheads="1" noChangeShapeType="1" noTextEdit="1"/>
              </p:cNvSpPr>
              <p:nvPr/>
            </p:nvSpPr>
            <p:spPr>
              <a:xfrm>
                <a:off x="1549654" y="5004249"/>
                <a:ext cx="5200526" cy="400110"/>
              </a:xfrm>
              <a:prstGeom prst="rect">
                <a:avLst/>
              </a:prstGeom>
              <a:blipFill>
                <a:blip r:embed="rId2"/>
                <a:stretch>
                  <a:fillRect l="-730" b="-218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
                <a:extLst>
                  <a:ext uri="{FF2B5EF4-FFF2-40B4-BE49-F238E27FC236}">
                    <a16:creationId xmlns:a16="http://schemas.microsoft.com/office/drawing/2014/main" id="{AD8B99DF-4631-6247-A958-1198680C1B0B}"/>
                  </a:ext>
                </a:extLst>
              </p:cNvPr>
              <p:cNvSpPr txBox="1"/>
              <p:nvPr/>
            </p:nvSpPr>
            <p:spPr>
              <a:xfrm>
                <a:off x="6915538" y="5065800"/>
                <a:ext cx="934743"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𝐸</m:t>
                      </m:r>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𝑚</m:t>
                      </m:r>
                      <m:sSup>
                        <m:sSupPr>
                          <m:ctrlPr>
                            <a:rPr kumimoji="1" lang="en-US" altLang="zh-TW" b="0" i="1" smtClean="0">
                              <a:latin typeface="Cambria Math" panose="02040503050406030204" pitchFamily="18" charset="0"/>
                            </a:rPr>
                          </m:ctrlPr>
                        </m:sSupPr>
                        <m:e>
                          <m:r>
                            <a:rPr kumimoji="1" lang="en-US" altLang="zh-TW" b="0" i="1" smtClean="0">
                              <a:latin typeface="Cambria Math" panose="02040503050406030204" pitchFamily="18" charset="0"/>
                            </a:rPr>
                            <m:t>𝑐</m:t>
                          </m:r>
                        </m:e>
                        <m:sup>
                          <m:r>
                            <a:rPr kumimoji="1" lang="en-US" altLang="zh-TW" b="0" i="1" smtClean="0">
                              <a:latin typeface="Cambria Math" panose="02040503050406030204" pitchFamily="18" charset="0"/>
                            </a:rPr>
                            <m:t>2</m:t>
                          </m:r>
                        </m:sup>
                      </m:sSup>
                    </m:oMath>
                  </m:oMathPara>
                </a14:m>
                <a:endParaRPr kumimoji="1" lang="zh-TW" altLang="en-US" dirty="0">
                  <a:latin typeface="+mn-lt"/>
                </a:endParaRPr>
              </a:p>
            </p:txBody>
          </p:sp>
        </mc:Choice>
        <mc:Fallback xmlns="">
          <p:sp>
            <p:nvSpPr>
              <p:cNvPr id="7" name="文字方塊 2">
                <a:extLst>
                  <a:ext uri="{FF2B5EF4-FFF2-40B4-BE49-F238E27FC236}">
                    <a16:creationId xmlns:a16="http://schemas.microsoft.com/office/drawing/2014/main" id="{AD8B99DF-4631-6247-A958-1198680C1B0B}"/>
                  </a:ext>
                </a:extLst>
              </p:cNvPr>
              <p:cNvSpPr txBox="1">
                <a:spLocks noRot="1" noChangeAspect="1" noMove="1" noResize="1" noEditPoints="1" noAdjustHandles="1" noChangeArrowheads="1" noChangeShapeType="1" noTextEdit="1"/>
              </p:cNvSpPr>
              <p:nvPr/>
            </p:nvSpPr>
            <p:spPr>
              <a:xfrm>
                <a:off x="6915538" y="5065800"/>
                <a:ext cx="934743" cy="276999"/>
              </a:xfrm>
              <a:prstGeom prst="rect">
                <a:avLst/>
              </a:prstGeom>
              <a:blipFill>
                <a:blip r:embed="rId3"/>
                <a:stretch>
                  <a:fillRect l="-5333" r="-1333" b="-13043"/>
                </a:stretch>
              </a:blipFill>
            </p:spPr>
            <p:txBody>
              <a:bodyPr/>
              <a:lstStyle/>
              <a:p>
                <a:r>
                  <a:rPr lang="en-TW">
                    <a:noFill/>
                  </a:rPr>
                  <a:t> </a:t>
                </a:r>
              </a:p>
            </p:txBody>
          </p:sp>
        </mc:Fallback>
      </mc:AlternateContent>
      <p:sp>
        <p:nvSpPr>
          <p:cNvPr id="4" name="TextBox 3">
            <a:extLst>
              <a:ext uri="{FF2B5EF4-FFF2-40B4-BE49-F238E27FC236}">
                <a16:creationId xmlns:a16="http://schemas.microsoft.com/office/drawing/2014/main" id="{3AEBD572-CA50-2345-807B-3300BA8C8B47}"/>
              </a:ext>
            </a:extLst>
          </p:cNvPr>
          <p:cNvSpPr txBox="1"/>
          <p:nvPr/>
        </p:nvSpPr>
        <p:spPr>
          <a:xfrm>
            <a:off x="1549654" y="1183282"/>
            <a:ext cx="7067681" cy="369332"/>
          </a:xfrm>
          <a:prstGeom prst="rect">
            <a:avLst/>
          </a:prstGeom>
          <a:noFill/>
        </p:spPr>
        <p:txBody>
          <a:bodyPr wrap="square" rtlCol="0">
            <a:spAutoFit/>
          </a:bodyPr>
          <a:lstStyle/>
          <a:p>
            <a:r>
              <a:rPr lang="en-TW" dirty="0"/>
              <a:t>但話說回來，基本粒子可以衰變、可以產生也不奇怪。</a:t>
            </a:r>
          </a:p>
        </p:txBody>
      </p:sp>
      <p:pic>
        <p:nvPicPr>
          <p:cNvPr id="9" name="圖片 1">
            <a:extLst>
              <a:ext uri="{FF2B5EF4-FFF2-40B4-BE49-F238E27FC236}">
                <a16:creationId xmlns:a16="http://schemas.microsoft.com/office/drawing/2014/main" id="{66996ADF-A740-4644-8397-DD4DAE76BB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6466" y="1700808"/>
            <a:ext cx="3551068" cy="286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09C7E8F8-EC33-CC40-8716-E50522998EC2}"/>
                  </a:ext>
                </a:extLst>
              </p:cNvPr>
              <p:cNvSpPr txBox="1"/>
              <p:nvPr/>
            </p:nvSpPr>
            <p:spPr>
              <a:xfrm>
                <a:off x="3291040" y="4687662"/>
                <a:ext cx="2561919"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𝑝</m:t>
                          </m:r>
                        </m:e>
                        <m:sup>
                          <m:r>
                            <a:rPr lang="en-US" altLang="zh-TW" i="1">
                              <a:latin typeface="Cambria Math" panose="02040503050406030204" pitchFamily="18" charset="0"/>
                              <a:ea typeface="Cambria Math" panose="02040503050406030204" pitchFamily="18" charset="0"/>
                            </a:rPr>
                            <m:t>+</m:t>
                          </m:r>
                        </m:sup>
                      </m:sSup>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ea typeface="Cambria Math" panose="02040503050406030204" pitchFamily="18" charset="0"/>
                        </a:rPr>
                        <m:t>Ne</m:t>
                      </m:r>
                      <m:r>
                        <a:rPr kumimoji="1"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𝑝</m:t>
                          </m:r>
                        </m:e>
                        <m:sup>
                          <m:r>
                            <a:rPr lang="en-US" altLang="zh-TW" i="1">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r>
                        <m:rPr>
                          <m:nor/>
                        </m:rPr>
                        <a:rPr lang="en-US" altLang="zh-TW">
                          <a:latin typeface="Cambria Math" panose="02040503050406030204" pitchFamily="18" charset="0"/>
                          <a:ea typeface="Cambria Math" panose="02040503050406030204" pitchFamily="18" charset="0"/>
                        </a:rPr>
                        <m:t>Ne</m:t>
                      </m:r>
                      <m:r>
                        <a:rPr lang="en-US" altLang="zh-TW" b="0"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𝜋</m:t>
                          </m:r>
                        </m:e>
                        <m:sup>
                          <m:r>
                            <a:rPr lang="en-US" altLang="zh-TW" i="1">
                              <a:latin typeface="Cambria Math" panose="02040503050406030204" pitchFamily="18" charset="0"/>
                            </a:rPr>
                            <m:t>+</m:t>
                          </m:r>
                        </m:sup>
                      </m:sSup>
                    </m:oMath>
                  </m:oMathPara>
                </a14:m>
                <a:endParaRPr kumimoji="1" lang="zh-TW" altLang="en-US" dirty="0">
                  <a:latin typeface="+mn-lt"/>
                </a:endParaRPr>
              </a:p>
            </p:txBody>
          </p:sp>
        </mc:Choice>
        <mc:Fallback xmlns="">
          <p:sp>
            <p:nvSpPr>
              <p:cNvPr id="10" name="文字方塊 6">
                <a:extLst>
                  <a:ext uri="{FF2B5EF4-FFF2-40B4-BE49-F238E27FC236}">
                    <a16:creationId xmlns:a16="http://schemas.microsoft.com/office/drawing/2014/main" id="{09C7E8F8-EC33-CC40-8716-E50522998EC2}"/>
                  </a:ext>
                </a:extLst>
              </p:cNvPr>
              <p:cNvSpPr txBox="1">
                <a:spLocks noRot="1" noChangeAspect="1" noMove="1" noResize="1" noEditPoints="1" noAdjustHandles="1" noChangeArrowheads="1" noChangeShapeType="1" noTextEdit="1"/>
              </p:cNvSpPr>
              <p:nvPr/>
            </p:nvSpPr>
            <p:spPr>
              <a:xfrm>
                <a:off x="3291040" y="4687662"/>
                <a:ext cx="2561919" cy="276999"/>
              </a:xfrm>
              <a:prstGeom prst="rect">
                <a:avLst/>
              </a:prstGeom>
              <a:blipFill>
                <a:blip r:embed="rId5"/>
                <a:stretch>
                  <a:fillRect l="-1980" b="-31818"/>
                </a:stretch>
              </a:blipFill>
            </p:spPr>
            <p:txBody>
              <a:bodyPr/>
              <a:lstStyle/>
              <a:p>
                <a:r>
                  <a:rPr lang="en-TW">
                    <a:noFill/>
                  </a:rPr>
                  <a:t> </a:t>
                </a:r>
              </a:p>
            </p:txBody>
          </p:sp>
        </mc:Fallback>
      </mc:AlternateContent>
    </p:spTree>
    <p:extLst>
      <p:ext uri="{BB962C8B-B14F-4D97-AF65-F5344CB8AC3E}">
        <p14:creationId xmlns:p14="http://schemas.microsoft.com/office/powerpoint/2010/main" val="12723379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3"/>
          <p:cNvSpPr txBox="1">
            <a:spLocks noChangeArrowheads="1"/>
          </p:cNvSpPr>
          <p:nvPr/>
        </p:nvSpPr>
        <p:spPr bwMode="auto">
          <a:xfrm>
            <a:off x="1979712" y="6340217"/>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zh-TW" altLang="en-US" sz="1800" dirty="0"/>
              <a:t>因為能量可以轉換為質量，產生新的粒子！</a:t>
            </a:r>
            <a:endParaRPr kumimoji="0" lang="en-US" altLang="zh-TW" sz="1800" dirty="0"/>
          </a:p>
        </p:txBody>
      </p:sp>
      <p:pic>
        <p:nvPicPr>
          <p:cNvPr id="118788" name="Picture 2" descr="pion01"/>
          <p:cNvPicPr>
            <a:picLocks noChangeAspect="1" noChangeArrowheads="1"/>
          </p:cNvPicPr>
          <p:nvPr/>
        </p:nvPicPr>
        <p:blipFill>
          <a:blip r:embed="rId2">
            <a:extLst>
              <a:ext uri="{28A0092B-C50C-407E-A947-70E740481C1C}">
                <a14:useLocalDpi xmlns:a14="http://schemas.microsoft.com/office/drawing/2010/main" val="0"/>
              </a:ext>
            </a:extLst>
          </a:blip>
          <a:srcRect l="1022" b="16142"/>
          <a:stretch>
            <a:fillRect/>
          </a:stretch>
        </p:blipFill>
        <p:spPr bwMode="auto">
          <a:xfrm>
            <a:off x="2395538" y="776289"/>
            <a:ext cx="4680252" cy="546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文字方塊 1"/>
          <p:cNvSpPr txBox="1">
            <a:spLocks noChangeArrowheads="1"/>
          </p:cNvSpPr>
          <p:nvPr/>
        </p:nvSpPr>
        <p:spPr bwMode="auto">
          <a:xfrm>
            <a:off x="2178242" y="240526"/>
            <a:ext cx="6066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高速的宇宙射線在大氣層高空撞擊出許多新的基本粒子！</a:t>
            </a:r>
          </a:p>
        </p:txBody>
      </p:sp>
      <p:sp>
        <p:nvSpPr>
          <p:cNvPr id="11879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983293BD-3FF0-4FCD-8AED-C8A949602D76}" type="slidenum">
              <a:rPr kumimoji="0" lang="zh-TW" altLang="en-US" sz="1400">
                <a:latin typeface="Tahoma" pitchFamily="34" charset="0"/>
              </a:rPr>
              <a:pPr eaLnBrk="1" hangingPunct="1">
                <a:spcBef>
                  <a:spcPct val="0"/>
                </a:spcBef>
                <a:buClrTx/>
                <a:buSzTx/>
                <a:buFontTx/>
                <a:buNone/>
              </a:pPr>
              <a:t>95</a:t>
            </a:fld>
            <a:endParaRPr kumimoji="0" lang="en-US" altLang="zh-TW" sz="1400">
              <a:latin typeface="Tahoma" pitchFamily="34" charset="0"/>
            </a:endParaRPr>
          </a:p>
        </p:txBody>
      </p:sp>
      <p:sp>
        <p:nvSpPr>
          <p:cNvPr id="2" name="橢圓 1"/>
          <p:cNvSpPr/>
          <p:nvPr/>
        </p:nvSpPr>
        <p:spPr>
          <a:xfrm>
            <a:off x="3086100" y="2272553"/>
            <a:ext cx="416859" cy="4235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AE7B905F-7F03-AC4E-A98B-E6112BA80913}"/>
                  </a:ext>
                </a:extLst>
              </p:cNvPr>
              <p:cNvSpPr txBox="1"/>
              <p:nvPr/>
            </p:nvSpPr>
            <p:spPr>
              <a:xfrm>
                <a:off x="6698732" y="6386383"/>
                <a:ext cx="934743"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𝐸</m:t>
                      </m:r>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𝑚</m:t>
                      </m:r>
                      <m:sSup>
                        <m:sSupPr>
                          <m:ctrlPr>
                            <a:rPr kumimoji="1" lang="en-US" altLang="zh-TW" b="0" i="1" smtClean="0">
                              <a:latin typeface="Cambria Math" panose="02040503050406030204" pitchFamily="18" charset="0"/>
                            </a:rPr>
                          </m:ctrlPr>
                        </m:sSupPr>
                        <m:e>
                          <m:r>
                            <a:rPr kumimoji="1" lang="en-US" altLang="zh-TW" b="0" i="1" smtClean="0">
                              <a:latin typeface="Cambria Math" panose="02040503050406030204" pitchFamily="18" charset="0"/>
                            </a:rPr>
                            <m:t>𝑐</m:t>
                          </m:r>
                        </m:e>
                        <m:sup>
                          <m:r>
                            <a:rPr kumimoji="1" lang="en-US" altLang="zh-TW" b="0" i="1" smtClean="0">
                              <a:latin typeface="Cambria Math" panose="02040503050406030204" pitchFamily="18" charset="0"/>
                            </a:rPr>
                            <m:t>2</m:t>
                          </m:r>
                        </m:sup>
                      </m:sSup>
                    </m:oMath>
                  </m:oMathPara>
                </a14:m>
                <a:endParaRPr kumimoji="1" lang="zh-TW" altLang="en-US" dirty="0">
                  <a:latin typeface="+mn-lt"/>
                </a:endParaRPr>
              </a:p>
            </p:txBody>
          </p:sp>
        </mc:Choice>
        <mc:Fallback xmlns="">
          <p:sp>
            <p:nvSpPr>
              <p:cNvPr id="3" name="文字方塊 2">
                <a:extLst>
                  <a:ext uri="{FF2B5EF4-FFF2-40B4-BE49-F238E27FC236}">
                    <a16:creationId xmlns:a16="http://schemas.microsoft.com/office/drawing/2014/main" id="{AE7B905F-7F03-AC4E-A98B-E6112BA80913}"/>
                  </a:ext>
                </a:extLst>
              </p:cNvPr>
              <p:cNvSpPr txBox="1">
                <a:spLocks noRot="1" noChangeAspect="1" noMove="1" noResize="1" noEditPoints="1" noAdjustHandles="1" noChangeArrowheads="1" noChangeShapeType="1" noTextEdit="1"/>
              </p:cNvSpPr>
              <p:nvPr/>
            </p:nvSpPr>
            <p:spPr>
              <a:xfrm>
                <a:off x="6698732" y="6386383"/>
                <a:ext cx="934743" cy="276999"/>
              </a:xfrm>
              <a:prstGeom prst="rect">
                <a:avLst/>
              </a:prstGeom>
              <a:blipFill>
                <a:blip r:embed="rId3"/>
                <a:stretch>
                  <a:fillRect l="-5405" t="-4545" r="-2703" b="-13636"/>
                </a:stretch>
              </a:blipFill>
            </p:spPr>
            <p:txBody>
              <a:bodyPr/>
              <a:lstStyle/>
              <a:p>
                <a:r>
                  <a:rPr lang="en-TW">
                    <a:noFill/>
                  </a:rPr>
                  <a:t> </a:t>
                </a:r>
              </a:p>
            </p:txBody>
          </p:sp>
        </mc:Fallback>
      </mc:AlternateContent>
      <p:sp>
        <p:nvSpPr>
          <p:cNvPr id="8" name="橢圓 1">
            <a:extLst>
              <a:ext uri="{FF2B5EF4-FFF2-40B4-BE49-F238E27FC236}">
                <a16:creationId xmlns:a16="http://schemas.microsoft.com/office/drawing/2014/main" id="{2821877C-5EB5-B24D-AEE7-7E67DC0050D4}"/>
              </a:ext>
            </a:extLst>
          </p:cNvPr>
          <p:cNvSpPr/>
          <p:nvPr/>
        </p:nvSpPr>
        <p:spPr>
          <a:xfrm>
            <a:off x="3433378" y="1765756"/>
            <a:ext cx="416859" cy="4235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1">
            <a:extLst>
              <a:ext uri="{FF2B5EF4-FFF2-40B4-BE49-F238E27FC236}">
                <a16:creationId xmlns:a16="http://schemas.microsoft.com/office/drawing/2014/main" id="{60304CA9-6C7A-E24C-B649-7491C905F368}"/>
              </a:ext>
            </a:extLst>
          </p:cNvPr>
          <p:cNvSpPr/>
          <p:nvPr/>
        </p:nvSpPr>
        <p:spPr>
          <a:xfrm>
            <a:off x="5436096" y="1124744"/>
            <a:ext cx="416859" cy="4235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833003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6564" y="785214"/>
            <a:ext cx="5336150" cy="429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0891DAA0-A505-4AD4-8FFF-EC015CF25087}" type="slidenum">
              <a:rPr kumimoji="0" lang="zh-TW" altLang="en-US" sz="1400" smtClean="0">
                <a:latin typeface="Tahoma" pitchFamily="34" charset="0"/>
              </a:rPr>
              <a:pPr eaLnBrk="1" hangingPunct="1">
                <a:spcBef>
                  <a:spcPct val="0"/>
                </a:spcBef>
                <a:buClrTx/>
                <a:buSzTx/>
                <a:buFontTx/>
                <a:buNone/>
              </a:pPr>
              <a:t>96</a:t>
            </a:fld>
            <a:endParaRPr kumimoji="0" lang="en-US" altLang="zh-TW" sz="1400" dirty="0">
              <a:latin typeface="Tahoma" pitchFamily="34" charset="0"/>
            </a:endParaRP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2AB120F0-4393-ED42-8222-58FC32393AEE}"/>
                  </a:ext>
                </a:extLst>
              </p:cNvPr>
              <p:cNvSpPr txBox="1"/>
              <p:nvPr/>
            </p:nvSpPr>
            <p:spPr>
              <a:xfrm>
                <a:off x="4211960" y="5164486"/>
                <a:ext cx="1888209"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𝑒</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𝜈</m:t>
                          </m:r>
                        </m:e>
                        <m:sub>
                          <m:r>
                            <a:rPr lang="en-US" altLang="zh-TW" i="1">
                              <a:latin typeface="Cambria Math" panose="02040503050406030204" pitchFamily="18" charset="0"/>
                              <a:ea typeface="Cambria Math" panose="02040503050406030204" pitchFamily="18" charset="0"/>
                            </a:rPr>
                            <m:t>𝑒</m:t>
                          </m:r>
                        </m:sub>
                      </m:sSub>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i="1">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6" name="文字方塊 5">
                <a:extLst>
                  <a:ext uri="{FF2B5EF4-FFF2-40B4-BE49-F238E27FC236}">
                    <a16:creationId xmlns:a16="http://schemas.microsoft.com/office/drawing/2014/main" id="{2AB120F0-4393-ED42-8222-58FC32393AEE}"/>
                  </a:ext>
                </a:extLst>
              </p:cNvPr>
              <p:cNvSpPr txBox="1">
                <a:spLocks noRot="1" noChangeAspect="1" noMove="1" noResize="1" noEditPoints="1" noAdjustHandles="1" noChangeArrowheads="1" noChangeShapeType="1" noTextEdit="1"/>
              </p:cNvSpPr>
              <p:nvPr/>
            </p:nvSpPr>
            <p:spPr>
              <a:xfrm>
                <a:off x="4211960" y="5164486"/>
                <a:ext cx="1888209" cy="299313"/>
              </a:xfrm>
              <a:prstGeom prst="rect">
                <a:avLst/>
              </a:prstGeom>
              <a:blipFill>
                <a:blip r:embed="rId3"/>
                <a:stretch>
                  <a:fillRect l="-2000"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D208BE74-5CF3-C847-A53F-B093CE0C20F9}"/>
                  </a:ext>
                </a:extLst>
              </p:cNvPr>
              <p:cNvSpPr txBox="1"/>
              <p:nvPr/>
            </p:nvSpPr>
            <p:spPr>
              <a:xfrm>
                <a:off x="2402776" y="5182432"/>
                <a:ext cx="1421863" cy="2993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𝜋</m:t>
                          </m:r>
                        </m:e>
                        <m:sup>
                          <m:r>
                            <a:rPr kumimoji="1" lang="en-US" altLang="zh-TW" b="0" i="1" smtClean="0">
                              <a:latin typeface="Cambria Math" panose="02040503050406030204" pitchFamily="18" charset="0"/>
                            </a:rPr>
                            <m:t>+</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i="1" smtClean="0">
                              <a:latin typeface="Cambria Math" panose="02040503050406030204" pitchFamily="18" charset="0"/>
                              <a:ea typeface="Cambria Math" panose="02040503050406030204" pitchFamily="18" charset="0"/>
                            </a:rPr>
                            <m:t>𝜇</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b>
                        <m:sSubPr>
                          <m:ctrlPr>
                            <a:rPr kumimoji="1" lang="en-US" altLang="zh-TW" b="0" i="1" smtClean="0">
                              <a:latin typeface="Cambria Math" panose="02040503050406030204" pitchFamily="18" charset="0"/>
                              <a:ea typeface="Cambria Math" panose="02040503050406030204" pitchFamily="18" charset="0"/>
                            </a:rPr>
                          </m:ctrlPr>
                        </m:sSubPr>
                        <m:e>
                          <m:r>
                            <a:rPr kumimoji="1" lang="en-US" altLang="zh-TW" b="0" i="1" smtClean="0">
                              <a:latin typeface="Cambria Math" panose="02040503050406030204" pitchFamily="18" charset="0"/>
                              <a:ea typeface="Cambria Math" panose="02040503050406030204" pitchFamily="18" charset="0"/>
                            </a:rPr>
                            <m:t>𝜈</m:t>
                          </m:r>
                        </m:e>
                        <m:sub>
                          <m:r>
                            <a:rPr kumimoji="1" lang="en-US" altLang="zh-TW" b="0" i="1" smtClean="0">
                              <a:latin typeface="Cambria Math" panose="02040503050406030204" pitchFamily="18" charset="0"/>
                              <a:ea typeface="Cambria Math" panose="02040503050406030204" pitchFamily="18" charset="0"/>
                            </a:rPr>
                            <m:t>𝜇</m:t>
                          </m:r>
                        </m:sub>
                      </m:sSub>
                    </m:oMath>
                  </m:oMathPara>
                </a14:m>
                <a:endParaRPr kumimoji="1" lang="zh-TW" altLang="en-US" dirty="0">
                  <a:latin typeface="+mn-lt"/>
                </a:endParaRPr>
              </a:p>
            </p:txBody>
          </p:sp>
        </mc:Choice>
        <mc:Fallback xmlns="">
          <p:sp>
            <p:nvSpPr>
              <p:cNvPr id="7" name="文字方塊 6">
                <a:extLst>
                  <a:ext uri="{FF2B5EF4-FFF2-40B4-BE49-F238E27FC236}">
                    <a16:creationId xmlns:a16="http://schemas.microsoft.com/office/drawing/2014/main" id="{D208BE74-5CF3-C847-A53F-B093CE0C20F9}"/>
                  </a:ext>
                </a:extLst>
              </p:cNvPr>
              <p:cNvSpPr txBox="1">
                <a:spLocks noRot="1" noChangeAspect="1" noMove="1" noResize="1" noEditPoints="1" noAdjustHandles="1" noChangeArrowheads="1" noChangeShapeType="1" noTextEdit="1"/>
              </p:cNvSpPr>
              <p:nvPr/>
            </p:nvSpPr>
            <p:spPr>
              <a:xfrm>
                <a:off x="2402776" y="5182432"/>
                <a:ext cx="1421863" cy="299313"/>
              </a:xfrm>
              <a:prstGeom prst="rect">
                <a:avLst/>
              </a:prstGeom>
              <a:blipFill>
                <a:blip r:embed="rId4"/>
                <a:stretch>
                  <a:fillRect l="-1786" r="-893" b="-20833"/>
                </a:stretch>
              </a:blipFill>
            </p:spPr>
            <p:txBody>
              <a:bodyPr/>
              <a:lstStyle/>
              <a:p>
                <a:r>
                  <a:rPr lang="en-TW">
                    <a:noFill/>
                  </a:rPr>
                  <a:t> </a:t>
                </a:r>
              </a:p>
            </p:txBody>
          </p:sp>
        </mc:Fallback>
      </mc:AlternateContent>
      <p:sp>
        <p:nvSpPr>
          <p:cNvPr id="2" name="TextBox 1">
            <a:extLst>
              <a:ext uri="{FF2B5EF4-FFF2-40B4-BE49-F238E27FC236}">
                <a16:creationId xmlns:a16="http://schemas.microsoft.com/office/drawing/2014/main" id="{B412EF83-5E1E-8041-BF8D-EB528D1F1FDF}"/>
              </a:ext>
            </a:extLst>
          </p:cNvPr>
          <p:cNvSpPr txBox="1"/>
          <p:nvPr/>
        </p:nvSpPr>
        <p:spPr>
          <a:xfrm>
            <a:off x="1156564" y="231216"/>
            <a:ext cx="3960440" cy="369332"/>
          </a:xfrm>
          <a:prstGeom prst="rect">
            <a:avLst/>
          </a:prstGeom>
          <a:noFill/>
        </p:spPr>
        <p:txBody>
          <a:bodyPr wrap="square" rtlCol="0">
            <a:spAutoFit/>
          </a:bodyPr>
          <a:lstStyle/>
          <a:p>
            <a:r>
              <a:rPr lang="en-TW" dirty="0"/>
              <a:t>這些新的基本粒子都會衰變！</a:t>
            </a:r>
          </a:p>
        </p:txBody>
      </p:sp>
      <p:pic>
        <p:nvPicPr>
          <p:cNvPr id="8" name="Picture 2" descr="nodecay">
            <a:extLst>
              <a:ext uri="{FF2B5EF4-FFF2-40B4-BE49-F238E27FC236}">
                <a16:creationId xmlns:a16="http://schemas.microsoft.com/office/drawing/2014/main" id="{F365001F-F76C-F14A-8441-70498B27EC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1" y="1913131"/>
            <a:ext cx="2133599" cy="317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a:extLst>
              <a:ext uri="{FF2B5EF4-FFF2-40B4-BE49-F238E27FC236}">
                <a16:creationId xmlns:a16="http://schemas.microsoft.com/office/drawing/2014/main" id="{C3AC1CDD-95AD-5C49-8DC0-0FA1D0A14B3C}"/>
              </a:ext>
            </a:extLst>
          </p:cNvPr>
          <p:cNvSpPr txBox="1">
            <a:spLocks noChangeArrowheads="1"/>
          </p:cNvSpPr>
          <p:nvPr/>
        </p:nvSpPr>
        <p:spPr bwMode="auto">
          <a:xfrm>
            <a:off x="1156564" y="5989935"/>
            <a:ext cx="7213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r>
              <a:rPr kumimoji="0" lang="zh-TW" altLang="en-US" sz="1800" dirty="0">
                <a:cs typeface="Times New Roman" pitchFamily="18" charset="0"/>
              </a:rPr>
              <a:t>較重的粒子在自然界通常不存在。他們一產生不久就會衰變。</a:t>
            </a:r>
            <a:endParaRPr kumimoji="0" lang="en-US" altLang="zh-TW" sz="1800" dirty="0">
              <a:cs typeface="Times New Roman" pitchFamily="18" charset="0"/>
            </a:endParaRPr>
          </a:p>
        </p:txBody>
      </p:sp>
      <mc:AlternateContent xmlns:mc="http://schemas.openxmlformats.org/markup-compatibility/2006" xmlns:a14="http://schemas.microsoft.com/office/drawing/2010/main">
        <mc:Choice Requires="a14">
          <p:sp>
            <p:nvSpPr>
              <p:cNvPr id="10" name="矩形 2">
                <a:extLst>
                  <a:ext uri="{FF2B5EF4-FFF2-40B4-BE49-F238E27FC236}">
                    <a16:creationId xmlns:a16="http://schemas.microsoft.com/office/drawing/2014/main" id="{EA531AD6-527A-0944-BF06-451BCD1C8B1C}"/>
                  </a:ext>
                </a:extLst>
              </p:cNvPr>
              <p:cNvSpPr/>
              <p:nvPr/>
            </p:nvSpPr>
            <p:spPr>
              <a:xfrm>
                <a:off x="1156564" y="5593374"/>
                <a:ext cx="7607507" cy="400110"/>
              </a:xfrm>
              <a:prstGeom prst="rect">
                <a:avLst/>
              </a:prstGeom>
            </p:spPr>
            <p:txBody>
              <a:bodyPr wrap="square">
                <a:spAutoFit/>
              </a:bodyPr>
              <a:lstStyle/>
              <a:p>
                <a:pPr>
                  <a:spcBef>
                    <a:spcPct val="50000"/>
                  </a:spcBef>
                  <a:buClrTx/>
                  <a:buSzTx/>
                  <a:buFontTx/>
                  <a:buNone/>
                </a:pPr>
                <a:r>
                  <a:rPr kumimoji="0" lang="zh-TW" altLang="en-US" dirty="0"/>
                  <a:t>同理，粒子也可以衰變，將質量轉化為衰變產物的能量：</a:t>
                </a:r>
                <a14:m>
                  <m:oMath xmlns:m="http://schemas.openxmlformats.org/officeDocument/2006/math">
                    <m:r>
                      <a:rPr kumimoji="0" lang="en-US" altLang="zh-TW" sz="2000" i="1" dirty="0">
                        <a:solidFill>
                          <a:srgbClr val="FF0000"/>
                        </a:solidFill>
                        <a:latin typeface="Cambria Math"/>
                      </a:rPr>
                      <m:t>𝑀</m:t>
                    </m:r>
                    <m:r>
                      <a:rPr kumimoji="0" lang="en-US" altLang="zh-TW" sz="2000" i="1" dirty="0">
                        <a:solidFill>
                          <a:srgbClr val="FF0000"/>
                        </a:solidFill>
                        <a:latin typeface="Cambria Math"/>
                        <a:cs typeface="Times New Roman" pitchFamily="18" charset="0"/>
                      </a:rPr>
                      <m:t>→</m:t>
                    </m:r>
                    <m:r>
                      <a:rPr kumimoji="0" lang="en-US" altLang="zh-TW" sz="2000" i="1" dirty="0">
                        <a:solidFill>
                          <a:srgbClr val="FF0000"/>
                        </a:solidFill>
                        <a:latin typeface="Cambria Math"/>
                        <a:cs typeface="Times New Roman" pitchFamily="18" charset="0"/>
                      </a:rPr>
                      <m:t>𝐸</m:t>
                    </m:r>
                  </m:oMath>
                </a14:m>
                <a:r>
                  <a:rPr kumimoji="0" lang="en-US" altLang="zh-TW" sz="2000" dirty="0">
                    <a:cs typeface="Times New Roman" pitchFamily="18" charset="0"/>
                  </a:rPr>
                  <a:t>.</a:t>
                </a:r>
              </a:p>
            </p:txBody>
          </p:sp>
        </mc:Choice>
        <mc:Fallback xmlns="">
          <p:sp>
            <p:nvSpPr>
              <p:cNvPr id="10" name="矩形 2">
                <a:extLst>
                  <a:ext uri="{FF2B5EF4-FFF2-40B4-BE49-F238E27FC236}">
                    <a16:creationId xmlns:a16="http://schemas.microsoft.com/office/drawing/2014/main" id="{EA531AD6-527A-0944-BF06-451BCD1C8B1C}"/>
                  </a:ext>
                </a:extLst>
              </p:cNvPr>
              <p:cNvSpPr>
                <a:spLocks noRot="1" noChangeAspect="1" noMove="1" noResize="1" noEditPoints="1" noAdjustHandles="1" noChangeArrowheads="1" noChangeShapeType="1" noTextEdit="1"/>
              </p:cNvSpPr>
              <p:nvPr/>
            </p:nvSpPr>
            <p:spPr>
              <a:xfrm>
                <a:off x="1156564" y="5593374"/>
                <a:ext cx="7607507" cy="400110"/>
              </a:xfrm>
              <a:prstGeom prst="rect">
                <a:avLst/>
              </a:prstGeom>
              <a:blipFill>
                <a:blip r:embed="rId6"/>
                <a:stretch>
                  <a:fillRect l="-833" t="-9375" b="-28125"/>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D1DAACD6-0864-0643-A7E5-47A773E530D8}"/>
              </a:ext>
            </a:extLst>
          </p:cNvPr>
          <p:cNvSpPr txBox="1"/>
          <p:nvPr/>
        </p:nvSpPr>
        <p:spPr>
          <a:xfrm>
            <a:off x="1156563" y="6381530"/>
            <a:ext cx="7213937" cy="369332"/>
          </a:xfrm>
          <a:prstGeom prst="rect">
            <a:avLst/>
          </a:prstGeom>
          <a:noFill/>
        </p:spPr>
        <p:txBody>
          <a:bodyPr wrap="square" rtlCol="0">
            <a:spAutoFit/>
          </a:bodyPr>
          <a:lstStyle/>
          <a:p>
            <a:r>
              <a:rPr lang="en-TW" dirty="0"/>
              <a:t>許多衰變都如貝他衰變是由弱交互作用造成。特徵是都產生微中子。</a:t>
            </a:r>
          </a:p>
        </p:txBody>
      </p:sp>
    </p:spTree>
    <p:extLst>
      <p:ext uri="{BB962C8B-B14F-4D97-AF65-F5344CB8AC3E}">
        <p14:creationId xmlns:p14="http://schemas.microsoft.com/office/powerpoint/2010/main" val="36089044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020A96F6-2FBD-4D64-9B5F-BADD61AF4F8D}" type="slidenum">
              <a:rPr lang="zh-TW" altLang="en-US" smtClean="0"/>
              <a:pPr>
                <a:defRPr/>
              </a:pPr>
              <a:t>97</a:t>
            </a:fld>
            <a:endParaRPr lang="en-US" altLang="zh-TW"/>
          </a:p>
        </p:txBody>
      </p:sp>
      <p:pic>
        <p:nvPicPr>
          <p:cNvPr id="2805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869"/>
          <a:stretch/>
        </p:blipFill>
        <p:spPr bwMode="auto">
          <a:xfrm>
            <a:off x="1259834" y="81117"/>
            <a:ext cx="6157989" cy="662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1334729" y="5220929"/>
            <a:ext cx="6083094" cy="2949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4830133" y="2745799"/>
            <a:ext cx="2587690" cy="646331"/>
          </a:xfrm>
          <a:prstGeom prst="rect">
            <a:avLst/>
          </a:prstGeom>
          <a:noFill/>
        </p:spPr>
        <p:txBody>
          <a:bodyPr wrap="square" rtlCol="0">
            <a:spAutoFit/>
          </a:bodyPr>
          <a:lstStyle/>
          <a:p>
            <a:r>
              <a:rPr lang="zh-TW" altLang="en-US" dirty="0"/>
              <a:t>質量介於輕子與重子之間，稱為介子 </a:t>
            </a:r>
            <a:r>
              <a:rPr lang="en-US" altLang="zh-TW" dirty="0">
                <a:latin typeface="+mn-lt"/>
              </a:rPr>
              <a:t>Meson</a:t>
            </a:r>
            <a:endParaRPr lang="zh-TW" altLang="en-US" dirty="0">
              <a:latin typeface="+mn-lt"/>
            </a:endParaRPr>
          </a:p>
        </p:txBody>
      </p:sp>
      <p:sp>
        <p:nvSpPr>
          <p:cNvPr id="7" name="矩形 5">
            <a:extLst>
              <a:ext uri="{FF2B5EF4-FFF2-40B4-BE49-F238E27FC236}">
                <a16:creationId xmlns:a16="http://schemas.microsoft.com/office/drawing/2014/main" id="{00E2B9A5-DB9E-9C42-85B8-4BAA90E220DF}"/>
              </a:ext>
            </a:extLst>
          </p:cNvPr>
          <p:cNvSpPr/>
          <p:nvPr/>
        </p:nvSpPr>
        <p:spPr>
          <a:xfrm>
            <a:off x="1244433" y="2341943"/>
            <a:ext cx="6083094" cy="2229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401257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98</a:t>
            </a:fld>
            <a:endParaRPr lang="en-US" altLang="zh-TW"/>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8563" b="52315"/>
          <a:stretch/>
        </p:blipFill>
        <p:spPr bwMode="auto">
          <a:xfrm>
            <a:off x="549329" y="316006"/>
            <a:ext cx="7643813" cy="2528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29" y="2914930"/>
            <a:ext cx="738187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2635622" y="6094599"/>
            <a:ext cx="4558553" cy="369332"/>
          </a:xfrm>
          <a:prstGeom prst="rect">
            <a:avLst/>
          </a:prstGeom>
          <a:noFill/>
        </p:spPr>
        <p:txBody>
          <a:bodyPr wrap="square" rtlCol="0">
            <a:spAutoFit/>
          </a:bodyPr>
          <a:lstStyle/>
          <a:p>
            <a:r>
              <a:rPr lang="zh-TW" altLang="en-US" dirty="0">
                <a:latin typeface="+mn-lt"/>
              </a:rPr>
              <a:t>邈子是會衰變的。因此自然界不存在。</a:t>
            </a:r>
          </a:p>
        </p:txBody>
      </p:sp>
      <p:sp>
        <p:nvSpPr>
          <p:cNvPr id="6" name="矩形 5">
            <a:extLst>
              <a:ext uri="{FF2B5EF4-FFF2-40B4-BE49-F238E27FC236}">
                <a16:creationId xmlns:a16="http://schemas.microsoft.com/office/drawing/2014/main" id="{776EEF75-5978-D24B-B380-F06EB2FB7961}"/>
              </a:ext>
            </a:extLst>
          </p:cNvPr>
          <p:cNvSpPr/>
          <p:nvPr/>
        </p:nvSpPr>
        <p:spPr>
          <a:xfrm>
            <a:off x="1198719" y="1268760"/>
            <a:ext cx="6083094" cy="2229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792264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99</a:t>
            </a:fld>
            <a:endParaRPr lang="en-US" altLang="zh-TW"/>
          </a:p>
        </p:txBody>
      </p:sp>
      <p:pic>
        <p:nvPicPr>
          <p:cNvPr id="282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696" y="554192"/>
            <a:ext cx="7362825" cy="376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2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696" y="4321329"/>
            <a:ext cx="7177087" cy="157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5">
            <a:extLst>
              <a:ext uri="{FF2B5EF4-FFF2-40B4-BE49-F238E27FC236}">
                <a16:creationId xmlns:a16="http://schemas.microsoft.com/office/drawing/2014/main" id="{39D67BDD-0074-7045-B005-BDA8FE75C9AE}"/>
              </a:ext>
            </a:extLst>
          </p:cNvPr>
          <p:cNvSpPr/>
          <p:nvPr/>
        </p:nvSpPr>
        <p:spPr>
          <a:xfrm>
            <a:off x="1187624" y="2437760"/>
            <a:ext cx="6083094" cy="2229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extBox 6">
            <a:extLst>
              <a:ext uri="{FF2B5EF4-FFF2-40B4-BE49-F238E27FC236}">
                <a16:creationId xmlns:a16="http://schemas.microsoft.com/office/drawing/2014/main" id="{A97BE5BC-9805-E149-9E9C-CB6CCAB54166}"/>
              </a:ext>
            </a:extLst>
          </p:cNvPr>
          <p:cNvSpPr txBox="1"/>
          <p:nvPr/>
        </p:nvSpPr>
        <p:spPr>
          <a:xfrm>
            <a:off x="549289" y="5906601"/>
            <a:ext cx="8568952" cy="369332"/>
          </a:xfrm>
          <a:prstGeom prst="rect">
            <a:avLst/>
          </a:prstGeom>
          <a:noFill/>
        </p:spPr>
        <p:txBody>
          <a:bodyPr wrap="square">
            <a:spAutoFit/>
          </a:bodyPr>
          <a:lstStyle/>
          <a:p>
            <a:r>
              <a:rPr lang="zh-TW" sz="18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獨立的中子半衰期是</a:t>
            </a:r>
            <a:r>
              <a:rPr lang="en-US" sz="18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10</a:t>
            </a:r>
            <a:r>
              <a:rPr lang="zh-TW" sz="18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分鐘，但如果是在穩定的原子核裡，中子就可以很長壽</a:t>
            </a:r>
            <a:r>
              <a:rPr lang="zh-TW" altLang="en-US" dirty="0">
                <a:solidFill>
                  <a:srgbClr val="FF0000"/>
                </a:solidFill>
                <a:latin typeface="Calibri" panose="020F0502020204030204" pitchFamily="34" charset="0"/>
                <a:ea typeface="PMingLiU" panose="02020500000000000000" pitchFamily="18" charset="-120"/>
                <a:cs typeface="Times New Roman" panose="02020603050405020304" pitchFamily="18" charset="0"/>
              </a:rPr>
              <a:t>。</a:t>
            </a:r>
            <a:r>
              <a:rPr lang="en-TW" dirty="0">
                <a:solidFill>
                  <a:srgbClr val="FF0000"/>
                </a:solidFill>
                <a:effectLst/>
              </a:rPr>
              <a:t> </a:t>
            </a:r>
            <a:endParaRPr lang="en-TW" dirty="0">
              <a:solidFill>
                <a:srgbClr val="FF0000"/>
              </a:solidFill>
            </a:endParaRPr>
          </a:p>
        </p:txBody>
      </p:sp>
    </p:spTree>
    <p:extLst>
      <p:ext uri="{BB962C8B-B14F-4D97-AF65-F5344CB8AC3E}">
        <p14:creationId xmlns:p14="http://schemas.microsoft.com/office/powerpoint/2010/main" val="3714364596"/>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2963</TotalTime>
  <Words>5095</Words>
  <Application>Microsoft Macintosh PowerPoint</Application>
  <PresentationFormat>On-screen Show (4:3)</PresentationFormat>
  <Paragraphs>604</Paragraphs>
  <Slides>162</Slides>
  <Notes>0</Notes>
  <HiddenSlides>18</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162</vt:i4>
      </vt:variant>
    </vt:vector>
  </HeadingPairs>
  <TitlesOfParts>
    <vt:vector size="174" baseType="lpstr">
      <vt:lpstr>Linux Libertine</vt:lpstr>
      <vt:lpstr>PMingLiU</vt:lpstr>
      <vt:lpstr>PMingLiU</vt:lpstr>
      <vt:lpstr>Arial</vt:lpstr>
      <vt:lpstr>Calibri</vt:lpstr>
      <vt:lpstr>Cambria Math</vt:lpstr>
      <vt:lpstr>PT Serif</vt:lpstr>
      <vt:lpstr>Tahoma</vt:lpstr>
      <vt:lpstr>Times New Roman</vt:lpstr>
      <vt:lpstr>Wingdings</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月球的運動與蘋果的運動都是加速度運動！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原子力 Lennard-Jones</vt:lpstr>
      <vt:lpstr>PowerPoint Presentation</vt:lpstr>
      <vt:lpstr>PowerPoint Presentation</vt:lpstr>
      <vt:lpstr>PowerPoint Presentation</vt:lpstr>
      <vt:lpstr>PowerPoint Presentation</vt:lpstr>
      <vt:lpstr>PowerPoint Presentation</vt:lpstr>
      <vt:lpstr>這核分裂過程可以在有序可控制情況下進行，Chain reaction</vt:lpstr>
      <vt:lpstr>PowerPoint Presentation</vt:lpstr>
      <vt:lpstr>Atomic bomb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弱交互作用 Weak Interaction：衰變的交互作用。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弱交互作用 Weak Interaction：衰變的交互作用。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Vincent Chang</dc:creator>
  <cp:lastModifiedBy>Chia-Hung Vincent Chang</cp:lastModifiedBy>
  <cp:revision>67</cp:revision>
  <dcterms:created xsi:type="dcterms:W3CDTF">2020-10-26T05:33:27Z</dcterms:created>
  <dcterms:modified xsi:type="dcterms:W3CDTF">2023-10-16T08:46:27Z</dcterms:modified>
</cp:coreProperties>
</file>