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1914" r:id="rId2"/>
    <p:sldId id="1833" r:id="rId3"/>
    <p:sldId id="1947" r:id="rId4"/>
    <p:sldId id="573" r:id="rId5"/>
    <p:sldId id="1803" r:id="rId6"/>
    <p:sldId id="405" r:id="rId7"/>
    <p:sldId id="407" r:id="rId8"/>
    <p:sldId id="282" r:id="rId9"/>
    <p:sldId id="408" r:id="rId10"/>
    <p:sldId id="819" r:id="rId11"/>
    <p:sldId id="1868" r:id="rId12"/>
    <p:sldId id="409" r:id="rId13"/>
    <p:sldId id="1834" r:id="rId14"/>
    <p:sldId id="1828" r:id="rId15"/>
    <p:sldId id="362" r:id="rId16"/>
    <p:sldId id="1852" r:id="rId17"/>
    <p:sldId id="563" r:id="rId18"/>
    <p:sldId id="1832" r:id="rId19"/>
    <p:sldId id="1859" r:id="rId20"/>
    <p:sldId id="1945" r:id="rId21"/>
    <p:sldId id="1831" r:id="rId22"/>
    <p:sldId id="1946" r:id="rId23"/>
    <p:sldId id="1942" r:id="rId24"/>
    <p:sldId id="1943" r:id="rId25"/>
    <p:sldId id="1944" r:id="rId26"/>
    <p:sldId id="1835" r:id="rId27"/>
    <p:sldId id="1838" r:id="rId28"/>
    <p:sldId id="1930" r:id="rId29"/>
    <p:sldId id="1931" r:id="rId30"/>
    <p:sldId id="1932" r:id="rId31"/>
    <p:sldId id="1933" r:id="rId32"/>
    <p:sldId id="1934" r:id="rId33"/>
    <p:sldId id="1935" r:id="rId34"/>
    <p:sldId id="1936" r:id="rId35"/>
    <p:sldId id="1937" r:id="rId36"/>
    <p:sldId id="1938" r:id="rId37"/>
    <p:sldId id="1939" r:id="rId38"/>
    <p:sldId id="1940" r:id="rId39"/>
    <p:sldId id="1941" r:id="rId40"/>
    <p:sldId id="1887" r:id="rId41"/>
    <p:sldId id="373" r:id="rId42"/>
    <p:sldId id="1872" r:id="rId43"/>
    <p:sldId id="1873" r:id="rId44"/>
    <p:sldId id="1874" r:id="rId45"/>
    <p:sldId id="1875" r:id="rId46"/>
    <p:sldId id="1876" r:id="rId47"/>
    <p:sldId id="1877" r:id="rId48"/>
    <p:sldId id="1915" r:id="rId49"/>
    <p:sldId id="1916" r:id="rId50"/>
    <p:sldId id="1917" r:id="rId51"/>
    <p:sldId id="314" r:id="rId52"/>
    <p:sldId id="818" r:id="rId53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21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300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/>
    <p:restoredTop sz="96197" autoAdjust="0"/>
  </p:normalViewPr>
  <p:slideViewPr>
    <p:cSldViewPr>
      <p:cViewPr varScale="1">
        <p:scale>
          <a:sx n="115" d="100"/>
          <a:sy n="115" d="100"/>
        </p:scale>
        <p:origin x="200" y="480"/>
      </p:cViewPr>
      <p:guideLst>
        <p:guide orient="horz" pos="35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8AB7B3-28CE-EB48-82BF-E373403BC0FD}" type="datetimeFigureOut">
              <a:rPr lang="zh-TW" altLang="en-US"/>
              <a:pPr/>
              <a:t>2024/5/27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898D7B-F0D9-BB42-A27C-15D50A29E16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5677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04C246-3A2B-F348-9465-8E68C4C0E5EF}" type="datetimeFigureOut">
              <a:rPr lang="zh-TW" altLang="en-US"/>
              <a:pPr/>
              <a:t>2024/5/27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947E1B-FF17-7548-9E10-A7BBA9810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8047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21B851-A435-A94C-9A08-BA190C238983}" type="datetimeFigureOut">
              <a:rPr lang="zh-TW" altLang="en-US"/>
              <a:pPr/>
              <a:t>2024/5/27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FA6A8-BB60-1048-834C-2C4D86F3F51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58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AB96D-D590-4645-B8A4-8251465EC80D}" type="datetimeFigureOut">
              <a:rPr lang="zh-TW" altLang="en-US"/>
              <a:pPr/>
              <a:t>2024/5/27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1D9E5-7591-984C-8777-C30518FCE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810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BB044-C07D-B149-9228-3FFB26309AC3}" type="datetimeFigureOut">
              <a:rPr lang="zh-TW" altLang="en-US"/>
              <a:pPr/>
              <a:t>2024/5/27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038F9-B5DA-1841-845C-B1DBACCEB4C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550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B680F0-B15D-2042-A9DD-01D417DAAF47}" type="datetimeFigureOut">
              <a:rPr lang="zh-TW" altLang="en-US"/>
              <a:pPr/>
              <a:t>2024/5/27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6AE2E-D9FA-2D49-BCDB-4BF568AADA3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755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864202-FC2F-CF45-86A3-7A12ECA7BB93}" type="datetimeFigureOut">
              <a:rPr lang="zh-TW" altLang="en-US"/>
              <a:pPr/>
              <a:t>2024/5/27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0CDE5-27F1-464B-AF1E-648F1F0386D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860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A3DD29-39C0-E84E-9F95-7743502D6FF7}" type="datetimeFigureOut">
              <a:rPr lang="zh-TW" altLang="en-US"/>
              <a:pPr/>
              <a:t>2024/5/27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EF304-D9FD-ED49-8F4C-7C885158934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805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71F76D-1C65-1148-A1F1-7C9168D2D7C3}" type="datetimeFigureOut">
              <a:rPr lang="zh-TW" altLang="en-US"/>
              <a:pPr/>
              <a:t>2024/5/27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6379D-893C-7942-9AFB-D3BE5C77F0E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400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971128-EDE1-D341-9589-F61BF3CA10DD}" type="datetimeFigureOut">
              <a:rPr lang="zh-TW" altLang="en-US"/>
              <a:pPr/>
              <a:t>2024/5/27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A3137-585D-8943-A153-675EA86748F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08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E2B254-1E6A-C74A-9873-724327BAA65D}" type="datetimeFigureOut">
              <a:rPr lang="zh-TW" altLang="en-US"/>
              <a:pPr/>
              <a:t>2024/5/27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F7C92-676F-C447-9CBC-78F50A693BA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127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3954ED-3537-A34C-8B72-3DF09C34A270}" type="datetimeFigureOut">
              <a:rPr lang="zh-TW" altLang="en-US"/>
              <a:pPr/>
              <a:t>2024/5/27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8ECA9-BEF3-4445-98B7-63021BABA4F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68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1F01D4-B39C-9B48-9FBB-8FFED6DF1529}" type="datetimeFigureOut">
              <a:rPr lang="zh-TW" altLang="en-US"/>
              <a:pPr/>
              <a:t>2024/5/27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B5952-7D6B-1B43-90E6-D11FC5EAE46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782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969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7DE32DF6-3493-534B-8A77-B18DA6667262}" type="datetimeFigureOut">
              <a:rPr lang="zh-TW" altLang="en-US"/>
              <a:pPr/>
              <a:t>2024/5/27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F8BD758-6FD0-1441-BB7C-CB648216DB9E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37.png"/><Relationship Id="rId7" Type="http://schemas.openxmlformats.org/officeDocument/2006/relationships/hyperlink" Target="http://upload.wikimedia.org/wikipedia/commons/6/6d/Translational_motion.gi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9.gif"/><Relationship Id="rId5" Type="http://schemas.openxmlformats.org/officeDocument/2006/relationships/image" Target="../media/image39.png"/><Relationship Id="rId10" Type="http://schemas.openxmlformats.org/officeDocument/2006/relationships/hyperlink" Target="http://upload.wikimedia.org/wikipedia/commons/6/6e/Drum_vibration_mode21.gif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../media/image49.png"/><Relationship Id="rId12" Type="http://schemas.openxmlformats.org/officeDocument/2006/relationships/image" Target="../media/image4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5.png"/><Relationship Id="rId5" Type="http://schemas.openxmlformats.org/officeDocument/2006/relationships/image" Target="../media/image473.png"/><Relationship Id="rId10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440.png"/><Relationship Id="rId7" Type="http://schemas.openxmlformats.org/officeDocument/2006/relationships/image" Target="../media/image470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10" Type="http://schemas.openxmlformats.org/officeDocument/2006/relationships/image" Target="../media/image37.jpg"/><Relationship Id="rId4" Type="http://schemas.openxmlformats.org/officeDocument/2006/relationships/image" Target="../media/image311.png"/><Relationship Id="rId9" Type="http://schemas.openxmlformats.org/officeDocument/2006/relationships/image" Target="../media/image3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5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4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1.png"/><Relationship Id="rId3" Type="http://schemas.openxmlformats.org/officeDocument/2006/relationships/image" Target="../media/image460.png"/><Relationship Id="rId7" Type="http://schemas.openxmlformats.org/officeDocument/2006/relationships/image" Target="../media/image48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5" Type="http://schemas.openxmlformats.org/officeDocument/2006/relationships/image" Target="../media/image480.png"/><Relationship Id="rId4" Type="http://schemas.openxmlformats.org/officeDocument/2006/relationships/image" Target="../media/image4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71.pn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0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00.png"/><Relationship Id="rId3" Type="http://schemas.openxmlformats.org/officeDocument/2006/relationships/image" Target="../media/image50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3.png"/><Relationship Id="rId16" Type="http://schemas.openxmlformats.org/officeDocument/2006/relationships/image" Target="../media/image6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54.png"/><Relationship Id="rId5" Type="http://schemas.openxmlformats.org/officeDocument/2006/relationships/image" Target="../media/image65.png"/><Relationship Id="rId15" Type="http://schemas.openxmlformats.org/officeDocument/2006/relationships/image" Target="../media/image650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6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0.png"/><Relationship Id="rId5" Type="http://schemas.openxmlformats.org/officeDocument/2006/relationships/image" Target="../media/image54.jpeg"/><Relationship Id="rId4" Type="http://schemas.openxmlformats.org/officeDocument/2006/relationships/image" Target="../media/image68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13" Type="http://schemas.openxmlformats.org/officeDocument/2006/relationships/image" Target="../media/image84.png"/><Relationship Id="rId18" Type="http://schemas.openxmlformats.org/officeDocument/2006/relationships/image" Target="../media/image76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760.png"/><Relationship Id="rId17" Type="http://schemas.openxmlformats.org/officeDocument/2006/relationships/image" Target="../media/image83.png"/><Relationship Id="rId2" Type="http://schemas.openxmlformats.org/officeDocument/2006/relationships/image" Target="../media/image73.png"/><Relationship Id="rId16" Type="http://schemas.openxmlformats.org/officeDocument/2006/relationships/image" Target="../media/image7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1.png"/><Relationship Id="rId15" Type="http://schemas.openxmlformats.org/officeDocument/2006/relationships/image" Target="../media/image79.png"/><Relationship Id="rId10" Type="http://schemas.openxmlformats.org/officeDocument/2006/relationships/image" Target="../media/image81.png"/><Relationship Id="rId19" Type="http://schemas.openxmlformats.org/officeDocument/2006/relationships/image" Target="../media/image89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72.tiff"/><Relationship Id="rId9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10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image" Target="../media/image820.png"/><Relationship Id="rId7" Type="http://schemas.openxmlformats.org/officeDocument/2006/relationships/image" Target="../media/image83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0.png"/><Relationship Id="rId5" Type="http://schemas.openxmlformats.org/officeDocument/2006/relationships/image" Target="../media/image50.png"/><Relationship Id="rId4" Type="http://schemas.openxmlformats.org/officeDocument/2006/relationships/image" Target="../media/image9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0.png"/><Relationship Id="rId13" Type="http://schemas.openxmlformats.org/officeDocument/2006/relationships/image" Target="../media/image108.png"/><Relationship Id="rId3" Type="http://schemas.openxmlformats.org/officeDocument/2006/relationships/image" Target="../media/image880.png"/><Relationship Id="rId7" Type="http://schemas.openxmlformats.org/officeDocument/2006/relationships/image" Target="../media/image940.png"/><Relationship Id="rId12" Type="http://schemas.openxmlformats.org/officeDocument/2006/relationships/image" Target="../media/image1010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0.png"/><Relationship Id="rId11" Type="http://schemas.openxmlformats.org/officeDocument/2006/relationships/image" Target="../media/image1000.png"/><Relationship Id="rId5" Type="http://schemas.openxmlformats.org/officeDocument/2006/relationships/image" Target="../media/image900.png"/><Relationship Id="rId10" Type="http://schemas.openxmlformats.org/officeDocument/2006/relationships/image" Target="../media/image106.png"/><Relationship Id="rId4" Type="http://schemas.openxmlformats.org/officeDocument/2006/relationships/image" Target="../media/image890.png"/><Relationship Id="rId9" Type="http://schemas.openxmlformats.org/officeDocument/2006/relationships/image" Target="../media/image9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0.png"/><Relationship Id="rId3" Type="http://schemas.openxmlformats.org/officeDocument/2006/relationships/image" Target="../media/image114.png"/><Relationship Id="rId7" Type="http://schemas.openxmlformats.org/officeDocument/2006/relationships/image" Target="../media/image127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0.png"/><Relationship Id="rId5" Type="http://schemas.openxmlformats.org/officeDocument/2006/relationships/image" Target="../media/image1250.png"/><Relationship Id="rId10" Type="http://schemas.openxmlformats.org/officeDocument/2006/relationships/image" Target="../media/image1310.png"/><Relationship Id="rId4" Type="http://schemas.openxmlformats.org/officeDocument/2006/relationships/image" Target="../media/image1240.png"/><Relationship Id="rId9" Type="http://schemas.openxmlformats.org/officeDocument/2006/relationships/image" Target="../media/image12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127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11" Type="http://schemas.openxmlformats.org/officeDocument/2006/relationships/image" Target="../media/image136.png"/><Relationship Id="rId5" Type="http://schemas.openxmlformats.org/officeDocument/2006/relationships/image" Target="../media/image129.png"/><Relationship Id="rId10" Type="http://schemas.openxmlformats.org/officeDocument/2006/relationships/image" Target="../media/image135.png"/><Relationship Id="rId4" Type="http://schemas.openxmlformats.org/officeDocument/2006/relationships/image" Target="../media/image128.png"/><Relationship Id="rId9" Type="http://schemas.openxmlformats.org/officeDocument/2006/relationships/image" Target="../media/image1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g"/><Relationship Id="rId5" Type="http://schemas.openxmlformats.org/officeDocument/2006/relationships/image" Target="../media/image981.png"/><Relationship Id="rId4" Type="http://schemas.openxmlformats.org/officeDocument/2006/relationships/image" Target="../media/image9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1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iff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0.png"/><Relationship Id="rId3" Type="http://schemas.openxmlformats.org/officeDocument/2006/relationships/image" Target="../media/image51.png"/><Relationship Id="rId7" Type="http://schemas.openxmlformats.org/officeDocument/2006/relationships/image" Target="../media/image1031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2.png"/><Relationship Id="rId5" Type="http://schemas.openxmlformats.org/officeDocument/2006/relationships/image" Target="../media/image53.png"/><Relationship Id="rId10" Type="http://schemas.openxmlformats.org/officeDocument/2006/relationships/image" Target="../media/image1061.png"/><Relationship Id="rId4" Type="http://schemas.openxmlformats.org/officeDocument/2006/relationships/image" Target="../media/image992.png"/><Relationship Id="rId9" Type="http://schemas.openxmlformats.org/officeDocument/2006/relationships/image" Target="../media/image105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svg"/><Relationship Id="rId13" Type="http://schemas.openxmlformats.org/officeDocument/2006/relationships/image" Target="../media/image1241.png"/><Relationship Id="rId3" Type="http://schemas.openxmlformats.org/officeDocument/2006/relationships/image" Target="../media/image1171.png"/><Relationship Id="rId7" Type="http://schemas.openxmlformats.org/officeDocument/2006/relationships/image" Target="../media/image154.png"/><Relationship Id="rId12" Type="http://schemas.openxmlformats.org/officeDocument/2006/relationships/image" Target="../media/image156.png"/><Relationship Id="rId2" Type="http://schemas.openxmlformats.org/officeDocument/2006/relationships/image" Target="../media/image116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11" Type="http://schemas.openxmlformats.org/officeDocument/2006/relationships/image" Target="../media/image1230.png"/><Relationship Id="rId5" Type="http://schemas.openxmlformats.org/officeDocument/2006/relationships/image" Target="../media/image1190.png"/><Relationship Id="rId15" Type="http://schemas.openxmlformats.org/officeDocument/2006/relationships/image" Target="../media/image1251.png"/><Relationship Id="rId10" Type="http://schemas.openxmlformats.org/officeDocument/2006/relationships/image" Target="../media/image1220.png"/><Relationship Id="rId4" Type="http://schemas.openxmlformats.org/officeDocument/2006/relationships/image" Target="../media/image1180.png"/><Relationship Id="rId9" Type="http://schemas.openxmlformats.org/officeDocument/2006/relationships/image" Target="../media/image1210.png"/><Relationship Id="rId14" Type="http://schemas.openxmlformats.org/officeDocument/2006/relationships/image" Target="../media/image126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13" Type="http://schemas.openxmlformats.org/officeDocument/2006/relationships/image" Target="../media/image1370.png"/><Relationship Id="rId3" Type="http://schemas.openxmlformats.org/officeDocument/2006/relationships/image" Target="../media/image1470.png"/><Relationship Id="rId7" Type="http://schemas.openxmlformats.org/officeDocument/2006/relationships/image" Target="../media/image1330.png"/><Relationship Id="rId12" Type="http://schemas.openxmlformats.org/officeDocument/2006/relationships/image" Target="../media/image1340.png"/><Relationship Id="rId2" Type="http://schemas.openxmlformats.org/officeDocument/2006/relationships/image" Target="../media/image12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0.png"/><Relationship Id="rId11" Type="http://schemas.openxmlformats.org/officeDocument/2006/relationships/image" Target="../media/image155.svg"/><Relationship Id="rId5" Type="http://schemas.openxmlformats.org/officeDocument/2006/relationships/image" Target="../media/image1311.png"/><Relationship Id="rId15" Type="http://schemas.openxmlformats.org/officeDocument/2006/relationships/image" Target="../media/image1380.png"/><Relationship Id="rId10" Type="http://schemas.openxmlformats.org/officeDocument/2006/relationships/image" Target="../media/image154.png"/><Relationship Id="rId4" Type="http://schemas.openxmlformats.org/officeDocument/2006/relationships/image" Target="../media/image1300.png"/><Relationship Id="rId9" Type="http://schemas.openxmlformats.org/officeDocument/2006/relationships/image" Target="../media/image157.png"/><Relationship Id="rId14" Type="http://schemas.openxmlformats.org/officeDocument/2006/relationships/image" Target="../media/image1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3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5.png"/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12" Type="http://schemas.openxmlformats.org/officeDocument/2006/relationships/image" Target="../media/image3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370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11" Type="http://schemas.openxmlformats.org/officeDocument/2006/relationships/image" Target="../media/image270.png"/><Relationship Id="rId5" Type="http://schemas.openxmlformats.org/officeDocument/2006/relationships/image" Target="../media/image390.png"/><Relationship Id="rId10" Type="http://schemas.openxmlformats.org/officeDocument/2006/relationships/image" Target="../media/image310.png"/><Relationship Id="rId4" Type="http://schemas.openxmlformats.org/officeDocument/2006/relationships/image" Target="../media/image380.png"/><Relationship Id="rId9" Type="http://schemas.openxmlformats.org/officeDocument/2006/relationships/image" Target="../media/image3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1D7D19-2661-816E-7F8B-86768C4C5970}"/>
              </a:ext>
            </a:extLst>
          </p:cNvPr>
          <p:cNvSpPr txBox="1"/>
          <p:nvPr/>
        </p:nvSpPr>
        <p:spPr bwMode="auto">
          <a:xfrm>
            <a:off x="1547664" y="1872807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現在我們開始面對三維空間的固體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A2C536-0AAE-24A2-C295-0AE15D1D6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007"/>
          <a:stretch/>
        </p:blipFill>
        <p:spPr>
          <a:xfrm>
            <a:off x="1619672" y="2348880"/>
            <a:ext cx="525658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43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C00926-D5DE-EFB4-78BB-8976D60B9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95"/>
          <a:stretch/>
        </p:blipFill>
        <p:spPr>
          <a:xfrm>
            <a:off x="827584" y="613183"/>
            <a:ext cx="4153701" cy="47618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C7982C-F0C6-1E45-41D6-6DB3823B160F}"/>
                  </a:ext>
                </a:extLst>
              </p:cNvPr>
              <p:cNvSpPr txBox="1"/>
              <p:nvPr/>
            </p:nvSpPr>
            <p:spPr bwMode="auto">
              <a:xfrm>
                <a:off x="3222104" y="624147"/>
                <a:ext cx="413792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C7982C-F0C6-1E45-41D6-6DB3823B1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2104" y="624147"/>
                <a:ext cx="41379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D36FCB-ECA7-034E-5C29-29835B08D791}"/>
                  </a:ext>
                </a:extLst>
              </p:cNvPr>
              <p:cNvSpPr txBox="1"/>
              <p:nvPr/>
            </p:nvSpPr>
            <p:spPr bwMode="auto">
              <a:xfrm>
                <a:off x="4283968" y="613183"/>
                <a:ext cx="413792" cy="39126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D36FCB-ECA7-034E-5C29-29835B08D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613183"/>
                <a:ext cx="413792" cy="391261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E504C382-31DD-3211-3EC7-6D433EDD3DC3}"/>
                  </a:ext>
                </a:extLst>
              </p:cNvPr>
              <p:cNvSpPr txBox="1"/>
              <p:nvPr/>
            </p:nvSpPr>
            <p:spPr bwMode="auto">
              <a:xfrm>
                <a:off x="982981" y="5843932"/>
                <a:ext cx="4153701" cy="77175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E504C382-31DD-3211-3EC7-6D433EDD3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2981" y="5843932"/>
                <a:ext cx="4153701" cy="771750"/>
              </a:xfrm>
              <a:prstGeom prst="rect">
                <a:avLst/>
              </a:prstGeom>
              <a:blipFill>
                <a:blip r:embed="rId5"/>
                <a:stretch>
                  <a:fillRect b="-32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BF99A48-0EC2-EE11-7373-B7DF32842A65}"/>
              </a:ext>
            </a:extLst>
          </p:cNvPr>
          <p:cNvSpPr txBox="1"/>
          <p:nvPr/>
        </p:nvSpPr>
        <p:spPr bwMode="auto">
          <a:xfrm>
            <a:off x="1115616" y="194045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三維箱子內單一電子的定態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之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波函數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EC50EC-88FA-09E0-13C5-4571D80EF532}"/>
                  </a:ext>
                </a:extLst>
              </p:cNvPr>
              <p:cNvSpPr txBox="1"/>
              <p:nvPr/>
            </p:nvSpPr>
            <p:spPr bwMode="auto">
              <a:xfrm>
                <a:off x="982981" y="5374987"/>
                <a:ext cx="3372995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就是各方向節點數目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EC50EC-88FA-09E0-13C5-4571D80EF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2981" y="5374987"/>
                <a:ext cx="3372995" cy="391261"/>
              </a:xfrm>
              <a:prstGeom prst="rect">
                <a:avLst/>
              </a:prstGeom>
              <a:blipFill>
                <a:blip r:embed="rId6"/>
                <a:stretch>
                  <a:fillRect t="-9375"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15">
            <a:extLst>
              <a:ext uri="{FF2B5EF4-FFF2-40B4-BE49-F238E27FC236}">
                <a16:creationId xmlns:a16="http://schemas.microsoft.com/office/drawing/2014/main" id="{FDC8B51F-5B54-0E2F-3E05-5E1474A16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263" y="2752807"/>
            <a:ext cx="29523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dirty="0">
                <a:latin typeface="Times New Roman" charset="0"/>
                <a:cs typeface="Times New Roman" charset="0"/>
              </a:rPr>
              <a:t>自由電子氣比較像駐波！</a:t>
            </a:r>
          </a:p>
        </p:txBody>
      </p:sp>
      <p:pic>
        <p:nvPicPr>
          <p:cNvPr id="9" name="Picture 8" descr="File:Translational motion.gif">
            <a:hlinkClick r:id="rId7"/>
            <a:extLst>
              <a:ext uri="{FF2B5EF4-FFF2-40B4-BE49-F238E27FC236}">
                <a16:creationId xmlns:a16="http://schemas.microsoft.com/office/drawing/2014/main" id="{602BF65F-DE09-F5E3-33E3-73625046DC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22" y="624147"/>
            <a:ext cx="1870383" cy="163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BAB911-DCD8-E181-FA3E-3D8F2B704F55}"/>
              </a:ext>
            </a:extLst>
          </p:cNvPr>
          <p:cNvCxnSpPr/>
          <p:nvPr/>
        </p:nvCxnSpPr>
        <p:spPr>
          <a:xfrm>
            <a:off x="6171142" y="1543978"/>
            <a:ext cx="682251" cy="9361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D3DEFE-E6FA-DEA2-E5D9-3C13AA4E293D}"/>
              </a:ext>
            </a:extLst>
          </p:cNvPr>
          <p:cNvCxnSpPr>
            <a:cxnSpLocks/>
          </p:cNvCxnSpPr>
          <p:nvPr/>
        </p:nvCxnSpPr>
        <p:spPr>
          <a:xfrm flipH="1">
            <a:off x="6156434" y="1507974"/>
            <a:ext cx="639588" cy="10081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5" descr="1821">
            <a:extLst>
              <a:ext uri="{FF2B5EF4-FFF2-40B4-BE49-F238E27FC236}">
                <a16:creationId xmlns:a16="http://schemas.microsoft.com/office/drawing/2014/main" id="{4B94836D-4104-A4DD-BCE1-6AC346891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2" b="30900"/>
          <a:stretch/>
        </p:blipFill>
        <p:spPr bwMode="auto">
          <a:xfrm>
            <a:off x="5434792" y="4197590"/>
            <a:ext cx="2879799" cy="242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File:Drum vibration mode21.gif">
            <a:hlinkClick r:id="rId10"/>
            <a:extLst>
              <a:ext uri="{FF2B5EF4-FFF2-40B4-BE49-F238E27FC236}">
                <a16:creationId xmlns:a16="http://schemas.microsoft.com/office/drawing/2014/main" id="{38F53621-CEA1-AD2A-3B81-9F91576493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977" y="3172755"/>
            <a:ext cx="1874525" cy="98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25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948742D-892B-B343-0C68-63FB6BE3B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12" y="1407127"/>
            <a:ext cx="2057001" cy="2021872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2F8919C-6634-0336-BA0F-921B3EA34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32" y="1407127"/>
            <a:ext cx="2057001" cy="2021872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2FFA3DF-EC25-9A19-5605-1CB180DE9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07127"/>
            <a:ext cx="2057002" cy="2021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AB8316-2F31-1343-0234-08B110DFB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38" y="3554490"/>
            <a:ext cx="6083878" cy="24114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7A9D1D-8A96-43D6-A83C-38A51EF5F5AA}"/>
              </a:ext>
            </a:extLst>
          </p:cNvPr>
          <p:cNvSpPr txBox="1"/>
          <p:nvPr/>
        </p:nvSpPr>
        <p:spPr bwMode="auto">
          <a:xfrm>
            <a:off x="2222774" y="980728"/>
            <a:ext cx="2205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各定態機率密度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1749739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CCD92FF4-B4A7-C5E9-76A6-93417BBCF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19" y="1085946"/>
            <a:ext cx="3792898" cy="3060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B9347B-4638-543E-0958-79D8B49C2DD0}"/>
              </a:ext>
            </a:extLst>
          </p:cNvPr>
          <p:cNvSpPr txBox="1"/>
          <p:nvPr/>
        </p:nvSpPr>
        <p:spPr bwMode="auto">
          <a:xfrm>
            <a:off x="2024462" y="3375658"/>
            <a:ext cx="20045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Times New Roman" pitchFamily="18" charset="0"/>
                <a:cs typeface="Times New Roman" pitchFamily="18" charset="0"/>
              </a:rPr>
              <a:t>基態</a:t>
            </a:r>
            <a:r>
              <a:rPr lang="zh-TW" alt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Ground State</a:t>
            </a:r>
            <a:endParaRPr lang="en-TW" sz="16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F8696A-D536-7B01-4B59-CEA8F9AF471F}"/>
                  </a:ext>
                </a:extLst>
              </p:cNvPr>
              <p:cNvSpPr txBox="1"/>
              <p:nvPr/>
            </p:nvSpPr>
            <p:spPr bwMode="auto">
              <a:xfrm>
                <a:off x="614995" y="581935"/>
                <a:ext cx="5917104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 err="1"/>
                  <a:t>定</a:t>
                </a:r>
                <a:r>
                  <a:rPr lang="en-TW"/>
                  <a:t>態</a:t>
                </a:r>
                <a:r>
                  <a:rPr lang="en-GB" dirty="0" err="1"/>
                  <a:t>的能量以類似原子能階方式作圖</a:t>
                </a:r>
                <a:r>
                  <a:rPr lang="en-GB" dirty="0"/>
                  <a:t>：</a:t>
                </a:r>
                <a:endParaRPr lang="en-TW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F8696A-D536-7B01-4B59-CEA8F9AF4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995" y="581935"/>
                <a:ext cx="5917104" cy="411010"/>
              </a:xfrm>
              <a:prstGeom prst="rect">
                <a:avLst/>
              </a:prstGeom>
              <a:blipFill>
                <a:blip r:embed="rId3"/>
                <a:stretch>
                  <a:fillRect b="-1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6F37E4-62F2-10CF-E09A-A77CF83E2711}"/>
                  </a:ext>
                </a:extLst>
              </p:cNvPr>
              <p:cNvSpPr txBox="1"/>
              <p:nvPr/>
            </p:nvSpPr>
            <p:spPr bwMode="auto">
              <a:xfrm>
                <a:off x="6019562" y="463377"/>
                <a:ext cx="272157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6F37E4-62F2-10CF-E09A-A77CF83E2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9562" y="463377"/>
                <a:ext cx="2721578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460159-7B67-1EA8-D70A-39D524E3540C}"/>
                  </a:ext>
                </a:extLst>
              </p:cNvPr>
              <p:cNvSpPr txBox="1"/>
              <p:nvPr/>
            </p:nvSpPr>
            <p:spPr bwMode="auto">
              <a:xfrm>
                <a:off x="4549341" y="3168310"/>
                <a:ext cx="1786609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1,1,1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=3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460159-7B67-1EA8-D70A-39D524E35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49341" y="3168310"/>
                <a:ext cx="1786609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4B80E3-263F-0B40-D818-07600226EA3F}"/>
                  </a:ext>
                </a:extLst>
              </p:cNvPr>
              <p:cNvSpPr txBox="1"/>
              <p:nvPr/>
            </p:nvSpPr>
            <p:spPr bwMode="auto">
              <a:xfrm>
                <a:off x="4549340" y="2449299"/>
                <a:ext cx="1786609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2,1,1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=6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4B80E3-263F-0B40-D818-07600226E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49340" y="2449299"/>
                <a:ext cx="1786609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03F2343-0ECD-E2FA-C166-24A639CAB968}"/>
              </a:ext>
            </a:extLst>
          </p:cNvPr>
          <p:cNvSpPr txBox="1"/>
          <p:nvPr/>
        </p:nvSpPr>
        <p:spPr bwMode="auto">
          <a:xfrm>
            <a:off x="675781" y="4236454"/>
            <a:ext cx="45365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以能量為軸，定態的分布並不均勻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3537AE-60A7-D157-9EEC-271E4703BE68}"/>
                  </a:ext>
                </a:extLst>
              </p:cNvPr>
              <p:cNvSpPr txBox="1"/>
              <p:nvPr/>
            </p:nvSpPr>
            <p:spPr bwMode="auto">
              <a:xfrm>
                <a:off x="685719" y="5065314"/>
                <a:ext cx="77217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可以定義</a:t>
                </a:r>
                <a:r>
                  <a:rPr lang="zh-TW" altLang="en-US" sz="1800" dirty="0"/>
                  <a:t>上圖中電子狀態數目隨能量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sz="1800" dirty="0"/>
                  <a:t>的分布密度</a:t>
                </a:r>
                <a:r>
                  <a:rPr lang="zh-TW" altLang="en-US" dirty="0"/>
                  <a:t>：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density of states</a:t>
                </a:r>
                <a:r>
                  <a:rPr lang="en-US" altLang="zh-TW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3537AE-60A7-D157-9EEC-271E4703BE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719" y="5065314"/>
                <a:ext cx="7721760" cy="369332"/>
              </a:xfrm>
              <a:prstGeom prst="rect">
                <a:avLst/>
              </a:prstGeom>
              <a:blipFill>
                <a:blip r:embed="rId7"/>
                <a:stretch>
                  <a:fillRect l="-65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矩形 5">
                <a:extLst>
                  <a:ext uri="{FF2B5EF4-FFF2-40B4-BE49-F238E27FC236}">
                    <a16:creationId xmlns:a16="http://schemas.microsoft.com/office/drawing/2014/main" id="{1070A2A9-F6D4-DB0B-7961-512E46265251}"/>
                  </a:ext>
                </a:extLst>
              </p:cNvPr>
              <p:cNvSpPr/>
              <p:nvPr/>
            </p:nvSpPr>
            <p:spPr>
              <a:xfrm>
                <a:off x="685719" y="5494968"/>
                <a:ext cx="467836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即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能量介在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/>
                      </a:rPr>
                      <m:t>𝐸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/>
                      </a:rPr>
                      <m:t>+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/>
                      </a:rPr>
                      <m:t>𝑑𝐸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之間的電子狀態數：</a:t>
                </a:r>
                <a:endParaRPr lang="zh-TW" altLang="en-US" dirty="0"/>
              </a:p>
            </p:txBody>
          </p:sp>
        </mc:Choice>
        <mc:Fallback>
          <p:sp>
            <p:nvSpPr>
              <p:cNvPr id="12" name="矩形 5">
                <a:extLst>
                  <a:ext uri="{FF2B5EF4-FFF2-40B4-BE49-F238E27FC236}">
                    <a16:creationId xmlns:a16="http://schemas.microsoft.com/office/drawing/2014/main" id="{1070A2A9-F6D4-DB0B-7961-512E462652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19" y="5494968"/>
                <a:ext cx="4678369" cy="369332"/>
              </a:xfrm>
              <a:prstGeom prst="rect">
                <a:avLst/>
              </a:prstGeom>
              <a:blipFill>
                <a:blip r:embed="rId8"/>
                <a:stretch>
                  <a:fillRect l="-108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A99530E-1FEF-DC41-7617-2A93715AEAD4}"/>
              </a:ext>
            </a:extLst>
          </p:cNvPr>
          <p:cNvSpPr txBox="1"/>
          <p:nvPr/>
        </p:nvSpPr>
        <p:spPr bwMode="auto">
          <a:xfrm>
            <a:off x="685719" y="4660674"/>
            <a:ext cx="7918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當量子數越來越大時，能態的分佈趨近連續，但還是不均勻而有疏密之分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2FB73-CC80-7C1C-9B8C-C71B53DA74F1}"/>
              </a:ext>
            </a:extLst>
          </p:cNvPr>
          <p:cNvSpPr/>
          <p:nvPr/>
        </p:nvSpPr>
        <p:spPr>
          <a:xfrm>
            <a:off x="6532099" y="1230061"/>
            <a:ext cx="2361179" cy="2916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8430E7F-5B16-640C-FC35-7DD8B83049D1}"/>
              </a:ext>
            </a:extLst>
          </p:cNvPr>
          <p:cNvCxnSpPr/>
          <p:nvPr/>
        </p:nvCxnSpPr>
        <p:spPr>
          <a:xfrm>
            <a:off x="6948264" y="2924944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717B11-5134-6DBB-E487-2B31F1118C69}"/>
              </a:ext>
            </a:extLst>
          </p:cNvPr>
          <p:cNvCxnSpPr/>
          <p:nvPr/>
        </p:nvCxnSpPr>
        <p:spPr>
          <a:xfrm>
            <a:off x="6948264" y="2595121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16F2F8-9DF2-0559-D99E-75B182EE1E81}"/>
              </a:ext>
            </a:extLst>
          </p:cNvPr>
          <p:cNvCxnSpPr/>
          <p:nvPr/>
        </p:nvCxnSpPr>
        <p:spPr>
          <a:xfrm>
            <a:off x="6948264" y="2423763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8DF713-8104-CCE3-4640-651A91766541}"/>
              </a:ext>
            </a:extLst>
          </p:cNvPr>
          <p:cNvCxnSpPr/>
          <p:nvPr/>
        </p:nvCxnSpPr>
        <p:spPr>
          <a:xfrm>
            <a:off x="6948264" y="2351755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DBD3B2-C7F0-06A3-5482-E80546C119D5}"/>
              </a:ext>
            </a:extLst>
          </p:cNvPr>
          <p:cNvCxnSpPr/>
          <p:nvPr/>
        </p:nvCxnSpPr>
        <p:spPr>
          <a:xfrm>
            <a:off x="6948264" y="2279747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13DA666-224A-E9EE-648C-C64E3997130E}"/>
              </a:ext>
            </a:extLst>
          </p:cNvPr>
          <p:cNvCxnSpPr/>
          <p:nvPr/>
        </p:nvCxnSpPr>
        <p:spPr>
          <a:xfrm>
            <a:off x="6948264" y="2207739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950BB13-CA9B-12B1-7486-667E710EFA77}"/>
              </a:ext>
            </a:extLst>
          </p:cNvPr>
          <p:cNvCxnSpPr/>
          <p:nvPr/>
        </p:nvCxnSpPr>
        <p:spPr>
          <a:xfrm>
            <a:off x="6948264" y="2279747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A5AAB87-A54D-7784-B016-BD35387BA078}"/>
              </a:ext>
            </a:extLst>
          </p:cNvPr>
          <p:cNvCxnSpPr/>
          <p:nvPr/>
        </p:nvCxnSpPr>
        <p:spPr>
          <a:xfrm>
            <a:off x="6948264" y="2207739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243C56-3AA9-8811-7882-DB9B12003238}"/>
              </a:ext>
            </a:extLst>
          </p:cNvPr>
          <p:cNvCxnSpPr/>
          <p:nvPr/>
        </p:nvCxnSpPr>
        <p:spPr>
          <a:xfrm>
            <a:off x="6948264" y="3375265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7C39E99-9EF0-B4D6-A757-A8E560D4577E}"/>
              </a:ext>
            </a:extLst>
          </p:cNvPr>
          <p:cNvCxnSpPr/>
          <p:nvPr/>
        </p:nvCxnSpPr>
        <p:spPr>
          <a:xfrm>
            <a:off x="6948264" y="3829363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150E97-3BDA-D41D-21C4-F9A55C3A2461}"/>
              </a:ext>
            </a:extLst>
          </p:cNvPr>
          <p:cNvCxnSpPr>
            <a:cxnSpLocks/>
          </p:cNvCxnSpPr>
          <p:nvPr/>
        </p:nvCxnSpPr>
        <p:spPr>
          <a:xfrm>
            <a:off x="8407479" y="2207739"/>
            <a:ext cx="0" cy="24156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7FBB5FC-D9CD-8CCD-9688-74C54196DEED}"/>
                  </a:ext>
                </a:extLst>
              </p:cNvPr>
              <p:cNvSpPr txBox="1"/>
              <p:nvPr/>
            </p:nvSpPr>
            <p:spPr bwMode="auto">
              <a:xfrm>
                <a:off x="8407479" y="2120754"/>
                <a:ext cx="4858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𝑑𝐸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7FBB5FC-D9CD-8CCD-9688-74C54196D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07479" y="2120754"/>
                <a:ext cx="4858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A47167F-E378-1C6A-FF0C-7599A3840858}"/>
              </a:ext>
            </a:extLst>
          </p:cNvPr>
          <p:cNvCxnSpPr>
            <a:cxnSpLocks/>
          </p:cNvCxnSpPr>
          <p:nvPr/>
        </p:nvCxnSpPr>
        <p:spPr>
          <a:xfrm flipV="1">
            <a:off x="6804248" y="1423354"/>
            <a:ext cx="0" cy="25817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BAA51A4-8AB7-DE28-F0CF-51D19CF61514}"/>
                  </a:ext>
                </a:extLst>
              </p:cNvPr>
              <p:cNvSpPr txBox="1"/>
              <p:nvPr/>
            </p:nvSpPr>
            <p:spPr bwMode="auto">
              <a:xfrm flipH="1">
                <a:off x="6804248" y="1259468"/>
                <a:ext cx="2880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BAA51A4-8AB7-DE28-F0CF-51D19CF61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6804248" y="1259468"/>
                <a:ext cx="288030" cy="369332"/>
              </a:xfrm>
              <a:prstGeom prst="rect">
                <a:avLst/>
              </a:prstGeom>
              <a:blipFill>
                <a:blip r:embed="rId10"/>
                <a:stretch>
                  <a:fillRect r="-8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792EE5A-9FEC-8A29-6ADC-5B2446FF436A}"/>
                  </a:ext>
                </a:extLst>
              </p:cNvPr>
              <p:cNvSpPr txBox="1"/>
              <p:nvPr/>
            </p:nvSpPr>
            <p:spPr bwMode="auto">
              <a:xfrm>
                <a:off x="7416719" y="1703796"/>
                <a:ext cx="4320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ea typeface="Cambria Math" panose="02040503050406030204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792EE5A-9FEC-8A29-6ADC-5B2446FF43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16719" y="1703796"/>
                <a:ext cx="432044" cy="276999"/>
              </a:xfrm>
              <a:prstGeom prst="rect">
                <a:avLst/>
              </a:prstGeom>
              <a:blipFill>
                <a:blip r:embed="rId11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A6CA825-180C-74FB-AA9E-EDF39750A48E}"/>
                  </a:ext>
                </a:extLst>
              </p:cNvPr>
              <p:cNvSpPr txBox="1"/>
              <p:nvPr/>
            </p:nvSpPr>
            <p:spPr bwMode="auto">
              <a:xfrm>
                <a:off x="5058061" y="5491282"/>
                <a:ext cx="1277888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𝑑𝐸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A6CA825-180C-74FB-AA9E-EDF39750A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58061" y="5491282"/>
                <a:ext cx="1277888" cy="369332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188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788956" y="2753913"/>
                <a:ext cx="8355044" cy="411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以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zh-TW" altLang="en-US" sz="1800" b="0" i="1" smtClean="0">
                        <a:solidFill>
                          <a:srgbClr val="FF0000"/>
                        </a:solidFill>
                        <a:latin typeface="Cambria Math"/>
                      </a:rPr>
                      <m:t>畫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一空間，一個態即是一個點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，在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此空間內狀態分佈的密度是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！</a:t>
                </a: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56" y="2753913"/>
                <a:ext cx="8355044" cy="411010"/>
              </a:xfrm>
              <a:prstGeom prst="rect">
                <a:avLst/>
              </a:prstGeom>
              <a:blipFill>
                <a:blip r:embed="rId2"/>
                <a:stretch>
                  <a:fillRect l="-455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/>
              <p:nvPr/>
            </p:nvSpPr>
            <p:spPr bwMode="auto">
              <a:xfrm>
                <a:off x="3694176" y="3883338"/>
                <a:ext cx="272157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4176" y="3883338"/>
                <a:ext cx="2721578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A2FBC5-D73C-D566-6B3E-5A5EB482274A}"/>
                  </a:ext>
                </a:extLst>
              </p:cNvPr>
              <p:cNvSpPr txBox="1"/>
              <p:nvPr/>
            </p:nvSpPr>
            <p:spPr bwMode="auto">
              <a:xfrm>
                <a:off x="4570755" y="2271278"/>
                <a:ext cx="3177749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一組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對應一個態！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A2FBC5-D73C-D566-6B3E-5A5EB4822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0755" y="2271278"/>
                <a:ext cx="3177749" cy="411010"/>
              </a:xfrm>
              <a:prstGeom prst="rect">
                <a:avLst/>
              </a:prstGeom>
              <a:blipFill>
                <a:blip r:embed="rId4"/>
                <a:stretch>
                  <a:fillRect l="-1992" t="-3030" b="-151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1DB3C40-5573-9E38-FF61-312890C078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13" b="3743"/>
          <a:stretch/>
        </p:blipFill>
        <p:spPr>
          <a:xfrm>
            <a:off x="833904" y="3164923"/>
            <a:ext cx="2585968" cy="2354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4E977F-4DB9-ACCC-5332-88AAC9BD27A4}"/>
              </a:ext>
            </a:extLst>
          </p:cNvPr>
          <p:cNvSpPr txBox="1"/>
          <p:nvPr/>
        </p:nvSpPr>
        <p:spPr bwMode="auto">
          <a:xfrm>
            <a:off x="796683" y="1711354"/>
            <a:ext cx="78785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能態的分布還可以用另一個圖像來表示，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當量子數大時使用更加方便：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6">
                <a:extLst>
                  <a:ext uri="{FF2B5EF4-FFF2-40B4-BE49-F238E27FC236}">
                    <a16:creationId xmlns:a16="http://schemas.microsoft.com/office/drawing/2014/main" id="{4859CB6A-7B07-EEB0-403A-B87B483472CB}"/>
                  </a:ext>
                </a:extLst>
              </p:cNvPr>
              <p:cNvSpPr txBox="1"/>
              <p:nvPr/>
            </p:nvSpPr>
            <p:spPr>
              <a:xfrm>
                <a:off x="841515" y="5860630"/>
                <a:ext cx="7898530" cy="524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TW" altLang="en-US" dirty="0"/>
                  <a:t>是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</a:rPr>
                      <m:t>在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dirty="0"/>
                  <a:t>空間中，與原點的距離平方。恰等於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i="1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𝐸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12" name="文字方塊 26">
                <a:extLst>
                  <a:ext uri="{FF2B5EF4-FFF2-40B4-BE49-F238E27FC236}">
                    <a16:creationId xmlns:a16="http://schemas.microsoft.com/office/drawing/2014/main" id="{4859CB6A-7B07-EEB0-403A-B87B48347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515" y="5860630"/>
                <a:ext cx="7898530" cy="524182"/>
              </a:xfrm>
              <a:prstGeom prst="rect">
                <a:avLst/>
              </a:prstGeom>
              <a:blipFill>
                <a:blip r:embed="rId7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C12345-A527-ACD1-EAAD-4FC3186462ED}"/>
                  </a:ext>
                </a:extLst>
              </p:cNvPr>
              <p:cNvSpPr txBox="1"/>
              <p:nvPr/>
            </p:nvSpPr>
            <p:spPr bwMode="auto">
              <a:xfrm>
                <a:off x="820167" y="5561411"/>
                <a:ext cx="56166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這圖除了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定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態的分佈，其實也標示出了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定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態的能量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C12345-A527-ACD1-EAAD-4FC318646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0167" y="5561411"/>
                <a:ext cx="5616624" cy="369332"/>
              </a:xfrm>
              <a:prstGeom prst="rect">
                <a:avLst/>
              </a:prstGeom>
              <a:blipFill>
                <a:blip r:embed="rId8"/>
                <a:stretch>
                  <a:fillRect l="-903" t="-6452" r="-451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1D7CC2AE-4BF5-4E07-94F0-552681BCAF15}"/>
                  </a:ext>
                </a:extLst>
              </p:cNvPr>
              <p:cNvSpPr txBox="1"/>
              <p:nvPr/>
            </p:nvSpPr>
            <p:spPr bwMode="auto">
              <a:xfrm>
                <a:off x="839736" y="2132856"/>
                <a:ext cx="3651512" cy="5724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1D7CC2AE-4BF5-4E07-94F0-552681BCA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736" y="2132856"/>
                <a:ext cx="3651512" cy="572464"/>
              </a:xfrm>
              <a:prstGeom prst="rect">
                <a:avLst/>
              </a:prstGeom>
              <a:blipFill>
                <a:blip r:embed="rId9"/>
                <a:stretch>
                  <a:fillRect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CB717DE-0E67-E335-BA97-AF0C3D03ABF6}"/>
              </a:ext>
            </a:extLst>
          </p:cNvPr>
          <p:cNvSpPr txBox="1"/>
          <p:nvPr/>
        </p:nvSpPr>
        <p:spPr bwMode="auto">
          <a:xfrm>
            <a:off x="820167" y="6348276"/>
            <a:ext cx="53360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定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態的點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距離原點越遠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，能量越大！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1CA61FD0-3707-44E0-7F8A-5486A67108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75" y="211230"/>
            <a:ext cx="1774861" cy="143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5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12" grpId="0"/>
      <p:bldP spid="14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E1C348-FE6F-8ABB-B764-287C7E637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449" y="2881026"/>
            <a:ext cx="3450064" cy="357231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 bwMode="auto">
          <a:xfrm>
            <a:off x="711647" y="1340768"/>
            <a:ext cx="77207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現在問：</a:t>
            </a:r>
            <a:r>
              <a:rPr lang="zh-TW" altLang="en-US" dirty="0"/>
              <a:t>如果溫度</a:t>
            </a:r>
            <a:r>
              <a:rPr lang="zh-TW" altLang="en-US" sz="1800" dirty="0"/>
              <a:t>為零，電子的狀態會是如何？</a:t>
            </a:r>
          </a:p>
        </p:txBody>
      </p:sp>
      <p:sp>
        <p:nvSpPr>
          <p:cNvPr id="3" name="文字方塊 6">
            <a:extLst>
              <a:ext uri="{FF2B5EF4-FFF2-40B4-BE49-F238E27FC236}">
                <a16:creationId xmlns:a16="http://schemas.microsoft.com/office/drawing/2014/main" id="{20EE7F32-E626-0CD1-99FD-527F60D40DB6}"/>
              </a:ext>
            </a:extLst>
          </p:cNvPr>
          <p:cNvSpPr txBox="1"/>
          <p:nvPr/>
        </p:nvSpPr>
        <p:spPr bwMode="auto">
          <a:xfrm>
            <a:off x="711646" y="1746960"/>
            <a:ext cx="77207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根據波茲曼</a:t>
            </a:r>
            <a:r>
              <a:rPr lang="zh-TW" altLang="en-US" dirty="0"/>
              <a:t>分佈</a:t>
            </a:r>
            <a:r>
              <a:rPr lang="zh-TW" altLang="en-US" sz="1800" dirty="0"/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8">
                <a:extLst>
                  <a:ext uri="{FF2B5EF4-FFF2-40B4-BE49-F238E27FC236}">
                    <a16:creationId xmlns:a16="http://schemas.microsoft.com/office/drawing/2014/main" id="{C2C7E33A-8ADA-994B-9165-CD320696C047}"/>
                  </a:ext>
                </a:extLst>
              </p:cNvPr>
              <p:cNvSpPr txBox="1"/>
              <p:nvPr/>
            </p:nvSpPr>
            <p:spPr>
              <a:xfrm>
                <a:off x="745317" y="2565267"/>
                <a:ext cx="2017796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8">
                <a:extLst>
                  <a:ext uri="{FF2B5EF4-FFF2-40B4-BE49-F238E27FC236}">
                    <a16:creationId xmlns:a16="http://schemas.microsoft.com/office/drawing/2014/main" id="{C2C7E33A-8ADA-994B-9165-CD320696C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317" y="2565267"/>
                <a:ext cx="2017796" cy="391261"/>
              </a:xfrm>
              <a:prstGeom prst="rect">
                <a:avLst/>
              </a:prstGeom>
              <a:blipFill>
                <a:blip r:embed="rId3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8145ED0-972B-14FB-D0DF-656ADEE0F46C}"/>
              </a:ext>
            </a:extLst>
          </p:cNvPr>
          <p:cNvSpPr txBox="1"/>
          <p:nvPr/>
        </p:nvSpPr>
        <p:spPr bwMode="auto">
          <a:xfrm>
            <a:off x="2809022" y="2547762"/>
            <a:ext cx="2608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基態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Ground State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4A6EE5-898E-20E4-6C78-6019D48EA41F}"/>
              </a:ext>
            </a:extLst>
          </p:cNvPr>
          <p:cNvSpPr/>
          <p:nvPr/>
        </p:nvSpPr>
        <p:spPr>
          <a:xfrm>
            <a:off x="6704609" y="4802515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F3095E-BBA1-948D-821F-8660E7082127}"/>
              </a:ext>
            </a:extLst>
          </p:cNvPr>
          <p:cNvSpPr txBox="1"/>
          <p:nvPr/>
        </p:nvSpPr>
        <p:spPr bwMode="auto">
          <a:xfrm>
            <a:off x="711646" y="2138609"/>
            <a:ext cx="667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彼此不干擾的電子個自都會選擇進入能量最低的狀態。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C3EFBD-9FF5-AAA9-CB51-A3E9D110C0E6}"/>
                  </a:ext>
                </a:extLst>
              </p:cNvPr>
              <p:cNvSpPr txBox="1"/>
              <p:nvPr/>
            </p:nvSpPr>
            <p:spPr bwMode="auto">
              <a:xfrm>
                <a:off x="745317" y="404664"/>
                <a:ext cx="62029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電子氣是把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個彼此無作用的自由電子放入箱中。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C3EFBD-9FF5-AAA9-CB51-A3E9D110C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317" y="404664"/>
                <a:ext cx="6202947" cy="369332"/>
              </a:xfrm>
              <a:prstGeom prst="rect">
                <a:avLst/>
              </a:prstGeom>
              <a:blipFill>
                <a:blip r:embed="rId4"/>
                <a:stretch>
                  <a:fillRect l="-81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B8F5BB9-7583-C10E-05FC-7508247A7A17}"/>
              </a:ext>
            </a:extLst>
          </p:cNvPr>
          <p:cNvSpPr txBox="1"/>
          <p:nvPr/>
        </p:nvSpPr>
        <p:spPr bwMode="auto">
          <a:xfrm>
            <a:off x="745317" y="810856"/>
            <a:ext cx="75710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電子彼此無作用，所以電子就會選擇進入以上所得到的單一電子定態。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1A6C1575-745F-17D2-59CD-63B2697364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30" y="3068960"/>
            <a:ext cx="4194536" cy="33843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BE30F1-B955-0F63-FAA4-D8A02F72E7B3}"/>
              </a:ext>
            </a:extLst>
          </p:cNvPr>
          <p:cNvSpPr txBox="1"/>
          <p:nvPr/>
        </p:nvSpPr>
        <p:spPr bwMode="auto">
          <a:xfrm>
            <a:off x="2594691" y="5576763"/>
            <a:ext cx="20045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Times New Roman" pitchFamily="18" charset="0"/>
                <a:cs typeface="Times New Roman" pitchFamily="18" charset="0"/>
              </a:rPr>
              <a:t>基態</a:t>
            </a:r>
            <a:r>
              <a:rPr lang="zh-TW" alt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Ground State</a:t>
            </a:r>
            <a:endParaRPr lang="en-TW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386BF7-FCD6-6362-6228-16660CFCE396}"/>
              </a:ext>
            </a:extLst>
          </p:cNvPr>
          <p:cNvSpPr/>
          <p:nvPr/>
        </p:nvSpPr>
        <p:spPr>
          <a:xfrm>
            <a:off x="3087108" y="5450587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077398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1317522" y="2576901"/>
                <a:ext cx="68068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電子能填到的最高能量，就稱為費米能量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Fermi Energy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7522" y="2576901"/>
                <a:ext cx="6806815" cy="369332"/>
              </a:xfrm>
              <a:prstGeom prst="rect">
                <a:avLst/>
              </a:prstGeom>
              <a:blipFill>
                <a:blip r:embed="rId2"/>
                <a:stretch>
                  <a:fillRect l="-745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 bwMode="auto">
          <a:xfrm>
            <a:off x="1221099" y="893580"/>
            <a:ext cx="64050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endParaRPr lang="zh-TW" altLang="en-US" sz="1800" dirty="0"/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1307847" y="2161176"/>
            <a:ext cx="7560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所以彼此不作用的自由電子，彼此卻好像有一個不能忽略的排斥作用。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20BB2B3-B666-6E9F-E5BE-D904C0535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523" y="887728"/>
            <a:ext cx="660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 dirty="0"/>
              <a:t>電子滿足不形容原理</a:t>
            </a:r>
            <a:r>
              <a:rPr lang="zh-TW" altLang="en-US" sz="1800" dirty="0">
                <a:latin typeface="Times New Roman" charset="0"/>
                <a:cs typeface="Times New Roman" charset="0"/>
              </a:rPr>
              <a:t>：兩個電子不能占據同一個量子態。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E522294-CB1B-B71C-0DA0-6721B2F37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847" y="1737424"/>
            <a:ext cx="68164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>
                <a:latin typeface="Times New Roman" charset="0"/>
                <a:cs typeface="Times New Roman" charset="0"/>
              </a:rPr>
              <a:t>一</a:t>
            </a:r>
            <a:r>
              <a:rPr lang="zh-TW" altLang="en-US" sz="1800" dirty="0">
                <a:latin typeface="Times New Roman" charset="0"/>
                <a:cs typeface="Times New Roman" charset="0"/>
              </a:rPr>
              <a:t>個量子狀態，只能放置一個電子。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0DD8A-488A-11E9-26FF-4488F6EADD7B}"/>
              </a:ext>
            </a:extLst>
          </p:cNvPr>
          <p:cNvSpPr txBox="1"/>
          <p:nvPr/>
        </p:nvSpPr>
        <p:spPr bwMode="auto">
          <a:xfrm>
            <a:off x="1307847" y="1313672"/>
            <a:ext cx="6994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/>
              <a:t>電子會一個一個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由最低的能階向上配置！</a:t>
            </a:r>
            <a:endParaRPr lang="zh-CN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98B40D-61AB-218C-89DE-CD81E8E12F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184"/>
          <a:stretch/>
        </p:blipFill>
        <p:spPr>
          <a:xfrm>
            <a:off x="5148064" y="3717032"/>
            <a:ext cx="2376028" cy="2043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621854-2EE7-599B-61F9-930165DEBB33}"/>
                  </a:ext>
                </a:extLst>
              </p:cNvPr>
              <p:cNvSpPr txBox="1"/>
              <p:nvPr/>
            </p:nvSpPr>
            <p:spPr bwMode="auto">
              <a:xfrm>
                <a:off x="6372200" y="4797152"/>
                <a:ext cx="5480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621854-2EE7-599B-61F9-930165DEB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2200" y="4797152"/>
                <a:ext cx="54805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63E7A619-4162-927D-0ABB-DBF683C7F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476" y="3008680"/>
            <a:ext cx="2404675" cy="28321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ECC888-1C57-24CE-9453-EB1160D3B49E}"/>
              </a:ext>
            </a:extLst>
          </p:cNvPr>
          <p:cNvSpPr txBox="1"/>
          <p:nvPr/>
        </p:nvSpPr>
        <p:spPr bwMode="auto">
          <a:xfrm>
            <a:off x="1307847" y="451686"/>
            <a:ext cx="4909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電子等費米子卻有奇特的社交規則：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83259F-055D-C47E-FF1F-FC0629446305}"/>
              </a:ext>
            </a:extLst>
          </p:cNvPr>
          <p:cNvSpPr txBox="1"/>
          <p:nvPr/>
        </p:nvSpPr>
        <p:spPr bwMode="auto">
          <a:xfrm>
            <a:off x="1748725" y="5903300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只畫出能量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1EE91D-669D-73DC-EB48-9FFD97BBFD2B}"/>
              </a:ext>
            </a:extLst>
          </p:cNvPr>
          <p:cNvSpPr txBox="1"/>
          <p:nvPr/>
        </p:nvSpPr>
        <p:spPr bwMode="auto">
          <a:xfrm>
            <a:off x="4805124" y="5877272"/>
            <a:ext cx="3871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之前的一維週期位能也有</a:t>
            </a:r>
            <a:r>
              <a:rPr lang="zh-TW" altLang="en-US" sz="1800" dirty="0"/>
              <a:t>費米能量。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72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5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B91378-5B93-0724-B1D5-C5DBFAE66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15984"/>
            <a:ext cx="2344660" cy="27614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ABA6D3-BC4F-CC88-DDAD-71C3574AEECC}"/>
                  </a:ext>
                </a:extLst>
              </p:cNvPr>
              <p:cNvSpPr txBox="1"/>
              <p:nvPr/>
            </p:nvSpPr>
            <p:spPr bwMode="auto">
              <a:xfrm>
                <a:off x="827584" y="3140968"/>
                <a:ext cx="77451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重點是：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只有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能量略低於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的電子才有機會透過加熱或加電場改變狀態！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ABA6D3-BC4F-CC88-DDAD-71C3574AE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3140968"/>
                <a:ext cx="7745154" cy="369332"/>
              </a:xfrm>
              <a:prstGeom prst="rect">
                <a:avLst/>
              </a:prstGeom>
              <a:blipFill>
                <a:blip r:embed="rId3"/>
                <a:stretch>
                  <a:fillRect l="-82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76DC3FD-B92A-1024-1F7B-FE877F2F0345}"/>
              </a:ext>
            </a:extLst>
          </p:cNvPr>
          <p:cNvSpPr txBox="1"/>
          <p:nvPr/>
        </p:nvSpPr>
        <p:spPr bwMode="auto">
          <a:xfrm>
            <a:off x="827584" y="3560534"/>
            <a:ext cx="55849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其餘的電子，改變的機會都已被其他電子佔據。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C02063-D5E1-80F4-6FE3-7F6733D9FC36}"/>
                  </a:ext>
                </a:extLst>
              </p:cNvPr>
              <p:cNvSpPr txBox="1"/>
              <p:nvPr/>
            </p:nvSpPr>
            <p:spPr bwMode="auto">
              <a:xfrm>
                <a:off x="827584" y="3971122"/>
                <a:ext cx="695306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可見固體的性質，常是由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電子在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能量接近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時的行為所決定！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C02063-D5E1-80F4-6FE3-7F6733D9F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3971122"/>
                <a:ext cx="6953066" cy="369332"/>
              </a:xfrm>
              <a:prstGeom prst="rect">
                <a:avLst/>
              </a:prstGeom>
              <a:blipFill>
                <a:blip r:embed="rId4"/>
                <a:stretch>
                  <a:fillRect l="-9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DFEE00E8-F638-994E-1711-F9718814DD22}"/>
                  </a:ext>
                </a:extLst>
              </p:cNvPr>
              <p:cNvSpPr txBox="1"/>
              <p:nvPr/>
            </p:nvSpPr>
            <p:spPr bwMode="auto">
              <a:xfrm>
                <a:off x="827583" y="4854300"/>
                <a:ext cx="80162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如何由</a:t>
                </a:r>
                <a:r>
                  <a:rPr lang="zh-TW" altLang="en-US" dirty="0"/>
                  <a:t>電子個數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dirty="0"/>
                  <a:t>計算費</a:t>
                </a:r>
                <a:r>
                  <a:rPr lang="zh-TW" altLang="en-US" sz="1800" dirty="0"/>
                  <a:t>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/>
                  <a:t>？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條件：電子狀態能量低於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的恰為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個。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DFEE00E8-F638-994E-1711-F9718814D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3" y="4854300"/>
                <a:ext cx="8016283" cy="369332"/>
              </a:xfrm>
              <a:prstGeom prst="rect">
                <a:avLst/>
              </a:prstGeom>
              <a:blipFill>
                <a:blip r:embed="rId5"/>
                <a:stretch>
                  <a:fillRect l="-79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">
                <a:extLst>
                  <a:ext uri="{FF2B5EF4-FFF2-40B4-BE49-F238E27FC236}">
                    <a16:creationId xmlns:a16="http://schemas.microsoft.com/office/drawing/2014/main" id="{EDB09373-AE3A-924B-5A4B-DBC3950E4798}"/>
                  </a:ext>
                </a:extLst>
              </p:cNvPr>
              <p:cNvSpPr txBox="1"/>
              <p:nvPr/>
            </p:nvSpPr>
            <p:spPr bwMode="auto">
              <a:xfrm>
                <a:off x="827584" y="4431944"/>
                <a:ext cx="62605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費米能量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/>
                  <a:t>的值極重要，它顯然由自由</a:t>
                </a:r>
                <a:r>
                  <a:rPr lang="zh-TW" altLang="en-US" dirty="0"/>
                  <a:t>電子個數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dirty="0"/>
                  <a:t>決定，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2">
                <a:extLst>
                  <a:ext uri="{FF2B5EF4-FFF2-40B4-BE49-F238E27FC236}">
                    <a16:creationId xmlns:a16="http://schemas.microsoft.com/office/drawing/2014/main" id="{EDB09373-AE3A-924B-5A4B-DBC3950E4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4431944"/>
                <a:ext cx="6260514" cy="369332"/>
              </a:xfrm>
              <a:prstGeom prst="rect">
                <a:avLst/>
              </a:prstGeom>
              <a:blipFill>
                <a:blip r:embed="rId6"/>
                <a:stretch>
                  <a:fillRect l="-1012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92FE7BF-8713-BCF5-3071-9C666C382DBA}"/>
                  </a:ext>
                </a:extLst>
              </p:cNvPr>
              <p:cNvSpPr txBox="1"/>
              <p:nvPr/>
            </p:nvSpPr>
            <p:spPr bwMode="auto">
              <a:xfrm>
                <a:off x="805787" y="5273866"/>
                <a:ext cx="77217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必須知道上圖中電子狀態數目隨能量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sz="1800" dirty="0"/>
                  <a:t>的分布密度</a:t>
                </a:r>
                <a:r>
                  <a:rPr lang="zh-TW" altLang="en-US" dirty="0"/>
                  <a:t>：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density of states</a:t>
                </a:r>
                <a:r>
                  <a:rPr lang="en-US" altLang="zh-TW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92FE7BF-8713-BCF5-3071-9C666C382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787" y="5273866"/>
                <a:ext cx="7721760" cy="369332"/>
              </a:xfrm>
              <a:prstGeom prst="rect">
                <a:avLst/>
              </a:prstGeom>
              <a:blipFill>
                <a:blip r:embed="rId7"/>
                <a:stretch>
                  <a:fillRect l="-65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7C4F062-5E8F-CF5E-584B-54357FD2A44D}"/>
              </a:ext>
            </a:extLst>
          </p:cNvPr>
          <p:cNvSpPr txBox="1"/>
          <p:nvPr/>
        </p:nvSpPr>
        <p:spPr bwMode="auto">
          <a:xfrm>
            <a:off x="805787" y="6145276"/>
            <a:ext cx="8016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上圖畫成</a:t>
            </a:r>
            <a:r>
              <a:rPr lang="zh-TW" altLang="en-US" sz="1800" dirty="0"/>
              <a:t>電子狀態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均勻分布，但通常不是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5">
                <a:extLst>
                  <a:ext uri="{FF2B5EF4-FFF2-40B4-BE49-F238E27FC236}">
                    <a16:creationId xmlns:a16="http://schemas.microsoft.com/office/drawing/2014/main" id="{A6F38B7F-DDF2-4ED8-9C1E-B815C09D1B3B}"/>
                  </a:ext>
                </a:extLst>
              </p:cNvPr>
              <p:cNvSpPr/>
              <p:nvPr/>
            </p:nvSpPr>
            <p:spPr>
              <a:xfrm>
                <a:off x="805787" y="5703520"/>
                <a:ext cx="84249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能量介在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  <m:r>
                      <a:rPr lang="en-US" altLang="zh-TW" i="1" dirty="0">
                        <a:latin typeface="Cambria Math"/>
                      </a:rPr>
                      <m:t>+</m:t>
                    </m:r>
                    <m:r>
                      <a:rPr lang="en-US" altLang="zh-TW" i="1" dirty="0">
                        <a:latin typeface="Cambria Math"/>
                      </a:rPr>
                      <m:t>𝑑𝐸</m:t>
                    </m:r>
                  </m:oMath>
                </a14:m>
                <a:r>
                  <a:rPr lang="zh-TW" altLang="en-US" dirty="0"/>
                  <a:t>之間的電子狀態數：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𝑑𝐸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3" name="矩形 5">
                <a:extLst>
                  <a:ext uri="{FF2B5EF4-FFF2-40B4-BE49-F238E27FC236}">
                    <a16:creationId xmlns:a16="http://schemas.microsoft.com/office/drawing/2014/main" id="{A6F38B7F-DDF2-4ED8-9C1E-B815C09D1B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87" y="5703520"/>
                <a:ext cx="8424936" cy="369332"/>
              </a:xfrm>
              <a:prstGeom prst="rect">
                <a:avLst/>
              </a:prstGeom>
              <a:blipFill>
                <a:blip r:embed="rId8"/>
                <a:stretch>
                  <a:fillRect l="-602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275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0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711646" y="1078367"/>
                <a:ext cx="82652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圖中能量低於費米能量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的能態的數目乘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zh-TW" altLang="en-US" dirty="0"/>
                  <a:t>就是電子個數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sz="1800" dirty="0"/>
                  <a:t>。</a:t>
                </a:r>
                <a:r>
                  <a:rPr lang="zh-TW" altLang="en-US" dirty="0">
                    <a:latin typeface="Times New Roman" charset="0"/>
                    <a:cs typeface="Times New Roman" charset="0"/>
                  </a:rPr>
                  <a:t>計算能態數目即可。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1646" y="1078367"/>
                <a:ext cx="8265216" cy="369332"/>
              </a:xfrm>
              <a:prstGeom prst="rect">
                <a:avLst/>
              </a:prstGeom>
              <a:blipFill>
                <a:blip r:embed="rId2"/>
                <a:stretch>
                  <a:fillRect l="-767" t="-6667" r="-322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711646" y="1453478"/>
                <a:ext cx="6508385" cy="411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/>
                  <a:t>空間，一個態即是一個點</a:t>
                </a:r>
                <a:r>
                  <a:rPr lang="zh-TW" altLang="en-US" dirty="0"/>
                  <a:t>，</a:t>
                </a:r>
                <a:r>
                  <a:rPr lang="zh-TW" altLang="en-US" sz="1800" dirty="0"/>
                  <a:t>狀態分佈的密度是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46" y="1453478"/>
                <a:ext cx="6508385" cy="411010"/>
              </a:xfrm>
              <a:prstGeom prst="rect">
                <a:avLst/>
              </a:prstGeom>
              <a:blipFill>
                <a:blip r:embed="rId3"/>
                <a:stretch>
                  <a:fillRect l="-97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4">
            <a:extLst>
              <a:ext uri="{FF2B5EF4-FFF2-40B4-BE49-F238E27FC236}">
                <a16:creationId xmlns:a16="http://schemas.microsoft.com/office/drawing/2014/main" id="{8DF8E09C-7369-B5D3-934E-AB2FBFFF4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647" y="684136"/>
            <a:ext cx="660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 dirty="0">
                <a:latin typeface="Times New Roman" charset="0"/>
                <a:cs typeface="Times New Roman" charset="0"/>
              </a:rPr>
              <a:t>因為一個量子態</a:t>
            </a:r>
            <a:r>
              <a:rPr lang="zh-TW" altLang="en-US" dirty="0">
                <a:latin typeface="Times New Roman" charset="0"/>
                <a:cs typeface="Times New Roman" charset="0"/>
              </a:rPr>
              <a:t>只能容納二個電子，</a:t>
            </a:r>
            <a:endParaRPr lang="zh-TW" altLang="en-US" sz="1800" dirty="0">
              <a:latin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/>
              <p:nvPr/>
            </p:nvSpPr>
            <p:spPr bwMode="auto">
              <a:xfrm>
                <a:off x="3965838" y="3063838"/>
                <a:ext cx="272157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5838" y="3063838"/>
                <a:ext cx="2721578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1DB3C40-5573-9E38-FF61-312890C07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88" y="1906180"/>
            <a:ext cx="2721578" cy="28180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729215-7B93-142F-0595-59CCE9B68A48}"/>
              </a:ext>
            </a:extLst>
          </p:cNvPr>
          <p:cNvSpPr txBox="1"/>
          <p:nvPr/>
        </p:nvSpPr>
        <p:spPr bwMode="auto">
          <a:xfrm>
            <a:off x="846088" y="4909716"/>
            <a:ext cx="3221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定義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圖上一個點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與原點距離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675904-DA6B-50F3-E991-0EB8D51D97FA}"/>
                  </a:ext>
                </a:extLst>
              </p:cNvPr>
              <p:cNvSpPr txBox="1"/>
              <p:nvPr/>
            </p:nvSpPr>
            <p:spPr bwMode="auto">
              <a:xfrm>
                <a:off x="3965838" y="4749092"/>
                <a:ext cx="2196134" cy="6560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675904-DA6B-50F3-E991-0EB8D51D9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5838" y="4749092"/>
                <a:ext cx="2196134" cy="6560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3DFB01-3892-47BA-0F2E-5C03F982121F}"/>
                  </a:ext>
                </a:extLst>
              </p:cNvPr>
              <p:cNvSpPr txBox="1"/>
              <p:nvPr/>
            </p:nvSpPr>
            <p:spPr bwMode="auto">
              <a:xfrm>
                <a:off x="6384652" y="4724192"/>
                <a:ext cx="1559518" cy="6481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3DFB01-3892-47BA-0F2E-5C03F9821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4652" y="4724192"/>
                <a:ext cx="1559518" cy="648191"/>
              </a:xfrm>
              <a:prstGeom prst="rect">
                <a:avLst/>
              </a:prstGeom>
              <a:blipFill>
                <a:blip r:embed="rId7"/>
                <a:stretch>
                  <a:fillRect b="-58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57406328-34F0-BD97-FE9E-45BEBBEF982C}"/>
                  </a:ext>
                </a:extLst>
              </p:cNvPr>
              <p:cNvSpPr txBox="1"/>
              <p:nvPr/>
            </p:nvSpPr>
            <p:spPr>
              <a:xfrm>
                <a:off x="846088" y="5430004"/>
                <a:ext cx="7898530" cy="524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能量小於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的態，它的距離平方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就小於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i="1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。將此值記為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57406328-34F0-BD97-FE9E-45BEBBEF9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88" y="5430004"/>
                <a:ext cx="7898530" cy="524182"/>
              </a:xfrm>
              <a:prstGeom prst="rect">
                <a:avLst/>
              </a:prstGeom>
              <a:blipFill>
                <a:blip r:embed="rId8"/>
                <a:stretch>
                  <a:fillRect l="-642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C4A1859-7603-331E-5825-CC3EF96500F7}"/>
                  </a:ext>
                </a:extLst>
              </p:cNvPr>
              <p:cNvSpPr txBox="1"/>
              <p:nvPr/>
            </p:nvSpPr>
            <p:spPr bwMode="auto">
              <a:xfrm>
                <a:off x="846088" y="6042210"/>
                <a:ext cx="81307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能量小於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的態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對應的點都在此一半徑為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八分之一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球內。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C4A1859-7603-331E-5825-CC3EF9650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088" y="6042210"/>
                <a:ext cx="8130774" cy="369332"/>
              </a:xfrm>
              <a:prstGeom prst="rect">
                <a:avLst/>
              </a:prstGeom>
              <a:blipFill>
                <a:blip r:embed="rId9"/>
                <a:stretch>
                  <a:fillRect l="-62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A6090E-344B-EA11-6D3A-B5E854F598D3}"/>
                  </a:ext>
                </a:extLst>
              </p:cNvPr>
              <p:cNvSpPr txBox="1"/>
              <p:nvPr/>
            </p:nvSpPr>
            <p:spPr bwMode="auto">
              <a:xfrm>
                <a:off x="701090" y="285323"/>
                <a:ext cx="4572000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利用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/>
                  <a:t>空間計算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/>
                  <a:t>最方便！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A6090E-344B-EA11-6D3A-B5E854F59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090" y="285323"/>
                <a:ext cx="4572000" cy="411010"/>
              </a:xfrm>
              <a:prstGeom prst="rect">
                <a:avLst/>
              </a:prstGeom>
              <a:blipFill>
                <a:blip r:embed="rId10"/>
                <a:stretch>
                  <a:fillRect l="-1108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A76B7FF-182E-D3F0-D276-D1ACD1258C95}"/>
              </a:ext>
            </a:extLst>
          </p:cNvPr>
          <p:cNvSpPr txBox="1"/>
          <p:nvPr/>
        </p:nvSpPr>
        <p:spPr bwMode="auto">
          <a:xfrm>
            <a:off x="3887794" y="190618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charset="0"/>
                <a:cs typeface="Times New Roman" charset="0"/>
              </a:rPr>
              <a:t>計算能態數目只要計算體積即可！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49870E-3800-D07A-98AF-F8C2AEFC645A}"/>
                  </a:ext>
                </a:extLst>
              </p:cNvPr>
              <p:cNvSpPr txBox="1"/>
              <p:nvPr/>
            </p:nvSpPr>
            <p:spPr bwMode="auto">
              <a:xfrm>
                <a:off x="7740352" y="5401624"/>
                <a:ext cx="845840" cy="59657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f>
                            <m:f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49870E-3800-D07A-98AF-F8C2AEFC6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0352" y="5401624"/>
                <a:ext cx="845840" cy="5965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407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19" grpId="0"/>
      <p:bldP spid="20" grpId="0" animBg="1"/>
      <p:bldP spid="21" grpId="0" animBg="1"/>
      <p:bldP spid="22" grpId="0"/>
      <p:bldP spid="24" grpId="0"/>
      <p:bldP spid="7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8F6D16-F904-DE1A-69DC-A0497B5EB29D}"/>
                  </a:ext>
                </a:extLst>
              </p:cNvPr>
              <p:cNvSpPr txBox="1"/>
              <p:nvPr/>
            </p:nvSpPr>
            <p:spPr bwMode="auto">
              <a:xfrm>
                <a:off x="1136177" y="3522552"/>
                <a:ext cx="2353208" cy="5203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=2∙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6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8F6D16-F904-DE1A-69DC-A0497B5EB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6177" y="3522552"/>
                <a:ext cx="2353208" cy="520399"/>
              </a:xfrm>
              <a:prstGeom prst="rect">
                <a:avLst/>
              </a:prstGeom>
              <a:blipFill>
                <a:blip r:embed="rId2"/>
                <a:stretch>
                  <a:fillRect t="-4762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A1F51013-2841-1E57-A2C1-7477F7A17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796" y="796059"/>
            <a:ext cx="2049281" cy="2121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45333D-66F3-6AB7-F26F-41E3026E8D53}"/>
                  </a:ext>
                </a:extLst>
              </p:cNvPr>
              <p:cNvSpPr txBox="1"/>
              <p:nvPr/>
            </p:nvSpPr>
            <p:spPr bwMode="auto">
              <a:xfrm>
                <a:off x="1019468" y="343583"/>
                <a:ext cx="749152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因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狀態分佈的密度是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，八分之一球的體積就是能量低於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狀態數目。</a:t>
                </a:r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45333D-66F3-6AB7-F26F-41E3026E8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9468" y="343583"/>
                <a:ext cx="7491529" cy="369332"/>
              </a:xfrm>
              <a:prstGeom prst="rect">
                <a:avLst/>
              </a:prstGeom>
              <a:blipFill>
                <a:blip r:embed="rId4"/>
                <a:stretch>
                  <a:fillRect l="-67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F487AD-01F9-242B-D463-ECC56EDFB52E}"/>
                  </a:ext>
                </a:extLst>
              </p:cNvPr>
              <p:cNvSpPr txBox="1"/>
              <p:nvPr/>
            </p:nvSpPr>
            <p:spPr bwMode="auto">
              <a:xfrm>
                <a:off x="3530957" y="939664"/>
                <a:ext cx="3084434" cy="86946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6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F487AD-01F9-242B-D463-ECC56EDFB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0957" y="939664"/>
                <a:ext cx="3084434" cy="869469"/>
              </a:xfrm>
              <a:prstGeom prst="rect">
                <a:avLst/>
              </a:prstGeom>
              <a:blipFill>
                <a:blip r:embed="rId5"/>
                <a:stretch>
                  <a:fillRect l="-18443" t="-112857" r="-410" b="-18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C262FC05-7900-888E-5C19-1626E364A24A}"/>
                  </a:ext>
                </a:extLst>
              </p:cNvPr>
              <p:cNvSpPr txBox="1"/>
              <p:nvPr/>
            </p:nvSpPr>
            <p:spPr bwMode="auto">
              <a:xfrm>
                <a:off x="1019468" y="2938849"/>
                <a:ext cx="68286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能量低於最高能量：費米能量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的能態的數目乘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zh-TW" altLang="en-US" dirty="0"/>
                  <a:t>就是電子個數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C262FC05-7900-888E-5C19-1626E364A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9468" y="2938849"/>
                <a:ext cx="6828619" cy="369332"/>
              </a:xfrm>
              <a:prstGeom prst="rect">
                <a:avLst/>
              </a:prstGeom>
              <a:blipFill>
                <a:blip r:embed="rId6"/>
                <a:stretch>
                  <a:fillRect l="-743" t="-6667" r="-4089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2DA468-AC16-F539-8C6B-0188F80596F1}"/>
                  </a:ext>
                </a:extLst>
              </p:cNvPr>
              <p:cNvSpPr txBox="1"/>
              <p:nvPr/>
            </p:nvSpPr>
            <p:spPr bwMode="auto">
              <a:xfrm>
                <a:off x="1083340" y="3337410"/>
                <a:ext cx="5677515" cy="7811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=2∙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6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6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2DA468-AC16-F539-8C6B-0188F8059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3340" y="3337410"/>
                <a:ext cx="5677515" cy="7811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085E2D-3395-9DF6-C51B-E24E1E3EB798}"/>
                  </a:ext>
                </a:extLst>
              </p:cNvPr>
              <p:cNvSpPr txBox="1"/>
              <p:nvPr/>
            </p:nvSpPr>
            <p:spPr bwMode="auto">
              <a:xfrm>
                <a:off x="1090638" y="4162756"/>
                <a:ext cx="3597763" cy="6794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085E2D-3395-9DF6-C51B-E24E1E3EB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0638" y="4162756"/>
                <a:ext cx="3597763" cy="679417"/>
              </a:xfrm>
              <a:prstGeom prst="rect">
                <a:avLst/>
              </a:prstGeom>
              <a:blipFill>
                <a:blip r:embed="rId8"/>
                <a:stretch>
                  <a:fillRect b="-72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50AF0A-42AA-B7DB-E02A-EF4D090BDE8A}"/>
                  </a:ext>
                </a:extLst>
              </p:cNvPr>
              <p:cNvSpPr txBox="1"/>
              <p:nvPr/>
            </p:nvSpPr>
            <p:spPr bwMode="auto">
              <a:xfrm>
                <a:off x="1510241" y="1104999"/>
                <a:ext cx="32545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TW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50AF0A-42AA-B7DB-E02A-EF4D090BD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0241" y="1104999"/>
                <a:ext cx="325455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95EC3D-0DC5-375C-CE64-0F0FA36E5D77}"/>
                  </a:ext>
                </a:extLst>
              </p:cNvPr>
              <p:cNvSpPr txBox="1"/>
              <p:nvPr/>
            </p:nvSpPr>
            <p:spPr bwMode="auto">
              <a:xfrm>
                <a:off x="1117616" y="4882467"/>
                <a:ext cx="43904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=0,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時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由單位體積電子數決定。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95EC3D-0DC5-375C-CE64-0F0FA36E5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7616" y="4882467"/>
                <a:ext cx="4390488" cy="369332"/>
              </a:xfrm>
              <a:prstGeom prst="rect">
                <a:avLst/>
              </a:prstGeom>
              <a:blipFill>
                <a:blip r:embed="rId10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C39FF4-BEEF-7595-B34F-84FD60DA4914}"/>
                  </a:ext>
                </a:extLst>
              </p:cNvPr>
              <p:cNvSpPr txBox="1"/>
              <p:nvPr/>
            </p:nvSpPr>
            <p:spPr bwMode="auto">
              <a:xfrm>
                <a:off x="5220072" y="4271531"/>
                <a:ext cx="936105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C39FF4-BEEF-7595-B34F-84FD60DA4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0072" y="4271531"/>
                <a:ext cx="936105" cy="610936"/>
              </a:xfrm>
              <a:prstGeom prst="rect">
                <a:avLst/>
              </a:prstGeom>
              <a:blipFill>
                <a:blip r:embed="rId11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BEA946-584C-5CB8-4944-349B46CD5C57}"/>
                  </a:ext>
                </a:extLst>
              </p:cNvPr>
              <p:cNvSpPr txBox="1"/>
              <p:nvPr/>
            </p:nvSpPr>
            <p:spPr bwMode="auto">
              <a:xfrm>
                <a:off x="7037422" y="3428836"/>
                <a:ext cx="1791072" cy="6481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BEA946-584C-5CB8-4944-349B46CD5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37422" y="3428836"/>
                <a:ext cx="1791072" cy="648191"/>
              </a:xfrm>
              <a:prstGeom prst="rect">
                <a:avLst/>
              </a:prstGeom>
              <a:blipFill>
                <a:blip r:embed="rId12"/>
                <a:stretch>
                  <a:fillRect b="-37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57CEE8-A1D2-9070-AF1F-636C453926B6}"/>
                  </a:ext>
                </a:extLst>
              </p:cNvPr>
              <p:cNvSpPr txBox="1"/>
              <p:nvPr/>
            </p:nvSpPr>
            <p:spPr bwMode="auto">
              <a:xfrm>
                <a:off x="1083340" y="5269873"/>
                <a:ext cx="30243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以銅為例，代入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57CEE8-A1D2-9070-AF1F-636C45392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3340" y="5269873"/>
                <a:ext cx="3024336" cy="369332"/>
              </a:xfrm>
              <a:prstGeom prst="rect">
                <a:avLst/>
              </a:prstGeom>
              <a:blipFill>
                <a:blip r:embed="rId13"/>
                <a:stretch>
                  <a:fillRect l="-167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53250F-3F05-A8CE-706A-FB037E0887BB}"/>
                  </a:ext>
                </a:extLst>
              </p:cNvPr>
              <p:cNvSpPr txBox="1"/>
              <p:nvPr/>
            </p:nvSpPr>
            <p:spPr bwMode="auto">
              <a:xfrm>
                <a:off x="3179950" y="5269873"/>
                <a:ext cx="23281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altLang="zh-TW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altLang="zh-TW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∙80000 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53250F-3F05-A8CE-706A-FB037E088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79950" y="5269873"/>
                <a:ext cx="2328154" cy="369332"/>
              </a:xfrm>
              <a:prstGeom prst="rect">
                <a:avLst/>
              </a:prstGeom>
              <a:blipFill>
                <a:blip r:embed="rId14"/>
                <a:stretch>
                  <a:fillRect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73C752-8BC7-BC9A-B96F-E4DA319788C9}"/>
                  </a:ext>
                </a:extLst>
              </p:cNvPr>
              <p:cNvSpPr txBox="1"/>
              <p:nvPr/>
            </p:nvSpPr>
            <p:spPr bwMode="auto">
              <a:xfrm>
                <a:off x="5508104" y="5286368"/>
                <a:ext cx="33943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費米能量</a:t>
                </a:r>
                <a:r>
                  <a:rPr lang="en-TW" dirty="0">
                    <a:solidFill>
                      <a:srgbClr val="FF0000"/>
                    </a:solidFill>
                  </a:rPr>
                  <a:t>高達</a:t>
                </a:r>
                <a14:m>
                  <m:oMath xmlns:m="http://schemas.openxmlformats.org/officeDocument/2006/math">
                    <m:r>
                      <a:rPr lang="en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80000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度的熱能。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73C752-8BC7-BC9A-B96F-E4DA31978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5286368"/>
                <a:ext cx="3394364" cy="369332"/>
              </a:xfrm>
              <a:prstGeom prst="rect">
                <a:avLst/>
              </a:prstGeom>
              <a:blipFill>
                <a:blip r:embed="rId15"/>
                <a:stretch>
                  <a:fillRect l="-149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D167D2-ED75-C27C-A1CD-A3B55964022E}"/>
                  </a:ext>
                </a:extLst>
              </p:cNvPr>
              <p:cNvSpPr txBox="1"/>
              <p:nvPr/>
            </p:nvSpPr>
            <p:spPr bwMode="auto">
              <a:xfrm>
                <a:off x="1083340" y="5625243"/>
                <a:ext cx="26727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電子速度高達</a:t>
                </a:r>
                <a14:m>
                  <m:oMath xmlns:m="http://schemas.openxmlformats.org/officeDocument/2006/math">
                    <m:r>
                      <a:rPr lang="en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0.1</m:t>
                    </m:r>
                    <m:r>
                      <a:rPr lang="en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D167D2-ED75-C27C-A1CD-A3B559640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3340" y="5625243"/>
                <a:ext cx="2672735" cy="369332"/>
              </a:xfrm>
              <a:prstGeom prst="rect">
                <a:avLst/>
              </a:prstGeom>
              <a:blipFill>
                <a:blip r:embed="rId16"/>
                <a:stretch>
                  <a:fillRect l="-1896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161EFB6-275F-91E8-7079-E03C9939D342}"/>
              </a:ext>
            </a:extLst>
          </p:cNvPr>
          <p:cNvSpPr txBox="1"/>
          <p:nvPr/>
        </p:nvSpPr>
        <p:spPr bwMode="auto">
          <a:xfrm>
            <a:off x="1075112" y="6019209"/>
            <a:ext cx="77451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這表示電子氣在溫度為零，能量最低時，電子必然是充滿動能！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252656-F56F-58FD-98A5-7F4E9744F3E1}"/>
              </a:ext>
            </a:extLst>
          </p:cNvPr>
          <p:cNvSpPr txBox="1"/>
          <p:nvPr/>
        </p:nvSpPr>
        <p:spPr bwMode="auto">
          <a:xfrm>
            <a:off x="1079557" y="6358981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民主的活力？</a:t>
            </a:r>
            <a:r>
              <a:rPr lang="en-TW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7F8587-2159-E8B6-5B2A-28DF7165FFF6}"/>
              </a:ext>
            </a:extLst>
          </p:cNvPr>
          <p:cNvSpPr txBox="1"/>
          <p:nvPr/>
        </p:nvSpPr>
        <p:spPr bwMode="auto">
          <a:xfrm>
            <a:off x="2878438" y="6355097"/>
            <a:ext cx="1768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量子驚奇！</a:t>
            </a:r>
          </a:p>
        </p:txBody>
      </p:sp>
    </p:spTree>
    <p:extLst>
      <p:ext uri="{BB962C8B-B14F-4D97-AF65-F5344CB8AC3E}">
        <p14:creationId xmlns:p14="http://schemas.microsoft.com/office/powerpoint/2010/main" val="421900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8" grpId="0" animBg="1"/>
      <p:bldP spid="11" grpId="0"/>
      <p:bldP spid="12" grpId="0" animBg="1"/>
      <p:bldP spid="13" grpId="0" animBg="1"/>
      <p:bldP spid="9" grpId="0"/>
      <p:bldP spid="15" grpId="0"/>
      <p:bldP spid="17" grpId="0"/>
      <p:bldP spid="18" grpId="0"/>
      <p:bldP spid="14" grpId="0"/>
      <p:bldP spid="16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3: Fermi Sphere and Fermi Surface. | Download Scientific Diagram">
            <a:extLst>
              <a:ext uri="{FF2B5EF4-FFF2-40B4-BE49-F238E27FC236}">
                <a16:creationId xmlns:a16="http://schemas.microsoft.com/office/drawing/2014/main" id="{7B075EA7-EF78-AC83-0F47-8558A8AA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75" y="2708920"/>
            <a:ext cx="3743105" cy="321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851F0B76-6B7A-7571-8552-142DE59458EC}"/>
                  </a:ext>
                </a:extLst>
              </p:cNvPr>
              <p:cNvSpPr txBox="1"/>
              <p:nvPr/>
            </p:nvSpPr>
            <p:spPr>
              <a:xfrm>
                <a:off x="883904" y="1465766"/>
                <a:ext cx="3509238" cy="56297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zh-TW" altLang="en-US" b="0" i="1" smtClean="0">
                          <a:latin typeface="Cambria Math"/>
                        </a:rPr>
                        <m:t>  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zh-TW" altLang="en-US" b="0" i="1" smtClean="0">
                          <a:latin typeface="Cambria Math"/>
                        </a:rPr>
                        <m:t> 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851F0B76-6B7A-7571-8552-142DE5945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04" y="1465766"/>
                <a:ext cx="3509238" cy="562975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AD0DEC-AD18-472B-8B5E-EA2DFEB8D2C7}"/>
                  </a:ext>
                </a:extLst>
              </p:cNvPr>
              <p:cNvSpPr txBox="1"/>
              <p:nvPr/>
            </p:nvSpPr>
            <p:spPr>
              <a:xfrm>
                <a:off x="4430695" y="1542100"/>
                <a:ext cx="4705273" cy="410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/>
                  <a:t>角波數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GB" dirty="0" err="1"/>
                  <a:t>是一個向量，標記電子的狀態</a:t>
                </a:r>
                <a:r>
                  <a:rPr lang="en-GB" dirty="0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AD0DEC-AD18-472B-8B5E-EA2DFEB8D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695" y="1542100"/>
                <a:ext cx="4705273" cy="410305"/>
              </a:xfrm>
              <a:prstGeom prst="rect">
                <a:avLst/>
              </a:prstGeom>
              <a:blipFill>
                <a:blip r:embed="rId4"/>
                <a:stretch>
                  <a:fillRect l="-1075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F65ABC8-A585-CA25-3EC8-7BB16AA55340}"/>
              </a:ext>
            </a:extLst>
          </p:cNvPr>
          <p:cNvSpPr txBox="1"/>
          <p:nvPr/>
        </p:nvSpPr>
        <p:spPr bwMode="auto">
          <a:xfrm>
            <a:off x="803612" y="2164686"/>
            <a:ext cx="7921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有電子佔據的態就在一個球內！此球面是能量最高的邊界，就稱為費米面！</a:t>
            </a:r>
          </a:p>
        </p:txBody>
      </p:sp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1DD9A952-7998-F68E-21EF-DA28DEE5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99427"/>
            <a:ext cx="2762761" cy="20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6">
                <a:extLst>
                  <a:ext uri="{FF2B5EF4-FFF2-40B4-BE49-F238E27FC236}">
                    <a16:creationId xmlns:a16="http://schemas.microsoft.com/office/drawing/2014/main" id="{C3C1FB0C-E218-8537-8842-AA62B66D79EE}"/>
                  </a:ext>
                </a:extLst>
              </p:cNvPr>
              <p:cNvSpPr/>
              <p:nvPr/>
            </p:nvSpPr>
            <p:spPr>
              <a:xfrm>
                <a:off x="794434" y="911317"/>
                <a:ext cx="4805867" cy="411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/>
                  <a:t>空間</a:t>
                </a:r>
                <a:r>
                  <a:rPr lang="zh-TW" altLang="en-US" dirty="0"/>
                  <a:t>其實也就是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dirty="0"/>
                  <a:t>空間</a:t>
                </a:r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3" name="矩形 16">
                <a:extLst>
                  <a:ext uri="{FF2B5EF4-FFF2-40B4-BE49-F238E27FC236}">
                    <a16:creationId xmlns:a16="http://schemas.microsoft.com/office/drawing/2014/main" id="{C3C1FB0C-E218-8537-8842-AA62B66D79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34" y="911317"/>
                <a:ext cx="4805867" cy="411010"/>
              </a:xfrm>
              <a:prstGeom prst="rect">
                <a:avLst/>
              </a:prstGeom>
              <a:blipFill>
                <a:blip r:embed="rId6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386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0FBB06-F286-895C-CF27-FAE1EA0DF68E}"/>
              </a:ext>
            </a:extLst>
          </p:cNvPr>
          <p:cNvSpPr txBox="1"/>
          <p:nvPr/>
        </p:nvSpPr>
        <p:spPr bwMode="auto">
          <a:xfrm>
            <a:off x="3563888" y="652046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電子的社會學</a:t>
            </a:r>
          </a:p>
        </p:txBody>
      </p:sp>
      <p:pic>
        <p:nvPicPr>
          <p:cNvPr id="1026" name="Picture 2" descr="Why is Sociology Important in Today's Society?">
            <a:extLst>
              <a:ext uri="{FF2B5EF4-FFF2-40B4-BE49-F238E27FC236}">
                <a16:creationId xmlns:a16="http://schemas.microsoft.com/office/drawing/2014/main" id="{E1B858CA-208B-DE1D-CF07-529AF3C5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14" y="1581311"/>
            <a:ext cx="6702772" cy="400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6362F8-2846-B518-56EE-4A4D45500D62}"/>
              </a:ext>
            </a:extLst>
          </p:cNvPr>
          <p:cNvSpPr txBox="1"/>
          <p:nvPr/>
        </p:nvSpPr>
        <p:spPr bwMode="auto">
          <a:xfrm>
            <a:off x="3203848" y="1142989"/>
            <a:ext cx="3096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Identical Particles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全同粒子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17AE69-C8D7-CDBB-0505-11987D3D6E8B}"/>
              </a:ext>
            </a:extLst>
          </p:cNvPr>
          <p:cNvSpPr txBox="1"/>
          <p:nvPr/>
        </p:nvSpPr>
        <p:spPr bwMode="auto">
          <a:xfrm>
            <a:off x="1907704" y="5827292"/>
            <a:ext cx="7002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新的量子效應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彼此沒有作用的電子，其實會彼此影響。</a:t>
            </a:r>
          </a:p>
        </p:txBody>
      </p:sp>
    </p:spTree>
    <p:extLst>
      <p:ext uri="{BB962C8B-B14F-4D97-AF65-F5344CB8AC3E}">
        <p14:creationId xmlns:p14="http://schemas.microsoft.com/office/powerpoint/2010/main" val="3992777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6AA787B2-FCE8-3005-B309-A34201B10C1B}"/>
              </a:ext>
            </a:extLst>
          </p:cNvPr>
          <p:cNvSpPr txBox="1"/>
          <p:nvPr/>
        </p:nvSpPr>
        <p:spPr>
          <a:xfrm>
            <a:off x="2484437" y="3937633"/>
            <a:ext cx="397273" cy="28378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TW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1CAE80-677B-E1EC-5FF2-2D21C608214E}"/>
                  </a:ext>
                </a:extLst>
              </p:cNvPr>
              <p:cNvSpPr txBox="1"/>
              <p:nvPr/>
            </p:nvSpPr>
            <p:spPr bwMode="auto">
              <a:xfrm>
                <a:off x="501904" y="333879"/>
                <a:ext cx="69127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有了這個圖像，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dirty="0"/>
                  <a:t>個電子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總能量也能計算。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一般先算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狀態數密度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1CAE80-677B-E1EC-5FF2-2D21C6082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1904" y="333879"/>
                <a:ext cx="6912768" cy="369332"/>
              </a:xfrm>
              <a:prstGeom prst="rect">
                <a:avLst/>
              </a:prstGeom>
              <a:blipFill>
                <a:blip r:embed="rId2"/>
                <a:stretch>
                  <a:fillRect l="-734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39DAAD-9B38-818A-3FDB-710AB41F76D9}"/>
                  </a:ext>
                </a:extLst>
              </p:cNvPr>
              <p:cNvSpPr txBox="1"/>
              <p:nvPr/>
            </p:nvSpPr>
            <p:spPr bwMode="auto">
              <a:xfrm>
                <a:off x="2793511" y="770764"/>
                <a:ext cx="150928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39DAAD-9B38-818A-3FDB-710AB41F7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93511" y="770764"/>
                <a:ext cx="1509288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3605DF21-D142-29CE-CB73-C2A61B74F935}"/>
                  </a:ext>
                </a:extLst>
              </p:cNvPr>
              <p:cNvSpPr/>
              <p:nvPr/>
            </p:nvSpPr>
            <p:spPr>
              <a:xfrm>
                <a:off x="510280" y="1496343"/>
                <a:ext cx="84249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能量介在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  <m:r>
                      <a:rPr lang="en-US" altLang="zh-TW" i="1" dirty="0">
                        <a:latin typeface="Cambria Math"/>
                      </a:rPr>
                      <m:t>+</m:t>
                    </m:r>
                    <m:r>
                      <a:rPr lang="en-US" altLang="zh-TW" i="1" dirty="0">
                        <a:latin typeface="Cambria Math"/>
                      </a:rPr>
                      <m:t>𝑑𝐸</m:t>
                    </m:r>
                  </m:oMath>
                </a14:m>
                <a:r>
                  <a:rPr lang="zh-TW" altLang="en-US" dirty="0"/>
                  <a:t>之間的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態</m:t>
                    </m:r>
                  </m:oMath>
                </a14:m>
                <a:r>
                  <a:rPr lang="zh-TW" altLang="en-US" dirty="0"/>
                  <a:t>，代表的點就位於半徑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TW" altLang="en-US" dirty="0"/>
                  <a:t>厚度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𝑑𝑛</m:t>
                    </m:r>
                  </m:oMath>
                </a14:m>
                <a:r>
                  <a:rPr lang="zh-TW" altLang="en-US" dirty="0"/>
                  <a:t>的八分之一球殼內。</a:t>
                </a:r>
              </a:p>
            </p:txBody>
          </p:sp>
        </mc:Choice>
        <mc:Fallback xmlns="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3605DF21-D142-29CE-CB73-C2A61B74F9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80" y="1496343"/>
                <a:ext cx="8424936" cy="369332"/>
              </a:xfrm>
              <a:prstGeom prst="rect">
                <a:avLst/>
              </a:prstGeom>
              <a:blipFill>
                <a:blip r:embed="rId4"/>
                <a:stretch>
                  <a:fillRect l="-60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D0C57A0-D68C-A9CF-3AF4-2490DAAB93E6}"/>
              </a:ext>
            </a:extLst>
          </p:cNvPr>
          <p:cNvSpPr txBox="1"/>
          <p:nvPr/>
        </p:nvSpPr>
        <p:spPr bwMode="auto">
          <a:xfrm>
            <a:off x="514022" y="2040063"/>
            <a:ext cx="358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cs typeface="Times New Roman" pitchFamily="18" charset="0"/>
              </a:rPr>
              <a:t>球殼內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狀態數目就是球殼體積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4B4DA-F7E9-44DF-E362-73FEE53B3B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0" t="2116" r="46310"/>
          <a:stretch/>
        </p:blipFill>
        <p:spPr>
          <a:xfrm>
            <a:off x="496690" y="3943451"/>
            <a:ext cx="2187867" cy="28378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B2236F-F37E-4368-198F-7F9EB378C51D}"/>
                  </a:ext>
                </a:extLst>
              </p:cNvPr>
              <p:cNvSpPr txBox="1"/>
              <p:nvPr/>
            </p:nvSpPr>
            <p:spPr>
              <a:xfrm>
                <a:off x="1896966" y="4511803"/>
                <a:ext cx="792215" cy="2394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B2236F-F37E-4368-198F-7F9EB378C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966" y="4511803"/>
                <a:ext cx="792215" cy="239425"/>
              </a:xfrm>
              <a:prstGeom prst="rect">
                <a:avLst/>
              </a:pr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A67E43-B8B4-0D5B-59DB-028400780FBB}"/>
                  </a:ext>
                </a:extLst>
              </p:cNvPr>
              <p:cNvSpPr txBox="1"/>
              <p:nvPr/>
            </p:nvSpPr>
            <p:spPr>
              <a:xfrm>
                <a:off x="2094120" y="4734720"/>
                <a:ext cx="792214" cy="3851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A67E43-B8B4-0D5B-59DB-028400780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120" y="4734720"/>
                <a:ext cx="792214" cy="385170"/>
              </a:xfrm>
              <a:prstGeom prst="rect">
                <a:avLst/>
              </a:prstGeom>
              <a:blipFill>
                <a:blip r:embed="rId7"/>
                <a:stretch>
                  <a:fillRect l="-7937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0CEC034-3F50-F021-2DAE-6CEB257CF6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08" t="33761" b="32103"/>
          <a:stretch/>
        </p:blipFill>
        <p:spPr>
          <a:xfrm>
            <a:off x="3059103" y="3937633"/>
            <a:ext cx="3059805" cy="28378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CD9332-FF36-5F4C-F2CA-AF0BF871A125}"/>
                  </a:ext>
                </a:extLst>
              </p:cNvPr>
              <p:cNvSpPr txBox="1"/>
              <p:nvPr/>
            </p:nvSpPr>
            <p:spPr>
              <a:xfrm>
                <a:off x="3457868" y="6350367"/>
                <a:ext cx="37968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CD9332-FF36-5F4C-F2CA-AF0BF871A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868" y="6350367"/>
                <a:ext cx="37968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4F3C11A-812B-02C0-C953-D47706691E36}"/>
                  </a:ext>
                </a:extLst>
              </p:cNvPr>
              <p:cNvSpPr txBox="1"/>
              <p:nvPr/>
            </p:nvSpPr>
            <p:spPr>
              <a:xfrm>
                <a:off x="5740441" y="5384247"/>
                <a:ext cx="378467" cy="3247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4F3C11A-812B-02C0-C953-D47706691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441" y="5384247"/>
                <a:ext cx="378467" cy="32476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C4957B-135C-E9BE-6F13-E7A203E459B5}"/>
                  </a:ext>
                </a:extLst>
              </p:cNvPr>
              <p:cNvSpPr txBox="1"/>
              <p:nvPr/>
            </p:nvSpPr>
            <p:spPr>
              <a:xfrm>
                <a:off x="4335016" y="4019343"/>
                <a:ext cx="37968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C4957B-135C-E9BE-6F13-E7A203E45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016" y="4019343"/>
                <a:ext cx="379680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58F87CA-61AF-97E6-3386-FDBAED0D5214}"/>
              </a:ext>
            </a:extLst>
          </p:cNvPr>
          <p:cNvSpPr txBox="1"/>
          <p:nvPr/>
        </p:nvSpPr>
        <p:spPr>
          <a:xfrm>
            <a:off x="3365729" y="4038303"/>
            <a:ext cx="462418" cy="4772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TW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7">
                <a:extLst>
                  <a:ext uri="{FF2B5EF4-FFF2-40B4-BE49-F238E27FC236}">
                    <a16:creationId xmlns:a16="http://schemas.microsoft.com/office/drawing/2014/main" id="{CC3AA312-BAC1-5E6D-4794-4FADCD55637A}"/>
                  </a:ext>
                </a:extLst>
              </p:cNvPr>
              <p:cNvSpPr/>
              <p:nvPr/>
            </p:nvSpPr>
            <p:spPr>
              <a:xfrm>
                <a:off x="3774483" y="1905656"/>
                <a:ext cx="2643174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𝑑𝐸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4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7">
                <a:extLst>
                  <a:ext uri="{FF2B5EF4-FFF2-40B4-BE49-F238E27FC236}">
                    <a16:creationId xmlns:a16="http://schemas.microsoft.com/office/drawing/2014/main" id="{CC3AA312-BAC1-5E6D-4794-4FADCD5563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4483" y="1905656"/>
                <a:ext cx="2643174" cy="612732"/>
              </a:xfrm>
              <a:prstGeom prst="rect">
                <a:avLst/>
              </a:prstGeom>
              <a:blipFill>
                <a:blip r:embed="rId12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F63F69-14BA-0D38-A719-71E27EA4B134}"/>
                  </a:ext>
                </a:extLst>
              </p:cNvPr>
              <p:cNvSpPr txBox="1"/>
              <p:nvPr/>
            </p:nvSpPr>
            <p:spPr>
              <a:xfrm>
                <a:off x="4749316" y="5077373"/>
                <a:ext cx="225575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F63F69-14BA-0D38-A719-71E27EA4B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316" y="5077373"/>
                <a:ext cx="225575" cy="215444"/>
              </a:xfrm>
              <a:prstGeom prst="rect">
                <a:avLst/>
              </a:prstGeom>
              <a:blipFill>
                <a:blip r:embed="rId1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A5BD1E-625C-B4DB-1586-3C35DC033538}"/>
                  </a:ext>
                </a:extLst>
              </p:cNvPr>
              <p:cNvSpPr txBox="1"/>
              <p:nvPr/>
            </p:nvSpPr>
            <p:spPr>
              <a:xfrm>
                <a:off x="5137732" y="3970180"/>
                <a:ext cx="907883" cy="541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A5BD1E-625C-B4DB-1586-3C35DC033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732" y="3970180"/>
                <a:ext cx="907883" cy="54162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08EFEE-3F7D-42EE-F32F-70F5C4146707}"/>
                  </a:ext>
                </a:extLst>
              </p:cNvPr>
              <p:cNvSpPr txBox="1"/>
              <p:nvPr/>
            </p:nvSpPr>
            <p:spPr bwMode="auto">
              <a:xfrm>
                <a:off x="505934" y="2559228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若以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表示，這個量記為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狀態數密度density of states.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08EFEE-3F7D-42EE-F32F-70F5C4146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5934" y="2559228"/>
                <a:ext cx="7128792" cy="369332"/>
              </a:xfrm>
              <a:prstGeom prst="rect">
                <a:avLst/>
              </a:prstGeom>
              <a:blipFill>
                <a:blip r:embed="rId15"/>
                <a:stretch>
                  <a:fillRect l="-53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B2D4208-39A9-4B2C-AB7B-B0ECF6889AA2}"/>
              </a:ext>
            </a:extLst>
          </p:cNvPr>
          <p:cNvSpPr txBox="1"/>
          <p:nvPr/>
        </p:nvSpPr>
        <p:spPr bwMode="auto">
          <a:xfrm>
            <a:off x="7418702" y="236866"/>
            <a:ext cx="1224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補充教材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7">
                <a:extLst>
                  <a:ext uri="{FF2B5EF4-FFF2-40B4-BE49-F238E27FC236}">
                    <a16:creationId xmlns:a16="http://schemas.microsoft.com/office/drawing/2014/main" id="{DAC10DC3-4CD6-A679-5A17-6DA1FE79E026}"/>
                  </a:ext>
                </a:extLst>
              </p:cNvPr>
              <p:cNvSpPr/>
              <p:nvPr/>
            </p:nvSpPr>
            <p:spPr>
              <a:xfrm>
                <a:off x="510280" y="2977747"/>
                <a:ext cx="6005936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4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𝜋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ra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𝑑𝐸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2" name="矩形 7">
                <a:extLst>
                  <a:ext uri="{FF2B5EF4-FFF2-40B4-BE49-F238E27FC236}">
                    <a16:creationId xmlns:a16="http://schemas.microsoft.com/office/drawing/2014/main" id="{DAC10DC3-4CD6-A679-5A17-6DA1FE79E0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80" y="2977747"/>
                <a:ext cx="6005936" cy="9106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68E663BC-B695-7E60-3C0C-45A247465BCB}"/>
              </a:ext>
            </a:extLst>
          </p:cNvPr>
          <p:cNvSpPr txBox="1"/>
          <p:nvPr/>
        </p:nvSpPr>
        <p:spPr bwMode="auto">
          <a:xfrm>
            <a:off x="505934" y="881430"/>
            <a:ext cx="4601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已知定態的能量為：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7">
                <a:extLst>
                  <a:ext uri="{FF2B5EF4-FFF2-40B4-BE49-F238E27FC236}">
                    <a16:creationId xmlns:a16="http://schemas.microsoft.com/office/drawing/2014/main" id="{C6EEF808-9BE5-9780-1E66-7AAC8CEAED26}"/>
                  </a:ext>
                </a:extLst>
              </p:cNvPr>
              <p:cNvSpPr/>
              <p:nvPr/>
            </p:nvSpPr>
            <p:spPr>
              <a:xfrm>
                <a:off x="6602536" y="3099592"/>
                <a:ext cx="2271967" cy="67601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8" name="矩形 7">
                <a:extLst>
                  <a:ext uri="{FF2B5EF4-FFF2-40B4-BE49-F238E27FC236}">
                    <a16:creationId xmlns:a16="http://schemas.microsoft.com/office/drawing/2014/main" id="{C6EEF808-9BE5-9780-1E66-7AAC8CEAED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536" y="3099592"/>
                <a:ext cx="2271967" cy="676019"/>
              </a:xfrm>
              <a:prstGeom prst="rect">
                <a:avLst/>
              </a:prstGeom>
              <a:blipFill>
                <a:blip r:embed="rId17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DCB2415D-C0D8-A667-4694-A3B54CA71C6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050" r="1"/>
          <a:stretch/>
        </p:blipFill>
        <p:spPr>
          <a:xfrm>
            <a:off x="6275268" y="3937633"/>
            <a:ext cx="2604063" cy="16785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975FE1C-273A-B365-3D8B-4747C52970B2}"/>
                  </a:ext>
                </a:extLst>
              </p:cNvPr>
              <p:cNvSpPr txBox="1"/>
              <p:nvPr/>
            </p:nvSpPr>
            <p:spPr bwMode="auto">
              <a:xfrm>
                <a:off x="6421255" y="3913510"/>
                <a:ext cx="773103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975FE1C-273A-B365-3D8B-4747C5297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1255" y="3913510"/>
                <a:ext cx="773103" cy="338554"/>
              </a:xfrm>
              <a:prstGeom prst="rect">
                <a:avLst/>
              </a:prstGeom>
              <a:blipFill>
                <a:blip r:embed="rId19"/>
                <a:stretch>
                  <a:fillRect b="-3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914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/>
      <p:bldP spid="5" grpId="0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6" grpId="0"/>
      <p:bldP spid="22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786768-6120-00BD-7A09-AB4D5A60D7CB}"/>
                  </a:ext>
                </a:extLst>
              </p:cNvPr>
              <p:cNvSpPr txBox="1"/>
              <p:nvPr/>
            </p:nvSpPr>
            <p:spPr bwMode="auto">
              <a:xfrm>
                <a:off x="497160" y="1725534"/>
                <a:ext cx="6696745" cy="9374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786768-6120-00BD-7A09-AB4D5A60D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7160" y="1725534"/>
                <a:ext cx="6696745" cy="937436"/>
              </a:xfrm>
              <a:prstGeom prst="rect">
                <a:avLst/>
              </a:prstGeom>
              <a:blipFill>
                <a:blip r:embed="rId2"/>
                <a:stretch>
                  <a:fillRect l="-189" t="-101333" b="-16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BCC3B22-A7D9-D803-B9DB-D44B41224BA6}"/>
                  </a:ext>
                </a:extLst>
              </p:cNvPr>
              <p:cNvSpPr txBox="1"/>
              <p:nvPr/>
            </p:nvSpPr>
            <p:spPr bwMode="auto">
              <a:xfrm>
                <a:off x="452257" y="1291649"/>
                <a:ext cx="82190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球殼內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總能量即是狀態的能量乘狀態數，接著再加總至費米能量對應的半徑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BCC3B22-A7D9-D803-B9DB-D44B41224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257" y="1291649"/>
                <a:ext cx="8219054" cy="369332"/>
              </a:xfrm>
              <a:prstGeom prst="rect">
                <a:avLst/>
              </a:prstGeom>
              <a:blipFill>
                <a:blip r:embed="rId3"/>
                <a:stretch>
                  <a:fillRect l="-15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582FA0F-2E79-C806-0D53-903342F9D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8" t="33761" b="32103"/>
          <a:stretch/>
        </p:blipFill>
        <p:spPr>
          <a:xfrm>
            <a:off x="2699792" y="2924944"/>
            <a:ext cx="3059805" cy="28378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B8D2658-6409-DEC2-DA0A-0A3C1F098A5C}"/>
                  </a:ext>
                </a:extLst>
              </p:cNvPr>
              <p:cNvSpPr txBox="1"/>
              <p:nvPr/>
            </p:nvSpPr>
            <p:spPr>
              <a:xfrm>
                <a:off x="3098557" y="5337678"/>
                <a:ext cx="37968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B8D2658-6409-DEC2-DA0A-0A3C1F098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557" y="5337678"/>
                <a:ext cx="379680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5AD24F3-9F68-47FD-9C64-03E88599683D}"/>
                  </a:ext>
                </a:extLst>
              </p:cNvPr>
              <p:cNvSpPr txBox="1"/>
              <p:nvPr/>
            </p:nvSpPr>
            <p:spPr>
              <a:xfrm>
                <a:off x="5381130" y="4371558"/>
                <a:ext cx="378467" cy="3247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5AD24F3-9F68-47FD-9C64-03E885996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130" y="4371558"/>
                <a:ext cx="378467" cy="3247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781D69-6C23-CAD4-1029-07965C079FA0}"/>
                  </a:ext>
                </a:extLst>
              </p:cNvPr>
              <p:cNvSpPr txBox="1"/>
              <p:nvPr/>
            </p:nvSpPr>
            <p:spPr>
              <a:xfrm>
                <a:off x="3975705" y="3006654"/>
                <a:ext cx="37968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781D69-6C23-CAD4-1029-07965C079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705" y="3006654"/>
                <a:ext cx="379680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4D5C867-9DF1-8A1D-F9EB-9F874CAE1605}"/>
              </a:ext>
            </a:extLst>
          </p:cNvPr>
          <p:cNvSpPr txBox="1"/>
          <p:nvPr/>
        </p:nvSpPr>
        <p:spPr>
          <a:xfrm>
            <a:off x="3006418" y="3025614"/>
            <a:ext cx="462418" cy="4772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TW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240F42-5D67-34BD-AB52-1348ADD3E4DB}"/>
                  </a:ext>
                </a:extLst>
              </p:cNvPr>
              <p:cNvSpPr txBox="1"/>
              <p:nvPr/>
            </p:nvSpPr>
            <p:spPr>
              <a:xfrm>
                <a:off x="4390005" y="4064684"/>
                <a:ext cx="225575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240F42-5D67-34BD-AB52-1348ADD3E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005" y="4064684"/>
                <a:ext cx="225575" cy="215444"/>
              </a:xfrm>
              <a:prstGeom prst="rect">
                <a:avLst/>
              </a:prstGeom>
              <a:blipFill>
                <a:blip r:embed="rId8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42558BD-54F9-95BE-CC6C-94B814F8E57C}"/>
                  </a:ext>
                </a:extLst>
              </p:cNvPr>
              <p:cNvSpPr txBox="1"/>
              <p:nvPr/>
            </p:nvSpPr>
            <p:spPr>
              <a:xfrm>
                <a:off x="4778421" y="2957491"/>
                <a:ext cx="907883" cy="541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42558BD-54F9-95BE-CC6C-94B814F8E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421" y="2957491"/>
                <a:ext cx="907883" cy="5416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32BC193-78C2-F6B6-A4E6-DECD198E6EE1}"/>
                  </a:ext>
                </a:extLst>
              </p:cNvPr>
              <p:cNvSpPr txBox="1"/>
              <p:nvPr/>
            </p:nvSpPr>
            <p:spPr bwMode="auto">
              <a:xfrm>
                <a:off x="7334205" y="1685059"/>
                <a:ext cx="1102481" cy="5203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32BC193-78C2-F6B6-A4E6-DECD198E6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34205" y="1685059"/>
                <a:ext cx="1102481" cy="520399"/>
              </a:xfrm>
              <a:prstGeom prst="rect">
                <a:avLst/>
              </a:prstGeom>
              <a:blipFill>
                <a:blip r:embed="rId10"/>
                <a:stretch>
                  <a:fillRect l="-3409" t="-4762" r="-1136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C13568A-44D8-C759-D23F-A578B36EED65}"/>
                  </a:ext>
                </a:extLst>
              </p:cNvPr>
              <p:cNvSpPr txBox="1"/>
              <p:nvPr/>
            </p:nvSpPr>
            <p:spPr bwMode="auto">
              <a:xfrm>
                <a:off x="7334205" y="2307769"/>
                <a:ext cx="845840" cy="59657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f>
                            <m:f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C13568A-44D8-C759-D23F-A578B36EE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34205" y="2307769"/>
                <a:ext cx="845840" cy="5965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1E07A7E-8228-83AC-A84D-E66F12D060A4}"/>
                  </a:ext>
                </a:extLst>
              </p:cNvPr>
              <p:cNvSpPr txBox="1"/>
              <p:nvPr/>
            </p:nvSpPr>
            <p:spPr bwMode="auto">
              <a:xfrm>
                <a:off x="7308304" y="3006654"/>
                <a:ext cx="1558982" cy="60670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1E07A7E-8228-83AC-A84D-E66F12D06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8304" y="3006654"/>
                <a:ext cx="1558982" cy="60670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8B5F813-D152-6879-4B9F-3C4445B7D573}"/>
              </a:ext>
            </a:extLst>
          </p:cNvPr>
          <p:cNvSpPr txBox="1"/>
          <p:nvPr/>
        </p:nvSpPr>
        <p:spPr bwMode="auto">
          <a:xfrm>
            <a:off x="7418702" y="236866"/>
            <a:ext cx="1224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補充教材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0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  <p:bldP spid="3" grpId="0" animBg="1"/>
      <p:bldP spid="4" grpId="0" animBg="1"/>
      <p:bldP spid="5" grpId="0" animBg="1"/>
      <p:bldP spid="6" grpId="0" animBg="1"/>
      <p:bldP spid="11" grpId="0" animBg="1"/>
      <p:bldP spid="17" grpId="0" animBg="1"/>
      <p:bldP spid="22" grpId="0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EA241D-487F-2857-11D0-BF764791954A}"/>
              </a:ext>
            </a:extLst>
          </p:cNvPr>
          <p:cNvSpPr/>
          <p:nvPr/>
        </p:nvSpPr>
        <p:spPr>
          <a:xfrm>
            <a:off x="2627783" y="2780928"/>
            <a:ext cx="1728192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FF31A2-1FCD-A3F1-8DF5-D68C60AB7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3" y="3314944"/>
            <a:ext cx="2404675" cy="28321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004607-5066-3214-F653-28B2FE3D88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" r="1" b="18519"/>
          <a:stretch/>
        </p:blipFill>
        <p:spPr>
          <a:xfrm rot="16200000" flipV="1">
            <a:off x="3419872" y="3717031"/>
            <a:ext cx="3456383" cy="15841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49C9F6-EEBA-6829-6EE8-FBB23883471D}"/>
              </a:ext>
            </a:extLst>
          </p:cNvPr>
          <p:cNvSpPr/>
          <p:nvPr/>
        </p:nvSpPr>
        <p:spPr>
          <a:xfrm>
            <a:off x="4139951" y="3314944"/>
            <a:ext cx="216024" cy="2832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F4E30B-E33A-57A6-2D8D-1EA27C1FB485}"/>
              </a:ext>
            </a:extLst>
          </p:cNvPr>
          <p:cNvSpPr/>
          <p:nvPr/>
        </p:nvSpPr>
        <p:spPr>
          <a:xfrm>
            <a:off x="3362068" y="3296019"/>
            <a:ext cx="669871" cy="648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1F759E-0204-FF79-2BF8-A2E5311869F8}"/>
              </a:ext>
            </a:extLst>
          </p:cNvPr>
          <p:cNvSpPr/>
          <p:nvPr/>
        </p:nvSpPr>
        <p:spPr>
          <a:xfrm>
            <a:off x="3953224" y="3097121"/>
            <a:ext cx="265443" cy="451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889572-F1F3-25F4-79FD-25A29AD82475}"/>
                  </a:ext>
                </a:extLst>
              </p:cNvPr>
              <p:cNvSpPr txBox="1"/>
              <p:nvPr/>
            </p:nvSpPr>
            <p:spPr bwMode="auto">
              <a:xfrm>
                <a:off x="3988409" y="2957464"/>
                <a:ext cx="773103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889572-F1F3-25F4-79FD-25A29AD82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88409" y="2957464"/>
                <a:ext cx="773103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275848-DEFC-5B5D-C52B-0CB3DE529F1E}"/>
                  </a:ext>
                </a:extLst>
              </p:cNvPr>
              <p:cNvSpPr txBox="1"/>
              <p:nvPr/>
            </p:nvSpPr>
            <p:spPr bwMode="auto">
              <a:xfrm>
                <a:off x="836482" y="1420837"/>
                <a:ext cx="6092561" cy="9374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sub>
                          </m:sSub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sub>
                          </m:sSub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3/2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275848-DEFC-5B5D-C52B-0CB3DE529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482" y="1420837"/>
                <a:ext cx="6092561" cy="937436"/>
              </a:xfrm>
              <a:prstGeom prst="rect">
                <a:avLst/>
              </a:prstGeom>
              <a:blipFill>
                <a:blip r:embed="rId5"/>
                <a:stretch>
                  <a:fillRect t="-102667" b="-162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C9EBAC-1FF9-FCED-3F60-56DEAE760021}"/>
                  </a:ext>
                </a:extLst>
              </p:cNvPr>
              <p:cNvSpPr txBox="1"/>
              <p:nvPr/>
            </p:nvSpPr>
            <p:spPr bwMode="auto">
              <a:xfrm>
                <a:off x="791579" y="935178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也可以直接用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狀態密度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density 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of states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計算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C9EBAC-1FF9-FCED-3F60-56DEAE760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1579" y="935178"/>
                <a:ext cx="7128792" cy="369332"/>
              </a:xfrm>
              <a:prstGeom prst="rect">
                <a:avLst/>
              </a:prstGeom>
              <a:blipFill>
                <a:blip r:embed="rId6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7">
                <a:extLst>
                  <a:ext uri="{FF2B5EF4-FFF2-40B4-BE49-F238E27FC236}">
                    <a16:creationId xmlns:a16="http://schemas.microsoft.com/office/drawing/2014/main" id="{B4A28137-981F-CD96-8DA8-DEB2038EB7ED}"/>
                  </a:ext>
                </a:extLst>
              </p:cNvPr>
              <p:cNvSpPr/>
              <p:nvPr/>
            </p:nvSpPr>
            <p:spPr>
              <a:xfrm>
                <a:off x="6156176" y="2788731"/>
                <a:ext cx="2271967" cy="67601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矩形 7">
                <a:extLst>
                  <a:ext uri="{FF2B5EF4-FFF2-40B4-BE49-F238E27FC236}">
                    <a16:creationId xmlns:a16="http://schemas.microsoft.com/office/drawing/2014/main" id="{B4A28137-981F-CD96-8DA8-DEB2038EB7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788731"/>
                <a:ext cx="2271967" cy="676019"/>
              </a:xfrm>
              <a:prstGeom prst="rect">
                <a:avLst/>
              </a:prstGeom>
              <a:blipFill>
                <a:blip r:embed="rId7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08ACD59-D16D-5372-AD8C-257357441891}"/>
              </a:ext>
            </a:extLst>
          </p:cNvPr>
          <p:cNvSpPr txBox="1"/>
          <p:nvPr/>
        </p:nvSpPr>
        <p:spPr bwMode="auto">
          <a:xfrm>
            <a:off x="7418702" y="236866"/>
            <a:ext cx="1224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補充教材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12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493B1F-30AC-9E9D-D4F5-978B69F2E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24744"/>
            <a:ext cx="716210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93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4FF379-C936-F620-D96A-B5C65FB60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55" y="1412776"/>
            <a:ext cx="781729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77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51813B-056D-F9D9-C19C-052DEEE18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00808"/>
            <a:ext cx="867696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78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C0EFA6-66D1-10C9-6FBB-200A333FD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38" y="459411"/>
            <a:ext cx="7772400" cy="13370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D3CAC0-D5EB-8779-064D-F0FE080EB51A}"/>
                  </a:ext>
                </a:extLst>
              </p:cNvPr>
              <p:cNvSpPr txBox="1"/>
              <p:nvPr/>
            </p:nvSpPr>
            <p:spPr bwMode="auto">
              <a:xfrm>
                <a:off x="735939" y="1864431"/>
                <a:ext cx="1531806" cy="49526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D3CAC0-D5EB-8779-064D-F0FE080EB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939" y="1864431"/>
                <a:ext cx="1531806" cy="4952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205F675-D116-6FB8-56D0-94D0445B019E}"/>
              </a:ext>
            </a:extLst>
          </p:cNvPr>
          <p:cNvSpPr txBox="1"/>
          <p:nvPr/>
        </p:nvSpPr>
        <p:spPr bwMode="auto">
          <a:xfrm>
            <a:off x="2404319" y="1949318"/>
            <a:ext cx="58240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能量隨體積減少而變大，壓縮電子氣會增加其內能。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83A948-A0F3-487D-4C92-A8BC535F9631}"/>
              </a:ext>
            </a:extLst>
          </p:cNvPr>
          <p:cNvSpPr txBox="1"/>
          <p:nvPr/>
        </p:nvSpPr>
        <p:spPr bwMode="auto">
          <a:xfrm>
            <a:off x="2392122" y="2346875"/>
            <a:ext cx="58240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可見電子氣如理想氣體一般，有一個對外的壓力！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28D74FE-E29C-265E-84F0-EFCE3E9697D9}"/>
                  </a:ext>
                </a:extLst>
              </p:cNvPr>
              <p:cNvSpPr txBox="1"/>
              <p:nvPr/>
            </p:nvSpPr>
            <p:spPr bwMode="auto">
              <a:xfrm>
                <a:off x="735938" y="2869062"/>
                <a:ext cx="2772309" cy="7756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28D74FE-E29C-265E-84F0-EFCE3E969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938" y="2869062"/>
                <a:ext cx="2772309" cy="775662"/>
              </a:xfrm>
              <a:prstGeom prst="rect">
                <a:avLst/>
              </a:prstGeom>
              <a:blipFill>
                <a:blip r:embed="rId4"/>
                <a:stretch>
                  <a:fillRect b="-161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08B841CE-FEE0-995B-E47F-8A1B86BAE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798" y="2774821"/>
            <a:ext cx="2152483" cy="2228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1D0BFD-0D95-2FAE-8503-1E30F7F70674}"/>
                  </a:ext>
                </a:extLst>
              </p:cNvPr>
              <p:cNvSpPr txBox="1"/>
              <p:nvPr/>
            </p:nvSpPr>
            <p:spPr bwMode="auto">
              <a:xfrm>
                <a:off x="728298" y="3733158"/>
                <a:ext cx="3149228" cy="7756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Total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1D0BFD-0D95-2FAE-8503-1E30F7F70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298" y="3733158"/>
                <a:ext cx="3149228" cy="775662"/>
              </a:xfrm>
              <a:prstGeom prst="rect">
                <a:avLst/>
              </a:prstGeom>
              <a:blipFill>
                <a:blip r:embed="rId6"/>
                <a:stretch>
                  <a:fillRect b="-31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F867C7C-D406-61C3-0F19-99141EC0C05C}"/>
              </a:ext>
            </a:extLst>
          </p:cNvPr>
          <p:cNvSpPr txBox="1"/>
          <p:nvPr/>
        </p:nvSpPr>
        <p:spPr bwMode="auto">
          <a:xfrm>
            <a:off x="735938" y="4687761"/>
            <a:ext cx="42217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壓力由單位體積電子數決定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390E1E-EFB2-14D3-FAFE-E182D0DFE768}"/>
                  </a:ext>
                </a:extLst>
              </p:cNvPr>
              <p:cNvSpPr txBox="1"/>
              <p:nvPr/>
            </p:nvSpPr>
            <p:spPr bwMode="auto">
              <a:xfrm>
                <a:off x="3846780" y="4536664"/>
                <a:ext cx="941244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390E1E-EFB2-14D3-FAFE-E182D0DFE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6780" y="4536664"/>
                <a:ext cx="941244" cy="610936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26386F3-BDEC-B64E-5571-D06011B92907}"/>
                  </a:ext>
                </a:extLst>
              </p:cNvPr>
              <p:cNvSpPr txBox="1"/>
              <p:nvPr/>
            </p:nvSpPr>
            <p:spPr bwMode="auto">
              <a:xfrm>
                <a:off x="747063" y="5533834"/>
                <a:ext cx="2243870" cy="7756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26386F3-BDEC-B64E-5571-D06011B92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063" y="5533834"/>
                <a:ext cx="2243870" cy="775662"/>
              </a:xfrm>
              <a:prstGeom prst="rect">
                <a:avLst/>
              </a:prstGeom>
              <a:blipFill>
                <a:blip r:embed="rId8"/>
                <a:stretch>
                  <a:fillRect b="-48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A2C242D2-7EBC-6A96-2984-93B5B8E4FC20}"/>
              </a:ext>
            </a:extLst>
          </p:cNvPr>
          <p:cNvSpPr txBox="1"/>
          <p:nvPr/>
        </p:nvSpPr>
        <p:spPr bwMode="auto">
          <a:xfrm>
            <a:off x="3085437" y="5775281"/>
            <a:ext cx="573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右邊是常數，這就是電子氣溫度為零時的狀態方程式！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7F8FC6-111C-BB19-E73F-33D87DD3C8CC}"/>
              </a:ext>
            </a:extLst>
          </p:cNvPr>
          <p:cNvSpPr/>
          <p:nvPr/>
        </p:nvSpPr>
        <p:spPr>
          <a:xfrm>
            <a:off x="2699792" y="459411"/>
            <a:ext cx="1800200" cy="377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B51F5-F50A-62D0-44D5-3C89FE23D1C5}"/>
              </a:ext>
            </a:extLst>
          </p:cNvPr>
          <p:cNvSpPr txBox="1"/>
          <p:nvPr/>
        </p:nvSpPr>
        <p:spPr bwMode="auto">
          <a:xfrm>
            <a:off x="733449" y="5095849"/>
            <a:ext cx="42217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壓力與體積滿足特定關係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C47B73-2A46-6EBD-60FC-B1E6076835B1}"/>
              </a:ext>
            </a:extLst>
          </p:cNvPr>
          <p:cNvSpPr txBox="1"/>
          <p:nvPr/>
        </p:nvSpPr>
        <p:spPr bwMode="auto">
          <a:xfrm>
            <a:off x="7402039" y="5204761"/>
            <a:ext cx="1224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補充教材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390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F12_11">
            <a:extLst>
              <a:ext uri="{FF2B5EF4-FFF2-40B4-BE49-F238E27FC236}">
                <a16:creationId xmlns:a16="http://schemas.microsoft.com/office/drawing/2014/main" id="{18B8BA96-789C-C3CE-C6AA-4008482A0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4" t="695" b="36842"/>
          <a:stretch/>
        </p:blipFill>
        <p:spPr bwMode="auto">
          <a:xfrm>
            <a:off x="6344605" y="498704"/>
            <a:ext cx="2088232" cy="202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5">
                <a:extLst>
                  <a:ext uri="{FF2B5EF4-FFF2-40B4-BE49-F238E27FC236}">
                    <a16:creationId xmlns:a16="http://schemas.microsoft.com/office/drawing/2014/main" id="{F942228A-D3FB-8B6A-6F1E-819851FAC0E6}"/>
                  </a:ext>
                </a:extLst>
              </p:cNvPr>
              <p:cNvSpPr txBox="1"/>
              <p:nvPr/>
            </p:nvSpPr>
            <p:spPr>
              <a:xfrm>
                <a:off x="814455" y="918563"/>
                <a:ext cx="1656185" cy="61279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5">
                <a:extLst>
                  <a:ext uri="{FF2B5EF4-FFF2-40B4-BE49-F238E27FC236}">
                    <a16:creationId xmlns:a16="http://schemas.microsoft.com/office/drawing/2014/main" id="{F942228A-D3FB-8B6A-6F1E-819851FAC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55" y="918563"/>
                <a:ext cx="1656185" cy="612796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9">
            <a:extLst>
              <a:ext uri="{FF2B5EF4-FFF2-40B4-BE49-F238E27FC236}">
                <a16:creationId xmlns:a16="http://schemas.microsoft.com/office/drawing/2014/main" id="{CBE88F21-5C0A-B00E-CA0C-1EC4B0FE9A5A}"/>
              </a:ext>
            </a:extLst>
          </p:cNvPr>
          <p:cNvSpPr/>
          <p:nvPr/>
        </p:nvSpPr>
        <p:spPr>
          <a:xfrm>
            <a:off x="755576" y="487207"/>
            <a:ext cx="4961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物質的體積變化比例與壓力變化成正比！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CF24344-18BE-FBD8-86A1-2B6DB01E116A}"/>
                  </a:ext>
                </a:extLst>
              </p:cNvPr>
              <p:cNvSpPr/>
              <p:nvPr/>
            </p:nvSpPr>
            <p:spPr>
              <a:xfrm>
                <a:off x="2601105" y="1040295"/>
                <a:ext cx="352086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𝐵</m:t>
                    </m:r>
                  </m:oMath>
                </a14:m>
                <a:r>
                  <a:rPr lang="en-TW" dirty="0"/>
                  <a:t>是</a:t>
                </a:r>
                <a:r>
                  <a:rPr lang="zh-TW" altLang="en-US" dirty="0">
                    <a:latin typeface="Helvetica Neue" panose="02000503000000020004" pitchFamily="2" charset="0"/>
                  </a:rPr>
                  <a:t>體積彈性係數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Bulk Modulus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CF24344-18BE-FBD8-86A1-2B6DB01E11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1105" y="1040295"/>
                <a:ext cx="3520860" cy="369332"/>
              </a:xfrm>
              <a:prstGeom prst="rect">
                <a:avLst/>
              </a:prstGeom>
              <a:blipFill>
                <a:blip r:embed="rId4"/>
                <a:stretch>
                  <a:fillRect t="-10345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A66F7675-986D-4BFD-D05A-68A1D60D092F}"/>
                  </a:ext>
                </a:extLst>
              </p:cNvPr>
              <p:cNvSpPr txBox="1"/>
              <p:nvPr/>
            </p:nvSpPr>
            <p:spPr>
              <a:xfrm>
                <a:off x="821148" y="2034984"/>
                <a:ext cx="3102324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𝑛𝑅𝑇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A66F7675-986D-4BFD-D05A-68A1D60D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48" y="2034984"/>
                <a:ext cx="3102324" cy="618311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1">
                <a:extLst>
                  <a:ext uri="{FF2B5EF4-FFF2-40B4-BE49-F238E27FC236}">
                    <a16:creationId xmlns:a16="http://schemas.microsoft.com/office/drawing/2014/main" id="{971CC153-15C1-0C2B-0478-6261E9EAF32F}"/>
                  </a:ext>
                </a:extLst>
              </p:cNvPr>
              <p:cNvSpPr txBox="1"/>
              <p:nvPr/>
            </p:nvSpPr>
            <p:spPr>
              <a:xfrm>
                <a:off x="814454" y="1599722"/>
                <a:ext cx="176511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𝑛𝑅𝑇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1">
                <a:extLst>
                  <a:ext uri="{FF2B5EF4-FFF2-40B4-BE49-F238E27FC236}">
                    <a16:creationId xmlns:a16="http://schemas.microsoft.com/office/drawing/2014/main" id="{971CC153-15C1-0C2B-0478-6261E9EAF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54" y="1599722"/>
                <a:ext cx="176511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18E6C45-A256-639D-61CC-6EAF8CA7251C}"/>
              </a:ext>
            </a:extLst>
          </p:cNvPr>
          <p:cNvSpPr txBox="1"/>
          <p:nvPr/>
        </p:nvSpPr>
        <p:spPr bwMode="auto">
          <a:xfrm>
            <a:off x="2682794" y="1568644"/>
            <a:ext cx="16796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/>
              <a:t>等溫理想氣體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5">
                <a:extLst>
                  <a:ext uri="{FF2B5EF4-FFF2-40B4-BE49-F238E27FC236}">
                    <a16:creationId xmlns:a16="http://schemas.microsoft.com/office/drawing/2014/main" id="{558411A2-05F3-8912-53B2-CE283274BC2E}"/>
                  </a:ext>
                </a:extLst>
              </p:cNvPr>
              <p:cNvSpPr txBox="1"/>
              <p:nvPr/>
            </p:nvSpPr>
            <p:spPr>
              <a:xfrm>
                <a:off x="4951829" y="3244389"/>
                <a:ext cx="116153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</a:rPr>
                        <m:t>=1.4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5">
                <a:extLst>
                  <a:ext uri="{FF2B5EF4-FFF2-40B4-BE49-F238E27FC236}">
                    <a16:creationId xmlns:a16="http://schemas.microsoft.com/office/drawing/2014/main" id="{558411A2-05F3-8912-53B2-CE283274B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829" y="3244389"/>
                <a:ext cx="116153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0">
                <a:extLst>
                  <a:ext uri="{FF2B5EF4-FFF2-40B4-BE49-F238E27FC236}">
                    <a16:creationId xmlns:a16="http://schemas.microsoft.com/office/drawing/2014/main" id="{D06AB9FC-27D0-7603-4664-CCE3663541AD}"/>
                  </a:ext>
                </a:extLst>
              </p:cNvPr>
              <p:cNvSpPr txBox="1"/>
              <p:nvPr/>
            </p:nvSpPr>
            <p:spPr>
              <a:xfrm>
                <a:off x="797489" y="3119900"/>
                <a:ext cx="3710530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𝑐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=1.4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0">
                <a:extLst>
                  <a:ext uri="{FF2B5EF4-FFF2-40B4-BE49-F238E27FC236}">
                    <a16:creationId xmlns:a16="http://schemas.microsoft.com/office/drawing/2014/main" id="{D06AB9FC-27D0-7603-4664-CCE366354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89" y="3119900"/>
                <a:ext cx="3710530" cy="618311"/>
              </a:xfrm>
              <a:prstGeom prst="rect">
                <a:avLst/>
              </a:prstGeom>
              <a:blipFill>
                <a:blip r:embed="rId8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1">
                <a:extLst>
                  <a:ext uri="{FF2B5EF4-FFF2-40B4-BE49-F238E27FC236}">
                    <a16:creationId xmlns:a16="http://schemas.microsoft.com/office/drawing/2014/main" id="{4BC1E2B8-E8F7-FAD6-3C96-FD3054938AC9}"/>
                  </a:ext>
                </a:extLst>
              </p:cNvPr>
              <p:cNvSpPr txBox="1"/>
              <p:nvPr/>
            </p:nvSpPr>
            <p:spPr>
              <a:xfrm>
                <a:off x="797489" y="2693621"/>
                <a:ext cx="148684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1">
                <a:extLst>
                  <a:ext uri="{FF2B5EF4-FFF2-40B4-BE49-F238E27FC236}">
                    <a16:creationId xmlns:a16="http://schemas.microsoft.com/office/drawing/2014/main" id="{4BC1E2B8-E8F7-FAD6-3C96-FD3054938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89" y="2693621"/>
                <a:ext cx="148684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EDAB0EA-0786-DA3F-54A9-42457656C4F6}"/>
              </a:ext>
            </a:extLst>
          </p:cNvPr>
          <p:cNvSpPr txBox="1"/>
          <p:nvPr/>
        </p:nvSpPr>
        <p:spPr bwMode="auto">
          <a:xfrm>
            <a:off x="2677677" y="2681686"/>
            <a:ext cx="17185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/>
              <a:t>絕熱理想氣體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58B36A-4B5D-ECB9-7F5F-AF1F3EF19178}"/>
              </a:ext>
            </a:extLst>
          </p:cNvPr>
          <p:cNvSpPr txBox="1"/>
          <p:nvPr/>
        </p:nvSpPr>
        <p:spPr bwMode="auto">
          <a:xfrm>
            <a:off x="755576" y="116632"/>
            <a:ext cx="6545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這是可以測量驗證的。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DAA518-B09E-1E6C-8D9F-D7D1100E99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5314"/>
          <a:stretch/>
        </p:blipFill>
        <p:spPr>
          <a:xfrm>
            <a:off x="821148" y="5804156"/>
            <a:ext cx="7575910" cy="8099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B87B552F-FF8C-ADBE-31A3-C5B4C3A6DECE}"/>
                  </a:ext>
                </a:extLst>
              </p:cNvPr>
              <p:cNvSpPr txBox="1"/>
              <p:nvPr/>
            </p:nvSpPr>
            <p:spPr>
              <a:xfrm>
                <a:off x="806833" y="4372277"/>
                <a:ext cx="4725764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𝑐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B87B552F-FF8C-ADBE-31A3-C5B4C3A6D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33" y="4372277"/>
                <a:ext cx="4725764" cy="618311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94559744-C424-6992-2185-930A50DE94A4}"/>
                  </a:ext>
                </a:extLst>
              </p:cNvPr>
              <p:cNvSpPr txBox="1"/>
              <p:nvPr/>
            </p:nvSpPr>
            <p:spPr>
              <a:xfrm>
                <a:off x="806833" y="5015369"/>
                <a:ext cx="2493516" cy="77566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94559744-C424-6992-2185-930A50DE9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33" y="5015369"/>
                <a:ext cx="2493516" cy="775662"/>
              </a:xfrm>
              <a:prstGeom prst="rect">
                <a:avLst/>
              </a:prstGeom>
              <a:blipFill>
                <a:blip r:embed="rId12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0202CC7-6F57-5171-9940-A65BF8A77601}"/>
              </a:ext>
            </a:extLst>
          </p:cNvPr>
          <p:cNvSpPr txBox="1"/>
          <p:nvPr/>
        </p:nvSpPr>
        <p:spPr bwMode="auto">
          <a:xfrm>
            <a:off x="3287840" y="5246613"/>
            <a:ext cx="47257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體積彈性係數也由單位體積電子數決定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30C3CF-16FA-6712-7E78-868F8D302283}"/>
                  </a:ext>
                </a:extLst>
              </p:cNvPr>
              <p:cNvSpPr txBox="1"/>
              <p:nvPr/>
            </p:nvSpPr>
            <p:spPr bwMode="auto">
              <a:xfrm>
                <a:off x="797489" y="3809698"/>
                <a:ext cx="1085324" cy="49917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</m:oMath>
                  </m:oMathPara>
                </a14:m>
                <a:endParaRPr lang="en-TW" i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30C3CF-16FA-6712-7E78-868F8D302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7489" y="3809698"/>
                <a:ext cx="1085324" cy="49917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147EB1CC-32DE-1625-135F-B3AD63F2295B}"/>
              </a:ext>
            </a:extLst>
          </p:cNvPr>
          <p:cNvSpPr txBox="1"/>
          <p:nvPr/>
        </p:nvSpPr>
        <p:spPr bwMode="auto">
          <a:xfrm>
            <a:off x="2053591" y="3870578"/>
            <a:ext cx="26877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電子氣的狀態方程式！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C1A5C7-8C96-9835-D8A9-697AE8AB52BE}"/>
              </a:ext>
            </a:extLst>
          </p:cNvPr>
          <p:cNvSpPr txBox="1"/>
          <p:nvPr/>
        </p:nvSpPr>
        <p:spPr bwMode="auto">
          <a:xfrm>
            <a:off x="7220854" y="2875057"/>
            <a:ext cx="1224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補充教材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4" grpId="0" animBg="1"/>
      <p:bldP spid="15" grpId="0" animBg="1"/>
      <p:bldP spid="16" grpId="0" animBg="1"/>
      <p:bldP spid="17" grpId="0"/>
      <p:bldP spid="9" grpId="0" animBg="1"/>
      <p:bldP spid="12" grpId="0" animBg="1"/>
      <p:bldP spid="21" grpId="0"/>
      <p:bldP spid="22" grpId="0" animBg="1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7022605" cy="35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185966" y="1229425"/>
            <a:ext cx="4881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Degeneracy Pressure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決定了</a:t>
            </a:r>
            <a:r>
              <a:rPr lang="zh-TW" altLang="en-US" dirty="0"/>
              <a:t>星球演化的終點！</a:t>
            </a:r>
          </a:p>
        </p:txBody>
      </p:sp>
    </p:spTree>
    <p:extLst>
      <p:ext uri="{BB962C8B-B14F-4D97-AF65-F5344CB8AC3E}">
        <p14:creationId xmlns:p14="http://schemas.microsoft.com/office/powerpoint/2010/main" val="3490331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B6C3E79-B965-98BC-C961-079624487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7772400" cy="4522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6EB885-CDF9-DD41-53B9-40EDDF5DF956}"/>
              </a:ext>
            </a:extLst>
          </p:cNvPr>
          <p:cNvSpPr txBox="1"/>
          <p:nvPr/>
        </p:nvSpPr>
        <p:spPr bwMode="auto">
          <a:xfrm>
            <a:off x="753344" y="692696"/>
            <a:ext cx="734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恆星核融合產生高溫下的氣體壓力，與重力製造的向內壓力彼此平衡。</a:t>
            </a:r>
          </a:p>
        </p:txBody>
      </p:sp>
    </p:spTree>
    <p:extLst>
      <p:ext uri="{BB962C8B-B14F-4D97-AF65-F5344CB8AC3E}">
        <p14:creationId xmlns:p14="http://schemas.microsoft.com/office/powerpoint/2010/main" val="106367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ropbox\Documents\課程\YoungTextBook\Images\Chapter41\A_Images\A_Figures_and_Photos\41_01_Figure.jpg">
            <a:extLst>
              <a:ext uri="{FF2B5EF4-FFF2-40B4-BE49-F238E27FC236}">
                <a16:creationId xmlns:a16="http://schemas.microsoft.com/office/drawing/2014/main" id="{9086F305-4B95-922E-006F-28C5452B9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390" y="4293096"/>
            <a:ext cx="2304256" cy="191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D7D19-2661-816E-7F8B-86768C4C5970}"/>
              </a:ext>
            </a:extLst>
          </p:cNvPr>
          <p:cNvSpPr txBox="1"/>
          <p:nvPr/>
        </p:nvSpPr>
        <p:spPr bwMode="auto">
          <a:xfrm>
            <a:off x="1763688" y="792687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現在我們開始面對三維空間的固體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F2397F-5BF9-1238-110C-488CE67FB18B}"/>
              </a:ext>
            </a:extLst>
          </p:cNvPr>
          <p:cNvSpPr txBox="1"/>
          <p:nvPr/>
        </p:nvSpPr>
        <p:spPr bwMode="auto">
          <a:xfrm>
            <a:off x="1763688" y="3429000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但避免同時面對兩個問題，我們將忽略晶格原子核的週期性位能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48D236-012C-6855-4CDA-DE3A2095C449}"/>
              </a:ext>
            </a:extLst>
          </p:cNvPr>
          <p:cNvSpPr txBox="1"/>
          <p:nvPr/>
        </p:nvSpPr>
        <p:spPr bwMode="auto">
          <a:xfrm>
            <a:off x="1763688" y="3817023"/>
            <a:ext cx="5328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因此將把固體看成自由空間，電子即自由電子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A2C536-0AAE-24A2-C295-0AE15D1D6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007"/>
          <a:stretch/>
        </p:blipFill>
        <p:spPr>
          <a:xfrm>
            <a:off x="1835696" y="1268760"/>
            <a:ext cx="525658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80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5DF1130-B760-A017-4C9B-65426328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65386"/>
            <a:ext cx="6321235" cy="5927228"/>
          </a:xfrm>
          <a:prstGeom prst="rect">
            <a:avLst/>
          </a:prstGeom>
        </p:spPr>
      </p:pic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83A86715-519B-D324-C4E7-B5CB0CE0E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386"/>
            <a:ext cx="3460600" cy="206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15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E60F8E83-0C4C-14A0-C0FF-9D7EE1017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7772400" cy="40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64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070BC2B-1203-469D-1098-D6944AD9D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7772400" cy="40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22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85D0D9C-01BC-B68D-2A90-FB00EC80E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1247"/>
            <a:ext cx="6462378" cy="3571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25773-775C-F296-193E-4E95F94D389D}"/>
              </a:ext>
            </a:extLst>
          </p:cNvPr>
          <p:cNvSpPr txBox="1"/>
          <p:nvPr/>
        </p:nvSpPr>
        <p:spPr bwMode="auto">
          <a:xfrm>
            <a:off x="878699" y="520291"/>
            <a:ext cx="8064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死亡的恆星已無核融合，塌陷後，電子被壓縮進入最低能量狀態，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1AB21-6CD1-112F-43FE-426760D8ECB5}"/>
              </a:ext>
            </a:extLst>
          </p:cNvPr>
          <p:cNvSpPr txBox="1"/>
          <p:nvPr/>
        </p:nvSpPr>
        <p:spPr bwMode="auto">
          <a:xfrm>
            <a:off x="899592" y="1343228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Degeneracy Pressure 與重力製造的向內壓力彼此平衡，以致不再繼續塌陷。</a:t>
            </a:r>
            <a:endParaRPr lang="en-TW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9D938A-282A-E6A0-A884-35F158B502AB}"/>
              </a:ext>
            </a:extLst>
          </p:cNvPr>
          <p:cNvSpPr txBox="1"/>
          <p:nvPr/>
        </p:nvSpPr>
        <p:spPr bwMode="auto">
          <a:xfrm>
            <a:off x="899592" y="925941"/>
            <a:ext cx="6912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最低能量態因電子的不相容原理，竟然會抗拒繼續的壓縮！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380E851-FD57-CDD8-7D1A-1BB3028FA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8" t="12004" b="47982"/>
          <a:stretch/>
        </p:blipFill>
        <p:spPr bwMode="auto">
          <a:xfrm>
            <a:off x="2411760" y="5514772"/>
            <a:ext cx="4502325" cy="119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76C823-AD9E-817D-8C0D-6EE93DE92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292" y="3452948"/>
            <a:ext cx="1664303" cy="196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5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2255A8-4174-04F1-8391-32D35EFCA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507" y="3804139"/>
            <a:ext cx="2722720" cy="2657893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AEE12C7-0C4C-1F66-1E48-22BAEB5A4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26640" r="54824" b="5972"/>
          <a:stretch/>
        </p:blipFill>
        <p:spPr>
          <a:xfrm>
            <a:off x="6183507" y="1215142"/>
            <a:ext cx="2736304" cy="2520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9F2E79-48DB-C51B-7596-214FE71160F5}"/>
                  </a:ext>
                </a:extLst>
              </p:cNvPr>
              <p:cNvSpPr txBox="1"/>
              <p:nvPr/>
            </p:nvSpPr>
            <p:spPr bwMode="auto">
              <a:xfrm>
                <a:off x="899592" y="659557"/>
                <a:ext cx="77321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先估計星球的重力位能與對應的壓力，假設是球形質量分佈，密度均勻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9F2E79-48DB-C51B-7596-214FE7116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659557"/>
                <a:ext cx="7732187" cy="369332"/>
              </a:xfrm>
              <a:prstGeom prst="rect">
                <a:avLst/>
              </a:prstGeom>
              <a:blipFill>
                <a:blip r:embed="rId4"/>
                <a:stretch>
                  <a:fillRect l="-82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E28037C-A0DF-589D-815B-18D17A0C005B}"/>
              </a:ext>
            </a:extLst>
          </p:cNvPr>
          <p:cNvSpPr txBox="1"/>
          <p:nvPr/>
        </p:nvSpPr>
        <p:spPr bwMode="auto">
          <a:xfrm>
            <a:off x="899592" y="266702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我們可以估計白矮星的半徑：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E2F3E2-DC8D-5293-99CE-E1C449093B71}"/>
                  </a:ext>
                </a:extLst>
              </p:cNvPr>
              <p:cNvSpPr txBox="1"/>
              <p:nvPr/>
            </p:nvSpPr>
            <p:spPr bwMode="auto">
              <a:xfrm>
                <a:off x="971600" y="1202806"/>
                <a:ext cx="2720040" cy="5557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𝐺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E2F3E2-DC8D-5293-99CE-E1C449093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202806"/>
                <a:ext cx="2720040" cy="555793"/>
              </a:xfrm>
              <a:prstGeom prst="rect">
                <a:avLst/>
              </a:prstGeom>
              <a:blipFill>
                <a:blip r:embed="rId5"/>
                <a:stretch>
                  <a:fillRect l="-1860" r="-1395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91E08F2-6FD1-79AD-2F5A-A048B7BEFDDB}"/>
              </a:ext>
            </a:extLst>
          </p:cNvPr>
          <p:cNvSpPr txBox="1"/>
          <p:nvPr/>
        </p:nvSpPr>
        <p:spPr bwMode="auto">
          <a:xfrm>
            <a:off x="3776317" y="1374788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一球殼位能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0E2AA3-251B-B552-DB3D-135B128CBFD9}"/>
                  </a:ext>
                </a:extLst>
              </p:cNvPr>
              <p:cNvSpPr txBox="1"/>
              <p:nvPr/>
            </p:nvSpPr>
            <p:spPr bwMode="auto">
              <a:xfrm>
                <a:off x="971600" y="1878608"/>
                <a:ext cx="4703852" cy="83490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𝑑𝑟</m:t>
                          </m:r>
                        </m:e>
                      </m:nary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15</m:t>
                          </m:r>
                        </m:den>
                      </m:f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0E2AA3-251B-B552-DB3D-135B128CB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878608"/>
                <a:ext cx="4703852" cy="834909"/>
              </a:xfrm>
              <a:prstGeom prst="rect">
                <a:avLst/>
              </a:prstGeom>
              <a:blipFill>
                <a:blip r:embed="rId6"/>
                <a:stretch>
                  <a:fillRect t="-120896" b="-1895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6EAD4C-9567-7BF6-9CBD-C6AEB7A281A3}"/>
                  </a:ext>
                </a:extLst>
              </p:cNvPr>
              <p:cNvSpPr txBox="1"/>
              <p:nvPr/>
            </p:nvSpPr>
            <p:spPr bwMode="auto">
              <a:xfrm>
                <a:off x="1673266" y="2827045"/>
                <a:ext cx="1650260" cy="5193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6EAD4C-9567-7BF6-9CBD-C6AEB7A28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3266" y="2827045"/>
                <a:ext cx="1650260" cy="519373"/>
              </a:xfrm>
              <a:prstGeom prst="rect">
                <a:avLst/>
              </a:prstGeom>
              <a:blipFill>
                <a:blip r:embed="rId7"/>
                <a:stretch>
                  <a:fillRect l="-1527" t="-2381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5B7FD6B-0557-27DF-152B-484FF27CB259}"/>
              </a:ext>
            </a:extLst>
          </p:cNvPr>
          <p:cNvSpPr txBox="1"/>
          <p:nvPr/>
        </p:nvSpPr>
        <p:spPr bwMode="auto">
          <a:xfrm>
            <a:off x="901484" y="2921706"/>
            <a:ext cx="1368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0C9C64-3E33-4967-C67D-D854591BD667}"/>
                  </a:ext>
                </a:extLst>
              </p:cNvPr>
              <p:cNvSpPr txBox="1"/>
              <p:nvPr/>
            </p:nvSpPr>
            <p:spPr bwMode="auto">
              <a:xfrm>
                <a:off x="971600" y="3451105"/>
                <a:ext cx="3028713" cy="6778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𝐺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0C9C64-3E33-4967-C67D-D854591BD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451105"/>
                <a:ext cx="3028713" cy="677814"/>
              </a:xfrm>
              <a:prstGeom prst="rect">
                <a:avLst/>
              </a:prstGeom>
              <a:blipFill>
                <a:blip r:embed="rId8"/>
                <a:stretch>
                  <a:fillRect l="-418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22BEDE-E4B2-1E3A-B037-9BA07A69931D}"/>
                  </a:ext>
                </a:extLst>
              </p:cNvPr>
              <p:cNvSpPr txBox="1"/>
              <p:nvPr/>
            </p:nvSpPr>
            <p:spPr bwMode="auto">
              <a:xfrm>
                <a:off x="995196" y="4236040"/>
                <a:ext cx="3792827" cy="77014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𝐺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𝐺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22BEDE-E4B2-1E3A-B037-9BA07A699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196" y="4236040"/>
                <a:ext cx="3792827" cy="770147"/>
              </a:xfrm>
              <a:prstGeom prst="rect">
                <a:avLst/>
              </a:prstGeom>
              <a:blipFill>
                <a:blip r:embed="rId9"/>
                <a:stretch>
                  <a:fillRect b="-161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3EDA9BA-4BA9-506C-8483-50CE2990E1B2}"/>
              </a:ext>
            </a:extLst>
          </p:cNvPr>
          <p:cNvSpPr txBox="1"/>
          <p:nvPr/>
        </p:nvSpPr>
        <p:spPr bwMode="auto">
          <a:xfrm>
            <a:off x="953523" y="5070436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壓力平衡時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573F05-2BC4-BEB4-32C3-8D45B5E1B224}"/>
                  </a:ext>
                </a:extLst>
              </p:cNvPr>
              <p:cNvSpPr txBox="1"/>
              <p:nvPr/>
            </p:nvSpPr>
            <p:spPr bwMode="auto">
              <a:xfrm>
                <a:off x="995196" y="5492401"/>
                <a:ext cx="4440900" cy="81657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𝐺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573F05-2BC4-BEB4-32C3-8D45B5E1B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196" y="5492401"/>
                <a:ext cx="4440900" cy="8165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24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7F29BF-4D81-F3E0-F29C-8EFBBEEB1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0648"/>
            <a:ext cx="7467600" cy="33528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CBA6B86-8CA8-9049-FF94-A74B63890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924469"/>
            <a:ext cx="1727037" cy="188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EA457746-BF4D-DF52-871D-56A4AC2E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79833"/>
            <a:ext cx="2913456" cy="19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52DC43-A3BD-15A1-9FB9-562658F3A090}"/>
              </a:ext>
            </a:extLst>
          </p:cNvPr>
          <p:cNvSpPr txBox="1"/>
          <p:nvPr/>
        </p:nvSpPr>
        <p:spPr bwMode="auto">
          <a:xfrm>
            <a:off x="4482345" y="5889722"/>
            <a:ext cx="4572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comparison between the white dwarf IK Pegasi B (center), its A-class companion IK Pegasi A (left) and the Sun (right). This white dwarf has a surface temperature of 35,500 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CBDE-773C-F6A4-B05E-6FE9F5246B74}"/>
              </a:ext>
            </a:extLst>
          </p:cNvPr>
          <p:cNvSpPr txBox="1"/>
          <p:nvPr/>
        </p:nvSpPr>
        <p:spPr bwMode="auto">
          <a:xfrm>
            <a:off x="557332" y="5828173"/>
            <a:ext cx="37266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of Sirius A and Sirius B taken by the Hubble Space Telescope. Sirius B, which is a white dwarf, can be seen as a faint point of light to the lower left of the much brighter Sirius A.</a:t>
            </a:r>
          </a:p>
        </p:txBody>
      </p:sp>
    </p:spTree>
    <p:extLst>
      <p:ext uri="{BB962C8B-B14F-4D97-AF65-F5344CB8AC3E}">
        <p14:creationId xmlns:p14="http://schemas.microsoft.com/office/powerpoint/2010/main" val="250875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20431D-D956-00CE-4D4C-3A60DCB68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1412776"/>
            <a:ext cx="7327900" cy="1028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0C96D3-FA24-4285-5CFD-80B96E394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50" y="2441476"/>
            <a:ext cx="74676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99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D2A1CB6-734C-0E86-F5CE-96B2E35DB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64904"/>
            <a:ext cx="7772400" cy="355408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054C6A1-B1BD-929A-B833-94CCAE88B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8" t="48255" b="994"/>
          <a:stretch/>
        </p:blipFill>
        <p:spPr bwMode="auto">
          <a:xfrm>
            <a:off x="2195736" y="908720"/>
            <a:ext cx="450232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467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221"/>
            <a:ext cx="9144000" cy="49175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矩形 2"/>
          <p:cNvSpPr/>
          <p:nvPr/>
        </p:nvSpPr>
        <p:spPr>
          <a:xfrm>
            <a:off x="-252536" y="3356992"/>
            <a:ext cx="6912768" cy="1152128"/>
          </a:xfrm>
          <a:prstGeom prst="rect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30583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4496098"/>
          </a:xfrm>
          <a:prstGeom prst="rect">
            <a:avLst/>
          </a:prstGeom>
        </p:spPr>
      </p:pic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5229200"/>
            <a:ext cx="25527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73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43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104" y="590054"/>
            <a:ext cx="2197330" cy="374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文字方塊 6"/>
          <p:cNvSpPr txBox="1">
            <a:spLocks noChangeArrowheads="1"/>
          </p:cNvSpPr>
          <p:nvPr/>
        </p:nvSpPr>
        <p:spPr bwMode="auto">
          <a:xfrm>
            <a:off x="806714" y="4407561"/>
            <a:ext cx="7857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在未填滿的能帶內的電子能態，感覺就像原子能態中的連續能量自由態！</a:t>
            </a:r>
          </a:p>
        </p:txBody>
      </p:sp>
      <p:pic>
        <p:nvPicPr>
          <p:cNvPr id="13320" name="Picture 5" descr="F39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6" b="4970"/>
          <a:stretch>
            <a:fillRect/>
          </a:stretch>
        </p:blipFill>
        <p:spPr bwMode="auto">
          <a:xfrm>
            <a:off x="4005583" y="1753292"/>
            <a:ext cx="1764783" cy="258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Line 5"/>
          <p:cNvSpPr>
            <a:spLocks noChangeShapeType="1"/>
          </p:cNvSpPr>
          <p:nvPr/>
        </p:nvSpPr>
        <p:spPr bwMode="auto">
          <a:xfrm flipH="1">
            <a:off x="3102730" y="1969316"/>
            <a:ext cx="1368151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806714" y="4849636"/>
            <a:ext cx="7857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這些電子在固體內完全自由移動。彷彿沒有原子核存在一般。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440577F-252F-B345-91A6-F76182D3B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06" y="1479802"/>
            <a:ext cx="1799801" cy="285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1">
            <a:extLst>
              <a:ext uri="{FF2B5EF4-FFF2-40B4-BE49-F238E27FC236}">
                <a16:creationId xmlns:a16="http://schemas.microsoft.com/office/drawing/2014/main" id="{FB364A2B-E471-E278-17BE-4DA0C6C41D67}"/>
              </a:ext>
            </a:extLst>
          </p:cNvPr>
          <p:cNvSpPr txBox="1"/>
          <p:nvPr/>
        </p:nvSpPr>
        <p:spPr bwMode="auto">
          <a:xfrm>
            <a:off x="806714" y="5301208"/>
            <a:ext cx="75305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這個模型有時就稱為</a:t>
            </a:r>
            <a:r>
              <a:rPr lang="zh-TW" altLang="en-US" sz="1800" dirty="0">
                <a:solidFill>
                  <a:srgbClr val="FF0000"/>
                </a:solidFill>
              </a:rPr>
              <a:t>無交互作用的理想電子氣體</a:t>
            </a:r>
            <a:r>
              <a:rPr lang="zh-TW" altLang="en-US" sz="1800" dirty="0"/>
              <a:t>。電子因此作自由運動。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39BF24-EB80-9E04-CFE4-A6269D87540B}"/>
              </a:ext>
            </a:extLst>
          </p:cNvPr>
          <p:cNvSpPr txBox="1"/>
          <p:nvPr/>
        </p:nvSpPr>
        <p:spPr bwMode="auto">
          <a:xfrm>
            <a:off x="839638" y="5766298"/>
            <a:ext cx="54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但彼此沒有作用的電子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，其實會彼此影響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553500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FE9786-CBD6-647C-D6BC-3B07A2F7A9F2}"/>
              </a:ext>
            </a:extLst>
          </p:cNvPr>
          <p:cNvSpPr txBox="1"/>
          <p:nvPr/>
        </p:nvSpPr>
        <p:spPr bwMode="auto">
          <a:xfrm>
            <a:off x="2123728" y="1196752"/>
            <a:ext cx="54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接著可以為電子氣加上電場，增加溫度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8535B-1778-9C2C-7443-3EA20A83D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" b="3743"/>
          <a:stretch/>
        </p:blipFill>
        <p:spPr>
          <a:xfrm>
            <a:off x="2123727" y="1772816"/>
            <a:ext cx="3242141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08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Z:\Dropbox\Documents\課程\Young\Chapter42\A_Images\A_Figures_and_Photos\42_23_Fig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9"/>
          <a:stretch/>
        </p:blipFill>
        <p:spPr bwMode="auto">
          <a:xfrm>
            <a:off x="3169695" y="1207694"/>
            <a:ext cx="2850619" cy="208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823026" y="419533"/>
                <a:ext cx="81369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根據費米統計，理想電子氣體，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處在一特定溫度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、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特定化學能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𝜇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環境中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026" y="419533"/>
                <a:ext cx="8136904" cy="369332"/>
              </a:xfrm>
              <a:prstGeom prst="rect">
                <a:avLst/>
              </a:prstGeom>
              <a:blipFill>
                <a:blip r:embed="rId3"/>
                <a:stretch>
                  <a:fillRect l="-62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870218" y="1215249"/>
                <a:ext cx="2178097" cy="77117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altLang="zh-TW" sz="1800" b="0" i="1" smtClean="0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/>
                                      <a:cs typeface="Times New Roman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218" y="1215249"/>
                <a:ext cx="2178097" cy="771173"/>
              </a:xfrm>
              <a:prstGeom prst="rect">
                <a:avLst/>
              </a:prstGeom>
              <a:blipFill>
                <a:blip r:embed="rId4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6120305" y="2419939"/>
                <a:ext cx="82131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305" y="2419939"/>
                <a:ext cx="82131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Z:\Dropbox\Documents\課程\Young\Chapter42\A_Images\A_Figures_and_Photos\42_22_Figure.jpg">
            <a:extLst>
              <a:ext uri="{FF2B5EF4-FFF2-40B4-BE49-F238E27FC236}">
                <a16:creationId xmlns:a16="http://schemas.microsoft.com/office/drawing/2014/main" id="{BF8C7879-AC04-5AE4-70AF-2FF00C9A1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4" r="19309" b="16274"/>
          <a:stretch/>
        </p:blipFill>
        <p:spPr bwMode="auto">
          <a:xfrm>
            <a:off x="7041612" y="1428927"/>
            <a:ext cx="1940468" cy="155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B2F5EE62-C902-81AC-5A37-24239322F194}"/>
              </a:ext>
            </a:extLst>
          </p:cNvPr>
          <p:cNvSpPr/>
          <p:nvPr/>
        </p:nvSpPr>
        <p:spPr>
          <a:xfrm>
            <a:off x="6346573" y="1964587"/>
            <a:ext cx="368777" cy="27979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CDCC13-92AA-003D-3A48-C6BBC63A5832}"/>
                  </a:ext>
                </a:extLst>
              </p:cNvPr>
              <p:cNvSpPr txBox="1"/>
              <p:nvPr/>
            </p:nvSpPr>
            <p:spPr bwMode="auto">
              <a:xfrm>
                <a:off x="835127" y="5046809"/>
                <a:ext cx="80578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</a:rPr>
                  <a:t>總能量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即是狀態的能量、乘狀態</a:t>
                </a:r>
                <a:r>
                  <a:rPr lang="zh-TW" altLang="en-US" dirty="0"/>
                  <a:t>密度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，乘費米統計，再加總至無限大：</a:t>
                </a:r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CDCC13-92AA-003D-3A48-C6BBC63A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5127" y="5046809"/>
                <a:ext cx="8057876" cy="369332"/>
              </a:xfrm>
              <a:prstGeom prst="rect">
                <a:avLst/>
              </a:prstGeom>
              <a:blipFill>
                <a:blip r:embed="rId7"/>
                <a:stretch>
                  <a:fillRect l="-62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BBA5490-CDC1-2053-F930-C38BF57DA64F}"/>
                  </a:ext>
                </a:extLst>
              </p:cNvPr>
              <p:cNvSpPr txBox="1"/>
              <p:nvPr/>
            </p:nvSpPr>
            <p:spPr bwMode="auto">
              <a:xfrm>
                <a:off x="877021" y="5440753"/>
                <a:ext cx="3621362" cy="90364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𝐹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BBA5490-CDC1-2053-F930-C38BF57DA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7021" y="5440753"/>
                <a:ext cx="3621362" cy="903645"/>
              </a:xfrm>
              <a:prstGeom prst="rect">
                <a:avLst/>
              </a:prstGeom>
              <a:blipFill>
                <a:blip r:embed="rId8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5D6C6D-DAF3-DE4D-CC72-197F3DF99ABC}"/>
                  </a:ext>
                </a:extLst>
              </p:cNvPr>
              <p:cNvSpPr txBox="1"/>
              <p:nvPr/>
            </p:nvSpPr>
            <p:spPr bwMode="auto">
              <a:xfrm>
                <a:off x="877021" y="3726407"/>
                <a:ext cx="2949355" cy="90364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𝐹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5D6C6D-DAF3-DE4D-CC72-197F3DF99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7021" y="3726407"/>
                <a:ext cx="2949355" cy="903645"/>
              </a:xfrm>
              <a:prstGeom prst="rect">
                <a:avLst/>
              </a:prstGeom>
              <a:blipFill>
                <a:blip r:embed="rId9"/>
                <a:stretch>
                  <a:fillRect l="-9013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194B6A-AFFF-B227-FCCD-7B6ED0FD01C4}"/>
                  </a:ext>
                </a:extLst>
              </p:cNvPr>
              <p:cNvSpPr txBox="1"/>
              <p:nvPr/>
            </p:nvSpPr>
            <p:spPr bwMode="auto">
              <a:xfrm>
                <a:off x="823026" y="4652865"/>
                <a:ext cx="63337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此式可以由已知的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值得出Chemical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Potential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𝜇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194B6A-AFFF-B227-FCCD-7B6ED0FD0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026" y="4652865"/>
                <a:ext cx="6333731" cy="369332"/>
              </a:xfrm>
              <a:prstGeom prst="rect">
                <a:avLst/>
              </a:prstGeom>
              <a:blipFill>
                <a:blip r:embed="rId10"/>
                <a:stretch>
                  <a:fillRect l="-80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A8CB9F-2FBF-8373-8316-3A32CE1C3D32}"/>
                  </a:ext>
                </a:extLst>
              </p:cNvPr>
              <p:cNvSpPr txBox="1"/>
              <p:nvPr/>
            </p:nvSpPr>
            <p:spPr bwMode="auto">
              <a:xfrm>
                <a:off x="857535" y="803796"/>
                <a:ext cx="66536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一個</m:t>
                    </m:r>
                    <m:r>
                      <a:rPr lang="zh-TW" altLang="en-US" i="1" dirty="0" smtClean="0">
                        <a:latin typeface="Cambria Math" panose="02040503050406030204" pitchFamily="18" charset="0"/>
                      </a:rPr>
                      <m:t>能量</m:t>
                    </m:r>
                    <m:r>
                      <a:rPr lang="zh-TW" altLang="en-US" i="1" dirty="0">
                        <a:latin typeface="Cambria Math" panose="02040503050406030204" pitchFamily="18" charset="0"/>
                      </a:rPr>
                      <m:t>為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</a:t>
                </a:r>
                <a:r>
                  <a:rPr lang="zh-TW" altLang="en-US" sz="1800" dirty="0"/>
                  <a:t>態的平均粒子數等於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Fermi-Dirac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Factor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A8CB9F-2FBF-8373-8316-3A32CE1C3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535" y="803796"/>
                <a:ext cx="6653698" cy="369332"/>
              </a:xfrm>
              <a:prstGeom prst="rect">
                <a:avLst/>
              </a:prstGeom>
              <a:blipFill>
                <a:blip r:embed="rId11"/>
                <a:stretch>
                  <a:fillRect l="-381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4A3AB3-6899-10A5-4638-D7F976EFA723}"/>
                  </a:ext>
                </a:extLst>
              </p:cNvPr>
              <p:cNvSpPr txBox="1"/>
              <p:nvPr/>
            </p:nvSpPr>
            <p:spPr bwMode="auto">
              <a:xfrm>
                <a:off x="801931" y="3342456"/>
                <a:ext cx="845058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平均粒子數由能量決定，對狀態加總以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狀態密度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能量函數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)、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積分最方便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4A3AB3-6899-10A5-4638-D7F976EFA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1931" y="3342456"/>
                <a:ext cx="8450589" cy="369332"/>
              </a:xfrm>
              <a:prstGeom prst="rect">
                <a:avLst/>
              </a:prstGeom>
              <a:blipFill>
                <a:blip r:embed="rId12"/>
                <a:stretch>
                  <a:fillRect l="-60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5">
                <a:extLst>
                  <a:ext uri="{FF2B5EF4-FFF2-40B4-BE49-F238E27FC236}">
                    <a16:creationId xmlns:a16="http://schemas.microsoft.com/office/drawing/2014/main" id="{90731CB4-B40E-1607-62CF-705E5DAF15C5}"/>
                  </a:ext>
                </a:extLst>
              </p:cNvPr>
              <p:cNvSpPr txBox="1"/>
              <p:nvPr/>
            </p:nvSpPr>
            <p:spPr bwMode="auto">
              <a:xfrm>
                <a:off x="853045" y="6438467"/>
                <a:ext cx="61140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導體</a:t>
                </a:r>
                <a:r>
                  <a:rPr lang="zh-TW" altLang="en-US" dirty="0"/>
                  <a:t>熱</a:t>
                </a:r>
                <a:r>
                  <a:rPr lang="zh-TW" altLang="en-US" sz="1800" dirty="0"/>
                  <a:t>性質例如比熱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zh-TW" altLang="en-US" sz="1800" dirty="0"/>
                  <a:t>就可以推導出來！</a:t>
                </a:r>
              </a:p>
            </p:txBody>
          </p:sp>
        </mc:Choice>
        <mc:Fallback xmlns="">
          <p:sp>
            <p:nvSpPr>
              <p:cNvPr id="10" name="文字方塊 5">
                <a:extLst>
                  <a:ext uri="{FF2B5EF4-FFF2-40B4-BE49-F238E27FC236}">
                    <a16:creationId xmlns:a16="http://schemas.microsoft.com/office/drawing/2014/main" id="{90731CB4-B40E-1607-62CF-705E5DAF1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045" y="6438467"/>
                <a:ext cx="6114047" cy="369332"/>
              </a:xfrm>
              <a:prstGeom prst="rect">
                <a:avLst/>
              </a:prstGeom>
              <a:blipFill>
                <a:blip r:embed="rId13"/>
                <a:stretch>
                  <a:fillRect l="-83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183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21" grpId="0"/>
      <p:bldP spid="22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4A7BF7-D907-F9E2-EA25-A7CE2851F076}"/>
                  </a:ext>
                </a:extLst>
              </p:cNvPr>
              <p:cNvSpPr txBox="1"/>
              <p:nvPr/>
            </p:nvSpPr>
            <p:spPr bwMode="auto">
              <a:xfrm>
                <a:off x="619189" y="502521"/>
                <a:ext cx="81408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小於費米能量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≪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的狀態，加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溫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後不會有改變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4A7BF7-D907-F9E2-EA25-A7CE2851F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9189" y="502521"/>
                <a:ext cx="8140838" cy="369332"/>
              </a:xfrm>
              <a:prstGeom prst="rect">
                <a:avLst/>
              </a:prstGeom>
              <a:blipFill>
                <a:blip r:embed="rId2"/>
                <a:stretch>
                  <a:fillRect l="-62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C522FE4-B05A-13D8-4294-A1FE4F9684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717"/>
          <a:stretch/>
        </p:blipFill>
        <p:spPr>
          <a:xfrm>
            <a:off x="6547721" y="2327275"/>
            <a:ext cx="2418048" cy="2039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87348-57E8-17A4-75AF-D835B2D466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1" t="4083" b="-1"/>
          <a:stretch/>
        </p:blipFill>
        <p:spPr>
          <a:xfrm>
            <a:off x="611953" y="908720"/>
            <a:ext cx="5922989" cy="8951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2EBE31-F8BE-01FC-20FC-37E2F17391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65"/>
          <a:stretch/>
        </p:blipFill>
        <p:spPr>
          <a:xfrm>
            <a:off x="593089" y="4312457"/>
            <a:ext cx="5922988" cy="25455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AD5357-6308-5DA2-53F1-1F170C5E1541}"/>
              </a:ext>
            </a:extLst>
          </p:cNvPr>
          <p:cNvSpPr/>
          <p:nvPr/>
        </p:nvSpPr>
        <p:spPr>
          <a:xfrm>
            <a:off x="619052" y="915152"/>
            <a:ext cx="1667419" cy="230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97AC0A-8FF9-1091-4BDA-BFEC34725629}"/>
              </a:ext>
            </a:extLst>
          </p:cNvPr>
          <p:cNvSpPr/>
          <p:nvPr/>
        </p:nvSpPr>
        <p:spPr>
          <a:xfrm>
            <a:off x="1206351" y="1573767"/>
            <a:ext cx="5256584" cy="230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0BACB9-C6A5-3974-342F-21E73F2496DA}"/>
              </a:ext>
            </a:extLst>
          </p:cNvPr>
          <p:cNvSpPr txBox="1"/>
          <p:nvPr/>
        </p:nvSpPr>
        <p:spPr bwMode="auto">
          <a:xfrm>
            <a:off x="639336" y="114984"/>
            <a:ext cx="52547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但一般來說，此式較難直接計算，而用近似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C6BB8F-F902-4F9D-E186-6440DEDC05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9" t="40504" r="32162" b="41201"/>
          <a:stretch/>
        </p:blipFill>
        <p:spPr>
          <a:xfrm>
            <a:off x="593089" y="2327275"/>
            <a:ext cx="5922988" cy="19851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71A9F5-D86A-F721-2309-8B2D598A9533}"/>
                  </a:ext>
                </a:extLst>
              </p:cNvPr>
              <p:cNvSpPr txBox="1"/>
              <p:nvPr/>
            </p:nvSpPr>
            <p:spPr bwMode="auto">
              <a:xfrm>
                <a:off x="604651" y="1851659"/>
                <a:ext cx="81553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近似來說，加溫後能量變化來自費米能量前後、能差約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𝑘𝑇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範圍內的這些狀態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71A9F5-D86A-F721-2309-8B2D598A9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651" y="1851659"/>
                <a:ext cx="8155376" cy="369332"/>
              </a:xfrm>
              <a:prstGeom prst="rect">
                <a:avLst/>
              </a:prstGeom>
              <a:blipFill>
                <a:blip r:embed="rId7"/>
                <a:stretch>
                  <a:fillRect l="-6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77419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2794-4C00-A493-8362-BB5751414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772" y="0"/>
            <a:ext cx="6092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96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F9136-5682-9702-3995-F90B75565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377" y="0"/>
            <a:ext cx="5693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122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488AC4-AAC1-0BB2-E92C-21A93892A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96"/>
          <a:stretch/>
        </p:blipFill>
        <p:spPr>
          <a:xfrm>
            <a:off x="1691680" y="132638"/>
            <a:ext cx="4833994" cy="65927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E7867F-B8D7-B723-62DE-D69579FBF189}"/>
              </a:ext>
            </a:extLst>
          </p:cNvPr>
          <p:cNvSpPr/>
          <p:nvPr/>
        </p:nvSpPr>
        <p:spPr>
          <a:xfrm>
            <a:off x="1691680" y="1772815"/>
            <a:ext cx="4833994" cy="49525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9DB5E6-B945-B6C1-69BA-3BEB94BCFE1B}"/>
              </a:ext>
            </a:extLst>
          </p:cNvPr>
          <p:cNvSpPr txBox="1"/>
          <p:nvPr/>
        </p:nvSpPr>
        <p:spPr bwMode="auto">
          <a:xfrm>
            <a:off x="6732240" y="2564904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很值得讀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6575869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518BFF-088A-70C1-0EB4-79626F454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0"/>
            <a:ext cx="392602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A749C0-C329-B803-E3C3-04F128E146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400"/>
          <a:stretch/>
        </p:blipFill>
        <p:spPr>
          <a:xfrm>
            <a:off x="539552" y="0"/>
            <a:ext cx="3907348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567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6EB030-6EAE-B450-8F86-7E896DDC8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594" y="0"/>
            <a:ext cx="5604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806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1419189" y="1904087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平均漂移速度</a:t>
            </a:r>
          </a:p>
        </p:txBody>
      </p:sp>
      <p:pic>
        <p:nvPicPr>
          <p:cNvPr id="15366" name="Picture 7" descr="C:\Users\Chia-Hung Chang\Downloads\Data\Knight\Media\Chapter31\Images\31_13Figurea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21" y="2854762"/>
            <a:ext cx="2556763" cy="29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C:\Users\Chia-Hung Chang\Downloads\Data\Knight\Media\Chapter31\Images\31_13Figureb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986" y="2854762"/>
            <a:ext cx="312420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文字方塊 7"/>
          <p:cNvSpPr txBox="1">
            <a:spLocks noChangeArrowheads="1"/>
          </p:cNvSpPr>
          <p:nvPr/>
        </p:nvSpPr>
        <p:spPr bwMode="auto">
          <a:xfrm>
            <a:off x="4923451" y="1905674"/>
            <a:ext cx="367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zh-TW" sz="1800" i="1" dirty="0"/>
              <a:t>τ</a:t>
            </a:r>
            <a:r>
              <a:rPr lang="zh-TW" altLang="en-US" sz="1800" i="1" dirty="0"/>
              <a:t> </a:t>
            </a:r>
            <a:r>
              <a:rPr lang="zh-TW" altLang="en-US" sz="1800" dirty="0"/>
              <a:t>是兩次碰撞間的平均間隔時間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4283968" y="239883"/>
                <a:ext cx="1444049" cy="6108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𝑒𝐸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239883"/>
                <a:ext cx="1444049" cy="6108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999971" y="1812364"/>
                <a:ext cx="1745478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𝜏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99971" y="1812364"/>
                <a:ext cx="1745478" cy="566694"/>
              </a:xfrm>
              <a:prstGeom prst="rect">
                <a:avLst/>
              </a:prstGeom>
              <a:blipFill>
                <a:blip r:embed="rId5"/>
                <a:stretch>
                  <a:fillRect b="-21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87AB060E-AFE1-454D-B0AD-381864D502CE}"/>
              </a:ext>
            </a:extLst>
          </p:cNvPr>
          <p:cNvSpPr txBox="1"/>
          <p:nvPr/>
        </p:nvSpPr>
        <p:spPr bwMode="auto">
          <a:xfrm>
            <a:off x="1426523" y="360654"/>
            <a:ext cx="34743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電場對電子產生一加速度：</a:t>
            </a:r>
            <a:endParaRPr kumimoji="1" lang="zh-TW" altLang="en-US" sz="1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7B6BD3A-65E0-0443-A0C1-E5FAAC19A896}"/>
              </a:ext>
            </a:extLst>
          </p:cNvPr>
          <p:cNvSpPr txBox="1"/>
          <p:nvPr/>
        </p:nvSpPr>
        <p:spPr bwMode="auto">
          <a:xfrm>
            <a:off x="1435175" y="1366539"/>
            <a:ext cx="7386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我們可以兩次碰撞間，電子的</a:t>
            </a:r>
            <a:r>
              <a:rPr kumimoji="1" lang="zh-TW" altLang="en-US" sz="1800" dirty="0"/>
              <a:t>平均速度，來估計電子漂移的平均速度。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6766C4CA-F80B-F147-AC13-EF45B9677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188" y="2414390"/>
            <a:ext cx="44104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平均漂移速度與電場成正比。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25D3D-1C19-7870-3F0A-3B437BAC2FA7}"/>
              </a:ext>
            </a:extLst>
          </p:cNvPr>
          <p:cNvSpPr txBox="1"/>
          <p:nvPr/>
        </p:nvSpPr>
        <p:spPr bwMode="auto">
          <a:xfrm>
            <a:off x="1419188" y="953967"/>
            <a:ext cx="75158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這是等加速度運動，電子速度一直增加，直到與離子碰撞後大致歸零。</a:t>
            </a:r>
          </a:p>
        </p:txBody>
      </p:sp>
      <p:pic>
        <p:nvPicPr>
          <p:cNvPr id="12" name="Picture 11" descr="Chart, diagram&#10;&#10;Description automatically generated">
            <a:extLst>
              <a:ext uri="{FF2B5EF4-FFF2-40B4-BE49-F238E27FC236}">
                <a16:creationId xmlns:a16="http://schemas.microsoft.com/office/drawing/2014/main" id="{1B02AA23-CF42-0EA5-C7A0-6568763A7B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5" b="13150"/>
          <a:stretch/>
        </p:blipFill>
        <p:spPr>
          <a:xfrm>
            <a:off x="6221448" y="2871089"/>
            <a:ext cx="2634887" cy="171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441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FF29F7-4DB3-FB57-1754-275765488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-5716"/>
            <a:ext cx="557029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3327EF-D024-03E0-4B81-56D9BDD9B3EF}"/>
              </a:ext>
            </a:extLst>
          </p:cNvPr>
          <p:cNvSpPr txBox="1"/>
          <p:nvPr/>
        </p:nvSpPr>
        <p:spPr bwMode="auto">
          <a:xfrm>
            <a:off x="467544" y="3212976"/>
            <a:ext cx="3168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比較進化的推導：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18E3C4-6229-7944-53E8-F87A095B6FA6}"/>
              </a:ext>
            </a:extLst>
          </p:cNvPr>
          <p:cNvSpPr/>
          <p:nvPr/>
        </p:nvSpPr>
        <p:spPr>
          <a:xfrm>
            <a:off x="4601942" y="4221088"/>
            <a:ext cx="3138409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3E50CE2-4B8E-2337-E7DB-A66ECB7D6A4B}"/>
                  </a:ext>
                </a:extLst>
              </p:cNvPr>
              <p:cNvSpPr txBox="1"/>
              <p:nvPr/>
            </p:nvSpPr>
            <p:spPr bwMode="auto">
              <a:xfrm>
                <a:off x="971600" y="3583563"/>
                <a:ext cx="1211550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3E50CE2-4B8E-2337-E7DB-A66ECB7D6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583563"/>
                <a:ext cx="1211550" cy="566694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6431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B4A67A-EA88-B41F-EB5E-6FF227FFD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438" y="3443841"/>
            <a:ext cx="2257776" cy="2042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AA7443-B114-D111-08D6-592843F660C0}"/>
              </a:ext>
            </a:extLst>
          </p:cNvPr>
          <p:cNvSpPr txBox="1"/>
          <p:nvPr/>
        </p:nvSpPr>
        <p:spPr bwMode="auto">
          <a:xfrm>
            <a:off x="1406286" y="5578546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在接近底部處，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94B600-75B5-DA97-40CF-7CA8045B4E04}"/>
                  </a:ext>
                </a:extLst>
              </p:cNvPr>
              <p:cNvSpPr txBox="1"/>
              <p:nvPr/>
            </p:nvSpPr>
            <p:spPr bwMode="auto">
              <a:xfrm>
                <a:off x="3062470" y="5615283"/>
                <a:ext cx="1708416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𝑡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94B600-75B5-DA97-40CF-7CA8045B4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62470" y="5615283"/>
                <a:ext cx="1708416" cy="276999"/>
              </a:xfrm>
              <a:prstGeom prst="rect">
                <a:avLst/>
              </a:prstGeom>
              <a:blipFill>
                <a:blip r:embed="rId3"/>
                <a:stretch>
                  <a:fillRect l="-2206" t="-4348" r="-735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8449DD9-D590-9DD3-5BF6-72A378C29FC8}"/>
              </a:ext>
            </a:extLst>
          </p:cNvPr>
          <p:cNvSpPr txBox="1"/>
          <p:nvPr/>
        </p:nvSpPr>
        <p:spPr bwMode="auto">
          <a:xfrm>
            <a:off x="4934678" y="5578546"/>
            <a:ext cx="2160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如同一自由電子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7327610-7F0B-2245-C957-45CD08080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887240"/>
            <a:ext cx="6123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這些電子定態原來屬於私人，現在卻是</a:t>
            </a:r>
            <a:r>
              <a:rPr lang="zh-TW" altLang="en-US" sz="1800" dirty="0">
                <a:solidFill>
                  <a:srgbClr val="FF0000"/>
                </a:solidFill>
              </a:rPr>
              <a:t>公共財產</a:t>
            </a:r>
            <a:r>
              <a:rPr lang="zh-TW" altLang="en-US" sz="1800" dirty="0"/>
              <a:t>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540D01-8745-9922-D5EB-CD4CB2823D2C}"/>
              </a:ext>
            </a:extLst>
          </p:cNvPr>
          <p:cNvSpPr txBox="1"/>
          <p:nvPr/>
        </p:nvSpPr>
        <p:spPr bwMode="auto">
          <a:xfrm>
            <a:off x="2898450" y="481171"/>
            <a:ext cx="2430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ight Binding Model</a:t>
            </a:r>
            <a:endParaRPr lang="en-TW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02B48E-012A-8355-D0CE-1131522FDB2D}"/>
              </a:ext>
            </a:extLst>
          </p:cNvPr>
          <p:cNvSpPr txBox="1"/>
          <p:nvPr/>
        </p:nvSpPr>
        <p:spPr bwMode="auto">
          <a:xfrm>
            <a:off x="1403648" y="6020974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對於這些底部電子，原子核的位能似乎不存在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437F045-6173-70D6-19DE-C5374814EF1B}"/>
                  </a:ext>
                </a:extLst>
              </p:cNvPr>
              <p:cNvSpPr txBox="1"/>
              <p:nvPr/>
            </p:nvSpPr>
            <p:spPr bwMode="auto">
              <a:xfrm>
                <a:off x="1403648" y="2996952"/>
                <a:ext cx="72034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計算發現：每一角波數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對應一定態，能量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本徵值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的關係如下圖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437F045-6173-70D6-19DE-C5374814E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2996952"/>
                <a:ext cx="7203438" cy="369332"/>
              </a:xfrm>
              <a:prstGeom prst="rect">
                <a:avLst/>
              </a:prstGeom>
              <a:blipFill>
                <a:blip r:embed="rId4"/>
                <a:stretch>
                  <a:fillRect l="-70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00C9C23-B9BF-3B36-588A-B2F8B98D2E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1" t="69282"/>
          <a:stretch/>
        </p:blipFill>
        <p:spPr>
          <a:xfrm>
            <a:off x="1403648" y="1299592"/>
            <a:ext cx="5662166" cy="148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729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88904-D523-3689-6220-C74015931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236" y="1080121"/>
            <a:ext cx="2336800" cy="4076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501364-79B3-E80E-5ED6-F62271CE6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484"/>
          <a:stretch/>
        </p:blipFill>
        <p:spPr>
          <a:xfrm>
            <a:off x="3774413" y="1080120"/>
            <a:ext cx="2239648" cy="193761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96701CA-4409-98BE-99F5-1396632D526F}"/>
              </a:ext>
            </a:extLst>
          </p:cNvPr>
          <p:cNvCxnSpPr/>
          <p:nvPr/>
        </p:nvCxnSpPr>
        <p:spPr>
          <a:xfrm flipH="1">
            <a:off x="5048740" y="2023572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F985FC-0C9D-ADF8-7881-1DABB55AFDC0}"/>
                  </a:ext>
                </a:extLst>
              </p:cNvPr>
              <p:cNvSpPr txBox="1"/>
              <p:nvPr/>
            </p:nvSpPr>
            <p:spPr bwMode="auto">
              <a:xfrm>
                <a:off x="5333572" y="1712974"/>
                <a:ext cx="211019" cy="310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F985FC-0C9D-ADF8-7881-1DABB55AF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3572" y="1712974"/>
                <a:ext cx="211019" cy="310598"/>
              </a:xfrm>
              <a:prstGeom prst="rect">
                <a:avLst/>
              </a:prstGeom>
              <a:blipFill>
                <a:blip r:embed="rId4"/>
                <a:stretch>
                  <a:fillRect l="-23529" r="-17647" b="-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D03CF0B-9A97-0795-EF25-FF14A0195A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7" r="2726"/>
          <a:stretch/>
        </p:blipFill>
        <p:spPr>
          <a:xfrm>
            <a:off x="3832077" y="3089888"/>
            <a:ext cx="2181984" cy="2060475"/>
          </a:xfrm>
          <a:prstGeom prst="rect">
            <a:avLst/>
          </a:prstGeom>
        </p:spPr>
      </p:pic>
      <p:sp>
        <p:nvSpPr>
          <p:cNvPr id="10" name="AutoShape 2" descr="3: Fermi Sphere and Fermi Surface.  ">
            <a:extLst>
              <a:ext uri="{FF2B5EF4-FFF2-40B4-BE49-F238E27FC236}">
                <a16:creationId xmlns:a16="http://schemas.microsoft.com/office/drawing/2014/main" id="{F9D28299-4692-C419-F056-E66CCB1BB7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28068" y="202996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1028" name="Picture 4" descr="3: Fermi Sphere and Fermi Surface. | Download Scientific Diagram">
            <a:extLst>
              <a:ext uri="{FF2B5EF4-FFF2-40B4-BE49-F238E27FC236}">
                <a16:creationId xmlns:a16="http://schemas.microsoft.com/office/drawing/2014/main" id="{7B075EA7-EF78-AC83-0F47-8558A8AA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1" y="1090287"/>
            <a:ext cx="2256747" cy="193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65ABC8-A585-CA25-3EC8-7BB16AA55340}"/>
              </a:ext>
            </a:extLst>
          </p:cNvPr>
          <p:cNvSpPr txBox="1"/>
          <p:nvPr/>
        </p:nvSpPr>
        <p:spPr bwMode="auto">
          <a:xfrm>
            <a:off x="722420" y="278404"/>
            <a:ext cx="7921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有電子佔據的態就在一個球內！此球面是能量最高的邊界，就稱為費米面！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FCAF7-0BCE-73C7-00EE-F24B9BC26396}"/>
              </a:ext>
            </a:extLst>
          </p:cNvPr>
          <p:cNvSpPr txBox="1"/>
          <p:nvPr/>
        </p:nvSpPr>
        <p:spPr bwMode="auto">
          <a:xfrm>
            <a:off x="722420" y="700860"/>
            <a:ext cx="60395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費米面在常數電場下會沿電場反方向定速移動。</a:t>
            </a:r>
          </a:p>
        </p:txBody>
      </p:sp>
      <p:sp>
        <p:nvSpPr>
          <p:cNvPr id="8" name="Curved Up Arrow 7">
            <a:extLst>
              <a:ext uri="{FF2B5EF4-FFF2-40B4-BE49-F238E27FC236}">
                <a16:creationId xmlns:a16="http://schemas.microsoft.com/office/drawing/2014/main" id="{BF9A8E77-0AE3-C474-26CB-BD61EC86B28E}"/>
              </a:ext>
            </a:extLst>
          </p:cNvPr>
          <p:cNvSpPr/>
          <p:nvPr/>
        </p:nvSpPr>
        <p:spPr>
          <a:xfrm flipH="1">
            <a:off x="6765308" y="4449338"/>
            <a:ext cx="824632" cy="288032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59D2E2-61E8-8EE2-70D9-57C939B866CC}"/>
              </a:ext>
            </a:extLst>
          </p:cNvPr>
          <p:cNvSpPr txBox="1"/>
          <p:nvPr/>
        </p:nvSpPr>
        <p:spPr bwMode="auto">
          <a:xfrm>
            <a:off x="722420" y="5311401"/>
            <a:ext cx="8434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同時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右邊能量超越原本費米面的電子，可以與離子散射，回到能量較低的狀態。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179C20-A7CB-2294-B7F4-5561AD34F332}"/>
                  </a:ext>
                </a:extLst>
              </p:cNvPr>
              <p:cNvSpPr txBox="1"/>
              <p:nvPr/>
            </p:nvSpPr>
            <p:spPr bwMode="auto">
              <a:xfrm>
                <a:off x="742542" y="5726303"/>
                <a:ext cx="84344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兩個過程彼此抵消時，高斯面就會停在該處，此時的平均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𝑒𝐸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𝜏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179C20-A7CB-2294-B7F4-5561AD34F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542" y="5726303"/>
                <a:ext cx="8434431" cy="369332"/>
              </a:xfrm>
              <a:prstGeom prst="rect">
                <a:avLst/>
              </a:prstGeom>
              <a:blipFill>
                <a:blip r:embed="rId6"/>
                <a:stretch>
                  <a:fillRect l="-60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FC050E-130B-EC7A-69DC-7618B29420E0}"/>
                  </a:ext>
                </a:extLst>
              </p:cNvPr>
              <p:cNvSpPr txBox="1"/>
              <p:nvPr/>
            </p:nvSpPr>
            <p:spPr bwMode="auto">
              <a:xfrm>
                <a:off x="891552" y="3274163"/>
                <a:ext cx="1612686" cy="52597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FC050E-130B-EC7A-69DC-7618B2942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552" y="3274163"/>
                <a:ext cx="1612686" cy="525978"/>
              </a:xfrm>
              <a:prstGeom prst="rect">
                <a:avLst/>
              </a:prstGeom>
              <a:blipFill>
                <a:blip r:embed="rId7"/>
                <a:stretch>
                  <a:fillRect l="-3125" t="-2326" r="-2344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D2FBF0-103E-69DE-951D-8F1D117E306E}"/>
                  </a:ext>
                </a:extLst>
              </p:cNvPr>
              <p:cNvSpPr txBox="1"/>
              <p:nvPr/>
            </p:nvSpPr>
            <p:spPr bwMode="auto">
              <a:xfrm>
                <a:off x="891552" y="4023194"/>
                <a:ext cx="111306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𝜏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D2FBF0-103E-69DE-951D-8F1D117E3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552" y="4023194"/>
                <a:ext cx="1113061" cy="276999"/>
              </a:xfrm>
              <a:prstGeom prst="rect">
                <a:avLst/>
              </a:prstGeom>
              <a:blipFill>
                <a:blip r:embed="rId8"/>
                <a:stretch>
                  <a:fillRect l="-4545" r="-1136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96211003-9B97-EB1D-2651-9FA80802CE05}"/>
                  </a:ext>
                </a:extLst>
              </p:cNvPr>
              <p:cNvSpPr txBox="1"/>
              <p:nvPr/>
            </p:nvSpPr>
            <p:spPr bwMode="auto">
              <a:xfrm>
                <a:off x="853534" y="4505361"/>
                <a:ext cx="1834255" cy="6182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96211003-9B97-EB1D-2651-9FA80802C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534" y="4505361"/>
                <a:ext cx="1834255" cy="618246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B811CCE-B68A-C1A1-921E-FC5FD7D42963}"/>
              </a:ext>
            </a:extLst>
          </p:cNvPr>
          <p:cNvSpPr txBox="1"/>
          <p:nvPr/>
        </p:nvSpPr>
        <p:spPr bwMode="auto">
          <a:xfrm>
            <a:off x="1958787" y="3974991"/>
            <a:ext cx="1919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達到穩定的飄移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14BC1D0-0B15-A647-CD4B-C7404B012A3E}"/>
                  </a:ext>
                </a:extLst>
              </p:cNvPr>
              <p:cNvSpPr txBox="1"/>
              <p:nvPr/>
            </p:nvSpPr>
            <p:spPr bwMode="auto">
              <a:xfrm>
                <a:off x="722421" y="6136808"/>
                <a:ext cx="65390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平均速度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就維持向右大概不變，</a:t>
                </a:r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14BC1D0-0B15-A647-CD4B-C7404B012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421" y="6136808"/>
                <a:ext cx="6539099" cy="369332"/>
              </a:xfrm>
              <a:prstGeom prst="rect">
                <a:avLst/>
              </a:prstGeom>
              <a:blipFill>
                <a:blip r:embed="rId10"/>
                <a:stretch>
                  <a:fillRect l="-971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398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/>
      <p:bldP spid="12" grpId="0"/>
      <p:bldP spid="2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969776" y="5810346"/>
                <a:ext cx="2869503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func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776" y="5810346"/>
                <a:ext cx="2869503" cy="391261"/>
              </a:xfrm>
              <a:prstGeom prst="rect">
                <a:avLst/>
              </a:prstGeom>
              <a:blipFill>
                <a:blip r:embed="rId2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向右箭號 3"/>
          <p:cNvSpPr/>
          <p:nvPr/>
        </p:nvSpPr>
        <p:spPr>
          <a:xfrm>
            <a:off x="2158818" y="5916179"/>
            <a:ext cx="507246" cy="17959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6"/>
          <p:cNvSpPr txBox="1">
            <a:spLocks noChangeArrowheads="1"/>
          </p:cNvSpPr>
          <p:nvPr/>
        </p:nvSpPr>
        <p:spPr bwMode="auto">
          <a:xfrm>
            <a:off x="190700" y="605999"/>
            <a:ext cx="59321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考慮三度空間一個立方盒子，波與駐波分別可以寫成：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55703" y="5810346"/>
                <a:ext cx="189846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𝑘𝑥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03" y="5810346"/>
                <a:ext cx="1898468" cy="369332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/>
        </p:nvSpPr>
        <p:spPr>
          <a:xfrm>
            <a:off x="180773" y="232279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以上結果可以很容易推廣到三度空間：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2995799" y="1107688"/>
                <a:ext cx="1972784" cy="4325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5799" y="1107688"/>
                <a:ext cx="1972784" cy="432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193197" y="1122131"/>
                <a:ext cx="180632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𝑘𝑥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97" y="1122131"/>
                <a:ext cx="1806328" cy="369332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向右箭號 25"/>
          <p:cNvSpPr/>
          <p:nvPr/>
        </p:nvSpPr>
        <p:spPr>
          <a:xfrm>
            <a:off x="2196347" y="1234168"/>
            <a:ext cx="507246" cy="17959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5778" name="Picture 2" descr="Longitudinal/transverse modes in optical cavity (resonator) | Physics Forums">
            <a:extLst>
              <a:ext uri="{FF2B5EF4-FFF2-40B4-BE49-F238E27FC236}">
                <a16:creationId xmlns:a16="http://schemas.microsoft.com/office/drawing/2014/main" id="{D1BFC091-C21E-7342-B844-79F0FC37A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782" y="267270"/>
            <a:ext cx="2258910" cy="236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Cat with solid fill">
            <a:extLst>
              <a:ext uri="{FF2B5EF4-FFF2-40B4-BE49-F238E27FC236}">
                <a16:creationId xmlns:a16="http://schemas.microsoft.com/office/drawing/2014/main" id="{93AA52A6-501A-1BC4-B44D-26AFF69BE8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00193" y="6367465"/>
            <a:ext cx="619090" cy="6190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E713565-527F-5547-108E-BC083CB16F59}"/>
                  </a:ext>
                </a:extLst>
              </p:cNvPr>
              <p:cNvSpPr txBox="1"/>
              <p:nvPr/>
            </p:nvSpPr>
            <p:spPr>
              <a:xfrm>
                <a:off x="2235181" y="1532051"/>
                <a:ext cx="4705273" cy="410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/>
                  <a:t>角波數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𝑘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err="1"/>
                  <a:t>是一個向量，方向即傳播方向</a:t>
                </a:r>
                <a:r>
                  <a:rPr lang="en-GB" dirty="0"/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E713565-527F-5547-108E-BC083CB16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181" y="1532051"/>
                <a:ext cx="4705273" cy="410305"/>
              </a:xfrm>
              <a:prstGeom prst="rect">
                <a:avLst/>
              </a:prstGeom>
              <a:blipFill>
                <a:blip r:embed="rId9"/>
                <a:stretch>
                  <a:fillRect l="-1348" b="-2058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5">
                <a:extLst>
                  <a:ext uri="{FF2B5EF4-FFF2-40B4-BE49-F238E27FC236}">
                    <a16:creationId xmlns:a16="http://schemas.microsoft.com/office/drawing/2014/main" id="{8506F210-DC27-3934-81C5-F7AC2732C53D}"/>
                  </a:ext>
                </a:extLst>
              </p:cNvPr>
              <p:cNvSpPr txBox="1"/>
              <p:nvPr/>
            </p:nvSpPr>
            <p:spPr>
              <a:xfrm>
                <a:off x="2969776" y="4449801"/>
                <a:ext cx="3071867" cy="77982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5">
                <a:extLst>
                  <a:ext uri="{FF2B5EF4-FFF2-40B4-BE49-F238E27FC236}">
                    <a16:creationId xmlns:a16="http://schemas.microsoft.com/office/drawing/2014/main" id="{8506F210-DC27-3934-81C5-F7AC2732C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776" y="4449801"/>
                <a:ext cx="3071867" cy="779829"/>
              </a:xfrm>
              <a:prstGeom prst="rect">
                <a:avLst/>
              </a:prstGeom>
              <a:blipFill>
                <a:blip r:embed="rId10"/>
                <a:stretch>
                  <a:fillRect l="-23457" t="-120968" b="-16612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向右箭號 3">
            <a:extLst>
              <a:ext uri="{FF2B5EF4-FFF2-40B4-BE49-F238E27FC236}">
                <a16:creationId xmlns:a16="http://schemas.microsoft.com/office/drawing/2014/main" id="{C698FC7F-6F6B-A1F5-7581-6131996EA29C}"/>
              </a:ext>
            </a:extLst>
          </p:cNvPr>
          <p:cNvSpPr/>
          <p:nvPr/>
        </p:nvSpPr>
        <p:spPr>
          <a:xfrm rot="5400000">
            <a:off x="4306601" y="5412905"/>
            <a:ext cx="443257" cy="23155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5">
                <a:extLst>
                  <a:ext uri="{FF2B5EF4-FFF2-40B4-BE49-F238E27FC236}">
                    <a16:creationId xmlns:a16="http://schemas.microsoft.com/office/drawing/2014/main" id="{EAC12569-7A2D-E663-D16F-AAEDB0CA6E9F}"/>
                  </a:ext>
                </a:extLst>
              </p:cNvPr>
              <p:cNvSpPr txBox="1"/>
              <p:nvPr/>
            </p:nvSpPr>
            <p:spPr>
              <a:xfrm>
                <a:off x="2995799" y="2027398"/>
                <a:ext cx="2554289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TW">
                          <a:latin typeface="Cambria Math"/>
                        </a:rPr>
                        <m:t>sin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15">
                <a:extLst>
                  <a:ext uri="{FF2B5EF4-FFF2-40B4-BE49-F238E27FC236}">
                    <a16:creationId xmlns:a16="http://schemas.microsoft.com/office/drawing/2014/main" id="{EAC12569-7A2D-E663-D16F-AAEDB0CA6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5799" y="2027398"/>
                <a:ext cx="2554289" cy="411010"/>
              </a:xfrm>
              <a:prstGeom prst="rect">
                <a:avLst/>
              </a:prstGeom>
              <a:blipFill>
                <a:blip r:embed="rId11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DD4ECE91-59B7-B27C-CCB7-78ADE0EE8B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28" y="3316007"/>
            <a:ext cx="2898743" cy="1913623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207642-F1B3-E4C1-6554-177640216C16}"/>
              </a:ext>
            </a:extLst>
          </p:cNvPr>
          <p:cNvCxnSpPr>
            <a:cxnSpLocks/>
          </p:cNvCxnSpPr>
          <p:nvPr/>
        </p:nvCxnSpPr>
        <p:spPr>
          <a:xfrm flipV="1">
            <a:off x="7740352" y="4428999"/>
            <a:ext cx="299071" cy="3681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15">
                <a:extLst>
                  <a:ext uri="{FF2B5EF4-FFF2-40B4-BE49-F238E27FC236}">
                    <a16:creationId xmlns:a16="http://schemas.microsoft.com/office/drawing/2014/main" id="{9DE9B46B-57F3-C156-090B-2285028FC71C}"/>
                  </a:ext>
                </a:extLst>
              </p:cNvPr>
              <p:cNvSpPr txBox="1"/>
              <p:nvPr/>
            </p:nvSpPr>
            <p:spPr>
              <a:xfrm>
                <a:off x="3015136" y="2572252"/>
                <a:ext cx="2727413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TW">
                          <a:latin typeface="Cambria Math"/>
                        </a:rPr>
                        <m:t>sin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0" name="文字方塊 15">
                <a:extLst>
                  <a:ext uri="{FF2B5EF4-FFF2-40B4-BE49-F238E27FC236}">
                    <a16:creationId xmlns:a16="http://schemas.microsoft.com/office/drawing/2014/main" id="{9DE9B46B-57F3-C156-090B-2285028FC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136" y="2572252"/>
                <a:ext cx="2727413" cy="411010"/>
              </a:xfrm>
              <a:prstGeom prst="rect">
                <a:avLst/>
              </a:prstGeom>
              <a:blipFill>
                <a:blip r:embed="rId13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15">
                <a:extLst>
                  <a:ext uri="{FF2B5EF4-FFF2-40B4-BE49-F238E27FC236}">
                    <a16:creationId xmlns:a16="http://schemas.microsoft.com/office/drawing/2014/main" id="{430BA830-8009-EF40-6DA9-D51CF8BB0013}"/>
                  </a:ext>
                </a:extLst>
              </p:cNvPr>
              <p:cNvSpPr txBox="1"/>
              <p:nvPr/>
            </p:nvSpPr>
            <p:spPr>
              <a:xfrm>
                <a:off x="3025256" y="3087800"/>
                <a:ext cx="2727413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TW">
                          <a:latin typeface="Cambria Math"/>
                        </a:rPr>
                        <m:t>sin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1" name="文字方塊 15">
                <a:extLst>
                  <a:ext uri="{FF2B5EF4-FFF2-40B4-BE49-F238E27FC236}">
                    <a16:creationId xmlns:a16="http://schemas.microsoft.com/office/drawing/2014/main" id="{430BA830-8009-EF40-6DA9-D51CF8BB0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256" y="3087800"/>
                <a:ext cx="2727413" cy="411010"/>
              </a:xfrm>
              <a:prstGeom prst="rect">
                <a:avLst/>
              </a:prstGeom>
              <a:blipFill>
                <a:blip r:embed="rId1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E37DB68-5AB6-A13B-E7D9-AE4CFE37473D}"/>
              </a:ext>
            </a:extLst>
          </p:cNvPr>
          <p:cNvSpPr/>
          <p:nvPr/>
        </p:nvSpPr>
        <p:spPr>
          <a:xfrm>
            <a:off x="7218895" y="3994673"/>
            <a:ext cx="869709" cy="226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15">
                <a:extLst>
                  <a:ext uri="{FF2B5EF4-FFF2-40B4-BE49-F238E27FC236}">
                    <a16:creationId xmlns:a16="http://schemas.microsoft.com/office/drawing/2014/main" id="{ED1C4DD7-E6B5-2BB3-5066-EF4305A45A06}"/>
                  </a:ext>
                </a:extLst>
              </p:cNvPr>
              <p:cNvSpPr txBox="1"/>
              <p:nvPr/>
            </p:nvSpPr>
            <p:spPr>
              <a:xfrm>
                <a:off x="3025256" y="3583663"/>
                <a:ext cx="2900538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TW">
                          <a:latin typeface="Cambria Math"/>
                        </a:rPr>
                        <m:t>sin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2" name="文字方塊 15">
                <a:extLst>
                  <a:ext uri="{FF2B5EF4-FFF2-40B4-BE49-F238E27FC236}">
                    <a16:creationId xmlns:a16="http://schemas.microsoft.com/office/drawing/2014/main" id="{ED1C4DD7-E6B5-2BB3-5066-EF4305A45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256" y="3583663"/>
                <a:ext cx="2900538" cy="411010"/>
              </a:xfrm>
              <a:prstGeom prst="rect">
                <a:avLst/>
              </a:prstGeom>
              <a:blipFill>
                <a:blip r:embed="rId1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A5408AA4-3C5E-CB2A-92F7-D2C14FFC7732}"/>
              </a:ext>
            </a:extLst>
          </p:cNvPr>
          <p:cNvSpPr txBox="1"/>
          <p:nvPr/>
        </p:nvSpPr>
        <p:spPr>
          <a:xfrm>
            <a:off x="2235181" y="4059667"/>
            <a:ext cx="2262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疊加等於：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E621F97-4CFC-5C7A-2576-4B428865B352}"/>
              </a:ext>
            </a:extLst>
          </p:cNvPr>
          <p:cNvCxnSpPr>
            <a:cxnSpLocks/>
          </p:cNvCxnSpPr>
          <p:nvPr/>
        </p:nvCxnSpPr>
        <p:spPr>
          <a:xfrm flipH="1" flipV="1">
            <a:off x="7609933" y="3985356"/>
            <a:ext cx="429490" cy="3077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3147E37-F16B-9911-0331-FBAF4C1F7C7A}"/>
              </a:ext>
            </a:extLst>
          </p:cNvPr>
          <p:cNvCxnSpPr>
            <a:cxnSpLocks/>
          </p:cNvCxnSpPr>
          <p:nvPr/>
        </p:nvCxnSpPr>
        <p:spPr>
          <a:xfrm flipH="1">
            <a:off x="7156679" y="3995779"/>
            <a:ext cx="377203" cy="4101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0AD6228-7421-C60A-C89E-1490574EEABC}"/>
              </a:ext>
            </a:extLst>
          </p:cNvPr>
          <p:cNvSpPr txBox="1"/>
          <p:nvPr/>
        </p:nvSpPr>
        <p:spPr>
          <a:xfrm>
            <a:off x="1252176" y="2038204"/>
            <a:ext cx="1603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以二維為例</a:t>
            </a:r>
            <a:r>
              <a:rPr lang="en-GB" dirty="0"/>
              <a:t>：</a:t>
            </a:r>
            <a:endParaRPr lang="en-TW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731115-0D86-5994-48A9-606131BAF10B}"/>
              </a:ext>
            </a:extLst>
          </p:cNvPr>
          <p:cNvSpPr txBox="1"/>
          <p:nvPr/>
        </p:nvSpPr>
        <p:spPr>
          <a:xfrm>
            <a:off x="150113" y="2620357"/>
            <a:ext cx="2976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駐波可以寫成</a:t>
            </a:r>
            <a:r>
              <a:rPr lang="zh-TW" altLang="en-US" dirty="0"/>
              <a:t>反射波疊加：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727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19" grpId="0" animBg="1"/>
      <p:bldP spid="15" grpId="0" animBg="1"/>
      <p:bldP spid="17" grpId="0" animBg="1"/>
      <p:bldP spid="40" grpId="0" animBg="1"/>
      <p:bldP spid="41" grpId="0" animBg="1"/>
      <p:bldP spid="42" grpId="0" animBg="1"/>
      <p:bldP spid="4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文字方塊 6"/>
          <p:cNvSpPr txBox="1">
            <a:spLocks noChangeArrowheads="1"/>
          </p:cNvSpPr>
          <p:nvPr/>
        </p:nvSpPr>
        <p:spPr bwMode="auto">
          <a:xfrm>
            <a:off x="88344" y="2129464"/>
            <a:ext cx="500317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在三度空間中，駐波的條件會擴大到三個方向：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92634" y="3305723"/>
                <a:ext cx="5140446" cy="391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一組自然數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altLang="zh-TW" sz="18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en-US" altLang="zh-TW" sz="18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的選擇，對應一個駐波態。</a:t>
                </a:r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634" y="3305723"/>
                <a:ext cx="5140446" cy="391261"/>
              </a:xfrm>
              <a:prstGeom prst="rect">
                <a:avLst/>
              </a:prstGeom>
              <a:blipFill>
                <a:blip r:embed="rId2"/>
                <a:stretch>
                  <a:fillRect l="-988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941008" y="5396757"/>
                <a:ext cx="3139064" cy="65601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𝑘𝑐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008" y="5396757"/>
                <a:ext cx="3139064" cy="6560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2950542" y="2654434"/>
                <a:ext cx="3812839" cy="56297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zh-TW" altLang="en-US" b="0" i="1" smtClean="0">
                          <a:latin typeface="Cambria Math"/>
                        </a:rPr>
                        <m:t>     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zh-TW" altLang="en-US" b="0" i="1" smtClean="0">
                          <a:latin typeface="Cambria Math"/>
                        </a:rPr>
                        <m:t>    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0542" y="2654434"/>
                <a:ext cx="3812839" cy="562975"/>
              </a:xfrm>
              <a:prstGeom prst="rect">
                <a:avLst/>
              </a:prstGeom>
              <a:blipFill>
                <a:blip r:embed="rId4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82093" y="2654434"/>
                <a:ext cx="1000209" cy="56297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93" y="2654434"/>
                <a:ext cx="1000209" cy="562975"/>
              </a:xfrm>
              <a:prstGeom prst="rect">
                <a:avLst/>
              </a:prstGeom>
              <a:blipFill>
                <a:blip r:embed="rId5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2920821" y="4233568"/>
                <a:ext cx="2441630" cy="65601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0821" y="4233568"/>
                <a:ext cx="2441630" cy="6560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136469" y="3717302"/>
                <a:ext cx="6149312" cy="411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以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zh-TW" altLang="en-US" b="0" i="1" smtClean="0">
                        <a:latin typeface="Cambria Math"/>
                      </a:rPr>
                      <m:t>畫</m:t>
                    </m:r>
                  </m:oMath>
                </a14:m>
                <a:r>
                  <a:rPr lang="zh-TW" altLang="en-US" dirty="0"/>
                  <a:t>一個三維空間，一個駐波態即是一個點。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69" y="3717302"/>
                <a:ext cx="6149312" cy="411010"/>
              </a:xfrm>
              <a:prstGeom prst="rect">
                <a:avLst/>
              </a:prstGeom>
              <a:blipFill>
                <a:blip r:embed="rId7"/>
                <a:stretch>
                  <a:fillRect l="-825" b="-181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向右箭號 19"/>
          <p:cNvSpPr/>
          <p:nvPr/>
        </p:nvSpPr>
        <p:spPr>
          <a:xfrm>
            <a:off x="2141690" y="2847086"/>
            <a:ext cx="507246" cy="17959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2920820" y="4975309"/>
            <a:ext cx="3139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而駐波態對應的頻率為：</a:t>
            </a:r>
            <a:endParaRPr lang="zh-CN" alt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3D56F31-8BA6-1B4D-89D1-9D5C7332626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82" b="67231"/>
          <a:stretch/>
        </p:blipFill>
        <p:spPr>
          <a:xfrm>
            <a:off x="6920385" y="2258640"/>
            <a:ext cx="2092926" cy="25294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27AB58-0F94-C2F9-99FA-50CD429B28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0385" y="4788139"/>
            <a:ext cx="2091824" cy="1964027"/>
          </a:xfrm>
          <a:prstGeom prst="rect">
            <a:avLst/>
          </a:prstGeom>
        </p:spPr>
      </p:pic>
      <p:pic>
        <p:nvPicPr>
          <p:cNvPr id="5" name="Graphic 4" descr="Cat with solid fill">
            <a:extLst>
              <a:ext uri="{FF2B5EF4-FFF2-40B4-BE49-F238E27FC236}">
                <a16:creationId xmlns:a16="http://schemas.microsoft.com/office/drawing/2014/main" id="{93AA52A6-501A-1BC4-B44D-26AFF69BE8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00193" y="6367465"/>
            <a:ext cx="619090" cy="6190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EF1ABB-B078-66B6-F2EF-A040BD58EF7B}"/>
                  </a:ext>
                </a:extLst>
              </p:cNvPr>
              <p:cNvSpPr txBox="1"/>
              <p:nvPr/>
            </p:nvSpPr>
            <p:spPr>
              <a:xfrm>
                <a:off x="154192" y="4279125"/>
                <a:ext cx="2441631" cy="410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/>
                  <a:t>角波數向量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𝑘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err="1"/>
                  <a:t>大小</a:t>
                </a:r>
                <a:r>
                  <a:rPr lang="en-GB" dirty="0"/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EF1ABB-B078-66B6-F2EF-A040BD58E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92" y="4279125"/>
                <a:ext cx="2441631" cy="410305"/>
              </a:xfrm>
              <a:prstGeom prst="rect">
                <a:avLst/>
              </a:prstGeom>
              <a:blipFill>
                <a:blip r:embed="rId12"/>
                <a:stretch>
                  <a:fillRect l="-2073" b="-2058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5">
                <a:extLst>
                  <a:ext uri="{FF2B5EF4-FFF2-40B4-BE49-F238E27FC236}">
                    <a16:creationId xmlns:a16="http://schemas.microsoft.com/office/drawing/2014/main" id="{7B27B972-E516-9760-A1B7-7C78DF2161B4}"/>
                  </a:ext>
                </a:extLst>
              </p:cNvPr>
              <p:cNvSpPr txBox="1"/>
              <p:nvPr/>
            </p:nvSpPr>
            <p:spPr>
              <a:xfrm>
                <a:off x="1834176" y="341751"/>
                <a:ext cx="2869503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func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15">
                <a:extLst>
                  <a:ext uri="{FF2B5EF4-FFF2-40B4-BE49-F238E27FC236}">
                    <a16:creationId xmlns:a16="http://schemas.microsoft.com/office/drawing/2014/main" id="{7B27B972-E516-9760-A1B7-7C78DF216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176" y="341751"/>
                <a:ext cx="2869503" cy="391261"/>
              </a:xfrm>
              <a:prstGeom prst="rect">
                <a:avLst/>
              </a:prstGeom>
              <a:blipFill>
                <a:blip r:embed="rId1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6C72D604-DABF-838D-DED6-F56A590B32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66" y="194204"/>
            <a:ext cx="2898743" cy="19136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8F04FCE-2A18-9072-F483-B91CE8BFB765}"/>
              </a:ext>
            </a:extLst>
          </p:cNvPr>
          <p:cNvSpPr txBox="1"/>
          <p:nvPr/>
        </p:nvSpPr>
        <p:spPr>
          <a:xfrm>
            <a:off x="537701" y="79540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若要求在四個邊界上，波函數都是零：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">
                <a:extLst>
                  <a:ext uri="{FF2B5EF4-FFF2-40B4-BE49-F238E27FC236}">
                    <a16:creationId xmlns:a16="http://schemas.microsoft.com/office/drawing/2014/main" id="{4A9D0529-4E2A-0B43-275C-62B8A98EFD55}"/>
                  </a:ext>
                </a:extLst>
              </p:cNvPr>
              <p:cNvSpPr txBox="1"/>
              <p:nvPr/>
            </p:nvSpPr>
            <p:spPr>
              <a:xfrm>
                <a:off x="1834176" y="1204032"/>
                <a:ext cx="2558264" cy="56297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zh-TW" altLang="en-US" b="0" i="1" smtClean="0">
                          <a:latin typeface="Cambria Math"/>
                        </a:rPr>
                        <m:t>     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2">
                <a:extLst>
                  <a:ext uri="{FF2B5EF4-FFF2-40B4-BE49-F238E27FC236}">
                    <a16:creationId xmlns:a16="http://schemas.microsoft.com/office/drawing/2014/main" id="{4A9D0529-4E2A-0B43-275C-62B8A98EFD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176" y="1204032"/>
                <a:ext cx="2558264" cy="562975"/>
              </a:xfrm>
              <a:prstGeom prst="rect">
                <a:avLst/>
              </a:prstGeom>
              <a:blipFill>
                <a:blip r:embed="rId15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C4E5C244-7F76-4B1E-84AE-3EC834F94749}"/>
              </a:ext>
            </a:extLst>
          </p:cNvPr>
          <p:cNvSpPr txBox="1"/>
          <p:nvPr/>
        </p:nvSpPr>
        <p:spPr>
          <a:xfrm>
            <a:off x="537701" y="371906"/>
            <a:ext cx="1603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二維駐波</a:t>
            </a:r>
            <a:r>
              <a:rPr lang="en-GB" dirty="0"/>
              <a:t>：</a:t>
            </a:r>
            <a:endParaRPr lang="en-TW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03B4075-F0E7-A485-87A6-36041EEE44DE}"/>
              </a:ext>
            </a:extLst>
          </p:cNvPr>
          <p:cNvSpPr/>
          <p:nvPr/>
        </p:nvSpPr>
        <p:spPr>
          <a:xfrm>
            <a:off x="7236296" y="866862"/>
            <a:ext cx="869709" cy="226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85326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/>
      <p:bldP spid="12" grpId="0"/>
      <p:bldP spid="10" grpId="0" animBg="1"/>
      <p:bldP spid="3" grpId="0" animBg="1"/>
      <p:bldP spid="13" grpId="0" animBg="1"/>
      <p:bldP spid="6" grpId="0"/>
      <p:bldP spid="20" grpId="0" animBg="1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 descr="D:\Dropbox\Documents\課程\YoungTextBook\Images\Chapter41\A_Images\A_Figures_and_Photos\41_01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294" y="691425"/>
            <a:ext cx="1684399" cy="139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CC2F54-A687-806D-539F-80CA16A9F75E}"/>
              </a:ext>
            </a:extLst>
          </p:cNvPr>
          <p:cNvSpPr txBox="1"/>
          <p:nvPr/>
        </p:nvSpPr>
        <p:spPr bwMode="auto">
          <a:xfrm>
            <a:off x="1283987" y="2220032"/>
            <a:ext cx="4320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3維空間能量本徵態的定態方程式：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BE3738E3-DD31-1869-7318-E9C94D181FEC}"/>
                  </a:ext>
                </a:extLst>
              </p:cNvPr>
              <p:cNvSpPr txBox="1"/>
              <p:nvPr/>
            </p:nvSpPr>
            <p:spPr bwMode="auto">
              <a:xfrm>
                <a:off x="1330760" y="2636505"/>
                <a:ext cx="332062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BE3738E3-DD31-1869-7318-E9C94D181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0760" y="2636505"/>
                <a:ext cx="3320626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A24E0CF-9621-3BF6-2344-E2E8FAB3647A}"/>
                  </a:ext>
                </a:extLst>
              </p:cNvPr>
              <p:cNvSpPr txBox="1"/>
              <p:nvPr/>
            </p:nvSpPr>
            <p:spPr bwMode="auto">
              <a:xfrm>
                <a:off x="1331640" y="3429000"/>
                <a:ext cx="4639850" cy="6663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A24E0CF-9621-3BF6-2344-E2E8FAB36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3429000"/>
                <a:ext cx="4639850" cy="666336"/>
              </a:xfrm>
              <a:prstGeom prst="rect">
                <a:avLst/>
              </a:prstGeom>
              <a:blipFill>
                <a:blip r:embed="rId4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AAEDB3AF-8224-A739-AB30-839A17C7A99D}"/>
                  </a:ext>
                </a:extLst>
              </p:cNvPr>
              <p:cNvSpPr txBox="1"/>
              <p:nvPr/>
            </p:nvSpPr>
            <p:spPr bwMode="auto">
              <a:xfrm>
                <a:off x="1330760" y="4140151"/>
                <a:ext cx="4062843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AAEDB3AF-8224-A739-AB30-839A17C7A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0760" y="4140151"/>
                <a:ext cx="4062843" cy="717312"/>
              </a:xfrm>
              <a:prstGeom prst="rect">
                <a:avLst/>
              </a:prstGeom>
              <a:blipFill>
                <a:blip r:embed="rId5"/>
                <a:stretch>
                  <a:fillRect b="-17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75AF4494-333C-FBFE-BFFA-AA1D99F56F7F}"/>
                  </a:ext>
                </a:extLst>
              </p:cNvPr>
              <p:cNvSpPr txBox="1"/>
              <p:nvPr/>
            </p:nvSpPr>
            <p:spPr bwMode="auto">
              <a:xfrm>
                <a:off x="1330760" y="5064857"/>
                <a:ext cx="380959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75AF4494-333C-FBFE-BFFA-AA1D99F56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0760" y="5064857"/>
                <a:ext cx="3809591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39FE226-441C-5DE8-8A10-CB1231668846}"/>
              </a:ext>
            </a:extLst>
          </p:cNvPr>
          <p:cNvSpPr txBox="1"/>
          <p:nvPr/>
        </p:nvSpPr>
        <p:spPr bwMode="auto">
          <a:xfrm>
            <a:off x="3276843" y="657197"/>
            <a:ext cx="3599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三度空間的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Free Electron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5EA57DC1-41F9-9638-9FEC-D2A1FF40DE5B}"/>
                  </a:ext>
                </a:extLst>
              </p:cNvPr>
              <p:cNvSpPr txBox="1"/>
              <p:nvPr/>
            </p:nvSpPr>
            <p:spPr bwMode="auto">
              <a:xfrm>
                <a:off x="3373345" y="1516612"/>
                <a:ext cx="1126648" cy="6726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5EA57DC1-41F9-9638-9FEC-D2A1FF40D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73345" y="1516612"/>
                <a:ext cx="1126648" cy="6726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E447173-493A-D677-F34B-5C31C2729A0D}"/>
              </a:ext>
            </a:extLst>
          </p:cNvPr>
          <p:cNvSpPr txBox="1"/>
          <p:nvPr/>
        </p:nvSpPr>
        <p:spPr bwMode="auto">
          <a:xfrm>
            <a:off x="3288698" y="1039375"/>
            <a:ext cx="51288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Non-Interacting Electron Gas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(Sommerfeld Model)</a:t>
            </a:r>
          </a:p>
        </p:txBody>
      </p:sp>
      <p:pic>
        <p:nvPicPr>
          <p:cNvPr id="1026" name="Picture 2" descr="Nominated 84 Times For Nobel Prize But Never Won | Wonders of Physics: A  Blog About Physics, Astronomy and Science History">
            <a:extLst>
              <a:ext uri="{FF2B5EF4-FFF2-40B4-BE49-F238E27FC236}">
                <a16:creationId xmlns:a16="http://schemas.microsoft.com/office/drawing/2014/main" id="{9862578B-7C30-0987-04BA-0C44E5EEA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11" y="1516612"/>
            <a:ext cx="3044729" cy="171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2974D5-D2CF-772C-CB87-5DF7DF89E00E}"/>
              </a:ext>
            </a:extLst>
          </p:cNvPr>
          <p:cNvSpPr txBox="1"/>
          <p:nvPr/>
        </p:nvSpPr>
        <p:spPr bwMode="auto">
          <a:xfrm>
            <a:off x="1283987" y="6212874"/>
            <a:ext cx="52440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將固體想像為邊界無法透過的箱子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1918A-731F-75C0-3EF6-65D48F342E23}"/>
              </a:ext>
            </a:extLst>
          </p:cNvPr>
          <p:cNvSpPr txBox="1"/>
          <p:nvPr/>
        </p:nvSpPr>
        <p:spPr bwMode="auto">
          <a:xfrm>
            <a:off x="1283987" y="5787102"/>
            <a:ext cx="3138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沒有位能。但的確有邊界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176A09-7161-94EA-04AC-E41C7E9F91ED}"/>
              </a:ext>
            </a:extLst>
          </p:cNvPr>
          <p:cNvSpPr txBox="1"/>
          <p:nvPr/>
        </p:nvSpPr>
        <p:spPr bwMode="auto">
          <a:xfrm>
            <a:off x="1263098" y="257641"/>
            <a:ext cx="73976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以沒有位能的自由能量的定態，來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描述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三維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導電固體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中的電子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03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2C3ABC70-9735-9879-82AA-18A2F117E127}"/>
                  </a:ext>
                </a:extLst>
              </p:cNvPr>
              <p:cNvSpPr txBox="1"/>
              <p:nvPr/>
            </p:nvSpPr>
            <p:spPr bwMode="auto">
              <a:xfrm>
                <a:off x="930413" y="3241590"/>
                <a:ext cx="5886547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𝑣𝑤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𝑤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𝑢𝑣𝑤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2C3ABC70-9735-9879-82AA-18A2F117E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0413" y="3241590"/>
                <a:ext cx="5886547" cy="717312"/>
              </a:xfrm>
              <a:prstGeom prst="rect">
                <a:avLst/>
              </a:prstGeom>
              <a:blipFill>
                <a:blip r:embed="rId2"/>
                <a:stretch>
                  <a:fillRect b="-1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845709" y="2093080"/>
            <a:ext cx="63185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嘗試將定態波函數分解為三個變數個別函數的乘積：</a:t>
            </a:r>
          </a:p>
        </p:txBody>
      </p:sp>
      <p:pic>
        <p:nvPicPr>
          <p:cNvPr id="2060" name="Picture 2" descr="D:\Dropbox\Documents\課程\YoungTextBook\Images\Chapter41\A_Images\A_Figures_and_Photos\41_01_Figur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0" y="75410"/>
            <a:ext cx="2448446" cy="203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3873686" y="5116318"/>
            <a:ext cx="424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三維</a:t>
            </a:r>
            <a:r>
              <a:rPr lang="en-US" altLang="zh-TW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簡化為三個一維</a:t>
            </a:r>
            <a:r>
              <a:rPr lang="en-US" altLang="zh-TW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F13AD06C-24E7-3C35-5682-420635683A80}"/>
                  </a:ext>
                </a:extLst>
              </p:cNvPr>
              <p:cNvSpPr txBox="1"/>
              <p:nvPr/>
            </p:nvSpPr>
            <p:spPr bwMode="auto">
              <a:xfrm>
                <a:off x="3479027" y="745008"/>
                <a:ext cx="5383460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F13AD06C-24E7-3C35-5682-420635683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79027" y="745008"/>
                <a:ext cx="5383460" cy="720325"/>
              </a:xfrm>
              <a:prstGeom prst="rect">
                <a:avLst/>
              </a:prstGeom>
              <a:blipFill>
                <a:blip r:embed="rId4"/>
                <a:stretch>
                  <a:fillRect b="-17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3A13BD02-763B-9916-75F5-95755FE9B5BA}"/>
                  </a:ext>
                </a:extLst>
              </p:cNvPr>
              <p:cNvSpPr txBox="1"/>
              <p:nvPr/>
            </p:nvSpPr>
            <p:spPr bwMode="auto">
              <a:xfrm>
                <a:off x="936470" y="2473636"/>
                <a:ext cx="347866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𝑣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𝑤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3A13BD02-763B-9916-75F5-95755FE9B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470" y="2473636"/>
                <a:ext cx="3478661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5E4AC693-B7BF-C31B-C0E4-EF5F68425C00}"/>
                  </a:ext>
                </a:extLst>
              </p:cNvPr>
              <p:cNvSpPr txBox="1"/>
              <p:nvPr/>
            </p:nvSpPr>
            <p:spPr bwMode="auto">
              <a:xfrm>
                <a:off x="1004598" y="3240377"/>
                <a:ext cx="5925212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5E4AC693-B7BF-C31B-C0E4-EF5F68425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4598" y="3240377"/>
                <a:ext cx="5925212" cy="717312"/>
              </a:xfrm>
              <a:prstGeom prst="rect">
                <a:avLst/>
              </a:prstGeom>
              <a:blipFill>
                <a:blip r:embed="rId6"/>
                <a:stretch>
                  <a:fillRect b="-1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1FF4EF-89B0-9F27-263E-93AC2C91229B}"/>
                  </a:ext>
                </a:extLst>
              </p:cNvPr>
              <p:cNvSpPr txBox="1"/>
              <p:nvPr/>
            </p:nvSpPr>
            <p:spPr bwMode="auto">
              <a:xfrm>
                <a:off x="917561" y="3941814"/>
                <a:ext cx="60992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括號內分別只是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的函數，相加後為常數的唯一可能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b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1FF4EF-89B0-9F27-263E-93AC2C912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561" y="3941814"/>
                <a:ext cx="6099286" cy="369332"/>
              </a:xfrm>
              <a:prstGeom prst="rect">
                <a:avLst/>
              </a:prstGeom>
              <a:blipFill>
                <a:blip r:embed="rId7"/>
                <a:stretch>
                  <a:fillRect l="-83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5F7C33-1A80-7430-9744-18912BA18D9E}"/>
                  </a:ext>
                </a:extLst>
              </p:cNvPr>
              <p:cNvSpPr txBox="1"/>
              <p:nvPr/>
            </p:nvSpPr>
            <p:spPr bwMode="auto">
              <a:xfrm>
                <a:off x="3923928" y="4653136"/>
                <a:ext cx="20992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5F7C33-1A80-7430-9744-18912BA18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3928" y="4653136"/>
                <a:ext cx="209920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D8CC0C-30BB-4797-1F09-C1F8ACF109FD}"/>
                  </a:ext>
                </a:extLst>
              </p:cNvPr>
              <p:cNvSpPr txBox="1"/>
              <p:nvPr/>
            </p:nvSpPr>
            <p:spPr bwMode="auto">
              <a:xfrm>
                <a:off x="897414" y="4653136"/>
                <a:ext cx="2090412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D8CC0C-30BB-4797-1F09-C1F8ACF10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7414" y="4653136"/>
                <a:ext cx="2090412" cy="648126"/>
              </a:xfrm>
              <a:prstGeom prst="rect">
                <a:avLst/>
              </a:prstGeom>
              <a:blipFill>
                <a:blip r:embed="rId9"/>
                <a:stretch>
                  <a:fillRect b="-57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870618-01E8-D355-C58B-74B54B9DAD88}"/>
                  </a:ext>
                </a:extLst>
              </p:cNvPr>
              <p:cNvSpPr txBox="1"/>
              <p:nvPr/>
            </p:nvSpPr>
            <p:spPr bwMode="auto">
              <a:xfrm>
                <a:off x="897414" y="5301262"/>
                <a:ext cx="2090412" cy="69544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870618-01E8-D355-C58B-74B54B9DA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7414" y="5301262"/>
                <a:ext cx="2090412" cy="695447"/>
              </a:xfrm>
              <a:prstGeom prst="rect">
                <a:avLst/>
              </a:prstGeom>
              <a:blipFill>
                <a:blip r:embed="rId10"/>
                <a:stretch>
                  <a:fillRect b="-3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20813-D151-422B-3462-58C73018603E}"/>
                  </a:ext>
                </a:extLst>
              </p:cNvPr>
              <p:cNvSpPr txBox="1"/>
              <p:nvPr/>
            </p:nvSpPr>
            <p:spPr bwMode="auto">
              <a:xfrm>
                <a:off x="897413" y="5996709"/>
                <a:ext cx="2090412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20813-D151-422B-3462-58C730186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7413" y="5996709"/>
                <a:ext cx="2090412" cy="648126"/>
              </a:xfrm>
              <a:prstGeom prst="rect">
                <a:avLst/>
              </a:prstGeom>
              <a:blipFill>
                <a:blip r:embed="rId11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10">
                <a:extLst>
                  <a:ext uri="{FF2B5EF4-FFF2-40B4-BE49-F238E27FC236}">
                    <a16:creationId xmlns:a16="http://schemas.microsoft.com/office/drawing/2014/main" id="{1E97DCF1-A477-33B9-FC0A-68C2B0CBA3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5709" y="2885321"/>
                <a:ext cx="50784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代入定態方程式後，再除以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17" name="Text Box 10">
                <a:extLst>
                  <a:ext uri="{FF2B5EF4-FFF2-40B4-BE49-F238E27FC236}">
                    <a16:creationId xmlns:a16="http://schemas.microsoft.com/office/drawing/2014/main" id="{1E97DCF1-A477-33B9-FC0A-68C2B0CBA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5709" y="2885321"/>
                <a:ext cx="5078413" cy="369332"/>
              </a:xfrm>
              <a:prstGeom prst="rect">
                <a:avLst/>
              </a:prstGeom>
              <a:blipFill>
                <a:blip r:embed="rId12"/>
                <a:stretch>
                  <a:fillRect l="-99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3">
            <a:extLst>
              <a:ext uri="{FF2B5EF4-FFF2-40B4-BE49-F238E27FC236}">
                <a16:creationId xmlns:a16="http://schemas.microsoft.com/office/drawing/2014/main" id="{8FB01F10-1413-0E01-41AC-B65157DB9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676" y="305965"/>
            <a:ext cx="4840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3</a:t>
            </a:r>
            <a:r>
              <a:rPr lang="zh-TW" alt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維箱子</a:t>
            </a:r>
            <a:r>
              <a:rPr lang="en-US" altLang="zh-TW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內自由空間的電子定態：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86A836-5CD7-BFC8-AC09-3764D56903ED}"/>
                  </a:ext>
                </a:extLst>
              </p:cNvPr>
              <p:cNvSpPr txBox="1"/>
              <p:nvPr/>
            </p:nvSpPr>
            <p:spPr bwMode="auto">
              <a:xfrm>
                <a:off x="917561" y="4294057"/>
                <a:ext cx="63904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括號內都是常數，訂為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86A836-5CD7-BFC8-AC09-3764D5690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561" y="4294057"/>
                <a:ext cx="6390456" cy="369332"/>
              </a:xfrm>
              <a:prstGeom prst="rect">
                <a:avLst/>
              </a:prstGeom>
              <a:blipFill>
                <a:blip r:embed="rId13"/>
                <a:stretch>
                  <a:fillRect l="-794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956EE3-F0E1-ACC3-84DE-6E4FA34EF3F5}"/>
                  </a:ext>
                </a:extLst>
              </p:cNvPr>
              <p:cNvSpPr txBox="1"/>
              <p:nvPr/>
            </p:nvSpPr>
            <p:spPr bwMode="auto">
              <a:xfrm>
                <a:off x="3116020" y="5576373"/>
                <a:ext cx="61094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假設三個方向的長度都是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箱壁上波函數必須是零！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956EE3-F0E1-ACC3-84DE-6E4FA34EF3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6020" y="5576373"/>
                <a:ext cx="6109474" cy="369332"/>
              </a:xfrm>
              <a:prstGeom prst="rect">
                <a:avLst/>
              </a:prstGeom>
              <a:blipFill>
                <a:blip r:embed="rId14"/>
                <a:stretch>
                  <a:fillRect l="-83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94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56" grpId="0"/>
      <p:bldP spid="16" grpId="0"/>
      <p:bldP spid="6" grpId="0" animBg="1"/>
      <p:bldP spid="2" grpId="0" animBg="1"/>
      <p:bldP spid="7" grpId="0"/>
      <p:bldP spid="9" grpId="0" animBg="1"/>
      <p:bldP spid="12" grpId="0" animBg="1"/>
      <p:bldP spid="13" grpId="0" animBg="1"/>
      <p:bldP spid="14" grpId="0" animBg="1"/>
      <p:bldP spid="17" grpId="0"/>
      <p:bldP spid="1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749" y="675744"/>
            <a:ext cx="5688558" cy="345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2193817" y="5426680"/>
            <a:ext cx="360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能量等於：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272234" y="5814071"/>
                <a:ext cx="3294753" cy="7203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234" y="5814071"/>
                <a:ext cx="3294753" cy="720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/>
              <p:nvPr/>
            </p:nvSpPr>
            <p:spPr bwMode="auto">
              <a:xfrm>
                <a:off x="2254619" y="4810285"/>
                <a:ext cx="2012409" cy="5821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4619" y="4810285"/>
                <a:ext cx="2012409" cy="582147"/>
              </a:xfrm>
              <a:prstGeom prst="rect">
                <a:avLst/>
              </a:prstGeom>
              <a:blipFill>
                <a:blip r:embed="rId4"/>
                <a:stretch>
                  <a:fillRect b="-21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FAC71F16-6BED-1A9B-18BD-99551EED5A82}"/>
                  </a:ext>
                </a:extLst>
              </p:cNvPr>
              <p:cNvSpPr txBox="1"/>
              <p:nvPr/>
            </p:nvSpPr>
            <p:spPr bwMode="auto">
              <a:xfrm>
                <a:off x="4817662" y="4783312"/>
                <a:ext cx="213641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FAC71F16-6BED-1A9B-18BD-99551EED5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7662" y="4783312"/>
                <a:ext cx="2136419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3ACFDCB-E4BE-D714-B28B-A53C07E4D7EC}"/>
              </a:ext>
            </a:extLst>
          </p:cNvPr>
          <p:cNvSpPr txBox="1"/>
          <p:nvPr/>
        </p:nvSpPr>
        <p:spPr bwMode="auto">
          <a:xfrm>
            <a:off x="4267028" y="4916692"/>
            <a:ext cx="720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/>
              <p:nvPr/>
            </p:nvSpPr>
            <p:spPr>
              <a:xfrm>
                <a:off x="6542873" y="387000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873" y="3870004"/>
                <a:ext cx="324733" cy="246221"/>
              </a:xfrm>
              <a:prstGeom prst="rect">
                <a:avLst/>
              </a:prstGeom>
              <a:blipFill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0">
                <a:extLst>
                  <a:ext uri="{FF2B5EF4-FFF2-40B4-BE49-F238E27FC236}">
                    <a16:creationId xmlns:a16="http://schemas.microsoft.com/office/drawing/2014/main" id="{B883A3C3-967A-D4FA-4C4A-4985595634E9}"/>
                  </a:ext>
                </a:extLst>
              </p:cNvPr>
              <p:cNvSpPr txBox="1"/>
              <p:nvPr/>
            </p:nvSpPr>
            <p:spPr bwMode="auto">
              <a:xfrm>
                <a:off x="5639663" y="4158514"/>
                <a:ext cx="1072473" cy="5666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10">
                <a:extLst>
                  <a:ext uri="{FF2B5EF4-FFF2-40B4-BE49-F238E27FC236}">
                    <a16:creationId xmlns:a16="http://schemas.microsoft.com/office/drawing/2014/main" id="{B883A3C3-967A-D4FA-4C4A-498559563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39663" y="4158514"/>
                <a:ext cx="1072473" cy="566694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823755-3D78-13A1-F456-9CA190948AEA}"/>
                  </a:ext>
                </a:extLst>
              </p:cNvPr>
              <p:cNvSpPr txBox="1"/>
              <p:nvPr/>
            </p:nvSpPr>
            <p:spPr bwMode="auto">
              <a:xfrm>
                <a:off x="2180226" y="4252930"/>
                <a:ext cx="336181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charset="0"/>
                    <a:cs typeface="Times New Roman" charset="0"/>
                  </a:rPr>
                  <a:t>一維</a:t>
                </a:r>
                <a:r>
                  <a:rPr lang="en-US" altLang="zh-TW" dirty="0">
                    <a:latin typeface="Times New Roman" charset="0"/>
                    <a:cs typeface="Times New Roman" charset="0"/>
                  </a:rPr>
                  <a:t>Box</a:t>
                </a:r>
                <a:r>
                  <a:rPr lang="zh-TW" altLang="en-US" dirty="0">
                    <a:latin typeface="Times New Roman" charset="0"/>
                    <a:cs typeface="Times New Roman" charset="0"/>
                  </a:rPr>
                  <a:t>的定態以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角波數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描述：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823755-3D78-13A1-F456-9CA190948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80226" y="4252930"/>
                <a:ext cx="3361811" cy="369332"/>
              </a:xfrm>
              <a:prstGeom prst="rect">
                <a:avLst/>
              </a:prstGeom>
              <a:blipFill>
                <a:blip r:embed="rId8"/>
                <a:stretch>
                  <a:fillRect l="-1504" t="-10345" r="-8271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2" descr="D:\Dropbox\Documents\課程\YoungTextBook\Images\Chapter41\A_Images\A_Figures_and_Photos\41_01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12" y="489761"/>
            <a:ext cx="2592462" cy="215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55BF59-911F-433B-2927-DE9B596101FA}"/>
                  </a:ext>
                </a:extLst>
              </p:cNvPr>
              <p:cNvSpPr txBox="1"/>
              <p:nvPr/>
            </p:nvSpPr>
            <p:spPr bwMode="auto">
              <a:xfrm>
                <a:off x="349950" y="2978207"/>
                <a:ext cx="213381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55BF59-911F-433B-2927-DE9B59610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950" y="2978207"/>
                <a:ext cx="2133818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793F0D-34AF-ED06-6BE6-FA474314F09E}"/>
                  </a:ext>
                </a:extLst>
              </p:cNvPr>
              <p:cNvSpPr txBox="1"/>
              <p:nvPr/>
            </p:nvSpPr>
            <p:spPr bwMode="auto">
              <a:xfrm>
                <a:off x="3275769" y="2978207"/>
                <a:ext cx="213381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793F0D-34AF-ED06-6BE6-FA474314F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769" y="2978207"/>
                <a:ext cx="2133818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37E37C-F36D-6EE4-B8ED-1113DEDBF632}"/>
                  </a:ext>
                </a:extLst>
              </p:cNvPr>
              <p:cNvSpPr txBox="1"/>
              <p:nvPr/>
            </p:nvSpPr>
            <p:spPr bwMode="auto">
              <a:xfrm>
                <a:off x="6201587" y="2984614"/>
                <a:ext cx="2133819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37E37C-F36D-6EE4-B8ED-1113DEDBF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1587" y="2984614"/>
                <a:ext cx="2133819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5">
                <a:extLst>
                  <a:ext uri="{FF2B5EF4-FFF2-40B4-BE49-F238E27FC236}">
                    <a16:creationId xmlns:a16="http://schemas.microsoft.com/office/drawing/2014/main" id="{280C5DCA-2AD7-4CC2-B3AD-64A7EDF3A95C}"/>
                  </a:ext>
                </a:extLst>
              </p:cNvPr>
              <p:cNvSpPr txBox="1"/>
              <p:nvPr/>
            </p:nvSpPr>
            <p:spPr>
              <a:xfrm>
                <a:off x="349950" y="4009900"/>
                <a:ext cx="1954894" cy="7203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字方塊 15">
                <a:extLst>
                  <a:ext uri="{FF2B5EF4-FFF2-40B4-BE49-F238E27FC236}">
                    <a16:creationId xmlns:a16="http://schemas.microsoft.com/office/drawing/2014/main" id="{280C5DCA-2AD7-4CC2-B3AD-64A7EDF3A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50" y="4009900"/>
                <a:ext cx="1954894" cy="7203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A60E071B-14DA-6CCA-9BCA-486E00998367}"/>
                  </a:ext>
                </a:extLst>
              </p:cNvPr>
              <p:cNvSpPr txBox="1"/>
              <p:nvPr/>
            </p:nvSpPr>
            <p:spPr>
              <a:xfrm>
                <a:off x="3272947" y="4045022"/>
                <a:ext cx="1960537" cy="7203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A60E071B-14DA-6CCA-9BCA-486E00998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2947" y="4045022"/>
                <a:ext cx="1960537" cy="7203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5">
                <a:extLst>
                  <a:ext uri="{FF2B5EF4-FFF2-40B4-BE49-F238E27FC236}">
                    <a16:creationId xmlns:a16="http://schemas.microsoft.com/office/drawing/2014/main" id="{00E45750-7074-65B4-B0C9-A952FFE70990}"/>
                  </a:ext>
                </a:extLst>
              </p:cNvPr>
              <p:cNvSpPr txBox="1"/>
              <p:nvPr/>
            </p:nvSpPr>
            <p:spPr>
              <a:xfrm>
                <a:off x="6201587" y="4029707"/>
                <a:ext cx="1958100" cy="7203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5">
                <a:extLst>
                  <a:ext uri="{FF2B5EF4-FFF2-40B4-BE49-F238E27FC236}">
                    <a16:creationId xmlns:a16="http://schemas.microsoft.com/office/drawing/2014/main" id="{00E45750-7074-65B4-B0C9-A952FFE70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587" y="4029707"/>
                <a:ext cx="1958100" cy="7203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960739-3C52-3DF6-AC54-DF3C2190D338}"/>
                  </a:ext>
                </a:extLst>
              </p:cNvPr>
              <p:cNvSpPr txBox="1"/>
              <p:nvPr/>
            </p:nvSpPr>
            <p:spPr bwMode="auto">
              <a:xfrm>
                <a:off x="3297607" y="4921464"/>
                <a:ext cx="2721578" cy="64812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960739-3C52-3DF6-AC54-DF3C2190D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97607" y="4921464"/>
                <a:ext cx="2721578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4">
                <a:extLst>
                  <a:ext uri="{FF2B5EF4-FFF2-40B4-BE49-F238E27FC236}">
                    <a16:creationId xmlns:a16="http://schemas.microsoft.com/office/drawing/2014/main" id="{1F1FD11D-0CB4-4DC2-CB87-309BE558ADDE}"/>
                  </a:ext>
                </a:extLst>
              </p:cNvPr>
              <p:cNvSpPr txBox="1"/>
              <p:nvPr/>
            </p:nvSpPr>
            <p:spPr bwMode="auto">
              <a:xfrm>
                <a:off x="3307577" y="5703984"/>
                <a:ext cx="5423216" cy="79624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4">
                <a:extLst>
                  <a:ext uri="{FF2B5EF4-FFF2-40B4-BE49-F238E27FC236}">
                    <a16:creationId xmlns:a16="http://schemas.microsoft.com/office/drawing/2014/main" id="{1F1FD11D-0CB4-4DC2-CB87-309BE558A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7577" y="5703984"/>
                <a:ext cx="5423216" cy="7962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5">
            <a:extLst>
              <a:ext uri="{FF2B5EF4-FFF2-40B4-BE49-F238E27FC236}">
                <a16:creationId xmlns:a16="http://schemas.microsoft.com/office/drawing/2014/main" id="{5119D71F-9FC5-13BF-3C18-807ED750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18" y="452482"/>
            <a:ext cx="424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dirty="0">
                <a:latin typeface="Times New Roman" charset="0"/>
                <a:cs typeface="Times New Roman" charset="0"/>
              </a:rPr>
              <a:t>三維</a:t>
            </a:r>
            <a:r>
              <a:rPr lang="en-US" altLang="zh-TW" dirty="0"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latin typeface="Times New Roman" charset="0"/>
                <a:cs typeface="Times New Roman" charset="0"/>
              </a:rPr>
              <a:t>簡化為三個一維</a:t>
            </a:r>
            <a:r>
              <a:rPr lang="en-US" altLang="zh-TW" dirty="0"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latin typeface="Times New Roman" charset="0"/>
                <a:cs typeface="Times New Roman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067D9F-D66B-1C06-F58B-4A781AAEF665}"/>
                  </a:ext>
                </a:extLst>
              </p:cNvPr>
              <p:cNvSpPr txBox="1"/>
              <p:nvPr/>
            </p:nvSpPr>
            <p:spPr bwMode="auto">
              <a:xfrm>
                <a:off x="3073418" y="1759530"/>
                <a:ext cx="6179102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每一個方向個有一個角波數，因此各有一量子數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altLang="zh-TW" sz="18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en-US" altLang="zh-TW" sz="18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zh-TW" altLang="en-US" i="1">
                        <a:latin typeface="Cambria Math" panose="02040503050406030204" pitchFamily="18" charset="0"/>
                      </a:rPr>
                      <m:t>。</m:t>
                    </m:r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067D9F-D66B-1C06-F58B-4A781AAEF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3418" y="1759530"/>
                <a:ext cx="6179102" cy="391261"/>
              </a:xfrm>
              <a:prstGeom prst="rect">
                <a:avLst/>
              </a:prstGeom>
              <a:blipFill>
                <a:blip r:embed="rId11"/>
                <a:stretch>
                  <a:fillRect l="-615"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0428B3-AE42-F6EC-DD64-D203B4CAAD33}"/>
                  </a:ext>
                </a:extLst>
              </p:cNvPr>
              <p:cNvSpPr txBox="1"/>
              <p:nvPr/>
            </p:nvSpPr>
            <p:spPr bwMode="auto">
              <a:xfrm>
                <a:off x="3073418" y="2149969"/>
                <a:ext cx="4572000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一組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/>
                  <a:t>對應一個</a:t>
                </a:r>
                <a:r>
                  <a:rPr lang="en-GB" dirty="0"/>
                  <a:t>定</a:t>
                </a:r>
                <a:r>
                  <a:rPr lang="en-TW" dirty="0"/>
                  <a:t>態！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0428B3-AE42-F6EC-DD64-D203B4CAA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3418" y="2149969"/>
                <a:ext cx="4572000" cy="411010"/>
              </a:xfrm>
              <a:prstGeom prst="rect">
                <a:avLst/>
              </a:prstGeom>
              <a:blipFill>
                <a:blip r:embed="rId12"/>
                <a:stretch>
                  <a:fillRect l="-831" t="-3030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1E54E9-94F7-BC5A-5C0A-91C21A12C6ED}"/>
                  </a:ext>
                </a:extLst>
              </p:cNvPr>
              <p:cNvSpPr txBox="1"/>
              <p:nvPr/>
            </p:nvSpPr>
            <p:spPr bwMode="auto">
              <a:xfrm>
                <a:off x="349950" y="5027244"/>
                <a:ext cx="4572000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 err="1"/>
                  <a:t>定</a:t>
                </a:r>
                <a:r>
                  <a:rPr lang="en-TW"/>
                  <a:t>態</a:t>
                </a:r>
                <a:r>
                  <a:rPr lang="en-GB" dirty="0" err="1"/>
                  <a:t>的能量</a:t>
                </a:r>
                <a:r>
                  <a:rPr lang="en-GB" dirty="0"/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1E54E9-94F7-BC5A-5C0A-91C21A12C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950" y="5027244"/>
                <a:ext cx="4572000" cy="411010"/>
              </a:xfrm>
              <a:prstGeom prst="rect">
                <a:avLst/>
              </a:prstGeom>
              <a:blipFill>
                <a:blip r:embed="rId13"/>
                <a:stretch>
                  <a:fillRect t="-3030" b="-151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911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11487</TotalTime>
  <Words>2155</Words>
  <Application>Microsoft Macintosh PowerPoint</Application>
  <PresentationFormat>On-screen Show (4:3)</PresentationFormat>
  <Paragraphs>293</Paragraphs>
  <Slides>52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Cambria Math</vt:lpstr>
      <vt:lpstr>Helvetica Neue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581</cp:revision>
  <dcterms:created xsi:type="dcterms:W3CDTF">2008-03-17T12:32:20Z</dcterms:created>
  <dcterms:modified xsi:type="dcterms:W3CDTF">2024-05-27T11:03:25Z</dcterms:modified>
</cp:coreProperties>
</file>