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1833" r:id="rId2"/>
    <p:sldId id="565" r:id="rId3"/>
    <p:sldId id="1599" r:id="rId4"/>
    <p:sldId id="387" r:id="rId5"/>
    <p:sldId id="388" r:id="rId6"/>
    <p:sldId id="310" r:id="rId7"/>
    <p:sldId id="389" r:id="rId8"/>
    <p:sldId id="390" r:id="rId9"/>
    <p:sldId id="1925" r:id="rId10"/>
    <p:sldId id="1923" r:id="rId11"/>
    <p:sldId id="1866" r:id="rId12"/>
    <p:sldId id="1867" r:id="rId13"/>
    <p:sldId id="1856" r:id="rId14"/>
    <p:sldId id="1854" r:id="rId15"/>
    <p:sldId id="1858" r:id="rId16"/>
    <p:sldId id="1913" r:id="rId17"/>
    <p:sldId id="1920" r:id="rId18"/>
    <p:sldId id="1921" r:id="rId19"/>
    <p:sldId id="1929" r:id="rId20"/>
    <p:sldId id="1818" r:id="rId21"/>
    <p:sldId id="1822" r:id="rId22"/>
    <p:sldId id="1927" r:id="rId23"/>
    <p:sldId id="1824" r:id="rId24"/>
    <p:sldId id="1820" r:id="rId25"/>
    <p:sldId id="1890" r:id="rId26"/>
    <p:sldId id="1909" r:id="rId27"/>
    <p:sldId id="1910" r:id="rId28"/>
    <p:sldId id="1891" r:id="rId29"/>
    <p:sldId id="1911" r:id="rId30"/>
    <p:sldId id="1853" r:id="rId31"/>
    <p:sldId id="1821" r:id="rId32"/>
    <p:sldId id="1819" r:id="rId33"/>
    <p:sldId id="1876" r:id="rId34"/>
    <p:sldId id="392" r:id="rId35"/>
    <p:sldId id="559" r:id="rId36"/>
    <p:sldId id="1852" r:id="rId37"/>
    <p:sldId id="1914" r:id="rId38"/>
    <p:sldId id="1926" r:id="rId39"/>
    <p:sldId id="1871" r:id="rId40"/>
    <p:sldId id="1915" r:id="rId41"/>
    <p:sldId id="1872" r:id="rId42"/>
    <p:sldId id="1877" r:id="rId43"/>
    <p:sldId id="1924" r:id="rId44"/>
    <p:sldId id="1916" r:id="rId45"/>
    <p:sldId id="1917" r:id="rId46"/>
    <p:sldId id="1933" r:id="rId47"/>
    <p:sldId id="1928" r:id="rId48"/>
    <p:sldId id="1918" r:id="rId49"/>
    <p:sldId id="1879" r:id="rId50"/>
    <p:sldId id="1855" r:id="rId51"/>
    <p:sldId id="1880" r:id="rId52"/>
    <p:sldId id="1868" r:id="rId53"/>
    <p:sldId id="1919" r:id="rId54"/>
    <p:sldId id="1865" r:id="rId55"/>
    <p:sldId id="1869" r:id="rId56"/>
    <p:sldId id="1870" r:id="rId57"/>
    <p:sldId id="1848" r:id="rId58"/>
    <p:sldId id="1849" r:id="rId59"/>
    <p:sldId id="1851" r:id="rId60"/>
    <p:sldId id="378" r:id="rId61"/>
    <p:sldId id="383" r:id="rId62"/>
    <p:sldId id="872" r:id="rId63"/>
    <p:sldId id="269" r:id="rId64"/>
    <p:sldId id="1129" r:id="rId65"/>
    <p:sldId id="1130" r:id="rId66"/>
    <p:sldId id="873" r:id="rId67"/>
    <p:sldId id="875" r:id="rId68"/>
    <p:sldId id="877" r:id="rId69"/>
    <p:sldId id="1930" r:id="rId70"/>
    <p:sldId id="1817" r:id="rId71"/>
    <p:sldId id="1931" r:id="rId72"/>
    <p:sldId id="876" r:id="rId73"/>
    <p:sldId id="1142" r:id="rId74"/>
    <p:sldId id="1138" r:id="rId75"/>
    <p:sldId id="548" r:id="rId76"/>
    <p:sldId id="1137" r:id="rId77"/>
    <p:sldId id="1140" r:id="rId78"/>
    <p:sldId id="1133" r:id="rId79"/>
    <p:sldId id="1131" r:id="rId80"/>
    <p:sldId id="1932" r:id="rId81"/>
    <p:sldId id="382" r:id="rId82"/>
    <p:sldId id="384" r:id="rId83"/>
    <p:sldId id="398" r:id="rId84"/>
    <p:sldId id="385" r:id="rId85"/>
    <p:sldId id="415" r:id="rId86"/>
    <p:sldId id="416" r:id="rId87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/>
    <p:restoredTop sz="96197" autoAdjust="0"/>
  </p:normalViewPr>
  <p:slideViewPr>
    <p:cSldViewPr>
      <p:cViewPr varScale="1">
        <p:scale>
          <a:sx n="128" d="100"/>
          <a:sy n="128" d="100"/>
        </p:scale>
        <p:origin x="10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ea typeface="新細明體" pitchFamily="18" charset="-120"/>
            </a:endParaRPr>
          </a:p>
        </p:txBody>
      </p:sp>
      <p:sp>
        <p:nvSpPr>
          <p:cNvPr id="305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987976A6-CD16-48DA-90DD-A40C8E7173A4}" type="slidenum">
              <a:rPr lang="zh-TW" altLang="en-US" sz="1200">
                <a:solidFill>
                  <a:srgbClr val="000000"/>
                </a:solidFill>
              </a:rPr>
              <a:pPr/>
              <a:t>76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49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515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>
              <a:ea typeface="新細明體" pitchFamily="18" charset="-120"/>
            </a:endParaRPr>
          </a:p>
        </p:txBody>
      </p:sp>
      <p:sp>
        <p:nvSpPr>
          <p:cNvPr id="30515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fld id="{987976A6-CD16-48DA-90DD-A40C8E7173A4}" type="slidenum">
              <a:rPr lang="zh-TW" altLang="en-US" sz="1200">
                <a:solidFill>
                  <a:srgbClr val="000000"/>
                </a:solidFill>
              </a:rPr>
              <a:pPr/>
              <a:t>77</a:t>
            </a:fld>
            <a:endParaRPr lang="zh-TW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1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2024/5/29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0.png"/><Relationship Id="rId2" Type="http://schemas.openxmlformats.org/officeDocument/2006/relationships/image" Target="../media/image17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230.png"/><Relationship Id="rId10" Type="http://schemas.openxmlformats.org/officeDocument/2006/relationships/image" Target="../media/image25.png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1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512.png"/><Relationship Id="rId7" Type="http://schemas.openxmlformats.org/officeDocument/2006/relationships/image" Target="../media/image52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1.png"/><Relationship Id="rId5" Type="http://schemas.openxmlformats.org/officeDocument/2006/relationships/image" Target="../media/image411.png"/><Relationship Id="rId4" Type="http://schemas.openxmlformats.org/officeDocument/2006/relationships/image" Target="../media/image32.jpeg"/><Relationship Id="rId9" Type="http://schemas.openxmlformats.org/officeDocument/2006/relationships/image" Target="../media/image5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1.png"/><Relationship Id="rId7" Type="http://schemas.openxmlformats.org/officeDocument/2006/relationships/image" Target="../media/image58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50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18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9.pn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7.pn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0.png"/><Relationship Id="rId3" Type="http://schemas.openxmlformats.org/officeDocument/2006/relationships/image" Target="../media/image891.png"/><Relationship Id="rId7" Type="http://schemas.openxmlformats.org/officeDocument/2006/relationships/image" Target="../media/image930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0.png"/><Relationship Id="rId5" Type="http://schemas.openxmlformats.org/officeDocument/2006/relationships/image" Target="../media/image109.png"/><Relationship Id="rId10" Type="http://schemas.openxmlformats.org/officeDocument/2006/relationships/image" Target="../media/image111.png"/><Relationship Id="rId4" Type="http://schemas.openxmlformats.org/officeDocument/2006/relationships/image" Target="../media/image901.pn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1.png"/><Relationship Id="rId3" Type="http://schemas.openxmlformats.org/officeDocument/2006/relationships/image" Target="../media/image1130.png"/><Relationship Id="rId7" Type="http://schemas.openxmlformats.org/officeDocument/2006/relationships/image" Target="../media/image101.jpeg"/><Relationship Id="rId12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6.png"/><Relationship Id="rId5" Type="http://schemas.openxmlformats.org/officeDocument/2006/relationships/image" Target="../media/image611.png"/><Relationship Id="rId10" Type="http://schemas.openxmlformats.org/officeDocument/2006/relationships/image" Target="../media/image651.png"/><Relationship Id="rId4" Type="http://schemas.openxmlformats.org/officeDocument/2006/relationships/image" Target="../media/image591.png"/><Relationship Id="rId9" Type="http://schemas.openxmlformats.org/officeDocument/2006/relationships/image" Target="../media/image11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970.png"/><Relationship Id="rId7" Type="http://schemas.openxmlformats.org/officeDocument/2006/relationships/image" Target="../media/image119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0.png"/><Relationship Id="rId4" Type="http://schemas.openxmlformats.org/officeDocument/2006/relationships/image" Target="../media/image114.jpeg"/><Relationship Id="rId9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760.png"/><Relationship Id="rId7" Type="http://schemas.openxmlformats.org/officeDocument/2006/relationships/image" Target="../media/image800.png"/><Relationship Id="rId12" Type="http://schemas.openxmlformats.org/officeDocument/2006/relationships/image" Target="../media/image840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1.png"/><Relationship Id="rId11" Type="http://schemas.openxmlformats.org/officeDocument/2006/relationships/image" Target="../media/image830.png"/><Relationship Id="rId5" Type="http://schemas.openxmlformats.org/officeDocument/2006/relationships/image" Target="../media/image780.png"/><Relationship Id="rId10" Type="http://schemas.openxmlformats.org/officeDocument/2006/relationships/image" Target="../media/image115.jpeg"/><Relationship Id="rId4" Type="http://schemas.openxmlformats.org/officeDocument/2006/relationships/image" Target="../media/image770.png"/><Relationship Id="rId9" Type="http://schemas.openxmlformats.org/officeDocument/2006/relationships/image" Target="../media/image82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09.png"/><Relationship Id="rId7" Type="http://schemas.openxmlformats.org/officeDocument/2006/relationships/image" Target="../media/image133.png"/><Relationship Id="rId12" Type="http://schemas.openxmlformats.org/officeDocument/2006/relationships/image" Target="../media/image12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22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38.png"/><Relationship Id="rId7" Type="http://schemas.openxmlformats.org/officeDocument/2006/relationships/image" Target="../media/image46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0.png"/><Relationship Id="rId5" Type="http://schemas.openxmlformats.org/officeDocument/2006/relationships/image" Target="../media/image440.png"/><Relationship Id="rId4" Type="http://schemas.openxmlformats.org/officeDocument/2006/relationships/image" Target="../media/image24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7.png"/><Relationship Id="rId3" Type="http://schemas.openxmlformats.org/officeDocument/2006/relationships/image" Target="../media/image138.png"/><Relationship Id="rId7" Type="http://schemas.openxmlformats.org/officeDocument/2006/relationships/image" Target="../media/image115.jpeg"/><Relationship Id="rId12" Type="http://schemas.openxmlformats.org/officeDocument/2006/relationships/image" Target="../media/image14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11" Type="http://schemas.openxmlformats.org/officeDocument/2006/relationships/image" Target="../media/image145.png"/><Relationship Id="rId5" Type="http://schemas.openxmlformats.org/officeDocument/2006/relationships/image" Target="../media/image140.png"/><Relationship Id="rId15" Type="http://schemas.openxmlformats.org/officeDocument/2006/relationships/image" Target="../media/image149.png"/><Relationship Id="rId10" Type="http://schemas.openxmlformats.org/officeDocument/2006/relationships/image" Target="../media/image144.png"/><Relationship Id="rId4" Type="http://schemas.openxmlformats.org/officeDocument/2006/relationships/image" Target="../media/image139.png"/><Relationship Id="rId9" Type="http://schemas.openxmlformats.org/officeDocument/2006/relationships/image" Target="../media/image143.png"/><Relationship Id="rId1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13" Type="http://schemas.openxmlformats.org/officeDocument/2006/relationships/image" Target="../media/image590.png"/><Relationship Id="rId3" Type="http://schemas.openxmlformats.org/officeDocument/2006/relationships/image" Target="../media/image430.png"/><Relationship Id="rId7" Type="http://schemas.openxmlformats.org/officeDocument/2006/relationships/image" Target="../media/image530.png"/><Relationship Id="rId12" Type="http://schemas.openxmlformats.org/officeDocument/2006/relationships/image" Target="../media/image151.png"/><Relationship Id="rId17" Type="http://schemas.openxmlformats.org/officeDocument/2006/relationships/image" Target="../media/image630.png"/><Relationship Id="rId2" Type="http://schemas.openxmlformats.org/officeDocument/2006/relationships/image" Target="../media/image420.png"/><Relationship Id="rId16" Type="http://schemas.openxmlformats.org/officeDocument/2006/relationships/image" Target="../media/image6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11" Type="http://schemas.openxmlformats.org/officeDocument/2006/relationships/image" Target="../media/image570.png"/><Relationship Id="rId5" Type="http://schemas.openxmlformats.org/officeDocument/2006/relationships/image" Target="../media/image510.png"/><Relationship Id="rId15" Type="http://schemas.openxmlformats.org/officeDocument/2006/relationships/image" Target="../media/image610.png"/><Relationship Id="rId10" Type="http://schemas.openxmlformats.org/officeDocument/2006/relationships/image" Target="../media/image560.png"/><Relationship Id="rId4" Type="http://schemas.openxmlformats.org/officeDocument/2006/relationships/image" Target="../media/image500.png"/><Relationship Id="rId9" Type="http://schemas.openxmlformats.org/officeDocument/2006/relationships/image" Target="../media/image550.png"/><Relationship Id="rId14" Type="http://schemas.openxmlformats.org/officeDocument/2006/relationships/image" Target="../media/image6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3" Type="http://schemas.openxmlformats.org/officeDocument/2006/relationships/image" Target="../media/image650.png"/><Relationship Id="rId7" Type="http://schemas.openxmlformats.org/officeDocument/2006/relationships/image" Target="../media/image69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0.png"/><Relationship Id="rId5" Type="http://schemas.openxmlformats.org/officeDocument/2006/relationships/image" Target="../media/image670.png"/><Relationship Id="rId4" Type="http://schemas.openxmlformats.org/officeDocument/2006/relationships/image" Target="../media/image660.png"/><Relationship Id="rId9" Type="http://schemas.openxmlformats.org/officeDocument/2006/relationships/image" Target="../media/image7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0.bin"/><Relationship Id="rId2" Type="http://schemas.openxmlformats.org/officeDocument/2006/relationships/image" Target="../media/image2.jpeg"/><Relationship Id="rId16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8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0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490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0.png"/><Relationship Id="rId5" Type="http://schemas.openxmlformats.org/officeDocument/2006/relationships/image" Target="../media/image1481.png"/><Relationship Id="rId4" Type="http://schemas.openxmlformats.org/officeDocument/2006/relationships/image" Target="../media/image14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0.png"/><Relationship Id="rId5" Type="http://schemas.openxmlformats.org/officeDocument/2006/relationships/image" Target="../media/image1520.png"/><Relationship Id="rId4" Type="http://schemas.openxmlformats.org/officeDocument/2006/relationships/image" Target="../media/image8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0.png"/><Relationship Id="rId13" Type="http://schemas.openxmlformats.org/officeDocument/2006/relationships/image" Target="../media/image2080.png"/><Relationship Id="rId3" Type="http://schemas.openxmlformats.org/officeDocument/2006/relationships/image" Target="../media/image165.png"/><Relationship Id="rId7" Type="http://schemas.openxmlformats.org/officeDocument/2006/relationships/image" Target="../media/image2020.png"/><Relationship Id="rId12" Type="http://schemas.openxmlformats.org/officeDocument/2006/relationships/image" Target="../media/image2070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2060.png"/><Relationship Id="rId5" Type="http://schemas.openxmlformats.org/officeDocument/2006/relationships/image" Target="../media/image2010.png"/><Relationship Id="rId10" Type="http://schemas.openxmlformats.org/officeDocument/2006/relationships/image" Target="../media/image2050.png"/><Relationship Id="rId4" Type="http://schemas.openxmlformats.org/officeDocument/2006/relationships/image" Target="../media/image2000.png"/><Relationship Id="rId9" Type="http://schemas.openxmlformats.org/officeDocument/2006/relationships/image" Target="../media/image20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hyperlink" Target="http://upload.wikimedia.org/wikipedia/commons/6/6d/Translational_motion.gif" TargetMode="Externa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0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5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00.png"/><Relationship Id="rId3" Type="http://schemas.openxmlformats.org/officeDocument/2006/relationships/image" Target="../media/image171.wmf"/><Relationship Id="rId7" Type="http://schemas.openxmlformats.org/officeDocument/2006/relationships/image" Target="../media/image1711.png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0.png"/><Relationship Id="rId5" Type="http://schemas.openxmlformats.org/officeDocument/2006/relationships/image" Target="../media/image1510.png"/><Relationship Id="rId4" Type="http://schemas.openxmlformats.org/officeDocument/2006/relationships/image" Target="../media/image1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716.png"/><Relationship Id="rId3" Type="http://schemas.openxmlformats.org/officeDocument/2006/relationships/image" Target="../media/image138.png"/><Relationship Id="rId7" Type="http://schemas.openxmlformats.org/officeDocument/2006/relationships/image" Target="../media/image7110.png"/><Relationship Id="rId12" Type="http://schemas.openxmlformats.org/officeDocument/2006/relationships/image" Target="../media/image71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0.png"/><Relationship Id="rId11" Type="http://schemas.openxmlformats.org/officeDocument/2006/relationships/image" Target="../media/image714.png"/><Relationship Id="rId5" Type="http://schemas.openxmlformats.org/officeDocument/2006/relationships/image" Target="../media/image7090.png"/><Relationship Id="rId10" Type="http://schemas.openxmlformats.org/officeDocument/2006/relationships/image" Target="../media/image713.png"/><Relationship Id="rId4" Type="http://schemas.openxmlformats.org/officeDocument/2006/relationships/image" Target="../media/image709.png"/><Relationship Id="rId9" Type="http://schemas.openxmlformats.org/officeDocument/2006/relationships/image" Target="../media/image712.png"/><Relationship Id="rId14" Type="http://schemas.openxmlformats.org/officeDocument/2006/relationships/image" Target="../media/image7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6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5.emf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3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729.png"/><Relationship Id="rId3" Type="http://schemas.openxmlformats.org/officeDocument/2006/relationships/image" Target="../media/image719.png"/><Relationship Id="rId7" Type="http://schemas.openxmlformats.org/officeDocument/2006/relationships/image" Target="../media/image724.png"/><Relationship Id="rId12" Type="http://schemas.openxmlformats.org/officeDocument/2006/relationships/image" Target="../media/image728.png"/><Relationship Id="rId2" Type="http://schemas.openxmlformats.org/officeDocument/2006/relationships/image" Target="../media/image7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3.png"/><Relationship Id="rId11" Type="http://schemas.openxmlformats.org/officeDocument/2006/relationships/image" Target="../media/image727.png"/><Relationship Id="rId5" Type="http://schemas.openxmlformats.org/officeDocument/2006/relationships/image" Target="../media/image722.png"/><Relationship Id="rId15" Type="http://schemas.openxmlformats.org/officeDocument/2006/relationships/image" Target="../media/image733.png"/><Relationship Id="rId10" Type="http://schemas.openxmlformats.org/officeDocument/2006/relationships/image" Target="../media/image726.png"/><Relationship Id="rId4" Type="http://schemas.openxmlformats.org/officeDocument/2006/relationships/image" Target="../media/image721.png"/><Relationship Id="rId9" Type="http://schemas.openxmlformats.org/officeDocument/2006/relationships/image" Target="../media/image725.png"/><Relationship Id="rId14" Type="http://schemas.openxmlformats.org/officeDocument/2006/relationships/image" Target="../media/image7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4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2280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wmf"/><Relationship Id="rId4" Type="http://schemas.openxmlformats.org/officeDocument/2006/relationships/oleObject" Target="../embeddings/oleObject41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5" Type="http://schemas.openxmlformats.org/officeDocument/2006/relationships/image" Target="NULL"/><Relationship Id="rId4" Type="http://schemas.openxmlformats.org/officeDocument/2006/relationships/image" Target="../media/image18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70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900.png"/><Relationship Id="rId4" Type="http://schemas.openxmlformats.org/officeDocument/2006/relationships/image" Target="../media/image2580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oleObject" Target="../embeddings/oleObject31.bin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12" Type="http://schemas.openxmlformats.org/officeDocument/2006/relationships/oleObject" Target="../embeddings/oleObject30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.emf"/><Relationship Id="rId4" Type="http://schemas.openxmlformats.org/officeDocument/2006/relationships/image" Target="../media/image5.emf"/><Relationship Id="rId9" Type="http://schemas.openxmlformats.org/officeDocument/2006/relationships/oleObject" Target="../embeddings/oleObject28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7" Type="http://schemas.openxmlformats.org/officeDocument/2006/relationships/image" Target="../media/image195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4" Type="http://schemas.openxmlformats.org/officeDocument/2006/relationships/image" Target="../media/image192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wmf"/><Relationship Id="rId4" Type="http://schemas.openxmlformats.org/officeDocument/2006/relationships/oleObject" Target="../embeddings/oleObject43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7" Type="http://schemas.openxmlformats.org/officeDocument/2006/relationships/image" Target="../media/image192.wmf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198.wmf"/><Relationship Id="rId4" Type="http://schemas.openxmlformats.org/officeDocument/2006/relationships/oleObject" Target="../embeddings/oleObject44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13.png"/><Relationship Id="rId3" Type="http://schemas.openxmlformats.org/officeDocument/2006/relationships/oleObject" Target="../embeddings/oleObject32.bin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9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3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5.emf"/><Relationship Id="rId9" Type="http://schemas.openxmlformats.org/officeDocument/2006/relationships/oleObject" Target="../embeddings/oleObject3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0FBB06-F286-895C-CF27-FAE1EA0DF68E}"/>
              </a:ext>
            </a:extLst>
          </p:cNvPr>
          <p:cNvSpPr txBox="1"/>
          <p:nvPr/>
        </p:nvSpPr>
        <p:spPr bwMode="auto">
          <a:xfrm>
            <a:off x="3563888" y="652046"/>
            <a:ext cx="1728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電子的社會學</a:t>
            </a:r>
          </a:p>
        </p:txBody>
      </p:sp>
      <p:pic>
        <p:nvPicPr>
          <p:cNvPr id="1026" name="Picture 2" descr="Why is Sociology Important in Today's Society?">
            <a:extLst>
              <a:ext uri="{FF2B5EF4-FFF2-40B4-BE49-F238E27FC236}">
                <a16:creationId xmlns:a16="http://schemas.microsoft.com/office/drawing/2014/main" id="{E1B858CA-208B-DE1D-CF07-529AF3C5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14" y="1581311"/>
            <a:ext cx="6702772" cy="400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6362F8-2846-B518-56EE-4A4D45500D62}"/>
              </a:ext>
            </a:extLst>
          </p:cNvPr>
          <p:cNvSpPr txBox="1"/>
          <p:nvPr/>
        </p:nvSpPr>
        <p:spPr bwMode="auto">
          <a:xfrm>
            <a:off x="3203848" y="1142989"/>
            <a:ext cx="30963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Identical Particles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全同粒子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77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6">
            <a:extLst>
              <a:ext uri="{FF2B5EF4-FFF2-40B4-BE49-F238E27FC236}">
                <a16:creationId xmlns:a16="http://schemas.microsoft.com/office/drawing/2014/main" id="{39893224-BF80-AE47-A200-9B116467F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034" y="6234630"/>
            <a:ext cx="343520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全同粒子 </a:t>
            </a:r>
            <a:r>
              <a:rPr lang="en-US" altLang="zh-TW" sz="1800" dirty="0" err="1">
                <a:solidFill>
                  <a:srgbClr val="FF0000"/>
                </a:solidFill>
              </a:rPr>
              <a:t>Indentical</a:t>
            </a:r>
            <a:r>
              <a:rPr lang="en-US" altLang="zh-TW" sz="1800" dirty="0">
                <a:solidFill>
                  <a:srgbClr val="FF0000"/>
                </a:solidFill>
              </a:rPr>
              <a:t> Particles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19462" name="Oval 7">
            <a:extLst>
              <a:ext uri="{FF2B5EF4-FFF2-40B4-BE49-F238E27FC236}">
                <a16:creationId xmlns:a16="http://schemas.microsoft.com/office/drawing/2014/main" id="{DE8459FA-913E-4A40-B92B-84565909E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350" y="1304752"/>
            <a:ext cx="215726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2D7F7E96-335F-6145-8D2D-6DDFA38688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208" y="1227932"/>
            <a:ext cx="27514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1</a:t>
            </a:r>
          </a:p>
        </p:txBody>
      </p:sp>
      <p:sp>
        <p:nvSpPr>
          <p:cNvPr id="19465" name="Text Box 10">
            <a:extLst>
              <a:ext uri="{FF2B5EF4-FFF2-40B4-BE49-F238E27FC236}">
                <a16:creationId xmlns:a16="http://schemas.microsoft.com/office/drawing/2014/main" id="{617C5034-2552-3740-BF67-601CDFE13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700" y="1227932"/>
            <a:ext cx="452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2</a:t>
            </a:r>
          </a:p>
        </p:txBody>
      </p:sp>
      <p:sp>
        <p:nvSpPr>
          <p:cNvPr id="19468" name="Line 14">
            <a:extLst>
              <a:ext uri="{FF2B5EF4-FFF2-40B4-BE49-F238E27FC236}">
                <a16:creationId xmlns:a16="http://schemas.microsoft.com/office/drawing/2014/main" id="{F7874F90-DF64-8E4F-8083-4F910F6CF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8572" y="1651602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60" y="5339451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6132" y="5821156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247499" y="5854941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47499" y="5854941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961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1824547" y="5429165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24547" y="5429165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270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/>
              <p:nvPr/>
            </p:nvSpPr>
            <p:spPr bwMode="auto">
              <a:xfrm>
                <a:off x="611611" y="4094103"/>
                <a:ext cx="2656240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9E4292-DFFD-5371-A108-3BBD36073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611" y="4094103"/>
                <a:ext cx="2656240" cy="276999"/>
              </a:xfrm>
              <a:prstGeom prst="rect">
                <a:avLst/>
              </a:prstGeom>
              <a:blipFill>
                <a:blip r:embed="rId4"/>
                <a:stretch>
                  <a:fillRect t="-4348" r="-476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/>
              <p:nvPr/>
            </p:nvSpPr>
            <p:spPr bwMode="auto">
              <a:xfrm>
                <a:off x="4993453" y="1978010"/>
                <a:ext cx="85087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113E99-16B2-A986-2EB3-2EADC0719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3453" y="1978010"/>
                <a:ext cx="850874" cy="276999"/>
              </a:xfrm>
              <a:prstGeom prst="rect">
                <a:avLst/>
              </a:prstGeom>
              <a:blipFill>
                <a:blip r:embed="rId5"/>
                <a:stretch>
                  <a:fillRect l="-4412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8B2063-F15F-5D71-6CBA-B962BA981292}"/>
              </a:ext>
            </a:extLst>
          </p:cNvPr>
          <p:cNvSpPr txBox="1"/>
          <p:nvPr/>
        </p:nvSpPr>
        <p:spPr bwMode="auto">
          <a:xfrm>
            <a:off x="553629" y="1916091"/>
            <a:ext cx="47662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兩個粒子互換，等同將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兩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個位置數值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互換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41CD6-22AD-A7D8-D5C0-D277F325EB66}"/>
              </a:ext>
            </a:extLst>
          </p:cNvPr>
          <p:cNvSpPr txBox="1"/>
          <p:nvPr/>
        </p:nvSpPr>
        <p:spPr bwMode="auto">
          <a:xfrm>
            <a:off x="527432" y="3640677"/>
            <a:ext cx="7828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如此則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機率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在數值互換之後必須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不變，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也就是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波函數的絕對值必須不變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2CBCC-9E79-8E11-FBD0-FE6874E77A23}"/>
              </a:ext>
            </a:extLst>
          </p:cNvPr>
          <p:cNvSpPr txBox="1"/>
          <p:nvPr/>
        </p:nvSpPr>
        <p:spPr bwMode="auto">
          <a:xfrm>
            <a:off x="521486" y="4455196"/>
            <a:ext cx="7838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因此全同粒子能存在的狀態的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波函數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必須加上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上述這個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額外條件，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0E13F-DB06-F81E-CA2B-2D1D58FD18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07" t="39350" r="2899"/>
          <a:stretch/>
        </p:blipFill>
        <p:spPr>
          <a:xfrm>
            <a:off x="4756855" y="521520"/>
            <a:ext cx="4035035" cy="1412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550509" y="5383871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540295" y="5813075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9A7CF-4EE8-D24D-F388-56CDD5A6B207}"/>
                  </a:ext>
                </a:extLst>
              </p:cNvPr>
              <p:cNvSpPr txBox="1"/>
              <p:nvPr/>
            </p:nvSpPr>
            <p:spPr bwMode="auto">
              <a:xfrm>
                <a:off x="545524" y="893179"/>
                <a:ext cx="502936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/>
                  <a:t>兩個粒子應以</a:t>
                </a:r>
                <a:r>
                  <a:rPr lang="en-GB" dirty="0" err="1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雙變數函數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描述。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9A7CF-4EE8-D24D-F388-56CDD5A6B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524" y="893179"/>
                <a:ext cx="5029369" cy="369332"/>
              </a:xfrm>
              <a:prstGeom prst="rect">
                <a:avLst/>
              </a:prstGeom>
              <a:blipFill>
                <a:blip r:embed="rId7"/>
                <a:stretch>
                  <a:fillRect l="-100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6E57B1EF-771A-BEE3-359F-04A477472E6B}"/>
              </a:ext>
            </a:extLst>
          </p:cNvPr>
          <p:cNvSpPr txBox="1"/>
          <p:nvPr/>
        </p:nvSpPr>
        <p:spPr bwMode="auto">
          <a:xfrm>
            <a:off x="557381" y="2709621"/>
            <a:ext cx="42001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實驗上應是完全無從分辨換了或沒有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A5DA29-8DEC-226B-4962-C14D6F86D684}"/>
              </a:ext>
            </a:extLst>
          </p:cNvPr>
          <p:cNvSpPr txBox="1"/>
          <p:nvPr/>
        </p:nvSpPr>
        <p:spPr bwMode="auto">
          <a:xfrm>
            <a:off x="516034" y="501213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要滿足這個條件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有兩種可能：</a:t>
            </a:r>
            <a:endParaRPr lang="en-US" dirty="0"/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DF23E6F9-A4D4-77B5-FE6F-B7E160098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71" y="3100470"/>
            <a:ext cx="7862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有關兩個全同粒子的測量，在兩者</a:t>
            </a:r>
            <a:r>
              <a:rPr lang="zh-TW" altLang="en-US" sz="1800" dirty="0">
                <a:solidFill>
                  <a:srgbClr val="FF0000"/>
                </a:solidFill>
              </a:rPr>
              <a:t>交換後</a:t>
            </a:r>
            <a:r>
              <a:rPr lang="zh-TW" altLang="en-US" sz="1800" dirty="0"/>
              <a:t>與</a:t>
            </a:r>
            <a:r>
              <a:rPr lang="zh-TW" altLang="en-US" sz="1800" dirty="0">
                <a:solidFill>
                  <a:srgbClr val="FF0000"/>
                </a:solidFill>
              </a:rPr>
              <a:t>交換前</a:t>
            </a:r>
            <a:r>
              <a:rPr lang="zh-TW" altLang="en-US" sz="1800" dirty="0"/>
              <a:t>結果必須相同！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E0FE7-72CC-FC20-0BF9-27E578909DF0}"/>
              </a:ext>
            </a:extLst>
          </p:cNvPr>
          <p:cNvSpPr txBox="1"/>
          <p:nvPr/>
        </p:nvSpPr>
        <p:spPr bwMode="auto">
          <a:xfrm>
            <a:off x="539552" y="476672"/>
            <a:ext cx="4569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互換不變原則在數學上可落實在波函數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3DDD13-48D8-FA51-8D6F-96A3BF26E2F8}"/>
                  </a:ext>
                </a:extLst>
              </p:cNvPr>
              <p:cNvSpPr txBox="1"/>
              <p:nvPr/>
            </p:nvSpPr>
            <p:spPr bwMode="auto">
              <a:xfrm>
                <a:off x="551693" y="2318772"/>
                <a:ext cx="35901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再代入波函數，得到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33DDD13-48D8-FA51-8D6F-96A3BF26E2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693" y="2318772"/>
                <a:ext cx="3590193" cy="369332"/>
              </a:xfrm>
              <a:prstGeom prst="rect">
                <a:avLst/>
              </a:prstGeom>
              <a:blipFill>
                <a:blip r:embed="rId8"/>
                <a:stretch>
                  <a:fillRect l="-14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7">
            <a:extLst>
              <a:ext uri="{FF2B5EF4-FFF2-40B4-BE49-F238E27FC236}">
                <a16:creationId xmlns:a16="http://schemas.microsoft.com/office/drawing/2014/main" id="{EA94AAD3-5C76-C74A-4EFC-F754277A3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93" y="1299900"/>
            <a:ext cx="215726" cy="216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E925BF70-FD1A-421C-0D3B-50D035D663B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9833" y="713818"/>
            <a:ext cx="433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981489-4B45-1EEA-29A1-51DE261B611A}"/>
              </a:ext>
            </a:extLst>
          </p:cNvPr>
          <p:cNvCxnSpPr/>
          <p:nvPr/>
        </p:nvCxnSpPr>
        <p:spPr>
          <a:xfrm>
            <a:off x="6614673" y="1552064"/>
            <a:ext cx="29257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90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2" grpId="0" animBg="1"/>
      <p:bldP spid="19464" grpId="0"/>
      <p:bldP spid="19465" grpId="0"/>
      <p:bldP spid="19468" grpId="0" animBg="1"/>
      <p:bldP spid="19469" grpId="0"/>
      <p:bldP spid="19470" grpId="0"/>
      <p:bldP spid="2" grpId="0" animBg="1"/>
      <p:bldP spid="3" grpId="0" animBg="1"/>
      <p:bldP spid="4" grpId="0" animBg="1"/>
      <p:bldP spid="5" grpId="0" animBg="1"/>
      <p:bldP spid="7" grpId="0"/>
      <p:bldP spid="8" grpId="0"/>
      <p:bldP spid="9" grpId="0"/>
      <p:bldP spid="13" grpId="0"/>
      <p:bldP spid="14" grpId="0"/>
      <p:bldP spid="17" grpId="0"/>
      <p:bldP spid="19" grpId="0"/>
      <p:bldP spid="20" grpId="0"/>
      <p:bldP spid="18" grpId="0"/>
      <p:bldP spid="11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38D034-AA78-4651-FA49-9C1C19886AE9}"/>
              </a:ext>
            </a:extLst>
          </p:cNvPr>
          <p:cNvSpPr txBox="1"/>
          <p:nvPr/>
        </p:nvSpPr>
        <p:spPr bwMode="auto">
          <a:xfrm>
            <a:off x="1499384" y="4975943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基本粒子物理的量子場論可以證明自旋是整數的粒子是波色子。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E5B8C8-2D6A-8338-B7FE-CFB6A30CC336}"/>
              </a:ext>
            </a:extLst>
          </p:cNvPr>
          <p:cNvSpPr txBox="1"/>
          <p:nvPr/>
        </p:nvSpPr>
        <p:spPr bwMode="auto">
          <a:xfrm>
            <a:off x="1499384" y="5444200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自旋是半整數的粒子是費米子。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1B04248-A4F1-7477-B56E-6A2281328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67335"/>
            <a:ext cx="2753139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32C1B4-06AB-60B1-847B-BED8650B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97" y="867334"/>
            <a:ext cx="301898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1BF4EC-DB19-1797-4E83-A329D9045025}"/>
              </a:ext>
            </a:extLst>
          </p:cNvPr>
          <p:cNvSpPr txBox="1"/>
          <p:nvPr/>
        </p:nvSpPr>
        <p:spPr bwMode="auto">
          <a:xfrm>
            <a:off x="1499384" y="5912457"/>
            <a:ext cx="7083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這可以說是相對論原則加上量子力學原則後，理論必須的結果！</a:t>
            </a:r>
          </a:p>
        </p:txBody>
      </p:sp>
    </p:spTree>
    <p:extLst>
      <p:ext uri="{BB962C8B-B14F-4D97-AF65-F5344CB8AC3E}">
        <p14:creationId xmlns:p14="http://schemas.microsoft.com/office/powerpoint/2010/main" val="15298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9" name="Text Box 15">
            <a:extLst>
              <a:ext uri="{FF2B5EF4-FFF2-40B4-BE49-F238E27FC236}">
                <a16:creationId xmlns:a16="http://schemas.microsoft.com/office/drawing/2014/main" id="{6362E3D6-A1F6-7F43-968C-5A83CE63A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802" y="1606212"/>
            <a:ext cx="12969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波色子</a:t>
            </a:r>
          </a:p>
        </p:txBody>
      </p:sp>
      <p:sp>
        <p:nvSpPr>
          <p:cNvPr id="19470" name="Text Box 16">
            <a:extLst>
              <a:ext uri="{FF2B5EF4-FFF2-40B4-BE49-F238E27FC236}">
                <a16:creationId xmlns:a16="http://schemas.microsoft.com/office/drawing/2014/main" id="{2F08C2A7-7A43-B348-94BD-89480E93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320" y="2038927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/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F204815-4526-8943-5247-C4FF4DE4A0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9319" y="2072982"/>
                <a:ext cx="2580065" cy="276999"/>
              </a:xfrm>
              <a:prstGeom prst="rect">
                <a:avLst/>
              </a:prstGeom>
              <a:blipFill>
                <a:blip r:embed="rId2"/>
                <a:stretch>
                  <a:fillRect l="-1961"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/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6451A61-ACA8-B9B5-F4CC-D9ED9D3E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5540" y="1582061"/>
                <a:ext cx="2341154" cy="276999"/>
              </a:xfrm>
              <a:prstGeom prst="rect">
                <a:avLst/>
              </a:prstGeom>
              <a:blipFill>
                <a:blip r:embed="rId3"/>
                <a:stretch>
                  <a:fillRect l="-2703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4EB4541B-FCBB-2B84-B9E7-237FDD64B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3271264"/>
            <a:ext cx="7061200" cy="176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91F7CA-C0E6-8352-5C60-375C02302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2492896"/>
            <a:ext cx="7416800" cy="77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E8780-8A6A-6F87-21F7-BC8A20024CD1}"/>
              </a:ext>
            </a:extLst>
          </p:cNvPr>
          <p:cNvSpPr txBox="1"/>
          <p:nvPr/>
        </p:nvSpPr>
        <p:spPr bwMode="auto">
          <a:xfrm>
            <a:off x="1052142" y="1571254"/>
            <a:ext cx="129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Symmetric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70AB54-D874-6DC1-EAE8-545C5F3FA99A}"/>
              </a:ext>
            </a:extLst>
          </p:cNvPr>
          <p:cNvSpPr txBox="1"/>
          <p:nvPr/>
        </p:nvSpPr>
        <p:spPr bwMode="auto">
          <a:xfrm>
            <a:off x="1045816" y="2009946"/>
            <a:ext cx="180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Anti-Symmetric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7BB60-98D8-2CA0-BD20-5C9FAABE6EE6}"/>
              </a:ext>
            </a:extLst>
          </p:cNvPr>
          <p:cNvSpPr txBox="1"/>
          <p:nvPr/>
        </p:nvSpPr>
        <p:spPr bwMode="auto">
          <a:xfrm>
            <a:off x="1045815" y="5229200"/>
            <a:ext cx="79906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若粒子的波函數一定滿足以上條件，實驗觀察結果自然就與粒子的標籤無關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28485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5A778E46-8C00-EDFF-7A41-25F7FFA5D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8" b="3719"/>
          <a:stretch/>
        </p:blipFill>
        <p:spPr bwMode="auto">
          <a:xfrm>
            <a:off x="3376037" y="330340"/>
            <a:ext cx="2405663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f40_02">
            <a:extLst>
              <a:ext uri="{FF2B5EF4-FFF2-40B4-BE49-F238E27FC236}">
                <a16:creationId xmlns:a16="http://schemas.microsoft.com/office/drawing/2014/main" id="{7733D8EA-62B0-C98E-DE78-53BC70FB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05" y="362159"/>
            <a:ext cx="2656425" cy="179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/>
              <p:nvPr/>
            </p:nvSpPr>
            <p:spPr>
              <a:xfrm>
                <a:off x="2215585" y="1965446"/>
                <a:ext cx="26818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595C2F4C-C0FE-82E9-7BF4-2F3E750C28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585" y="1965446"/>
                <a:ext cx="268183" cy="246221"/>
              </a:xfrm>
              <a:prstGeom prst="rect">
                <a:avLst/>
              </a:prstGeom>
              <a:blipFill>
                <a:blip r:embed="rId4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>
            <a:extLst>
              <a:ext uri="{FF2B5EF4-FFF2-40B4-BE49-F238E27FC236}">
                <a16:creationId xmlns:a16="http://schemas.microsoft.com/office/drawing/2014/main" id="{E100F02B-86C8-98A4-CEE3-503DBED247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952" y="2702308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C95AD752-41CE-E37F-D73C-D2A999A4F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5934506" y="297402"/>
            <a:ext cx="2783811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/>
              <p:nvPr/>
            </p:nvSpPr>
            <p:spPr bwMode="auto">
              <a:xfrm>
                <a:off x="1270865" y="4407351"/>
                <a:ext cx="3301135" cy="6186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34">
                <a:extLst>
                  <a:ext uri="{FF2B5EF4-FFF2-40B4-BE49-F238E27FC236}">
                    <a16:creationId xmlns:a16="http://schemas.microsoft.com/office/drawing/2014/main" id="{15EBB945-FFD7-C3DD-1592-79A5BFDD9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0865" y="4407351"/>
                <a:ext cx="3301135" cy="618631"/>
              </a:xfrm>
              <a:prstGeom prst="rect">
                <a:avLst/>
              </a:prstGeom>
              <a:blipFill>
                <a:blip r:embed="rId5"/>
                <a:stretch>
                  <a:fillRect l="-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/>
              <p:nvPr/>
            </p:nvSpPr>
            <p:spPr bwMode="auto">
              <a:xfrm>
                <a:off x="1270865" y="5424072"/>
                <a:ext cx="3505511" cy="6186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34">
                <a:extLst>
                  <a:ext uri="{FF2B5EF4-FFF2-40B4-BE49-F238E27FC236}">
                    <a16:creationId xmlns:a16="http://schemas.microsoft.com/office/drawing/2014/main" id="{1F9DA724-32BB-608E-98D3-BA5094ACB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0865" y="5424072"/>
                <a:ext cx="3505511" cy="6186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738605" y="6441783"/>
            <a:ext cx="78188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很明顯這兩個波函數都不適合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/>
              <p:nvPr/>
            </p:nvSpPr>
            <p:spPr bwMode="auto">
              <a:xfrm>
                <a:off x="774944" y="3250938"/>
                <a:ext cx="83690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無限大位能井中，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假設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有一個電子處於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狀態，一個電子處於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=2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狀態。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8621DD7-3306-C1A3-F8AC-FEBCCEFF3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944" y="3250938"/>
                <a:ext cx="8369056" cy="369332"/>
              </a:xfrm>
              <a:prstGeom prst="rect">
                <a:avLst/>
              </a:prstGeom>
              <a:blipFill>
                <a:blip r:embed="rId7"/>
                <a:stretch>
                  <a:fillRect l="-45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294E8AF-2C39-6468-76C9-08680883C188}"/>
              </a:ext>
            </a:extLst>
          </p:cNvPr>
          <p:cNvSpPr txBox="1"/>
          <p:nvPr/>
        </p:nvSpPr>
        <p:spPr bwMode="auto">
          <a:xfrm>
            <a:off x="752128" y="4008999"/>
            <a:ext cx="41530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如此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可以寫下兩個可能的波函數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/>
              <p:nvPr/>
            </p:nvSpPr>
            <p:spPr bwMode="auto">
              <a:xfrm>
                <a:off x="755576" y="3645024"/>
                <a:ext cx="6038057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兩個以上粒子的波函數是粒子位置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的函數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7474DE-17D9-973A-B7C2-823DA48E7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645024"/>
                <a:ext cx="6038057" cy="381515"/>
              </a:xfrm>
              <a:prstGeom prst="rect">
                <a:avLst/>
              </a:prstGeom>
              <a:blipFill>
                <a:blip r:embed="rId8"/>
                <a:stretch>
                  <a:fillRect l="-840" t="-967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3C701C-EC70-0F3C-5D2F-4DDB94387884}"/>
                  </a:ext>
                </a:extLst>
              </p:cNvPr>
              <p:cNvSpPr txBox="1"/>
              <p:nvPr/>
            </p:nvSpPr>
            <p:spPr bwMode="auto">
              <a:xfrm>
                <a:off x="738605" y="5058806"/>
                <a:ext cx="71901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這是一號電子處於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基態，二號電子處於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激發態的波函數！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3C701C-EC70-0F3C-5D2F-4DDB94387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605" y="5058806"/>
                <a:ext cx="7190185" cy="369332"/>
              </a:xfrm>
              <a:prstGeom prst="rect">
                <a:avLst/>
              </a:prstGeom>
              <a:blipFill>
                <a:blip r:embed="rId10"/>
                <a:stretch>
                  <a:fillRect l="-70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CE492ACC-A3CA-5C44-346C-801A5FDCE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952" y="2436938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80B77-0F68-4A56-F4BE-6FDAB431E5A6}"/>
                  </a:ext>
                </a:extLst>
              </p:cNvPr>
              <p:cNvSpPr txBox="1"/>
              <p:nvPr/>
            </p:nvSpPr>
            <p:spPr bwMode="auto">
              <a:xfrm>
                <a:off x="752128" y="6047235"/>
                <a:ext cx="719018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這是二號電子處於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基態，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號電子處於</a:t>
                </a:r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激發態的波函數！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80B77-0F68-4A56-F4BE-6FDAB431E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128" y="6047235"/>
                <a:ext cx="7190185" cy="369332"/>
              </a:xfrm>
              <a:prstGeom prst="rect">
                <a:avLst/>
              </a:prstGeom>
              <a:blipFill>
                <a:blip r:embed="rId11"/>
                <a:stretch>
                  <a:fillRect l="-70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924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8" grpId="0"/>
      <p:bldP spid="11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AD0F1-84D3-4982-8B82-4352EB37A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560" y="228149"/>
            <a:ext cx="3760440" cy="64017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/>
              <p:nvPr/>
            </p:nvSpPr>
            <p:spPr bwMode="auto">
              <a:xfrm>
                <a:off x="8654887" y="2730871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C51B13F3-50C1-8232-EEF7-A3E96F9DFB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887" y="2730871"/>
                <a:ext cx="407419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/>
              <p:nvPr/>
            </p:nvSpPr>
            <p:spPr bwMode="auto">
              <a:xfrm>
                <a:off x="8654886" y="5686897"/>
                <a:ext cx="4074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4ABD9D90-9ADA-1389-1558-1A931F2F3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54886" y="5686897"/>
                <a:ext cx="40741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/>
              <p:nvPr/>
            </p:nvSpPr>
            <p:spPr bwMode="auto">
              <a:xfrm>
                <a:off x="5959624" y="239079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AF598727-2A8D-D05C-4087-4A53F8886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9624" y="239079"/>
                <a:ext cx="41158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/>
              <p:nvPr/>
            </p:nvSpPr>
            <p:spPr bwMode="auto">
              <a:xfrm>
                <a:off x="5959624" y="3275110"/>
                <a:ext cx="411588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AFDA6ACA-48A1-F6E0-E043-28B885131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9624" y="3275110"/>
                <a:ext cx="41158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7BFAD45-1C66-6D39-6BDC-D184548D39E3}"/>
              </a:ext>
            </a:extLst>
          </p:cNvPr>
          <p:cNvSpPr txBox="1"/>
          <p:nvPr/>
        </p:nvSpPr>
        <p:spPr bwMode="auto">
          <a:xfrm>
            <a:off x="251520" y="6292591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這兩個狀態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不可能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是兩個全同電子能存在的狀態！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5F479412-192A-9F57-3E84-4D3601F99583}"/>
                  </a:ext>
                </a:extLst>
              </p:cNvPr>
              <p:cNvSpPr txBox="1"/>
              <p:nvPr/>
            </p:nvSpPr>
            <p:spPr bwMode="auto">
              <a:xfrm>
                <a:off x="1572565" y="1340768"/>
                <a:ext cx="3301135" cy="6186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5F479412-192A-9F57-3E84-4D3601F99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2565" y="1340768"/>
                <a:ext cx="3301135" cy="618631"/>
              </a:xfrm>
              <a:prstGeom prst="rect">
                <a:avLst/>
              </a:prstGeom>
              <a:blipFill>
                <a:blip r:embed="rId7"/>
                <a:stretch>
                  <a:fillRect l="-3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0E4EBF6E-E8A7-46CF-BFA3-6775B4D92A14}"/>
                  </a:ext>
                </a:extLst>
              </p:cNvPr>
              <p:cNvSpPr txBox="1"/>
              <p:nvPr/>
            </p:nvSpPr>
            <p:spPr bwMode="auto">
              <a:xfrm>
                <a:off x="1572565" y="4365104"/>
                <a:ext cx="3505511" cy="6186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𝜓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0E4EBF6E-E8A7-46CF-BFA3-6775B4D92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72565" y="4365104"/>
                <a:ext cx="3505511" cy="6186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714297E-1E84-6A4C-9CD2-E31BE9C8079A}"/>
              </a:ext>
            </a:extLst>
          </p:cNvPr>
          <p:cNvSpPr txBox="1"/>
          <p:nvPr/>
        </p:nvSpPr>
        <p:spPr bwMode="auto">
          <a:xfrm>
            <a:off x="251520" y="5891186"/>
            <a:ext cx="4622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機率顯然不是在位置數值互換下不變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145B21-5B2F-031E-00B8-C516B966595C}"/>
              </a:ext>
            </a:extLst>
          </p:cNvPr>
          <p:cNvSpPr txBox="1"/>
          <p:nvPr/>
        </p:nvSpPr>
        <p:spPr bwMode="auto">
          <a:xfrm>
            <a:off x="6632387" y="25575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等機率密度線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8DA2B13-EFAF-CD0A-AF7A-E157FF69F518}"/>
              </a:ext>
            </a:extLst>
          </p:cNvPr>
          <p:cNvCxnSpPr/>
          <p:nvPr/>
        </p:nvCxnSpPr>
        <p:spPr>
          <a:xfrm flipV="1">
            <a:off x="6429598" y="546856"/>
            <a:ext cx="2283674" cy="209005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3DA115-90E0-0D02-BE53-958C1CF4F448}"/>
                  </a:ext>
                </a:extLst>
              </p:cNvPr>
              <p:cNvSpPr txBox="1"/>
              <p:nvPr/>
            </p:nvSpPr>
            <p:spPr bwMode="auto">
              <a:xfrm>
                <a:off x="2345686" y="5605638"/>
                <a:ext cx="85087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3DA115-90E0-0D02-BE53-958C1CF4F4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45686" y="5605638"/>
                <a:ext cx="850874" cy="276999"/>
              </a:xfrm>
              <a:prstGeom prst="rect">
                <a:avLst/>
              </a:prstGeom>
              <a:blipFill>
                <a:blip r:embed="rId9"/>
                <a:stretch>
                  <a:fillRect l="-2941" r="-1471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66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1545965" y="5001651"/>
            <a:ext cx="6995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若取兩個狀態的和，這個線性組合在互換下是不變的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/>
              <p:nvPr/>
            </p:nvSpPr>
            <p:spPr bwMode="auto">
              <a:xfrm>
                <a:off x="1547664" y="5445224"/>
                <a:ext cx="649549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82DBC504-FC26-DC6F-5C09-A475F7939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7664" y="5445224"/>
                <a:ext cx="6495496" cy="664606"/>
              </a:xfrm>
              <a:prstGeom prst="rect">
                <a:avLst/>
              </a:prstGeom>
              <a:blipFill>
                <a:blip r:embed="rId2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AA9D08-C1BA-7638-AAC6-670FBC43EB5F}"/>
                  </a:ext>
                </a:extLst>
              </p:cNvPr>
              <p:cNvSpPr txBox="1"/>
              <p:nvPr/>
            </p:nvSpPr>
            <p:spPr bwMode="auto">
              <a:xfrm>
                <a:off x="1513343" y="4622934"/>
                <a:ext cx="62990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但這兩個波函數在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↔2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位置數值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互換下，會變為彼此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AA9D08-C1BA-7638-AAC6-670FBC43EB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13343" y="4622934"/>
                <a:ext cx="6299018" cy="369332"/>
              </a:xfrm>
              <a:prstGeom prst="rect">
                <a:avLst/>
              </a:prstGeom>
              <a:blipFill>
                <a:blip r:embed="rId3"/>
                <a:stretch>
                  <a:fillRect l="-8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-right Arrow 11">
            <a:extLst>
              <a:ext uri="{FF2B5EF4-FFF2-40B4-BE49-F238E27FC236}">
                <a16:creationId xmlns:a16="http://schemas.microsoft.com/office/drawing/2014/main" id="{9375EA81-6F43-D617-811C-BA6D002AD827}"/>
              </a:ext>
            </a:extLst>
          </p:cNvPr>
          <p:cNvSpPr/>
          <p:nvPr/>
        </p:nvSpPr>
        <p:spPr>
          <a:xfrm>
            <a:off x="4304713" y="4169976"/>
            <a:ext cx="305439" cy="16996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CA3346ED-E091-9825-7EBC-45E45BDF50D3}"/>
                  </a:ext>
                </a:extLst>
              </p:cNvPr>
              <p:cNvSpPr txBox="1"/>
              <p:nvPr/>
            </p:nvSpPr>
            <p:spPr bwMode="auto">
              <a:xfrm>
                <a:off x="4771545" y="3921972"/>
                <a:ext cx="2469786" cy="6186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CA3346ED-E091-9825-7EBC-45E45BDF5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71545" y="3921972"/>
                <a:ext cx="2469786" cy="6186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A1988AB5-DEB2-84F5-3D7B-09F6589C0DFF}"/>
                  </a:ext>
                </a:extLst>
              </p:cNvPr>
              <p:cNvSpPr txBox="1"/>
              <p:nvPr/>
            </p:nvSpPr>
            <p:spPr bwMode="auto">
              <a:xfrm>
                <a:off x="1899050" y="3930062"/>
                <a:ext cx="2341636" cy="61863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A1988AB5-DEB2-84F5-3D7B-09F6589C0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9050" y="3930062"/>
                <a:ext cx="2341636" cy="6186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03D8DCDF-64EF-EBD3-AB70-70D66D702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8" b="3719"/>
          <a:stretch/>
        </p:blipFill>
        <p:spPr bwMode="auto">
          <a:xfrm>
            <a:off x="1899050" y="853400"/>
            <a:ext cx="2405663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FCF4EF1-CB37-6CEC-D015-F3696CFD7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965" y="3225368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9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F54D9CFA-6648-FC94-845C-0A2C4B0D4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4457519" y="820462"/>
            <a:ext cx="2783811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A1C8FDC-4142-97C1-0779-6FDF19895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965" y="2959998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8947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FFDC4-DD51-1878-FF36-0056CC146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380"/>
          <a:stretch/>
        </p:blipFill>
        <p:spPr>
          <a:xfrm>
            <a:off x="2516014" y="2946751"/>
            <a:ext cx="4111972" cy="31629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/>
              <p:nvPr/>
            </p:nvSpPr>
            <p:spPr bwMode="auto">
              <a:xfrm>
                <a:off x="1619672" y="2139396"/>
                <a:ext cx="649549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34">
                <a:extLst>
                  <a:ext uri="{FF2B5EF4-FFF2-40B4-BE49-F238E27FC236}">
                    <a16:creationId xmlns:a16="http://schemas.microsoft.com/office/drawing/2014/main" id="{FFCED2B6-9B88-6C2A-6A76-08412FF6D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9672" y="2139396"/>
                <a:ext cx="6495496" cy="664606"/>
              </a:xfrm>
              <a:prstGeom prst="rect">
                <a:avLst/>
              </a:prstGeom>
              <a:blipFill>
                <a:blip r:embed="rId3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/>
              <p:nvPr/>
            </p:nvSpPr>
            <p:spPr bwMode="auto">
              <a:xfrm>
                <a:off x="1598914" y="1074687"/>
                <a:ext cx="649549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FB4166CD-7B27-ABA1-F08C-58BA28F2C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98914" y="1074687"/>
                <a:ext cx="6495496" cy="664606"/>
              </a:xfrm>
              <a:prstGeom prst="rect">
                <a:avLst/>
              </a:prstGeom>
              <a:blipFill>
                <a:blip r:embed="rId4"/>
                <a:stretch>
                  <a:fillRect b="-18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/>
              <p:nvPr/>
            </p:nvSpPr>
            <p:spPr bwMode="auto">
              <a:xfrm>
                <a:off x="4491013" y="1785456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6" name="文字方塊 34">
                <a:extLst>
                  <a:ext uri="{FF2B5EF4-FFF2-40B4-BE49-F238E27FC236}">
                    <a16:creationId xmlns:a16="http://schemas.microsoft.com/office/drawing/2014/main" id="{024A4733-65C7-C5D3-5C63-1E03C1B95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1013" y="1785456"/>
                <a:ext cx="85495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own Arrow 3">
            <a:extLst>
              <a:ext uri="{FF2B5EF4-FFF2-40B4-BE49-F238E27FC236}">
                <a16:creationId xmlns:a16="http://schemas.microsoft.com/office/drawing/2014/main" id="{C35A6FC5-6FEB-A9DC-9190-550F9F05AA64}"/>
              </a:ext>
            </a:extLst>
          </p:cNvPr>
          <p:cNvSpPr/>
          <p:nvPr/>
        </p:nvSpPr>
        <p:spPr>
          <a:xfrm>
            <a:off x="4135219" y="1736243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3023410" y="6237312"/>
            <a:ext cx="3895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機率密度的粒子互換下不變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09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F1AADA2-5336-1A73-E87A-E2373DBCBEB5}"/>
              </a:ext>
            </a:extLst>
          </p:cNvPr>
          <p:cNvSpPr txBox="1"/>
          <p:nvPr/>
        </p:nvSpPr>
        <p:spPr bwMode="auto">
          <a:xfrm>
            <a:off x="1331640" y="4437112"/>
            <a:ext cx="7416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還可以取兩個狀態的差，這個線性組合的絕對值在互換下也是不變的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/>
              <p:nvPr/>
            </p:nvSpPr>
            <p:spPr bwMode="auto">
              <a:xfrm>
                <a:off x="1414080" y="4890819"/>
                <a:ext cx="651062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1A755CAF-D849-EAAD-F47D-839E14B3CC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4080" y="4890819"/>
                <a:ext cx="6510628" cy="6646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9EBD5AD9-238C-F413-4F9D-43D6F3D0A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8" b="3719"/>
          <a:stretch/>
        </p:blipFill>
        <p:spPr bwMode="auto">
          <a:xfrm>
            <a:off x="1434895" y="1163280"/>
            <a:ext cx="2405663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C64CBE9-0B16-4485-20DE-E7DCC723C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810" y="3535248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8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ACA85315-7634-78CB-E61B-E7FAF4EBCD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50" b="8331"/>
          <a:stretch/>
        </p:blipFill>
        <p:spPr bwMode="auto">
          <a:xfrm>
            <a:off x="3993364" y="1130342"/>
            <a:ext cx="2783811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DB562CA-75D8-F8DE-2F5A-3DE8BBE8D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810" y="3269878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8664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9FFDC4-DD51-1878-FF36-0056CC146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" y="149719"/>
            <a:ext cx="3864981" cy="5649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/>
              <p:nvPr/>
            </p:nvSpPr>
            <p:spPr bwMode="auto">
              <a:xfrm>
                <a:off x="2684837" y="4319946"/>
                <a:ext cx="651062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4837" y="4319946"/>
                <a:ext cx="6510628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/>
              <p:nvPr/>
            </p:nvSpPr>
            <p:spPr bwMode="auto">
              <a:xfrm>
                <a:off x="2684837" y="3201570"/>
                <a:ext cx="651062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zh-TW" altLang="en-US" i="1">
                                          <a:latin typeface="Cambria Math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EFE1868C-8F1F-0ADF-1BF0-1DE1B4BE5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84837" y="3201570"/>
                <a:ext cx="6510628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/>
              <p:nvPr/>
            </p:nvSpPr>
            <p:spPr bwMode="auto">
              <a:xfrm>
                <a:off x="6416327" y="3873673"/>
                <a:ext cx="854955" cy="30777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↔</m:t>
                      </m:r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D9F63227-D410-8CF6-66AE-10269FFDD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6327" y="3873673"/>
                <a:ext cx="854955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own Arrow 9">
            <a:extLst>
              <a:ext uri="{FF2B5EF4-FFF2-40B4-BE49-F238E27FC236}">
                <a16:creationId xmlns:a16="http://schemas.microsoft.com/office/drawing/2014/main" id="{9CB38B48-7892-94EC-4756-04B57CB52DFA}"/>
              </a:ext>
            </a:extLst>
          </p:cNvPr>
          <p:cNvSpPr/>
          <p:nvPr/>
        </p:nvSpPr>
        <p:spPr>
          <a:xfrm>
            <a:off x="6060533" y="3824460"/>
            <a:ext cx="355794" cy="360040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4632214" y="5402614"/>
            <a:ext cx="3895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機率密度的粒子互換下不變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1ADA1-4F1A-BAC0-D557-BEF8D9B0F497}"/>
              </a:ext>
            </a:extLst>
          </p:cNvPr>
          <p:cNvSpPr txBox="1"/>
          <p:nvPr/>
        </p:nvSpPr>
        <p:spPr bwMode="auto">
          <a:xfrm>
            <a:off x="736674" y="5890268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這兩個狀態才是兩個全同電子有可能能存在的狀態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/>
              <p:nvPr/>
            </p:nvSpPr>
            <p:spPr bwMode="auto">
              <a:xfrm>
                <a:off x="736673" y="6276196"/>
                <a:ext cx="56796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注意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兩個粒子位置接近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  <m:r>
                      <a:rPr lang="en-TW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的機率很小！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A92A940-31FE-2835-4473-8E40870BB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6673" y="6276196"/>
                <a:ext cx="5679653" cy="369332"/>
              </a:xfrm>
              <a:prstGeom prst="rect">
                <a:avLst/>
              </a:prstGeom>
              <a:blipFill>
                <a:blip r:embed="rId6"/>
                <a:stretch>
                  <a:fillRect l="-111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1F319D-5EC0-8FE3-99CC-FA882D2CD354}"/>
                  </a:ext>
                </a:extLst>
              </p:cNvPr>
              <p:cNvSpPr txBox="1"/>
              <p:nvPr/>
            </p:nvSpPr>
            <p:spPr bwMode="auto">
              <a:xfrm>
                <a:off x="4691217" y="5098177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1F319D-5EC0-8FE3-99CC-FA882D2C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91217" y="5098177"/>
                <a:ext cx="2580065" cy="276999"/>
              </a:xfrm>
              <a:prstGeom prst="rect">
                <a:avLst/>
              </a:prstGeom>
              <a:blipFill>
                <a:blip r:embed="rId7"/>
                <a:stretch>
                  <a:fillRect l="-1961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8A7E90-69B8-1D14-C058-3F9E2B34BAF6}"/>
                  </a:ext>
                </a:extLst>
              </p:cNvPr>
              <p:cNvSpPr txBox="1"/>
              <p:nvPr/>
            </p:nvSpPr>
            <p:spPr bwMode="auto">
              <a:xfrm>
                <a:off x="4644010" y="1302854"/>
                <a:ext cx="2341154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8A7E90-69B8-1D14-C058-3F9E2B34B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4010" y="1302854"/>
                <a:ext cx="2341154" cy="276999"/>
              </a:xfrm>
              <a:prstGeom prst="rect">
                <a:avLst/>
              </a:prstGeom>
              <a:blipFill>
                <a:blip r:embed="rId8"/>
                <a:stretch>
                  <a:fillRect l="-2688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430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/>
              <p:nvPr/>
            </p:nvSpPr>
            <p:spPr bwMode="auto">
              <a:xfrm>
                <a:off x="1509337" y="3658881"/>
                <a:ext cx="5444632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34">
                <a:extLst>
                  <a:ext uri="{FF2B5EF4-FFF2-40B4-BE49-F238E27FC236}">
                    <a16:creationId xmlns:a16="http://schemas.microsoft.com/office/drawing/2014/main" id="{2622C749-5DC9-1B70-F972-B69229BA9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9337" y="3658881"/>
                <a:ext cx="5444632" cy="6646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0FEC7C9-FECE-CE67-162E-C9F4EA3CB769}"/>
              </a:ext>
            </a:extLst>
          </p:cNvPr>
          <p:cNvSpPr txBox="1"/>
          <p:nvPr/>
        </p:nvSpPr>
        <p:spPr bwMode="auto">
          <a:xfrm>
            <a:off x="1485892" y="4918779"/>
            <a:ext cx="3895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機率密度的粒子互換下不變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71ADA1-4F1A-BAC0-D557-BEF8D9B0F497}"/>
              </a:ext>
            </a:extLst>
          </p:cNvPr>
          <p:cNvSpPr txBox="1"/>
          <p:nvPr/>
        </p:nvSpPr>
        <p:spPr bwMode="auto">
          <a:xfrm>
            <a:off x="1485892" y="5329887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這兩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種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狀態才是兩個全同電子有可能能存在的狀態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1F319D-5EC0-8FE3-99CC-FA882D2CD354}"/>
                  </a:ext>
                </a:extLst>
              </p:cNvPr>
              <p:cNvSpPr txBox="1"/>
              <p:nvPr/>
            </p:nvSpPr>
            <p:spPr bwMode="auto">
              <a:xfrm>
                <a:off x="4355976" y="4437112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81F319D-5EC0-8FE3-99CC-FA882D2C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4437112"/>
                <a:ext cx="2580065" cy="276999"/>
              </a:xfrm>
              <a:prstGeom prst="rect">
                <a:avLst/>
              </a:prstGeom>
              <a:blipFill>
                <a:blip r:embed="rId3"/>
                <a:stretch>
                  <a:fillRect l="-1961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39BF4AA-3ED9-8ACF-447E-27904F50E93C}"/>
                  </a:ext>
                </a:extLst>
              </p:cNvPr>
              <p:cNvSpPr txBox="1"/>
              <p:nvPr/>
            </p:nvSpPr>
            <p:spPr bwMode="auto">
              <a:xfrm>
                <a:off x="1506542" y="2088632"/>
                <a:ext cx="542949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34">
                <a:extLst>
                  <a:ext uri="{FF2B5EF4-FFF2-40B4-BE49-F238E27FC236}">
                    <a16:creationId xmlns:a16="http://schemas.microsoft.com/office/drawing/2014/main" id="{839BF4AA-3ED9-8ACF-447E-27904F50E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6542" y="2088632"/>
                <a:ext cx="5429499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1C5BE696-BF11-FDA7-5A8E-7B7D12410795}"/>
                  </a:ext>
                </a:extLst>
              </p:cNvPr>
              <p:cNvSpPr txBox="1"/>
              <p:nvPr/>
            </p:nvSpPr>
            <p:spPr bwMode="auto">
              <a:xfrm>
                <a:off x="1509338" y="1080435"/>
                <a:ext cx="166331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4">
                <a:extLst>
                  <a:ext uri="{FF2B5EF4-FFF2-40B4-BE49-F238E27FC236}">
                    <a16:creationId xmlns:a16="http://schemas.microsoft.com/office/drawing/2014/main" id="{1C5BE696-BF11-FDA7-5A8E-7B7D12410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9338" y="1080435"/>
                <a:ext cx="1663316" cy="369332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F196694-3812-567B-1694-B3E5B7824F7D}"/>
              </a:ext>
            </a:extLst>
          </p:cNvPr>
          <p:cNvSpPr txBox="1"/>
          <p:nvPr/>
        </p:nvSpPr>
        <p:spPr bwMode="auto">
          <a:xfrm>
            <a:off x="1509337" y="643644"/>
            <a:ext cx="35355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從任一個雙粒子波函數出發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0523FF-AB14-B939-6A4D-637948B94E53}"/>
              </a:ext>
            </a:extLst>
          </p:cNvPr>
          <p:cNvSpPr txBox="1"/>
          <p:nvPr/>
        </p:nvSpPr>
        <p:spPr bwMode="auto">
          <a:xfrm>
            <a:off x="1497834" y="1680570"/>
            <a:ext cx="589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我們都可以將它對稱化為一互換下對稱的波函數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F49DAF-967A-3D4C-D895-8EB38CC93729}"/>
              </a:ext>
            </a:extLst>
          </p:cNvPr>
          <p:cNvSpPr txBox="1"/>
          <p:nvPr/>
        </p:nvSpPr>
        <p:spPr bwMode="auto">
          <a:xfrm>
            <a:off x="1509337" y="3237117"/>
            <a:ext cx="58932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也可以將它反對稱化為一互換下反對稱的波函數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F93142-FE7F-FB2C-6AE2-E47D49E8423B}"/>
                  </a:ext>
                </a:extLst>
              </p:cNvPr>
              <p:cNvSpPr txBox="1"/>
              <p:nvPr/>
            </p:nvSpPr>
            <p:spPr bwMode="auto">
              <a:xfrm>
                <a:off x="4334975" y="2814941"/>
                <a:ext cx="240694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F93142-FE7F-FB2C-6AE2-E47D49E84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34975" y="2814941"/>
                <a:ext cx="2406941" cy="276999"/>
              </a:xfrm>
              <a:prstGeom prst="rect">
                <a:avLst/>
              </a:prstGeom>
              <a:blipFill>
                <a:blip r:embed="rId6"/>
                <a:stretch>
                  <a:fillRect l="-1579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DFDA23E-9471-74D0-09EB-CCCA4D6B0DBD}"/>
              </a:ext>
            </a:extLst>
          </p:cNvPr>
          <p:cNvSpPr txBox="1"/>
          <p:nvPr/>
        </p:nvSpPr>
        <p:spPr bwMode="auto">
          <a:xfrm>
            <a:off x="1506541" y="5771990"/>
            <a:ext cx="49064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前者適用於波色子，後者適用於費米子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6710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pdss017017">
            <a:extLst>
              <a:ext uri="{FF2B5EF4-FFF2-40B4-BE49-F238E27FC236}">
                <a16:creationId xmlns:a16="http://schemas.microsoft.com/office/drawing/2014/main" id="{9F896DB4-F377-3246-8675-0CC008AD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76475"/>
            <a:ext cx="208280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val 5">
            <a:extLst>
              <a:ext uri="{FF2B5EF4-FFF2-40B4-BE49-F238E27FC236}">
                <a16:creationId xmlns:a16="http://schemas.microsoft.com/office/drawing/2014/main" id="{9396465D-CEF0-B94C-AFF9-09E773D1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1270" name="Oval 6">
            <a:extLst>
              <a:ext uri="{FF2B5EF4-FFF2-40B4-BE49-F238E27FC236}">
                <a16:creationId xmlns:a16="http://schemas.microsoft.com/office/drawing/2014/main" id="{6CF286B6-D4AA-7B4F-BDA0-5208C95E2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845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1266" name="Object 8">
            <a:extLst>
              <a:ext uri="{FF2B5EF4-FFF2-40B4-BE49-F238E27FC236}">
                <a16:creationId xmlns:a16="http://schemas.microsoft.com/office/drawing/2014/main" id="{A18AA9BC-0161-1642-87C8-FE51DE3DBA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3505200" imgH="4686300" progId="Equation.3">
                  <p:embed/>
                </p:oleObj>
              </mc:Choice>
              <mc:Fallback>
                <p:oleObj name="方程式" r:id="rId3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9">
            <a:extLst>
              <a:ext uri="{FF2B5EF4-FFF2-40B4-BE49-F238E27FC236}">
                <a16:creationId xmlns:a16="http://schemas.microsoft.com/office/drawing/2014/main" id="{61E67346-EC8A-794D-A885-EE0F1E1ED5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9563" y="393382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3505200" imgH="4686300" progId="Equation.3">
                  <p:embed/>
                </p:oleObj>
              </mc:Choice>
              <mc:Fallback>
                <p:oleObj name="方程式" r:id="rId5" imgW="3505200" imgH="4686300" progId="Equation.3">
                  <p:embed/>
                  <p:pic>
                    <p:nvPicPr>
                      <p:cNvPr id="11267" name="Object 9">
                        <a:extLst>
                          <a:ext uri="{FF2B5EF4-FFF2-40B4-BE49-F238E27FC236}">
                            <a16:creationId xmlns:a16="http://schemas.microsoft.com/office/drawing/2014/main" id="{61E67346-EC8A-794D-A885-EE0F1E1ED5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393382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11">
            <a:extLst>
              <a:ext uri="{FF2B5EF4-FFF2-40B4-BE49-F238E27FC236}">
                <a16:creationId xmlns:a16="http://schemas.microsoft.com/office/drawing/2014/main" id="{FCE220E3-E120-5B45-ADDD-C919A7FDF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229225"/>
            <a:ext cx="33131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/>
              <a:t>Could you tell the difference?</a:t>
            </a:r>
            <a:endParaRPr lang="zh-TW" altLang="en-US" sz="1800"/>
          </a:p>
        </p:txBody>
      </p:sp>
      <p:sp>
        <p:nvSpPr>
          <p:cNvPr id="11272" name="Text Box 12">
            <a:extLst>
              <a:ext uri="{FF2B5EF4-FFF2-40B4-BE49-F238E27FC236}">
                <a16:creationId xmlns:a16="http://schemas.microsoft.com/office/drawing/2014/main" id="{FD4C6BFD-776E-3A4D-A82F-138674C17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4505" y="1402319"/>
            <a:ext cx="3337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全同粒子 </a:t>
            </a:r>
            <a:r>
              <a:rPr lang="en-US" altLang="zh-TW" sz="1800" dirty="0">
                <a:solidFill>
                  <a:srgbClr val="FF0000"/>
                </a:solidFill>
              </a:rPr>
              <a:t>Identical Particles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844819-3ACB-DAA1-15C4-5F80EA0445FC}"/>
              </a:ext>
            </a:extLst>
          </p:cNvPr>
          <p:cNvSpPr txBox="1"/>
          <p:nvPr/>
        </p:nvSpPr>
        <p:spPr bwMode="auto">
          <a:xfrm>
            <a:off x="3046992" y="5692259"/>
            <a:ext cx="5053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顯然所有的電子，實驗測量的性質都一樣！</a:t>
            </a:r>
          </a:p>
        </p:txBody>
      </p:sp>
    </p:spTree>
    <p:extLst>
      <p:ext uri="{BB962C8B-B14F-4D97-AF65-F5344CB8AC3E}">
        <p14:creationId xmlns:p14="http://schemas.microsoft.com/office/powerpoint/2010/main" val="1556105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4" descr="42bio3">
            <a:extLst>
              <a:ext uri="{FF2B5EF4-FFF2-40B4-BE49-F238E27FC236}">
                <a16:creationId xmlns:a16="http://schemas.microsoft.com/office/drawing/2014/main" id="{95554FE1-4F03-1545-8B57-85FC2933A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22272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>
            <a:extLst>
              <a:ext uri="{FF2B5EF4-FFF2-40B4-BE49-F238E27FC236}">
                <a16:creationId xmlns:a16="http://schemas.microsoft.com/office/drawing/2014/main" id="{E1A34B21-C3CB-1A47-8D85-1C789F1E9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367" y="6175411"/>
            <a:ext cx="4321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/>
              <a:t>Pauli Exclusion Principle (1925)</a:t>
            </a:r>
            <a:endParaRPr lang="zh-TW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5565" y="4125390"/>
                <a:ext cx="62325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若兩電子存於同一狀態</a:t>
                </a:r>
                <a14:m>
                  <m:oMath xmlns:m="http://schemas.openxmlformats.org/officeDocument/2006/math">
                    <m:r>
                      <a:rPr lang="el-GR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l-GR" sz="1800" dirty="0"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>
                    <a:cs typeface="Times New Roman" panose="02020603050405020304" pitchFamily="18" charset="0"/>
                  </a:rPr>
                  <a:t>波函數可分解為個別</a:t>
                </a:r>
                <a14:m>
                  <m:oMath xmlns:m="http://schemas.openxmlformats.org/officeDocument/2006/math">
                    <m:r>
                      <a:rPr lang="el-GR" altLang="zh-TW" sz="1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zh-TW" altLang="en-US" sz="1800" dirty="0">
                    <a:cs typeface="Times New Roman" panose="02020603050405020304" pitchFamily="18" charset="0"/>
                  </a:rPr>
                  <a:t>的乘積：</a:t>
                </a:r>
                <a:endParaRPr lang="zh-TW" altLang="el-GR" sz="1800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487" name="Text Box 7">
                <a:extLst>
                  <a:ext uri="{FF2B5EF4-FFF2-40B4-BE49-F238E27FC236}">
                    <a16:creationId xmlns:a16="http://schemas.microsoft.com/office/drawing/2014/main" id="{8729F810-10E1-7142-AEE4-602DD440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5565" y="4125390"/>
                <a:ext cx="6232526" cy="369332"/>
              </a:xfrm>
              <a:prstGeom prst="rect">
                <a:avLst/>
              </a:prstGeom>
              <a:blipFill>
                <a:blip r:embed="rId3"/>
                <a:stretch>
                  <a:fillRect l="-81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8" name="Text Box 10">
            <a:extLst>
              <a:ext uri="{FF2B5EF4-FFF2-40B4-BE49-F238E27FC236}">
                <a16:creationId xmlns:a16="http://schemas.microsoft.com/office/drawing/2014/main" id="{ABC996ED-2889-E44F-B211-DBA9309C1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3549" y="5749616"/>
            <a:ext cx="3760379" cy="396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2000" dirty="0"/>
              <a:t>任兩電子不能存於同一量子態！</a:t>
            </a:r>
          </a:p>
        </p:txBody>
      </p:sp>
      <p:pic>
        <p:nvPicPr>
          <p:cNvPr id="20489" name="Picture 11" descr="42p1371">
            <a:extLst>
              <a:ext uri="{FF2B5EF4-FFF2-40B4-BE49-F238E27FC236}">
                <a16:creationId xmlns:a16="http://schemas.microsoft.com/office/drawing/2014/main" id="{3BAB08AB-7754-EB49-979C-DBC9A4BA3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25876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434F52-E8F5-4F7E-A6D6-DBA54DC15CD1}"/>
              </a:ext>
            </a:extLst>
          </p:cNvPr>
          <p:cNvSpPr txBox="1"/>
          <p:nvPr/>
        </p:nvSpPr>
        <p:spPr bwMode="auto">
          <a:xfrm>
            <a:off x="4572000" y="5290218"/>
            <a:ext cx="2880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>
                <a:cs typeface="Times New Roman" panose="02020603050405020304" pitchFamily="18" charset="0"/>
              </a:rPr>
              <a:t>因此</a:t>
            </a:r>
            <a:r>
              <a:rPr lang="zh-TW" altLang="el-GR" sz="1800" dirty="0">
                <a:cs typeface="Times New Roman" panose="02020603050405020304" pitchFamily="18" charset="0"/>
              </a:rPr>
              <a:t>波函數</a:t>
            </a:r>
            <a:r>
              <a:rPr lang="zh-TW" altLang="en-US" sz="1800" dirty="0">
                <a:cs typeface="Times New Roman" panose="02020603050405020304" pitchFamily="18" charset="0"/>
              </a:rPr>
              <a:t>必須</a:t>
            </a:r>
            <a:r>
              <a:rPr lang="zh-TW" altLang="el-GR" sz="1800" dirty="0">
                <a:cs typeface="Times New Roman" panose="02020603050405020304" pitchFamily="18" charset="0"/>
              </a:rPr>
              <a:t>為零</a:t>
            </a:r>
            <a:r>
              <a:rPr lang="zh-TW" altLang="en-US" dirty="0">
                <a:cs typeface="Times New Roman" panose="02020603050405020304" pitchFamily="18" charset="0"/>
              </a:rPr>
              <a:t>。</a:t>
            </a:r>
            <a:endParaRPr lang="en-US" altLang="zh-TW" sz="1800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/>
              <p:nvPr/>
            </p:nvSpPr>
            <p:spPr bwMode="auto">
              <a:xfrm>
                <a:off x="3043513" y="4509983"/>
                <a:ext cx="152848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4C2A99-2505-E7A0-9C27-A1762CC17D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3513" y="4509983"/>
                <a:ext cx="1528487" cy="276999"/>
              </a:xfrm>
              <a:prstGeom prst="rect">
                <a:avLst/>
              </a:prstGeom>
              <a:blipFill>
                <a:blip r:embed="rId5"/>
                <a:stretch>
                  <a:fillRect b="-363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/>
              <p:nvPr/>
            </p:nvSpPr>
            <p:spPr bwMode="auto">
              <a:xfrm>
                <a:off x="3043513" y="5330205"/>
                <a:ext cx="1369453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E391F93-9EAE-DEFD-0F92-9656CE758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3513" y="5330205"/>
                <a:ext cx="1369453" cy="276999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9C711D-1E32-03AC-EB24-C205A3AE5B6E}"/>
              </a:ext>
            </a:extLst>
          </p:cNvPr>
          <p:cNvSpPr txBox="1"/>
          <p:nvPr/>
        </p:nvSpPr>
        <p:spPr bwMode="auto">
          <a:xfrm>
            <a:off x="3004064" y="3311683"/>
            <a:ext cx="59604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電子是費米子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將兩個電子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位置數值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互換時，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多一負號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FA56DB-11C3-4959-889B-683B93F8FD13}"/>
                  </a:ext>
                </a:extLst>
              </p:cNvPr>
              <p:cNvSpPr txBox="1"/>
              <p:nvPr/>
            </p:nvSpPr>
            <p:spPr bwMode="auto">
              <a:xfrm>
                <a:off x="3075501" y="3730782"/>
                <a:ext cx="2580065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4FA56DB-11C3-4959-889B-683B93F8F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501" y="3730782"/>
                <a:ext cx="2580065" cy="276999"/>
              </a:xfrm>
              <a:prstGeom prst="rect">
                <a:avLst/>
              </a:prstGeom>
              <a:blipFill>
                <a:blip r:embed="rId7"/>
                <a:stretch>
                  <a:fillRect l="-1961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81DE902A-2FF8-9D90-4FF6-C98825939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98" b="3719"/>
          <a:stretch/>
        </p:blipFill>
        <p:spPr bwMode="auto">
          <a:xfrm>
            <a:off x="4115789" y="363315"/>
            <a:ext cx="2405663" cy="288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BA504D0-B1DD-3A78-1E99-84F60821B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747" y="2469912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0F9E7A1-7F28-592A-2957-1EBA1993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704" y="2469913"/>
            <a:ext cx="193746" cy="178949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AD4F13-EE60-0BB0-9B73-DCC861E2EBAA}"/>
                  </a:ext>
                </a:extLst>
              </p:cNvPr>
              <p:cNvSpPr txBox="1"/>
              <p:nvPr/>
            </p:nvSpPr>
            <p:spPr bwMode="auto">
              <a:xfrm>
                <a:off x="3041801" y="4910544"/>
                <a:ext cx="602891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𝑐</m:t>
                      </m:r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l-GR" altLang="zh-TW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𝜙</m:t>
                      </m:r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0AD4F13-EE60-0BB0-9B73-DCC861E2E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1801" y="4910544"/>
                <a:ext cx="6028916" cy="276999"/>
              </a:xfrm>
              <a:prstGeom prst="rect">
                <a:avLst/>
              </a:prstGeom>
              <a:blipFill>
                <a:blip r:embed="rId9"/>
                <a:stretch>
                  <a:fillRect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648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  <p:bldP spid="20488" grpId="0" animBg="1"/>
      <p:bldP spid="4" grpId="0"/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/>
              <p:nvPr/>
            </p:nvSpPr>
            <p:spPr bwMode="auto">
              <a:xfrm>
                <a:off x="683568" y="836712"/>
                <a:ext cx="81859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我們可以從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單一電子波函數乘積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出發，強制對稱條件可以符合：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146EBB-CCE6-EACA-FB6A-A6E582973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3568" y="836712"/>
                <a:ext cx="8185987" cy="369332"/>
              </a:xfrm>
              <a:prstGeom prst="rect">
                <a:avLst/>
              </a:prstGeom>
              <a:blipFill>
                <a:blip r:embed="rId2"/>
                <a:stretch>
                  <a:fillRect l="-61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/>
              <p:nvPr/>
            </p:nvSpPr>
            <p:spPr bwMode="auto">
              <a:xfrm>
                <a:off x="731182" y="1281515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590A1A2D-6876-F02C-A719-9BBCD92A7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182" y="1281515"/>
                <a:ext cx="6723149" cy="6646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/>
              <p:nvPr/>
            </p:nvSpPr>
            <p:spPr bwMode="auto">
              <a:xfrm>
                <a:off x="731182" y="3329741"/>
                <a:ext cx="660375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34">
                <a:extLst>
                  <a:ext uri="{FF2B5EF4-FFF2-40B4-BE49-F238E27FC236}">
                    <a16:creationId xmlns:a16="http://schemas.microsoft.com/office/drawing/2014/main" id="{113163F9-B3FA-2AD3-5B59-239733FE2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182" y="3329741"/>
                <a:ext cx="6603757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/>
              <p:nvPr/>
            </p:nvSpPr>
            <p:spPr bwMode="auto">
              <a:xfrm>
                <a:off x="714896" y="3915672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34">
                <a:extLst>
                  <a:ext uri="{FF2B5EF4-FFF2-40B4-BE49-F238E27FC236}">
                    <a16:creationId xmlns:a16="http://schemas.microsoft.com/office/drawing/2014/main" id="{469E12D3-712F-DFA7-272B-A6FFF2BB5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4896" y="3915672"/>
                <a:ext cx="7395845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/>
              <p:nvPr/>
            </p:nvSpPr>
            <p:spPr bwMode="auto">
              <a:xfrm>
                <a:off x="718875" y="4481842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34">
                <a:extLst>
                  <a:ext uri="{FF2B5EF4-FFF2-40B4-BE49-F238E27FC236}">
                    <a16:creationId xmlns:a16="http://schemas.microsoft.com/office/drawing/2014/main" id="{EF0221B8-96C3-9765-2967-76343D05E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875" y="4481842"/>
                <a:ext cx="4843488" cy="369332"/>
              </a:xfrm>
              <a:prstGeom prst="rect">
                <a:avLst/>
              </a:prstGeom>
              <a:blipFill>
                <a:blip r:embed="rId6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3007E207-ABA3-A126-6D56-855717A8AA1D}"/>
              </a:ext>
            </a:extLst>
          </p:cNvPr>
          <p:cNvSpPr txBox="1"/>
          <p:nvPr/>
        </p:nvSpPr>
        <p:spPr bwMode="auto">
          <a:xfrm>
            <a:off x="701363" y="5019794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就是將所有可能互換形成的波函數都加起來，結果自然是對稱的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/>
              <p:nvPr/>
            </p:nvSpPr>
            <p:spPr bwMode="auto">
              <a:xfrm>
                <a:off x="653788" y="2043191"/>
                <a:ext cx="82157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加上去的第二項，其實是原來波函數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↔2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互換，加上去，結果自然是對稱的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E7AC426-FC9A-F7C8-FEA8-EF17736D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3788" y="2043191"/>
                <a:ext cx="8215767" cy="369332"/>
              </a:xfrm>
              <a:prstGeom prst="rect">
                <a:avLst/>
              </a:prstGeom>
              <a:blipFill>
                <a:blip r:embed="rId7"/>
                <a:stretch>
                  <a:fillRect l="-61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6F36197-8567-9B9B-820C-4F6601523758}"/>
              </a:ext>
            </a:extLst>
          </p:cNvPr>
          <p:cNvSpPr txBox="1"/>
          <p:nvPr/>
        </p:nvSpPr>
        <p:spPr bwMode="auto">
          <a:xfrm>
            <a:off x="671434" y="2852110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這樣的方法很容易擴展到粒子數大於2的情況：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3078BF-8496-75AF-EB00-CB1EB7B0FCCF}"/>
              </a:ext>
            </a:extLst>
          </p:cNvPr>
          <p:cNvSpPr txBox="1"/>
          <p:nvPr/>
        </p:nvSpPr>
        <p:spPr bwMode="auto">
          <a:xfrm>
            <a:off x="691686" y="5939250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這就稱為對稱化，波色子量子系統必定得選擇對稱化後的狀態。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2C551-777A-CF78-0669-F11D3C775984}"/>
              </a:ext>
            </a:extLst>
          </p:cNvPr>
          <p:cNvSpPr txBox="1"/>
          <p:nvPr/>
        </p:nvSpPr>
        <p:spPr bwMode="auto">
          <a:xfrm>
            <a:off x="691686" y="5495064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驗證：任意兩個粒子互換，波函數是不變的！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/>
              <p:nvPr/>
            </p:nvSpPr>
            <p:spPr bwMode="auto">
              <a:xfrm>
                <a:off x="5507348" y="5498538"/>
                <a:ext cx="313184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34">
                <a:extLst>
                  <a:ext uri="{FF2B5EF4-FFF2-40B4-BE49-F238E27FC236}">
                    <a16:creationId xmlns:a16="http://schemas.microsoft.com/office/drawing/2014/main" id="{1F1E09C6-7092-7FE7-0C00-010F020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07348" y="5498538"/>
                <a:ext cx="3131840" cy="369332"/>
              </a:xfrm>
              <a:prstGeom prst="rect">
                <a:avLst/>
              </a:prstGeom>
              <a:blipFill>
                <a:blip r:embed="rId8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11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6" grpId="0"/>
      <p:bldP spid="3" grpId="0"/>
      <p:bldP spid="4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771863" y="3059093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1863" y="3059093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755576" y="3645024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645024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759555" y="4211194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555" y="4211194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/>
              <p:nvPr/>
            </p:nvSpPr>
            <p:spPr bwMode="auto">
              <a:xfrm>
                <a:off x="745322" y="1558565"/>
                <a:ext cx="6723149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34">
                <a:extLst>
                  <a:ext uri="{FF2B5EF4-FFF2-40B4-BE49-F238E27FC236}">
                    <a16:creationId xmlns:a16="http://schemas.microsoft.com/office/drawing/2014/main" id="{7D3D38B1-9C0E-5356-AE69-18F0FF601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5322" y="1558565"/>
                <a:ext cx="6723149" cy="6646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42BAD58-0311-6713-D4F9-256434CD20FF}"/>
              </a:ext>
            </a:extLst>
          </p:cNvPr>
          <p:cNvSpPr txBox="1"/>
          <p:nvPr/>
        </p:nvSpPr>
        <p:spPr bwMode="auto">
          <a:xfrm>
            <a:off x="694580" y="2554025"/>
            <a:ext cx="8121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推廣到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粒子的情況：</a:t>
            </a: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045AA396-6AB6-9B37-F6FB-F5C162560197}"/>
              </a:ext>
            </a:extLst>
          </p:cNvPr>
          <p:cNvSpPr/>
          <p:nvPr/>
        </p:nvSpPr>
        <p:spPr>
          <a:xfrm>
            <a:off x="5235605" y="2923356"/>
            <a:ext cx="864096" cy="469133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E75D2028-1125-3316-0375-E3B02A5A7135}"/>
              </a:ext>
            </a:extLst>
          </p:cNvPr>
          <p:cNvSpPr/>
          <p:nvPr/>
        </p:nvSpPr>
        <p:spPr>
          <a:xfrm flipV="1">
            <a:off x="5955685" y="3234595"/>
            <a:ext cx="864096" cy="36933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07119F-C1E4-BE62-ABC2-56825209D349}"/>
                  </a:ext>
                </a:extLst>
              </p:cNvPr>
              <p:cNvSpPr txBox="1"/>
              <p:nvPr/>
            </p:nvSpPr>
            <p:spPr bwMode="auto">
              <a:xfrm>
                <a:off x="662558" y="1127399"/>
                <a:ext cx="818598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我們可以從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單一電子波函數乘積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出發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，強制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反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對稱條件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成立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007119F-C1E4-BE62-ABC2-56825209D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558" y="1127399"/>
                <a:ext cx="8185987" cy="369332"/>
              </a:xfrm>
              <a:prstGeom prst="rect">
                <a:avLst/>
              </a:prstGeom>
              <a:blipFill>
                <a:blip r:embed="rId6"/>
                <a:stretch>
                  <a:fillRect l="-62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99DE2AC-795D-742E-A13C-8FBE3D8786C7}"/>
              </a:ext>
            </a:extLst>
          </p:cNvPr>
          <p:cNvCxnSpPr/>
          <p:nvPr/>
        </p:nvCxnSpPr>
        <p:spPr>
          <a:xfrm flipH="1">
            <a:off x="2699792" y="3392489"/>
            <a:ext cx="2736304" cy="3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C4B492-F702-2ACF-1523-07BB9A24A4A4}"/>
              </a:ext>
            </a:extLst>
          </p:cNvPr>
          <p:cNvCxnSpPr>
            <a:cxnSpLocks/>
          </p:cNvCxnSpPr>
          <p:nvPr/>
        </p:nvCxnSpPr>
        <p:spPr>
          <a:xfrm flipH="1">
            <a:off x="4644008" y="3392489"/>
            <a:ext cx="959035" cy="3245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lock Arc 3">
            <a:extLst>
              <a:ext uri="{FF2B5EF4-FFF2-40B4-BE49-F238E27FC236}">
                <a16:creationId xmlns:a16="http://schemas.microsoft.com/office/drawing/2014/main" id="{ABE82AEF-1355-A7DE-A95C-DEB01FC4FB38}"/>
              </a:ext>
            </a:extLst>
          </p:cNvPr>
          <p:cNvSpPr/>
          <p:nvPr/>
        </p:nvSpPr>
        <p:spPr>
          <a:xfrm>
            <a:off x="5235605" y="2765567"/>
            <a:ext cx="864096" cy="469133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7CE393A6-B0B7-D486-38B3-1E67918C48F1}"/>
              </a:ext>
            </a:extLst>
          </p:cNvPr>
          <p:cNvSpPr/>
          <p:nvPr/>
        </p:nvSpPr>
        <p:spPr>
          <a:xfrm flipV="1">
            <a:off x="5990452" y="3390687"/>
            <a:ext cx="864096" cy="38874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04BB27-0E40-DD84-4F5D-D9D45440B945}"/>
              </a:ext>
            </a:extLst>
          </p:cNvPr>
          <p:cNvCxnSpPr>
            <a:cxnSpLocks/>
          </p:cNvCxnSpPr>
          <p:nvPr/>
        </p:nvCxnSpPr>
        <p:spPr>
          <a:xfrm>
            <a:off x="6741847" y="3339984"/>
            <a:ext cx="667057" cy="4357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07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/>
      <p:bldP spid="5" grpId="0" animBg="1"/>
      <p:bldP spid="5" grpId="1" animBg="1"/>
      <p:bldP spid="6" grpId="0" animBg="1"/>
      <p:bldP spid="6" grpId="1" animBg="1"/>
      <p:bldP spid="4" grpId="2" animBg="1"/>
      <p:bldP spid="11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/>
              <p:nvPr/>
            </p:nvSpPr>
            <p:spPr bwMode="auto">
              <a:xfrm>
                <a:off x="785164" y="1691325"/>
                <a:ext cx="6364970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F013E382-B34C-8E66-C955-8AC1E2152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164" y="1691325"/>
                <a:ext cx="6364970" cy="369332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/>
              <p:nvPr/>
            </p:nvSpPr>
            <p:spPr bwMode="auto">
              <a:xfrm>
                <a:off x="768877" y="2277256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34">
                <a:extLst>
                  <a:ext uri="{FF2B5EF4-FFF2-40B4-BE49-F238E27FC236}">
                    <a16:creationId xmlns:a16="http://schemas.microsoft.com/office/drawing/2014/main" id="{251CA65E-D9C0-5B28-D213-F11C7492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877" y="2277256"/>
                <a:ext cx="7395845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/>
              <p:nvPr/>
            </p:nvSpPr>
            <p:spPr bwMode="auto">
              <a:xfrm>
                <a:off x="772856" y="2843426"/>
                <a:ext cx="484348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10AB84F1-EB77-7016-AD84-167826698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2856" y="2843426"/>
                <a:ext cx="4843488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14C7591-E377-4006-8222-2A823412C27B}"/>
              </a:ext>
            </a:extLst>
          </p:cNvPr>
          <p:cNvSpPr txBox="1"/>
          <p:nvPr/>
        </p:nvSpPr>
        <p:spPr bwMode="auto">
          <a:xfrm>
            <a:off x="749455" y="3933056"/>
            <a:ext cx="60022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驗證：任意兩個粒子互換，波函數變號！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/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zh-TW" altLang="en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6591FD5A-2A63-A564-F099-B0EF861E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3933056"/>
                <a:ext cx="3316284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A8096C5-46F4-758F-37F2-3C30C4F25351}"/>
              </a:ext>
            </a:extLst>
          </p:cNvPr>
          <p:cNvSpPr txBox="1"/>
          <p:nvPr/>
        </p:nvSpPr>
        <p:spPr bwMode="auto">
          <a:xfrm>
            <a:off x="749455" y="5898024"/>
            <a:ext cx="7458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但這樣的符號比較複雜，原則上可行，粒子多了就很難用。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5BD450-DA44-0BAD-4118-5D8F94FDB4DC}"/>
              </a:ext>
            </a:extLst>
          </p:cNvPr>
          <p:cNvSpPr txBox="1"/>
          <p:nvPr/>
        </p:nvSpPr>
        <p:spPr bwMode="auto">
          <a:xfrm>
            <a:off x="751660" y="4410472"/>
            <a:ext cx="6926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稱為反對稱化，費米子量子系統必定得選擇反對稱化後的狀態。</a:t>
            </a:r>
          </a:p>
        </p:txBody>
      </p:sp>
      <p:sp>
        <p:nvSpPr>
          <p:cNvPr id="6" name="Block Arc 5">
            <a:extLst>
              <a:ext uri="{FF2B5EF4-FFF2-40B4-BE49-F238E27FC236}">
                <a16:creationId xmlns:a16="http://schemas.microsoft.com/office/drawing/2014/main" id="{E75D2028-1125-3316-0375-E3B02A5A7135}"/>
              </a:ext>
            </a:extLst>
          </p:cNvPr>
          <p:cNvSpPr/>
          <p:nvPr/>
        </p:nvSpPr>
        <p:spPr>
          <a:xfrm>
            <a:off x="3782790" y="1457385"/>
            <a:ext cx="429170" cy="603272"/>
          </a:xfrm>
          <a:prstGeom prst="blockArc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ADFD29-4E07-7FAF-916D-BC1AF6956981}"/>
              </a:ext>
            </a:extLst>
          </p:cNvPr>
          <p:cNvCxnSpPr/>
          <p:nvPr/>
        </p:nvCxnSpPr>
        <p:spPr>
          <a:xfrm flipH="1">
            <a:off x="2339752" y="2060657"/>
            <a:ext cx="3024336" cy="2882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7661E1C-52B5-B382-70E9-631C4EFDE2D8}"/>
              </a:ext>
            </a:extLst>
          </p:cNvPr>
          <p:cNvCxnSpPr>
            <a:cxnSpLocks/>
          </p:cNvCxnSpPr>
          <p:nvPr/>
        </p:nvCxnSpPr>
        <p:spPr>
          <a:xfrm flipH="1">
            <a:off x="5328164" y="2670604"/>
            <a:ext cx="60764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E93716-4222-939F-8A9C-E414FBAD5B90}"/>
              </a:ext>
            </a:extLst>
          </p:cNvPr>
          <p:cNvCxnSpPr>
            <a:cxnSpLocks/>
          </p:cNvCxnSpPr>
          <p:nvPr/>
        </p:nvCxnSpPr>
        <p:spPr>
          <a:xfrm flipH="1">
            <a:off x="2699792" y="3212758"/>
            <a:ext cx="1440160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27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53" y="835033"/>
            <a:ext cx="3423784" cy="56067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A5733-1F96-F786-20DD-D77881DBED6E}"/>
              </a:ext>
            </a:extLst>
          </p:cNvPr>
          <p:cNvSpPr txBox="1"/>
          <p:nvPr/>
        </p:nvSpPr>
        <p:spPr bwMode="auto">
          <a:xfrm>
            <a:off x="1183598" y="404664"/>
            <a:ext cx="6776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全同粒子的性質是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實驗可以驗證的，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最直接的就是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粒子的散射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/>
              <p:nvPr/>
            </p:nvSpPr>
            <p:spPr bwMode="auto">
              <a:xfrm>
                <a:off x="4928014" y="1905327"/>
                <a:ext cx="24482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9C523E-357D-CD1C-E83E-7BCDF6FA2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8014" y="1905327"/>
                <a:ext cx="2448272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/>
              <p:nvPr/>
            </p:nvSpPr>
            <p:spPr bwMode="auto">
              <a:xfrm>
                <a:off x="4928014" y="3966084"/>
                <a:ext cx="28233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氧原子核的散射角為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D13A552-FFEE-E951-87C5-7743D6BF0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8014" y="3966084"/>
                <a:ext cx="2823368" cy="369332"/>
              </a:xfrm>
              <a:prstGeom prst="rect">
                <a:avLst/>
              </a:prstGeom>
              <a:blipFill>
                <a:blip r:embed="rId4"/>
                <a:stretch>
                  <a:fillRect l="-133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/>
              <p:nvPr/>
            </p:nvSpPr>
            <p:spPr bwMode="auto">
              <a:xfrm>
                <a:off x="4928014" y="3561511"/>
                <a:ext cx="30323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CAB9DAD-4123-5F2E-E4F3-3F9C568E1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28014" y="3561511"/>
                <a:ext cx="3032388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C1DEF7-788F-EF60-8B51-B13557399C2A}"/>
                  </a:ext>
                </a:extLst>
              </p:cNvPr>
              <p:cNvSpPr txBox="1"/>
              <p:nvPr/>
            </p:nvSpPr>
            <p:spPr bwMode="auto">
              <a:xfrm>
                <a:off x="5034896" y="2373986"/>
                <a:ext cx="190770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C1DEF7-788F-EF60-8B51-B13557399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34896" y="2373986"/>
                <a:ext cx="1907704" cy="369332"/>
              </a:xfrm>
              <a:prstGeom prst="rect">
                <a:avLst/>
              </a:prstGeom>
              <a:blipFill>
                <a:blip r:embed="rId6"/>
                <a:stretch>
                  <a:fillRect l="-2649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2E6CA3-D0BA-6B42-861C-6E76DC43405F}"/>
                  </a:ext>
                </a:extLst>
              </p:cNvPr>
              <p:cNvSpPr txBox="1"/>
              <p:nvPr/>
            </p:nvSpPr>
            <p:spPr bwMode="auto">
              <a:xfrm>
                <a:off x="4980563" y="4479032"/>
                <a:ext cx="234317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82E6CA3-D0BA-6B42-861C-6E76DC434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0563" y="4479032"/>
                <a:ext cx="2343174" cy="369332"/>
              </a:xfrm>
              <a:prstGeom prst="rect">
                <a:avLst/>
              </a:prstGeom>
              <a:blipFill>
                <a:blip r:embed="rId7"/>
                <a:stretch>
                  <a:fillRect l="-21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1999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568" y="987772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如果使用的是兩個全同的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1215" y="548595"/>
                <a:ext cx="5400600" cy="369332"/>
              </a:xfrm>
              <a:prstGeom prst="rect">
                <a:avLst/>
              </a:prstGeom>
              <a:blipFill>
                <a:blip r:embed="rId3"/>
                <a:stretch>
                  <a:fillRect l="-117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920824" y="2107820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4001216" y="4688818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3882337" y="4237973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480664" y="3055284"/>
            <a:ext cx="237758" cy="38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/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456A36-3653-0445-6F8A-C6B75E7CB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1637450"/>
                <a:ext cx="3631427" cy="369332"/>
              </a:xfrm>
              <a:prstGeom prst="rect">
                <a:avLst/>
              </a:prstGeom>
              <a:blipFill>
                <a:blip r:embed="rId4"/>
                <a:stretch>
                  <a:fillRect l="-174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/>
              <p:nvPr/>
            </p:nvSpPr>
            <p:spPr bwMode="auto">
              <a:xfrm>
                <a:off x="5004048" y="2107820"/>
                <a:ext cx="34995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另一個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粒子的散射角為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48C4ECD-13F7-34B1-8173-2BD56E296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048" y="2107820"/>
                <a:ext cx="3499520" cy="369332"/>
              </a:xfrm>
              <a:prstGeom prst="rect">
                <a:avLst/>
              </a:prstGeom>
              <a:blipFill>
                <a:blip r:embed="rId5"/>
                <a:stretch>
                  <a:fillRect l="-181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272AEB8B-8ADB-6B44-BF05-37FBA59D335C}"/>
              </a:ext>
            </a:extLst>
          </p:cNvPr>
          <p:cNvSpPr txBox="1"/>
          <p:nvPr/>
        </p:nvSpPr>
        <p:spPr bwMode="auto">
          <a:xfrm>
            <a:off x="5004048" y="2560120"/>
            <a:ext cx="3631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你無法分辨這兩個結果！</a:t>
            </a:r>
          </a:p>
        </p:txBody>
      </p:sp>
    </p:spTree>
    <p:extLst>
      <p:ext uri="{BB962C8B-B14F-4D97-AF65-F5344CB8AC3E}">
        <p14:creationId xmlns:p14="http://schemas.microsoft.com/office/powerpoint/2010/main" val="2835649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6" y="475966"/>
            <a:ext cx="2823369" cy="46235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/>
              <p:nvPr/>
            </p:nvSpPr>
            <p:spPr bwMode="auto">
              <a:xfrm>
                <a:off x="3774926" y="792681"/>
                <a:ext cx="4436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如果是兩個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古典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粒子碰撞，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39AA77-DB62-904D-1227-8C8D6396F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4926" y="792681"/>
                <a:ext cx="4436036" cy="369332"/>
              </a:xfrm>
              <a:prstGeom prst="rect">
                <a:avLst/>
              </a:prstGeom>
              <a:blipFill>
                <a:blip r:embed="rId3"/>
                <a:stretch>
                  <a:fillRect l="-114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/>
              <p:nvPr/>
            </p:nvSpPr>
            <p:spPr bwMode="auto">
              <a:xfrm>
                <a:off x="3785892" y="1265844"/>
                <a:ext cx="50037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等於是之前</a:t>
                </a:r>
                <a14:m>
                  <m:oMath xmlns:m="http://schemas.openxmlformats.org/officeDocument/2006/math">
                    <m:r>
                      <a:rPr lang="en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粒子與氧原子和散射的實驗，</a:t>
                </a:r>
                <a:endParaRPr lang="en-TW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4752CDD-6208-C2E1-B9CC-9CD6EF401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5892" y="1265844"/>
                <a:ext cx="5003799" cy="369332"/>
              </a:xfrm>
              <a:prstGeom prst="rect">
                <a:avLst/>
              </a:prstGeom>
              <a:blipFill>
                <a:blip r:embed="rId4"/>
                <a:stretch>
                  <a:fillRect l="-10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CFD0B90-C595-BA18-88BB-B5005C89E396}"/>
              </a:ext>
            </a:extLst>
          </p:cNvPr>
          <p:cNvSpPr txBox="1"/>
          <p:nvPr/>
        </p:nvSpPr>
        <p:spPr bwMode="auto">
          <a:xfrm>
            <a:off x="3774926" y="1725138"/>
            <a:ext cx="4436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但我們選擇在探測器上不分辨粒子的身份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95477-6A2E-C9C9-3F75-B9BCEDCCBA49}"/>
              </a:ext>
            </a:extLst>
          </p:cNvPr>
          <p:cNvSpPr txBox="1"/>
          <p:nvPr/>
        </p:nvSpPr>
        <p:spPr bwMode="auto">
          <a:xfrm>
            <a:off x="3774926" y="2166198"/>
            <a:ext cx="5003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原則上我們可以透過路徑分徑分辨左邊兩個圖，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251DAA-6FF0-D74E-1285-75F860FA3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865784" y="1451812"/>
            <a:ext cx="783704" cy="216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C5DE6B-C4A7-BDE0-5847-63612515D6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899965" y="3713763"/>
            <a:ext cx="783704" cy="2160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5A27A2-5713-26DA-F766-34B536302380}"/>
              </a:ext>
            </a:extLst>
          </p:cNvPr>
          <p:cNvSpPr txBox="1"/>
          <p:nvPr/>
        </p:nvSpPr>
        <p:spPr bwMode="auto">
          <a:xfrm>
            <a:off x="3785893" y="2617256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探測器上量到粒子的數目，就是兩圖的數目的和。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70FCCB-1A5E-CB99-8574-55ADBF5A3BAE}"/>
                  </a:ext>
                </a:extLst>
              </p:cNvPr>
              <p:cNvSpPr txBox="1"/>
              <p:nvPr/>
            </p:nvSpPr>
            <p:spPr bwMode="auto">
              <a:xfrm>
                <a:off x="947405" y="5135162"/>
                <a:ext cx="6792946" cy="459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在垂直散射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的情況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＝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，兩圖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完全相同，因此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數目是相等的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70FCCB-1A5E-CB99-8574-55ADBF5A3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7405" y="5135162"/>
                <a:ext cx="6792946" cy="459741"/>
              </a:xfrm>
              <a:prstGeom prst="rect">
                <a:avLst/>
              </a:prstGeom>
              <a:blipFill>
                <a:blip r:embed="rId5"/>
                <a:stretch>
                  <a:fillRect l="-746" b="-81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9A613-C0DB-8D52-46A0-6534501E1EB2}"/>
                  </a:ext>
                </a:extLst>
              </p:cNvPr>
              <p:cNvSpPr txBox="1"/>
              <p:nvPr/>
            </p:nvSpPr>
            <p:spPr bwMode="auto">
              <a:xfrm>
                <a:off x="1043608" y="5568487"/>
                <a:ext cx="190770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9A613-C0DB-8D52-46A0-6534501E1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568487"/>
                <a:ext cx="1907704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9E20D-89B7-9D9E-5C21-DF80FBE46196}"/>
                  </a:ext>
                </a:extLst>
              </p:cNvPr>
              <p:cNvSpPr txBox="1"/>
              <p:nvPr/>
            </p:nvSpPr>
            <p:spPr bwMode="auto">
              <a:xfrm>
                <a:off x="3807596" y="3125921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A9E20D-89B7-9D9E-5C21-DF80FBE46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7596" y="3125921"/>
                <a:ext cx="3324466" cy="369332"/>
              </a:xfrm>
              <a:prstGeom prst="rect">
                <a:avLst/>
              </a:prstGeom>
              <a:blipFill>
                <a:blip r:embed="rId7"/>
                <a:stretch>
                  <a:fillRect l="-190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08CF93-126B-B9FD-962D-57C9206CB558}"/>
                  </a:ext>
                </a:extLst>
              </p:cNvPr>
              <p:cNvSpPr txBox="1"/>
              <p:nvPr/>
            </p:nvSpPr>
            <p:spPr bwMode="auto">
              <a:xfrm>
                <a:off x="1043608" y="6101252"/>
                <a:ext cx="2112428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508CF93-126B-B9FD-962D-57C9206CB5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101252"/>
                <a:ext cx="2112428" cy="561564"/>
              </a:xfrm>
              <a:prstGeom prst="rect">
                <a:avLst/>
              </a:prstGeom>
              <a:blipFill>
                <a:blip r:embed="rId8"/>
                <a:stretch>
                  <a:fillRect l="-2395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348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98739"/>
            <a:ext cx="3168352" cy="5188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/>
              <p:nvPr/>
            </p:nvSpPr>
            <p:spPr bwMode="auto">
              <a:xfrm>
                <a:off x="3779450" y="1089391"/>
                <a:ext cx="53645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但兩個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𝛼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粒子是全同的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波色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子，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那路徑無法觀察，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DA5733-1F96-F786-20DD-D77881DBE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450" y="1089391"/>
                <a:ext cx="5364550" cy="369332"/>
              </a:xfrm>
              <a:prstGeom prst="rect">
                <a:avLst/>
              </a:prstGeom>
              <a:blipFill>
                <a:blip r:embed="rId3"/>
                <a:stretch>
                  <a:fillRect l="-9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699792" y="2118787"/>
            <a:ext cx="783704" cy="216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DA796-86F8-C73E-7763-B4149DE93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2780184" y="4701948"/>
            <a:ext cx="783704" cy="216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70E5DB-7853-B015-AF90-0EB31FEC6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2661305" y="4248940"/>
            <a:ext cx="237758" cy="381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1259632" y="3066251"/>
            <a:ext cx="237758" cy="381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D08017-7DC9-E62F-C6E4-EA861771B0C6}"/>
              </a:ext>
            </a:extLst>
          </p:cNvPr>
          <p:cNvSpPr txBox="1"/>
          <p:nvPr/>
        </p:nvSpPr>
        <p:spPr bwMode="auto">
          <a:xfrm>
            <a:off x="3779450" y="2973190"/>
            <a:ext cx="4392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因為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上圖將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兩個探測器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互換就是下圖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78E7E9-4808-4750-9805-DB0561E8BEA8}"/>
              </a:ext>
            </a:extLst>
          </p:cNvPr>
          <p:cNvSpPr txBox="1"/>
          <p:nvPr/>
        </p:nvSpPr>
        <p:spPr bwMode="auto">
          <a:xfrm>
            <a:off x="3779450" y="3437294"/>
            <a:ext cx="51130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兩個振幅必須相加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6A758-A57E-B2DC-1150-D0731D90ACD9}"/>
              </a:ext>
            </a:extLst>
          </p:cNvPr>
          <p:cNvSpPr txBox="1"/>
          <p:nvPr/>
        </p:nvSpPr>
        <p:spPr bwMode="auto">
          <a:xfrm>
            <a:off x="3779450" y="3869447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才能符合末態是對稱的要求。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406E5-57F4-BA11-4B9C-764F08CEBDF6}"/>
                  </a:ext>
                </a:extLst>
              </p:cNvPr>
              <p:cNvSpPr txBox="1"/>
              <p:nvPr/>
            </p:nvSpPr>
            <p:spPr bwMode="auto">
              <a:xfrm>
                <a:off x="3787400" y="4430877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50406E5-57F4-BA11-4B9C-764F08CEB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7400" y="4430877"/>
                <a:ext cx="3324466" cy="369332"/>
              </a:xfrm>
              <a:prstGeom prst="rect">
                <a:avLst/>
              </a:prstGeom>
              <a:blipFill>
                <a:blip r:embed="rId4"/>
                <a:stretch>
                  <a:fillRect l="-152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38AEA5-9096-D9FD-0071-D2FAA0985917}"/>
              </a:ext>
            </a:extLst>
          </p:cNvPr>
          <p:cNvSpPr txBox="1"/>
          <p:nvPr/>
        </p:nvSpPr>
        <p:spPr bwMode="auto">
          <a:xfrm>
            <a:off x="3787400" y="4960287"/>
            <a:ext cx="4788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簡言之，古典是數目相加，量子是振幅相加。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77085C-0303-E568-2E8F-D69076E0C11B}"/>
              </a:ext>
            </a:extLst>
          </p:cNvPr>
          <p:cNvSpPr txBox="1"/>
          <p:nvPr/>
        </p:nvSpPr>
        <p:spPr bwMode="auto">
          <a:xfrm>
            <a:off x="3787400" y="1560761"/>
            <a:ext cx="5537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因此散射後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末態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必須符合全同粒子互換的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對稱要求。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0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1FB7EC-8D62-E89E-A9C2-1FC3D22DCC3E}"/>
              </a:ext>
            </a:extLst>
          </p:cNvPr>
          <p:cNvSpPr txBox="1"/>
          <p:nvPr/>
        </p:nvSpPr>
        <p:spPr bwMode="auto">
          <a:xfrm>
            <a:off x="918121" y="3110942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這類似雙狹縫干涉，無法分辨粒子由那一個狹縫通過，波函數就得相加，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6FF91-004E-8B86-79A4-9FDD6A7B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573016"/>
            <a:ext cx="5410200" cy="273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80C10-F1DF-2007-63F5-3D25B6BC01DA}"/>
              </a:ext>
            </a:extLst>
          </p:cNvPr>
          <p:cNvSpPr txBox="1"/>
          <p:nvPr/>
        </p:nvSpPr>
        <p:spPr bwMode="auto">
          <a:xfrm>
            <a:off x="918121" y="6396258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若以探照燈分辨粒子由那一個狹縫通過，機率就得相加。這是非全同粒子。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B3CC5-39C9-699A-3285-00273B2D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921" y="257871"/>
            <a:ext cx="55372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8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238851-8689-C07D-FAAD-73B0A96F3B55}"/>
              </a:ext>
            </a:extLst>
          </p:cNvPr>
          <p:cNvSpPr/>
          <p:nvPr/>
        </p:nvSpPr>
        <p:spPr>
          <a:xfrm>
            <a:off x="4793091" y="2930650"/>
            <a:ext cx="316835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7AC40B-3A50-2BBD-6EA6-7D5A4F66EDE1}"/>
              </a:ext>
            </a:extLst>
          </p:cNvPr>
          <p:cNvSpPr/>
          <p:nvPr/>
        </p:nvSpPr>
        <p:spPr>
          <a:xfrm>
            <a:off x="991445" y="2969370"/>
            <a:ext cx="3168352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196649-05D2-A2A2-AAB5-D89F910DBE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950"/>
          <a:stretch/>
        </p:blipFill>
        <p:spPr>
          <a:xfrm>
            <a:off x="991445" y="3417090"/>
            <a:ext cx="3168352" cy="2648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4076FA-421E-529F-5582-3305F9694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3295701" y="4537138"/>
            <a:ext cx="783704" cy="216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70973A-0F4A-D073-9469-B4A061814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6" r="92496" b="71230"/>
          <a:stretch/>
        </p:blipFill>
        <p:spPr>
          <a:xfrm>
            <a:off x="1855541" y="5484602"/>
            <a:ext cx="237758" cy="381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CB1EF8-080C-3585-F0D9-4AC31CE9BA2B}"/>
              </a:ext>
            </a:extLst>
          </p:cNvPr>
          <p:cNvSpPr txBox="1"/>
          <p:nvPr/>
        </p:nvSpPr>
        <p:spPr bwMode="auto">
          <a:xfrm>
            <a:off x="2295297" y="2336676"/>
            <a:ext cx="56355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這是前一個計算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，古典粒子的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結果的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兩倍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6D0ECE-292B-A97F-BE81-F95975858A7F}"/>
                  </a:ext>
                </a:extLst>
              </p:cNvPr>
              <p:cNvSpPr txBox="1"/>
              <p:nvPr/>
            </p:nvSpPr>
            <p:spPr bwMode="auto">
              <a:xfrm>
                <a:off x="2295297" y="1077362"/>
                <a:ext cx="4176464" cy="459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這兩圖趨近完全一樣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56D0ECE-292B-A97F-BE81-F95975858A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5297" y="1077362"/>
                <a:ext cx="4176464" cy="459741"/>
              </a:xfrm>
              <a:prstGeom prst="rect">
                <a:avLst/>
              </a:prstGeom>
              <a:blipFill>
                <a:blip r:embed="rId3"/>
                <a:stretch>
                  <a:fillRect l="-1212" b="-81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FC6E434-C730-EC23-6464-AF05A17A0398}"/>
              </a:ext>
            </a:extLst>
          </p:cNvPr>
          <p:cNvSpPr/>
          <p:nvPr/>
        </p:nvSpPr>
        <p:spPr>
          <a:xfrm rot="2845229">
            <a:off x="2879876" y="3241805"/>
            <a:ext cx="533405" cy="171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145471-C0F7-0375-B146-ED32CD89D80F}"/>
              </a:ext>
            </a:extLst>
          </p:cNvPr>
          <p:cNvSpPr/>
          <p:nvPr/>
        </p:nvSpPr>
        <p:spPr>
          <a:xfrm rot="2845229">
            <a:off x="1756362" y="4557933"/>
            <a:ext cx="428940" cy="1763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D56A33-A627-5868-9802-BFEB0746E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42"/>
          <a:stretch/>
        </p:blipFill>
        <p:spPr>
          <a:xfrm>
            <a:off x="4788024" y="3501008"/>
            <a:ext cx="3168352" cy="24260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13DF0A-945E-B00E-968E-4F7FD48FC9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89" t="53242" r="13275" b="25451"/>
          <a:stretch/>
        </p:blipFill>
        <p:spPr>
          <a:xfrm rot="18879296">
            <a:off x="5797756" y="3372862"/>
            <a:ext cx="1224137" cy="110545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031181F-5220-2981-FD18-5181C9D103E1}"/>
              </a:ext>
            </a:extLst>
          </p:cNvPr>
          <p:cNvSpPr/>
          <p:nvPr/>
        </p:nvSpPr>
        <p:spPr>
          <a:xfrm rot="2845229">
            <a:off x="6925263" y="3244332"/>
            <a:ext cx="542758" cy="1495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AA6254-2217-68D4-167D-7A01F0866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5" r="75265" b="74411"/>
          <a:stretch/>
        </p:blipFill>
        <p:spPr>
          <a:xfrm>
            <a:off x="7091001" y="4415482"/>
            <a:ext cx="783704" cy="2160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A3F278-63D8-F147-0424-42C6E8EAC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0" t="76891" r="49932" b="2191"/>
          <a:stretch/>
        </p:blipFill>
        <p:spPr>
          <a:xfrm rot="18879296">
            <a:off x="5701744" y="4900315"/>
            <a:ext cx="1221994" cy="10852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AB82B78-ABD6-AEAF-E7E2-294235924D73}"/>
              </a:ext>
            </a:extLst>
          </p:cNvPr>
          <p:cNvSpPr/>
          <p:nvPr/>
        </p:nvSpPr>
        <p:spPr>
          <a:xfrm rot="2845229">
            <a:off x="5471263" y="4627104"/>
            <a:ext cx="425074" cy="1495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EE19C1-7240-83C8-2915-4C4EB73C4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5" t="27605" r="49856" b="50129"/>
          <a:stretch/>
        </p:blipFill>
        <p:spPr>
          <a:xfrm rot="18863589">
            <a:off x="1924399" y="4993054"/>
            <a:ext cx="1242582" cy="11553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ABDD1-96A2-CB34-2123-7191DA5EA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82" r="11177" b="74985"/>
          <a:stretch/>
        </p:blipFill>
        <p:spPr>
          <a:xfrm rot="18940070">
            <a:off x="1737842" y="3276650"/>
            <a:ext cx="1227455" cy="12978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6A7C7B-005F-FA8C-A881-13D4D9AE970C}"/>
                  </a:ext>
                </a:extLst>
              </p:cNvPr>
              <p:cNvSpPr txBox="1"/>
              <p:nvPr/>
            </p:nvSpPr>
            <p:spPr bwMode="auto">
              <a:xfrm>
                <a:off x="2363669" y="1647632"/>
                <a:ext cx="4014490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16A7C7B-005F-FA8C-A881-13D4D9AE9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3669" y="1647632"/>
                <a:ext cx="4014490" cy="561564"/>
              </a:xfrm>
              <a:prstGeom prst="rect">
                <a:avLst/>
              </a:prstGeom>
              <a:blipFill>
                <a:blip r:embed="rId4"/>
                <a:stretch>
                  <a:fillRect l="-1577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764959-9D01-F844-75DA-D7A41CDF7467}"/>
                  </a:ext>
                </a:extLst>
              </p:cNvPr>
              <p:cNvSpPr txBox="1"/>
              <p:nvPr/>
            </p:nvSpPr>
            <p:spPr bwMode="auto">
              <a:xfrm>
                <a:off x="2363669" y="604105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764959-9D01-F844-75DA-D7A41CDF7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3669" y="604105"/>
                <a:ext cx="3324466" cy="369332"/>
              </a:xfrm>
              <a:prstGeom prst="rect">
                <a:avLst/>
              </a:prstGeom>
              <a:blipFill>
                <a:blip r:embed="rId5"/>
                <a:stretch>
                  <a:fillRect l="-19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8152D5-A4CD-4418-3716-2005F612B0AA}"/>
                  </a:ext>
                </a:extLst>
              </p:cNvPr>
              <p:cNvSpPr txBox="1"/>
              <p:nvPr/>
            </p:nvSpPr>
            <p:spPr bwMode="auto">
              <a:xfrm>
                <a:off x="5967001" y="1116736"/>
                <a:ext cx="190770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＝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68152D5-A4CD-4418-3716-2005F612B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67001" y="1116736"/>
                <a:ext cx="1907704" cy="369332"/>
              </a:xfrm>
              <a:prstGeom prst="rect">
                <a:avLst/>
              </a:prstGeom>
              <a:blipFill>
                <a:blip r:embed="rId6"/>
                <a:stretch>
                  <a:fillRect b="-161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58AD7D3-00EE-D467-8B80-F95F495F81B4}"/>
              </a:ext>
            </a:extLst>
          </p:cNvPr>
          <p:cNvSpPr/>
          <p:nvPr/>
        </p:nvSpPr>
        <p:spPr>
          <a:xfrm rot="2845229">
            <a:off x="2712860" y="3718253"/>
            <a:ext cx="265930" cy="970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F4FB08-04E3-F949-7731-8F3869D08FFD}"/>
              </a:ext>
            </a:extLst>
          </p:cNvPr>
          <p:cNvSpPr/>
          <p:nvPr/>
        </p:nvSpPr>
        <p:spPr>
          <a:xfrm rot="5400000">
            <a:off x="2855713" y="4248253"/>
            <a:ext cx="265930" cy="73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F82D0D-CA3B-20C3-F934-BE5BD03F1998}"/>
              </a:ext>
            </a:extLst>
          </p:cNvPr>
          <p:cNvSpPr/>
          <p:nvPr/>
        </p:nvSpPr>
        <p:spPr>
          <a:xfrm rot="5400000">
            <a:off x="2883245" y="5042901"/>
            <a:ext cx="410200" cy="1073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6F8F80-A413-2DEA-9310-17A778028E10}"/>
              </a:ext>
            </a:extLst>
          </p:cNvPr>
          <p:cNvSpPr/>
          <p:nvPr/>
        </p:nvSpPr>
        <p:spPr>
          <a:xfrm rot="7915779">
            <a:off x="6826105" y="4674447"/>
            <a:ext cx="598881" cy="1399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D61992-FE1C-A879-D0CF-E00D871B794D}"/>
              </a:ext>
            </a:extLst>
          </p:cNvPr>
          <p:cNvSpPr/>
          <p:nvPr/>
        </p:nvSpPr>
        <p:spPr>
          <a:xfrm rot="7915779">
            <a:off x="6600102" y="4817033"/>
            <a:ext cx="335895" cy="909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B7025B-5D53-5C20-EC30-20BB32EF14D7}"/>
              </a:ext>
            </a:extLst>
          </p:cNvPr>
          <p:cNvSpPr/>
          <p:nvPr/>
        </p:nvSpPr>
        <p:spPr>
          <a:xfrm rot="5400000">
            <a:off x="6580925" y="3428589"/>
            <a:ext cx="877727" cy="1096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B4D1A66-08EF-9D9C-42C6-696A1C1A9BCF}"/>
              </a:ext>
            </a:extLst>
          </p:cNvPr>
          <p:cNvCxnSpPr>
            <a:cxnSpLocks/>
          </p:cNvCxnSpPr>
          <p:nvPr/>
        </p:nvCxnSpPr>
        <p:spPr>
          <a:xfrm flipH="1">
            <a:off x="2503613" y="4792770"/>
            <a:ext cx="3600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7D22E25-655C-BCC6-EB84-A8A590804835}"/>
              </a:ext>
            </a:extLst>
          </p:cNvPr>
          <p:cNvCxnSpPr>
            <a:cxnSpLocks/>
          </p:cNvCxnSpPr>
          <p:nvPr/>
        </p:nvCxnSpPr>
        <p:spPr>
          <a:xfrm flipH="1">
            <a:off x="2287589" y="4792770"/>
            <a:ext cx="1091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817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731E7-05E2-4B34-A808-C068F5CA7571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  <p:pic>
        <p:nvPicPr>
          <p:cNvPr id="279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674"/>
          <a:stretch/>
        </p:blipFill>
        <p:spPr bwMode="auto">
          <a:xfrm>
            <a:off x="1018038" y="1268760"/>
            <a:ext cx="7643813" cy="348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FA9E5-71FF-AB8C-D33E-2BB394088885}"/>
              </a:ext>
            </a:extLst>
          </p:cNvPr>
          <p:cNvSpPr txBox="1"/>
          <p:nvPr/>
        </p:nvSpPr>
        <p:spPr bwMode="auto">
          <a:xfrm>
            <a:off x="1475656" y="5085184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因為是基本粒子，電子並沒有太多的性質，可以分辨彼此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74204-466E-2C35-F779-82D601461777}"/>
              </a:ext>
            </a:extLst>
          </p:cNvPr>
          <p:cNvSpPr txBox="1"/>
          <p:nvPr/>
        </p:nvSpPr>
        <p:spPr bwMode="auto">
          <a:xfrm>
            <a:off x="1460849" y="5536101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所有電子的質量、磁偶極矩都一樣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86426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7340E-C8E5-CD73-EB11-595258E87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4125"/>
            <a:ext cx="4039649" cy="6469750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065F9A9F-B1AC-923D-27B3-1BC3D50EF9C8}"/>
              </a:ext>
            </a:extLst>
          </p:cNvPr>
          <p:cNvSpPr/>
          <p:nvPr/>
        </p:nvSpPr>
        <p:spPr>
          <a:xfrm>
            <a:off x="4283968" y="4797152"/>
            <a:ext cx="288032" cy="6480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8FA31-9FFC-021E-201C-3F256E1E68CC}"/>
              </a:ext>
            </a:extLst>
          </p:cNvPr>
          <p:cNvSpPr txBox="1"/>
          <p:nvPr/>
        </p:nvSpPr>
        <p:spPr bwMode="auto">
          <a:xfrm>
            <a:off x="6588224" y="4149080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Rutherford是古典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134C2-C3DC-4131-6FDF-70F4D47A9A69}"/>
              </a:ext>
            </a:extLst>
          </p:cNvPr>
          <p:cNvSpPr txBox="1"/>
          <p:nvPr/>
        </p:nvSpPr>
        <p:spPr bwMode="auto">
          <a:xfrm>
            <a:off x="6593429" y="4612486"/>
            <a:ext cx="21602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Mott是量子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8E9AF-5AC6-565D-350A-7367201271C7}"/>
              </a:ext>
            </a:extLst>
          </p:cNvPr>
          <p:cNvSpPr txBox="1"/>
          <p:nvPr/>
        </p:nvSpPr>
        <p:spPr bwMode="auto">
          <a:xfrm>
            <a:off x="6588224" y="5112815"/>
            <a:ext cx="19442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點是實驗結果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72447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DE13F-7089-985E-B2F3-BAEBA6C29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63" y="756399"/>
            <a:ext cx="3497735" cy="5229200"/>
          </a:xfrm>
          <a:prstGeom prst="rect">
            <a:avLst/>
          </a:prstGeom>
        </p:spPr>
      </p:pic>
      <p:sp>
        <p:nvSpPr>
          <p:cNvPr id="4" name="Text Box 16">
            <a:extLst>
              <a:ext uri="{FF2B5EF4-FFF2-40B4-BE49-F238E27FC236}">
                <a16:creationId xmlns:a16="http://schemas.microsoft.com/office/drawing/2014/main" id="{D9211F3B-35B6-EE55-081D-A5C594818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30" y="2877446"/>
            <a:ext cx="1296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費米子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/>
              <p:nvPr/>
            </p:nvSpPr>
            <p:spPr bwMode="auto">
              <a:xfrm>
                <a:off x="4623867" y="2281849"/>
                <a:ext cx="2580065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2C3483-8651-7BEA-2408-9613F7DE1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3867" y="2281849"/>
                <a:ext cx="2580065" cy="276999"/>
              </a:xfrm>
              <a:prstGeom prst="rect">
                <a:avLst/>
              </a:prstGeom>
              <a:blipFill>
                <a:blip r:embed="rId3"/>
                <a:stretch>
                  <a:fillRect l="-1961" b="-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327A06B-52BD-47FA-794F-2E43EADD405A}"/>
              </a:ext>
            </a:extLst>
          </p:cNvPr>
          <p:cNvSpPr txBox="1"/>
          <p:nvPr/>
        </p:nvSpPr>
        <p:spPr bwMode="auto">
          <a:xfrm>
            <a:off x="4555872" y="3414805"/>
            <a:ext cx="41910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費米子散射的末狀態必須是反對稱的。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/>
              <p:nvPr/>
            </p:nvSpPr>
            <p:spPr bwMode="auto">
              <a:xfrm>
                <a:off x="4623867" y="2697686"/>
                <a:ext cx="4077142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34">
                <a:extLst>
                  <a:ext uri="{FF2B5EF4-FFF2-40B4-BE49-F238E27FC236}">
                    <a16:creationId xmlns:a16="http://schemas.microsoft.com/office/drawing/2014/main" id="{83B86DF1-7869-5161-577D-7D7CE6D1D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3867" y="2697686"/>
                <a:ext cx="4077142" cy="6646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C052CD-9A3C-8506-E0BB-3013AE330CF8}"/>
                  </a:ext>
                </a:extLst>
              </p:cNvPr>
              <p:cNvSpPr txBox="1"/>
              <p:nvPr/>
            </p:nvSpPr>
            <p:spPr bwMode="auto">
              <a:xfrm>
                <a:off x="4572000" y="4897130"/>
                <a:ext cx="3324466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C052CD-9A3C-8506-E0BB-3013AE330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4897130"/>
                <a:ext cx="3324466" cy="369332"/>
              </a:xfrm>
              <a:prstGeom prst="rect">
                <a:avLst/>
              </a:prstGeom>
              <a:blipFill>
                <a:blip r:embed="rId5"/>
                <a:stretch>
                  <a:fillRect l="-15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601943F-41E7-4AC6-C288-EDF7C5409B2A}"/>
              </a:ext>
            </a:extLst>
          </p:cNvPr>
          <p:cNvSpPr txBox="1"/>
          <p:nvPr/>
        </p:nvSpPr>
        <p:spPr bwMode="auto">
          <a:xfrm>
            <a:off x="4513198" y="3924998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兩個振幅必須相減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4AA2B-2A73-653F-A6C2-E062C6ED532F}"/>
              </a:ext>
            </a:extLst>
          </p:cNvPr>
          <p:cNvSpPr txBox="1"/>
          <p:nvPr/>
        </p:nvSpPr>
        <p:spPr bwMode="auto">
          <a:xfrm>
            <a:off x="4513198" y="4357151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才能符合末態是對稱的要求。</a:t>
            </a:r>
          </a:p>
        </p:txBody>
      </p:sp>
    </p:spTree>
    <p:extLst>
      <p:ext uri="{BB962C8B-B14F-4D97-AF65-F5344CB8AC3E}">
        <p14:creationId xmlns:p14="http://schemas.microsoft.com/office/powerpoint/2010/main" val="2711063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267533-003F-E604-D4BA-373FBF25A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73" y="693346"/>
            <a:ext cx="3503651" cy="5390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85441F-1D2E-DBEB-F2FD-BBFCE75AE3DA}"/>
                  </a:ext>
                </a:extLst>
              </p:cNvPr>
              <p:cNvSpPr txBox="1"/>
              <p:nvPr/>
            </p:nvSpPr>
            <p:spPr bwMode="auto">
              <a:xfrm>
                <a:off x="4113266" y="1141663"/>
                <a:ext cx="1349896" cy="45974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如果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85441F-1D2E-DBEB-F2FD-BBFCE75AE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3266" y="1141663"/>
                <a:ext cx="1349896" cy="459741"/>
              </a:xfrm>
              <a:prstGeom prst="rect">
                <a:avLst/>
              </a:prstGeom>
              <a:blipFill>
                <a:blip r:embed="rId3"/>
                <a:stretch>
                  <a:fillRect l="-467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E5D2D-B71B-2CC2-03A4-C83D6B32EBF3}"/>
                  </a:ext>
                </a:extLst>
              </p:cNvPr>
              <p:cNvSpPr txBox="1"/>
              <p:nvPr/>
            </p:nvSpPr>
            <p:spPr bwMode="auto">
              <a:xfrm>
                <a:off x="4113266" y="2577430"/>
                <a:ext cx="4882367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6FE5D2D-B71B-2CC2-03A4-C83D6B32E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3266" y="2577430"/>
                <a:ext cx="4882367" cy="561564"/>
              </a:xfrm>
              <a:prstGeom prst="rect">
                <a:avLst/>
              </a:prstGeom>
              <a:blipFill>
                <a:blip r:embed="rId4"/>
                <a:stretch>
                  <a:fillRect l="-1299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D221BB-11DE-44AB-C16E-68FA8CE16ADD}"/>
                  </a:ext>
                </a:extLst>
              </p:cNvPr>
              <p:cNvSpPr txBox="1"/>
              <p:nvPr/>
            </p:nvSpPr>
            <p:spPr bwMode="auto">
              <a:xfrm>
                <a:off x="4113266" y="5162468"/>
                <a:ext cx="2993803" cy="56156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粒子數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D221BB-11DE-44AB-C16E-68FA8CE16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3266" y="5162468"/>
                <a:ext cx="2993803" cy="561564"/>
              </a:xfrm>
              <a:prstGeom prst="rect">
                <a:avLst/>
              </a:prstGeom>
              <a:blipFill>
                <a:blip r:embed="rId5"/>
                <a:stretch>
                  <a:fillRect l="-2119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21B7580-AB38-45C3-FF4E-04AD2A5CE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4415"/>
          <a:stretch/>
        </p:blipFill>
        <p:spPr>
          <a:xfrm>
            <a:off x="3680839" y="1778092"/>
            <a:ext cx="5346700" cy="561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455AA9-BF4C-0740-1BD5-89D8AD4731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414"/>
          <a:stretch/>
        </p:blipFill>
        <p:spPr>
          <a:xfrm>
            <a:off x="3707904" y="4365104"/>
            <a:ext cx="5346700" cy="56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759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6FA9B6A-CE7A-BF88-E32B-1A8D036E8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5952"/>
            <a:ext cx="4222178" cy="41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08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39_18">
            <a:extLst>
              <a:ext uri="{FF2B5EF4-FFF2-40B4-BE49-F238E27FC236}">
                <a16:creationId xmlns:a16="http://schemas.microsoft.com/office/drawing/2014/main" id="{D65FCB2A-ADE9-EF4A-9BE8-A02F589F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205" y="2721474"/>
            <a:ext cx="2342508" cy="298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630" name="Text Box 8">
                <a:extLst>
                  <a:ext uri="{FF2B5EF4-FFF2-40B4-BE49-F238E27FC236}">
                    <a16:creationId xmlns:a16="http://schemas.microsoft.com/office/drawing/2014/main" id="{732F4D89-0EE4-4643-B9B0-F7DCB70136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2284" y="1322691"/>
                <a:ext cx="671802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氦的原子核就完全如同氫的原子核，只是原子核電量加大為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𝑍𝑒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TW" altLang="en-US" sz="1800" dirty="0"/>
                  <a:t>！</a:t>
                </a:r>
              </a:p>
            </p:txBody>
          </p:sp>
        </mc:Choice>
        <mc:Fallback xmlns="">
          <p:sp>
            <p:nvSpPr>
              <p:cNvPr id="26630" name="Text Box 8">
                <a:extLst>
                  <a:ext uri="{FF2B5EF4-FFF2-40B4-BE49-F238E27FC236}">
                    <a16:creationId xmlns:a16="http://schemas.microsoft.com/office/drawing/2014/main" id="{732F4D89-0EE4-4643-B9B0-F7DCB7013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2284" y="1322691"/>
                <a:ext cx="6718028" cy="369332"/>
              </a:xfrm>
              <a:prstGeom prst="rect">
                <a:avLst/>
              </a:prstGeom>
              <a:blipFill>
                <a:blip r:embed="rId3"/>
                <a:stretch>
                  <a:fillRect l="-755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32" name="Picture 10" descr="atom1">
            <a:extLst>
              <a:ext uri="{FF2B5EF4-FFF2-40B4-BE49-F238E27FC236}">
                <a16:creationId xmlns:a16="http://schemas.microsoft.com/office/drawing/2014/main" id="{C8EDB135-ABC2-BA41-8FA0-E43DD1946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2" r="61297" b="48364"/>
          <a:stretch/>
        </p:blipFill>
        <p:spPr bwMode="auto">
          <a:xfrm>
            <a:off x="692662" y="3279019"/>
            <a:ext cx="4012733" cy="242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D31119-FCBC-8876-141A-140DBC218027}"/>
              </a:ext>
            </a:extLst>
          </p:cNvPr>
          <p:cNvSpPr txBox="1"/>
          <p:nvPr/>
        </p:nvSpPr>
        <p:spPr bwMode="auto">
          <a:xfrm>
            <a:off x="662284" y="2212257"/>
            <a:ext cx="67900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因此，電子能態就完全如同氫原子，只要代入新的原子核電量。</a:t>
            </a:r>
            <a:endParaRPr lang="en-TW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11FBE-E3AB-C113-E271-1F7A89976E55}"/>
              </a:ext>
            </a:extLst>
          </p:cNvPr>
          <p:cNvSpPr txBox="1"/>
          <p:nvPr/>
        </p:nvSpPr>
        <p:spPr bwMode="auto">
          <a:xfrm>
            <a:off x="655300" y="1767474"/>
            <a:ext cx="83091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氦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原子核，將給周圍的電子</a:t>
            </a:r>
            <a:r>
              <a:rPr lang="zh-TW" altLang="en-US" sz="1800" dirty="0"/>
              <a:t>如同氫原子核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一樣的庫倫位能。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7FB77E-86E8-A22B-58F6-F09EB378840D}"/>
                  </a:ext>
                </a:extLst>
              </p:cNvPr>
              <p:cNvSpPr txBox="1"/>
              <p:nvPr/>
            </p:nvSpPr>
            <p:spPr bwMode="auto">
              <a:xfrm>
                <a:off x="640581" y="2690293"/>
                <a:ext cx="47018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可以用同樣的量子數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𝑛𝑙𝑚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來標記！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87FB77E-86E8-A22B-58F6-F09EB3788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0581" y="2690293"/>
                <a:ext cx="4701804" cy="369332"/>
              </a:xfrm>
              <a:prstGeom prst="rect">
                <a:avLst/>
              </a:prstGeom>
              <a:blipFill>
                <a:blip r:embed="rId5"/>
                <a:stretch>
                  <a:fillRect l="-107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2079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hia-Hung Chang\Downloads\Data\Knight\Media\Chapter42\Images\42_17Figurea-F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1"/>
          <a:stretch/>
        </p:blipFill>
        <p:spPr bwMode="auto">
          <a:xfrm>
            <a:off x="884718" y="3877736"/>
            <a:ext cx="1656184" cy="175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文字方塊 5"/>
          <p:cNvSpPr txBox="1">
            <a:spLocks noChangeArrowheads="1"/>
          </p:cNvSpPr>
          <p:nvPr/>
        </p:nvSpPr>
        <p:spPr bwMode="auto">
          <a:xfrm>
            <a:off x="884718" y="1139593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基態時，兩電子在同一個軌道</a:t>
            </a:r>
            <a:r>
              <a:rPr lang="zh-TW" altLang="en-US" dirty="0">
                <a:latin typeface="Times New Roman" charset="0"/>
                <a:cs typeface="Times New Roman" charset="0"/>
              </a:rPr>
              <a:t>基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態上，自旋必須一個向上、一個向下。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26AC5-2DAF-4CD9-CA57-F9126B48B0D3}"/>
              </a:ext>
            </a:extLst>
          </p:cNvPr>
          <p:cNvSpPr txBox="1"/>
          <p:nvPr/>
        </p:nvSpPr>
        <p:spPr bwMode="auto">
          <a:xfrm>
            <a:off x="899592" y="721449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原子中的電子</a:t>
            </a:r>
            <a:r>
              <a:rPr lang="en-TW" sz="1800"/>
              <a:t>，會一個一個</a:t>
            </a:r>
            <a:r>
              <a:rPr lang="zh-TW" altLang="en-US" sz="1800" dirty="0">
                <a:latin typeface="Times New Roman" pitchFamily="18" charset="0"/>
                <a:cs typeface="Times New Roman" pitchFamily="18" charset="0"/>
              </a:rPr>
              <a:t>由最低的能階向上一一配置！</a:t>
            </a:r>
            <a:endParaRPr lang="zh-CN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AA3B452-7699-686E-802F-5F7DFB71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18" y="5669722"/>
            <a:ext cx="7910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以上圖像的前提是忽略電子與電子之間的庫倫力！電子的定態沒看到彼此。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BCBFA-8230-2E50-62DC-91D9B62ACBD5}"/>
              </a:ext>
            </a:extLst>
          </p:cNvPr>
          <p:cNvSpPr txBox="1"/>
          <p:nvPr/>
        </p:nvSpPr>
        <p:spPr bwMode="auto">
          <a:xfrm>
            <a:off x="899592" y="306855"/>
            <a:ext cx="5142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氦原子可以說是最簡單的多電子系統！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042AF3-C1F4-46BB-53EA-C9375F5059BA}"/>
              </a:ext>
            </a:extLst>
          </p:cNvPr>
          <p:cNvCxnSpPr/>
          <p:nvPr/>
        </p:nvCxnSpPr>
        <p:spPr>
          <a:xfrm flipV="1">
            <a:off x="1823920" y="4188332"/>
            <a:ext cx="0" cy="352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21DDC4C-EC2F-7874-5449-93CCF3FEE777}"/>
              </a:ext>
            </a:extLst>
          </p:cNvPr>
          <p:cNvSpPr/>
          <p:nvPr/>
        </p:nvSpPr>
        <p:spPr>
          <a:xfrm>
            <a:off x="1751912" y="4325291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A30E3-9980-15D7-9925-92F4C6F9D28C}"/>
              </a:ext>
            </a:extLst>
          </p:cNvPr>
          <p:cNvSpPr/>
          <p:nvPr/>
        </p:nvSpPr>
        <p:spPr>
          <a:xfrm>
            <a:off x="1841981" y="5005914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61038-A603-B52F-C9F6-5CAAF9347FC6}"/>
              </a:ext>
            </a:extLst>
          </p:cNvPr>
          <p:cNvSpPr txBox="1"/>
          <p:nvPr/>
        </p:nvSpPr>
        <p:spPr bwMode="auto">
          <a:xfrm>
            <a:off x="884718" y="3467531"/>
            <a:ext cx="615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激發態就是電子跳到較高的能態。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CCD534-DC2D-BB2C-D434-656AAD8345C4}"/>
              </a:ext>
            </a:extLst>
          </p:cNvPr>
          <p:cNvSpPr txBox="1"/>
          <p:nvPr/>
        </p:nvSpPr>
        <p:spPr bwMode="auto">
          <a:xfrm>
            <a:off x="899592" y="6096537"/>
            <a:ext cx="49982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而且波函數還必須考慮電子的費米全同性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2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D0F16C92-C50A-9F22-48FA-DA4C4AE5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18" y="1596637"/>
            <a:ext cx="3111218" cy="17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0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64E85-FC42-E73E-87CD-402688685A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781" b="46910"/>
          <a:stretch/>
        </p:blipFill>
        <p:spPr>
          <a:xfrm>
            <a:off x="273805" y="4250571"/>
            <a:ext cx="3758915" cy="1720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7E3A27-BE9A-B6EC-DAB9-00E011382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34" t="78356" r="29603" b="591"/>
          <a:stretch/>
        </p:blipFill>
        <p:spPr>
          <a:xfrm>
            <a:off x="4783024" y="4452334"/>
            <a:ext cx="2520280" cy="90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944D62-4A6B-C3AF-4FB2-BD057AF0C1E3}"/>
                  </a:ext>
                </a:extLst>
              </p:cNvPr>
              <p:cNvSpPr txBox="1"/>
              <p:nvPr/>
            </p:nvSpPr>
            <p:spPr bwMode="auto">
              <a:xfrm>
                <a:off x="4536774" y="5438338"/>
                <a:ext cx="46072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將電子彼此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靜電位能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視為微擾處理。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3944D62-4A6B-C3AF-4FB2-BD057AF0C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6774" y="5438338"/>
                <a:ext cx="4607225" cy="369332"/>
              </a:xfrm>
              <a:prstGeom prst="rect">
                <a:avLst/>
              </a:prstGeom>
              <a:blipFill>
                <a:blip r:embed="rId3"/>
                <a:stretch>
                  <a:fillRect l="-11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D24E9AF-E499-8911-CFDF-DF1CA8443CE0}"/>
              </a:ext>
            </a:extLst>
          </p:cNvPr>
          <p:cNvSpPr txBox="1"/>
          <p:nvPr/>
        </p:nvSpPr>
        <p:spPr bwMode="auto">
          <a:xfrm>
            <a:off x="4500830" y="5807670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在微擾的第零階，電子的確沒看到彼此。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372E12-389A-D2B9-5F76-6B629F275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784"/>
          <a:stretch/>
        </p:blipFill>
        <p:spPr>
          <a:xfrm>
            <a:off x="273805" y="620688"/>
            <a:ext cx="8596390" cy="354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5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B6BEB2-A2FF-EE90-F675-F37FA0FC8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5" r="5700" b="50587"/>
          <a:stretch/>
        </p:blipFill>
        <p:spPr>
          <a:xfrm>
            <a:off x="357797" y="2272076"/>
            <a:ext cx="7345310" cy="3091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7E01-7DF1-F72E-86FE-B5517F5D7106}"/>
              </a:ext>
            </a:extLst>
          </p:cNvPr>
          <p:cNvSpPr txBox="1"/>
          <p:nvPr/>
        </p:nvSpPr>
        <p:spPr bwMode="auto">
          <a:xfrm>
            <a:off x="945666" y="1115718"/>
            <a:ext cx="7874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於是可將電子單獨分開處理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TW" altLang="en-US" sz="1800" dirty="0"/>
              <a:t>電子能階如同氫原子，只要代入氦原子核電量。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FC95E-B911-0A9D-0266-B9F511EBE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0" r="45628" b="87755"/>
          <a:stretch/>
        </p:blipFill>
        <p:spPr>
          <a:xfrm>
            <a:off x="1654188" y="188640"/>
            <a:ext cx="3781908" cy="543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661539-28BF-7EB1-7CBA-35D7A08DD950}"/>
              </a:ext>
            </a:extLst>
          </p:cNvPr>
          <p:cNvSpPr txBox="1"/>
          <p:nvPr/>
        </p:nvSpPr>
        <p:spPr bwMode="auto">
          <a:xfrm>
            <a:off x="945666" y="739156"/>
            <a:ext cx="43204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在微擾的第零階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，電子沒看到彼此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0605C-B7FA-5FB6-C3A8-9B136B5B8FBC}"/>
              </a:ext>
            </a:extLst>
          </p:cNvPr>
          <p:cNvSpPr txBox="1"/>
          <p:nvPr/>
        </p:nvSpPr>
        <p:spPr bwMode="auto">
          <a:xfrm>
            <a:off x="941883" y="1485311"/>
            <a:ext cx="4213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波函數可以以兩電子位置作變數分離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pic>
        <p:nvPicPr>
          <p:cNvPr id="11" name="Picture 4" descr="F39_18">
            <a:extLst>
              <a:ext uri="{FF2B5EF4-FFF2-40B4-BE49-F238E27FC236}">
                <a16:creationId xmlns:a16="http://schemas.microsoft.com/office/drawing/2014/main" id="{8D900DA7-F3AC-2B8C-AD00-AC3D293AB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53101"/>
          <a:stretch/>
        </p:blipFill>
        <p:spPr bwMode="auto">
          <a:xfrm>
            <a:off x="7181687" y="2293813"/>
            <a:ext cx="1042839" cy="427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FA3189-E530-B387-D623-F71E0979DE54}"/>
                  </a:ext>
                </a:extLst>
              </p:cNvPr>
              <p:cNvSpPr txBox="1"/>
              <p:nvPr/>
            </p:nvSpPr>
            <p:spPr bwMode="auto">
              <a:xfrm>
                <a:off x="5868144" y="1543124"/>
                <a:ext cx="2330190" cy="682687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sSup>
                                    <m:sSup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FA3189-E530-B387-D623-F71E0979D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8144" y="1543124"/>
                <a:ext cx="2330190" cy="682687"/>
              </a:xfrm>
              <a:prstGeom prst="rect">
                <a:avLst/>
              </a:prstGeom>
              <a:blipFill>
                <a:blip r:embed="rId5"/>
                <a:stretch>
                  <a:fillRect l="-2174" r="-543" b="-18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>
            <a:extLst>
              <a:ext uri="{FF2B5EF4-FFF2-40B4-BE49-F238E27FC236}">
                <a16:creationId xmlns:a16="http://schemas.microsoft.com/office/drawing/2014/main" id="{412B65C7-AA0F-F0F4-08D6-62B6CDFC9166}"/>
              </a:ext>
            </a:extLst>
          </p:cNvPr>
          <p:cNvSpPr/>
          <p:nvPr/>
        </p:nvSpPr>
        <p:spPr>
          <a:xfrm>
            <a:off x="7073675" y="5899011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61446F-9724-9CC6-7817-308D2D3E80B5}"/>
                  </a:ext>
                </a:extLst>
              </p:cNvPr>
              <p:cNvSpPr txBox="1"/>
              <p:nvPr/>
            </p:nvSpPr>
            <p:spPr bwMode="auto">
              <a:xfrm>
                <a:off x="6385133" y="6125855"/>
                <a:ext cx="96661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−54.4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61446F-9724-9CC6-7817-308D2D3E8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5133" y="6125855"/>
                <a:ext cx="966611" cy="276999"/>
              </a:xfrm>
              <a:prstGeom prst="rect">
                <a:avLst/>
              </a:prstGeom>
              <a:blipFill>
                <a:blip r:embed="rId6"/>
                <a:stretch>
                  <a:fillRect t="-8696" r="-5195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1692ED-4263-FCC7-4DE5-CDD7A20C948E}"/>
                  </a:ext>
                </a:extLst>
              </p:cNvPr>
              <p:cNvSpPr txBox="1"/>
              <p:nvPr/>
            </p:nvSpPr>
            <p:spPr bwMode="auto">
              <a:xfrm>
                <a:off x="6241346" y="3693058"/>
                <a:ext cx="96661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13.6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1692ED-4263-FCC7-4DE5-CDD7A20C9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1346" y="3693058"/>
                <a:ext cx="966611" cy="276999"/>
              </a:xfrm>
              <a:prstGeom prst="rect">
                <a:avLst/>
              </a:prstGeom>
              <a:blipFill>
                <a:blip r:embed="rId7"/>
                <a:stretch>
                  <a:fillRect l="-1299" t="-8696" r="-5195" b="-3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EE2BC50-22F7-80C3-1FFB-D0D0C7AB7B01}"/>
              </a:ext>
            </a:extLst>
          </p:cNvPr>
          <p:cNvSpPr/>
          <p:nvPr/>
        </p:nvSpPr>
        <p:spPr>
          <a:xfrm>
            <a:off x="6991933" y="3482143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0864478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hia-Hung Chang\Downloads\Data\Knight\Media\Chapter42\Images\42_17Figurea-F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71"/>
          <a:stretch/>
        </p:blipFill>
        <p:spPr bwMode="auto">
          <a:xfrm>
            <a:off x="560682" y="3951774"/>
            <a:ext cx="1656184" cy="175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文字方塊 5"/>
          <p:cNvSpPr txBox="1">
            <a:spLocks noChangeArrowheads="1"/>
          </p:cNvSpPr>
          <p:nvPr/>
        </p:nvSpPr>
        <p:spPr bwMode="auto">
          <a:xfrm>
            <a:off x="467544" y="1196752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 sz="1800" dirty="0">
                <a:latin typeface="Times New Roman" charset="0"/>
                <a:cs typeface="Times New Roman" charset="0"/>
              </a:rPr>
              <a:t>基態時，兩電子在同一個軌道</a:t>
            </a:r>
            <a:r>
              <a:rPr lang="zh-TW" altLang="en-US" dirty="0">
                <a:latin typeface="Times New Roman" charset="0"/>
                <a:cs typeface="Times New Roman" charset="0"/>
              </a:rPr>
              <a:t>基</a:t>
            </a:r>
            <a:r>
              <a:rPr lang="zh-TW" altLang="en-US" sz="1800" dirty="0">
                <a:latin typeface="Times New Roman" charset="0"/>
                <a:cs typeface="Times New Roman" charset="0"/>
              </a:rPr>
              <a:t>態上，自旋一個向上、一個向下。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042AF3-C1F4-46BB-53EA-C9375F5059BA}"/>
              </a:ext>
            </a:extLst>
          </p:cNvPr>
          <p:cNvCxnSpPr/>
          <p:nvPr/>
        </p:nvCxnSpPr>
        <p:spPr>
          <a:xfrm flipV="1">
            <a:off x="1499884" y="4262370"/>
            <a:ext cx="0" cy="35298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521DDC4C-EC2F-7874-5449-93CCF3FEE777}"/>
              </a:ext>
            </a:extLst>
          </p:cNvPr>
          <p:cNvSpPr/>
          <p:nvPr/>
        </p:nvSpPr>
        <p:spPr>
          <a:xfrm>
            <a:off x="1427876" y="4399329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6A30E3-9980-15D7-9925-92F4C6F9D28C}"/>
              </a:ext>
            </a:extLst>
          </p:cNvPr>
          <p:cNvSpPr/>
          <p:nvPr/>
        </p:nvSpPr>
        <p:spPr>
          <a:xfrm>
            <a:off x="1517945" y="5079952"/>
            <a:ext cx="1440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61038-A603-B52F-C9F6-5CAAF9347FC6}"/>
              </a:ext>
            </a:extLst>
          </p:cNvPr>
          <p:cNvSpPr txBox="1"/>
          <p:nvPr/>
        </p:nvSpPr>
        <p:spPr bwMode="auto">
          <a:xfrm>
            <a:off x="560682" y="3541569"/>
            <a:ext cx="6150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激發態就是電子跳到較高的能態。</a:t>
            </a:r>
          </a:p>
        </p:txBody>
      </p:sp>
      <p:pic>
        <p:nvPicPr>
          <p:cNvPr id="12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D0F16C92-C50A-9F22-48FA-DA4C4AE57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82" y="1670675"/>
            <a:ext cx="3111218" cy="17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D67616-17B4-918D-ACE1-50E850C2DEBC}"/>
                  </a:ext>
                </a:extLst>
              </p:cNvPr>
              <p:cNvSpPr txBox="1"/>
              <p:nvPr/>
            </p:nvSpPr>
            <p:spPr bwMode="auto">
              <a:xfrm>
                <a:off x="3959932" y="2926974"/>
                <a:ext cx="10948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−108.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8 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6D67616-17B4-918D-ACE1-50E850C2D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9932" y="2926974"/>
                <a:ext cx="1094852" cy="276999"/>
              </a:xfrm>
              <a:prstGeom prst="rect">
                <a:avLst/>
              </a:prstGeom>
              <a:blipFill>
                <a:blip r:embed="rId3"/>
                <a:stretch>
                  <a:fillRect l="-1163" t="-8696" r="-4651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FCD646-19CC-7A23-AFF7-3786FA5AFDC9}"/>
                  </a:ext>
                </a:extLst>
              </p:cNvPr>
              <p:cNvSpPr txBox="1"/>
              <p:nvPr/>
            </p:nvSpPr>
            <p:spPr bwMode="auto">
              <a:xfrm>
                <a:off x="2447764" y="4802953"/>
                <a:ext cx="240610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54.4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−13.6=−68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FCD646-19CC-7A23-AFF7-3786FA5AF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7764" y="4802953"/>
                <a:ext cx="2406108" cy="276999"/>
              </a:xfrm>
              <a:prstGeom prst="rect">
                <a:avLst/>
              </a:prstGeom>
              <a:blipFill>
                <a:blip r:embed="rId4"/>
                <a:stretch>
                  <a:fillRect t="-9091" r="-1571" b="-409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C372AAC-55DC-2897-402A-5B280FDDE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817" b="5900"/>
          <a:stretch/>
        </p:blipFill>
        <p:spPr>
          <a:xfrm>
            <a:off x="7199174" y="222411"/>
            <a:ext cx="1928367" cy="6400728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EE3FF5EC-1E60-6DEA-EECF-4545D57FBF86}"/>
              </a:ext>
            </a:extLst>
          </p:cNvPr>
          <p:cNvSpPr/>
          <p:nvPr/>
        </p:nvSpPr>
        <p:spPr>
          <a:xfrm>
            <a:off x="6875138" y="6165304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ED4399A-7CEC-4D41-ECB0-D9887EC1361A}"/>
              </a:ext>
            </a:extLst>
          </p:cNvPr>
          <p:cNvSpPr/>
          <p:nvPr/>
        </p:nvSpPr>
        <p:spPr>
          <a:xfrm>
            <a:off x="6892143" y="3866335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E35F77-F5F0-8BEB-320D-EF53434EEEB2}"/>
                  </a:ext>
                </a:extLst>
              </p:cNvPr>
              <p:cNvSpPr txBox="1"/>
              <p:nvPr/>
            </p:nvSpPr>
            <p:spPr bwMode="auto">
              <a:xfrm>
                <a:off x="467064" y="782606"/>
                <a:ext cx="44644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如果把兩個電子能量一起畫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2E35F77-F5F0-8BEB-320D-EF53434EE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064" y="782606"/>
                <a:ext cx="4464496" cy="369332"/>
              </a:xfrm>
              <a:prstGeom prst="rect">
                <a:avLst/>
              </a:prstGeom>
              <a:blipFill>
                <a:blip r:embed="rId6"/>
                <a:stretch>
                  <a:fillRect l="-113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C40659B-2BC1-77C9-8885-16B57F195D52}"/>
              </a:ext>
            </a:extLst>
          </p:cNvPr>
          <p:cNvSpPr/>
          <p:nvPr/>
        </p:nvSpPr>
        <p:spPr>
          <a:xfrm>
            <a:off x="7199174" y="921920"/>
            <a:ext cx="397162" cy="548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2C84F5-4D98-322B-5D88-3A21EE747193}"/>
                  </a:ext>
                </a:extLst>
              </p:cNvPr>
              <p:cNvSpPr txBox="1"/>
              <p:nvPr/>
            </p:nvSpPr>
            <p:spPr bwMode="auto">
              <a:xfrm>
                <a:off x="5726280" y="6165304"/>
                <a:ext cx="109485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−108.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8 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2C84F5-4D98-322B-5D88-3A21EE747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6280" y="6165304"/>
                <a:ext cx="1094852" cy="276999"/>
              </a:xfrm>
              <a:prstGeom prst="rect">
                <a:avLst/>
              </a:prstGeom>
              <a:blipFill>
                <a:blip r:embed="rId7"/>
                <a:stretch>
                  <a:fillRect t="-8696" r="-3409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D31026-7259-CF09-069D-388A53A30F85}"/>
                  </a:ext>
                </a:extLst>
              </p:cNvPr>
              <p:cNvSpPr txBox="1"/>
              <p:nvPr/>
            </p:nvSpPr>
            <p:spPr bwMode="auto">
              <a:xfrm>
                <a:off x="6010856" y="3866335"/>
                <a:ext cx="79028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−68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2D31026-7259-CF09-069D-388A53A30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0856" y="3866335"/>
                <a:ext cx="790280" cy="276999"/>
              </a:xfrm>
              <a:prstGeom prst="rect">
                <a:avLst/>
              </a:prstGeom>
              <a:blipFill>
                <a:blip r:embed="rId8"/>
                <a:stretch>
                  <a:fillRect l="-1587" t="-8696" r="-6349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521F5-AD35-606D-9A0A-FF45E3E05D09}"/>
                  </a:ext>
                </a:extLst>
              </p:cNvPr>
              <p:cNvSpPr txBox="1"/>
              <p:nvPr/>
            </p:nvSpPr>
            <p:spPr bwMode="auto">
              <a:xfrm>
                <a:off x="482784" y="36517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能量以兩個量子數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標記</m:t>
                    </m:r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521F5-AD35-606D-9A0A-FF45E3E05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2784" y="365170"/>
                <a:ext cx="4572000" cy="369332"/>
              </a:xfrm>
              <a:prstGeom prst="rect">
                <a:avLst/>
              </a:prstGeom>
              <a:blipFill>
                <a:blip r:embed="rId9"/>
                <a:stretch>
                  <a:fillRect l="-83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588D09-9375-36D9-5296-5FD84B2E759D}"/>
                  </a:ext>
                </a:extLst>
              </p:cNvPr>
              <p:cNvSpPr txBox="1"/>
              <p:nvPr/>
            </p:nvSpPr>
            <p:spPr bwMode="auto">
              <a:xfrm>
                <a:off x="5946244" y="2993550"/>
                <a:ext cx="96661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−54.4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eV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588D09-9375-36D9-5296-5FD84B2E7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6244" y="2993550"/>
                <a:ext cx="966611" cy="276999"/>
              </a:xfrm>
              <a:prstGeom prst="rect">
                <a:avLst/>
              </a:prstGeom>
              <a:blipFill>
                <a:blip r:embed="rId10"/>
                <a:stretch>
                  <a:fillRect l="-1299" t="-8696" r="-389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Arrow 5">
            <a:extLst>
              <a:ext uri="{FF2B5EF4-FFF2-40B4-BE49-F238E27FC236}">
                <a16:creationId xmlns:a16="http://schemas.microsoft.com/office/drawing/2014/main" id="{CA4FA6AC-0861-F002-5B36-32E1F80BD503}"/>
              </a:ext>
            </a:extLst>
          </p:cNvPr>
          <p:cNvSpPr/>
          <p:nvPr/>
        </p:nvSpPr>
        <p:spPr>
          <a:xfrm>
            <a:off x="7013287" y="3025385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38742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62005E-BEA0-0D58-0E29-E5EB4D157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47" y="3717032"/>
            <a:ext cx="5981700" cy="307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75A60-197A-5F7B-351A-AF33ED53B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449" y="3943018"/>
            <a:ext cx="2475967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D7974-01E3-70D6-D113-C542CF989A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817" b="5900"/>
          <a:stretch/>
        </p:blipFill>
        <p:spPr>
          <a:xfrm>
            <a:off x="7199174" y="222411"/>
            <a:ext cx="1928367" cy="6400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4701E4-3273-1700-E433-1399540C6C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040" r="4516"/>
          <a:stretch/>
        </p:blipFill>
        <p:spPr>
          <a:xfrm>
            <a:off x="29251" y="951020"/>
            <a:ext cx="7062622" cy="273310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90B0D982-E51E-80B3-70D7-E3883C49472E}"/>
              </a:ext>
            </a:extLst>
          </p:cNvPr>
          <p:cNvSpPr/>
          <p:nvPr/>
        </p:nvSpPr>
        <p:spPr>
          <a:xfrm>
            <a:off x="7236296" y="3068960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BB504F0-82C3-85A2-01A7-EE39D7253907}"/>
              </a:ext>
            </a:extLst>
          </p:cNvPr>
          <p:cNvSpPr/>
          <p:nvPr/>
        </p:nvSpPr>
        <p:spPr>
          <a:xfrm>
            <a:off x="7063755" y="1523104"/>
            <a:ext cx="216024" cy="2451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F7D5E-AF97-BABB-EB6D-C44AE3D40C13}"/>
              </a:ext>
            </a:extLst>
          </p:cNvPr>
          <p:cNvSpPr txBox="1"/>
          <p:nvPr/>
        </p:nvSpPr>
        <p:spPr bwMode="auto">
          <a:xfrm>
            <a:off x="800662" y="468695"/>
            <a:ext cx="551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但氦原子的游離，只要一個電子到達無限遠即可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2359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 descr="pdss017017">
            <a:extLst>
              <a:ext uri="{FF2B5EF4-FFF2-40B4-BE49-F238E27FC236}">
                <a16:creationId xmlns:a16="http://schemas.microsoft.com/office/drawing/2014/main" id="{549A90F7-BC3A-394F-9E22-F1298C843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Oval 3">
            <a:extLst>
              <a:ext uri="{FF2B5EF4-FFF2-40B4-BE49-F238E27FC236}">
                <a16:creationId xmlns:a16="http://schemas.microsoft.com/office/drawing/2014/main" id="{2C6C8CE9-71C8-FA49-BFB8-A5236E160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42" name="Oval 4">
            <a:extLst>
              <a:ext uri="{FF2B5EF4-FFF2-40B4-BE49-F238E27FC236}">
                <a16:creationId xmlns:a16="http://schemas.microsoft.com/office/drawing/2014/main" id="{6F231E4F-1A24-1C4C-9078-FA4B3D339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338" name="Object 5">
            <a:extLst>
              <a:ext uri="{FF2B5EF4-FFF2-40B4-BE49-F238E27FC236}">
                <a16:creationId xmlns:a16="http://schemas.microsoft.com/office/drawing/2014/main" id="{9A9EE2DC-B7B8-A04C-9C8E-DDDE02DD72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26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4338" name="Object 5">
                        <a:extLst>
                          <a:ext uri="{FF2B5EF4-FFF2-40B4-BE49-F238E27FC236}">
                            <a16:creationId xmlns:a16="http://schemas.microsoft.com/office/drawing/2014/main" id="{9A9EE2DC-B7B8-A04C-9C8E-DDDE02DD72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26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>
            <a:extLst>
              <a:ext uri="{FF2B5EF4-FFF2-40B4-BE49-F238E27FC236}">
                <a16:creationId xmlns:a16="http://schemas.microsoft.com/office/drawing/2014/main" id="{2967D802-219A-944D-A747-8D760A23BD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911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4339" name="Object 6">
                        <a:extLst>
                          <a:ext uri="{FF2B5EF4-FFF2-40B4-BE49-F238E27FC236}">
                            <a16:creationId xmlns:a16="http://schemas.microsoft.com/office/drawing/2014/main" id="{2967D802-219A-944D-A747-8D760A23BD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11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3" name="Line 8">
            <a:extLst>
              <a:ext uri="{FF2B5EF4-FFF2-40B4-BE49-F238E27FC236}">
                <a16:creationId xmlns:a16="http://schemas.microsoft.com/office/drawing/2014/main" id="{323CD45A-A012-4E4B-BEE1-A842B8E9F1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365625"/>
            <a:ext cx="71438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4" name="Line 9">
            <a:extLst>
              <a:ext uri="{FF2B5EF4-FFF2-40B4-BE49-F238E27FC236}">
                <a16:creationId xmlns:a16="http://schemas.microsoft.com/office/drawing/2014/main" id="{58744B53-B6E3-4E40-AB5B-6CD30FAA43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148263" y="4437063"/>
            <a:ext cx="7143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5" name="AutoShape 10">
            <a:extLst>
              <a:ext uri="{FF2B5EF4-FFF2-40B4-BE49-F238E27FC236}">
                <a16:creationId xmlns:a16="http://schemas.microsoft.com/office/drawing/2014/main" id="{35E3F8CA-766C-2047-A10C-A42693E4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2997200"/>
            <a:ext cx="2016125" cy="1439863"/>
          </a:xfrm>
          <a:prstGeom prst="cloudCallout">
            <a:avLst>
              <a:gd name="adj1" fmla="val -43750"/>
              <a:gd name="adj2" fmla="val 70000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4346" name="Line 11">
            <a:extLst>
              <a:ext uri="{FF2B5EF4-FFF2-40B4-BE49-F238E27FC236}">
                <a16:creationId xmlns:a16="http://schemas.microsoft.com/office/drawing/2014/main" id="{DC315341-AEA9-9B46-9182-87134F7C97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72000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7" name="Line 12">
            <a:extLst>
              <a:ext uri="{FF2B5EF4-FFF2-40B4-BE49-F238E27FC236}">
                <a16:creationId xmlns:a16="http://schemas.microsoft.com/office/drawing/2014/main" id="{737303CE-41EE-7342-BA3A-D07F816D0D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6825" y="1484313"/>
            <a:ext cx="71438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8" name="Line 13">
            <a:extLst>
              <a:ext uri="{FF2B5EF4-FFF2-40B4-BE49-F238E27FC236}">
                <a16:creationId xmlns:a16="http://schemas.microsoft.com/office/drawing/2014/main" id="{C81DB9BC-D7C3-B549-9C2B-D5DA6427DC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349" name="Rectangle 14">
            <a:extLst>
              <a:ext uri="{FF2B5EF4-FFF2-40B4-BE49-F238E27FC236}">
                <a16:creationId xmlns:a16="http://schemas.microsoft.com/office/drawing/2014/main" id="{8ADDF4C4-9E90-DE47-9E8E-A1A46C02E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0" name="Oval 15">
            <a:extLst>
              <a:ext uri="{FF2B5EF4-FFF2-40B4-BE49-F238E27FC236}">
                <a16:creationId xmlns:a16="http://schemas.microsoft.com/office/drawing/2014/main" id="{D0ED41E4-A60C-734E-B177-7A0F085D0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1" name="Oval 16">
            <a:extLst>
              <a:ext uri="{FF2B5EF4-FFF2-40B4-BE49-F238E27FC236}">
                <a16:creationId xmlns:a16="http://schemas.microsoft.com/office/drawing/2014/main" id="{F4C95FDF-37C5-E84B-9F09-86D66F537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4352" name="Text Box 17">
            <a:extLst>
              <a:ext uri="{FF2B5EF4-FFF2-40B4-BE49-F238E27FC236}">
                <a16:creationId xmlns:a16="http://schemas.microsoft.com/office/drawing/2014/main" id="{3314819F-28BB-6743-B28A-D13AFE122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1052513"/>
            <a:ext cx="792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353" name="Text Box 18">
            <a:extLst>
              <a:ext uri="{FF2B5EF4-FFF2-40B4-BE49-F238E27FC236}">
                <a16:creationId xmlns:a16="http://schemas.microsoft.com/office/drawing/2014/main" id="{FBA739CA-A16D-E142-BE62-CC0DDFCDC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930" y="1156494"/>
            <a:ext cx="2305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/>
              <a:t>哪個是哪個？</a:t>
            </a:r>
          </a:p>
        </p:txBody>
      </p:sp>
      <p:sp>
        <p:nvSpPr>
          <p:cNvPr id="14354" name="Text Box 19">
            <a:extLst>
              <a:ext uri="{FF2B5EF4-FFF2-40B4-BE49-F238E27FC236}">
                <a16:creationId xmlns:a16="http://schemas.microsoft.com/office/drawing/2014/main" id="{D0B1ED55-5B3F-0544-9195-7CC7BD48C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717131"/>
            <a:ext cx="28080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實驗後我們能分辨嗎？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B54CE6-263F-0BCD-276A-EDBEA5DAE819}"/>
              </a:ext>
            </a:extLst>
          </p:cNvPr>
          <p:cNvSpPr txBox="1"/>
          <p:nvPr/>
        </p:nvSpPr>
        <p:spPr bwMode="auto">
          <a:xfrm>
            <a:off x="395536" y="2708920"/>
            <a:ext cx="30243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在實驗前將電子編號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</p:spTree>
    <p:extLst>
      <p:ext uri="{BB962C8B-B14F-4D97-AF65-F5344CB8AC3E}">
        <p14:creationId xmlns:p14="http://schemas.microsoft.com/office/powerpoint/2010/main" val="25689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42A1D-C6AA-8D28-AB0D-F8FB83707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00" r="18817" b="5989"/>
          <a:stretch/>
        </p:blipFill>
        <p:spPr>
          <a:xfrm>
            <a:off x="62513" y="188640"/>
            <a:ext cx="1944216" cy="6159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/>
              <p:nvPr/>
            </p:nvSpPr>
            <p:spPr bwMode="auto">
              <a:xfrm>
                <a:off x="3051056" y="381833"/>
                <a:ext cx="5026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Ground 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State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的波函數、包括自旋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1056" y="381833"/>
                <a:ext cx="5026502" cy="369332"/>
              </a:xfrm>
              <a:prstGeom prst="rect">
                <a:avLst/>
              </a:prstGeom>
              <a:blipFill>
                <a:blip r:embed="rId3"/>
                <a:stretch>
                  <a:fillRect l="-101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17D81C-D5F1-4EF4-BCCC-F4599F049495}"/>
                  </a:ext>
                </a:extLst>
              </p:cNvPr>
              <p:cNvSpPr txBox="1"/>
              <p:nvPr/>
            </p:nvSpPr>
            <p:spPr bwMode="auto">
              <a:xfrm>
                <a:off x="2137787" y="1215662"/>
                <a:ext cx="50405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空間波函數就是兩個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1,0,0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波函數的乘積：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117D81C-D5F1-4EF4-BCCC-F4599F049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7787" y="1215662"/>
                <a:ext cx="5040560" cy="369332"/>
              </a:xfrm>
              <a:prstGeom prst="rect">
                <a:avLst/>
              </a:prstGeom>
              <a:blipFill>
                <a:blip r:embed="rId4"/>
                <a:stretch>
                  <a:fillRect l="-100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2F4B063-E503-B425-7BCC-21AEC55CFDC8}"/>
              </a:ext>
            </a:extLst>
          </p:cNvPr>
          <p:cNvSpPr txBox="1"/>
          <p:nvPr/>
        </p:nvSpPr>
        <p:spPr bwMode="auto">
          <a:xfrm>
            <a:off x="2159480" y="1597987"/>
            <a:ext cx="6516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電子應該一個自旋向上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、一個自旋向下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因此自然的猜想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8A422-B208-9E92-5088-30F1796E40CB}"/>
              </a:ext>
            </a:extLst>
          </p:cNvPr>
          <p:cNvSpPr txBox="1"/>
          <p:nvPr/>
        </p:nvSpPr>
        <p:spPr bwMode="auto">
          <a:xfrm>
            <a:off x="2158320" y="3664168"/>
            <a:ext cx="54098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電子是全同費米子，波函數必須是反對稱化的！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974D21-C962-EA81-8F27-52398BCDE3D4}"/>
              </a:ext>
            </a:extLst>
          </p:cNvPr>
          <p:cNvSpPr txBox="1"/>
          <p:nvPr/>
        </p:nvSpPr>
        <p:spPr bwMode="auto">
          <a:xfrm>
            <a:off x="2760904" y="2428194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第一個電子在自旋向上，第二個電子在自旋向下的狀態。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B07B5A6B-C8D8-0AB3-7316-592B90F175B0}"/>
                  </a:ext>
                </a:extLst>
              </p:cNvPr>
              <p:cNvSpPr txBox="1"/>
              <p:nvPr/>
            </p:nvSpPr>
            <p:spPr bwMode="auto">
              <a:xfrm>
                <a:off x="2184840" y="2420404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1" name="文字方塊 29">
                <a:extLst>
                  <a:ext uri="{FF2B5EF4-FFF2-40B4-BE49-F238E27FC236}">
                    <a16:creationId xmlns:a16="http://schemas.microsoft.com/office/drawing/2014/main" id="{B07B5A6B-C8D8-0AB3-7316-592B90F17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84840" y="2420404"/>
                <a:ext cx="576064" cy="369332"/>
              </a:xfrm>
              <a:prstGeom prst="rect">
                <a:avLst/>
              </a:prstGeom>
              <a:blipFill>
                <a:blip r:embed="rId5"/>
                <a:stretch>
                  <a:fillRect l="-51064" t="-106667" r="-38298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C3D06DC1-1664-A0F0-1CC7-E1AB996D548A}"/>
                  </a:ext>
                </a:extLst>
              </p:cNvPr>
              <p:cNvSpPr txBox="1"/>
              <p:nvPr/>
            </p:nvSpPr>
            <p:spPr bwMode="auto">
              <a:xfrm>
                <a:off x="2195737" y="4075162"/>
                <a:ext cx="374441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C3D06DC1-1664-A0F0-1CC7-E1AB996D5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5737" y="4075162"/>
                <a:ext cx="3744416" cy="6646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E82D3FD4-A3A4-9D18-FBB0-F3577E16BB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3"/>
          <a:stretch/>
        </p:blipFill>
        <p:spPr bwMode="auto">
          <a:xfrm>
            <a:off x="7352012" y="455893"/>
            <a:ext cx="1081845" cy="110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5E6DF-6E14-5A5D-523D-4F06055B8A0D}"/>
                  </a:ext>
                </a:extLst>
              </p:cNvPr>
              <p:cNvSpPr txBox="1"/>
              <p:nvPr/>
            </p:nvSpPr>
            <p:spPr bwMode="auto">
              <a:xfrm>
                <a:off x="2137787" y="811632"/>
                <a:ext cx="54888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兩個電子都處於最低能量的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GB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=0,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𝑚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態。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5D5E6DF-6E14-5A5D-523D-4F06055B8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37787" y="811632"/>
                <a:ext cx="5488890" cy="369332"/>
              </a:xfrm>
              <a:prstGeom prst="rect">
                <a:avLst/>
              </a:prstGeom>
              <a:blipFill>
                <a:blip r:embed="rId8"/>
                <a:stretch>
                  <a:fillRect l="-92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F087F-9C11-15AC-D188-FEA22D53C75A}"/>
                  </a:ext>
                </a:extLst>
              </p:cNvPr>
              <p:cNvSpPr txBox="1"/>
              <p:nvPr/>
            </p:nvSpPr>
            <p:spPr bwMode="auto">
              <a:xfrm>
                <a:off x="2449951" y="2038079"/>
                <a:ext cx="2575320" cy="2891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7F087F-9C11-15AC-D188-FEA22D53C7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9951" y="2038079"/>
                <a:ext cx="2575320" cy="289182"/>
              </a:xfrm>
              <a:prstGeom prst="rect">
                <a:avLst/>
              </a:prstGeom>
              <a:blipFill>
                <a:blip r:embed="rId9"/>
                <a:stretch>
                  <a:fillRect l="-2451" t="-154167" r="-11275" b="-2208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863D492-41B3-06CA-7EF2-9F02B2401DA2}"/>
              </a:ext>
            </a:extLst>
          </p:cNvPr>
          <p:cNvSpPr txBox="1"/>
          <p:nvPr/>
        </p:nvSpPr>
        <p:spPr bwMode="auto">
          <a:xfrm>
            <a:off x="2128757" y="3243045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但這個波函數顯然不是反對稱的！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0088C-881B-FE1D-2DCB-71EAF88C31F5}"/>
              </a:ext>
            </a:extLst>
          </p:cNvPr>
          <p:cNvSpPr txBox="1"/>
          <p:nvPr/>
        </p:nvSpPr>
        <p:spPr bwMode="auto">
          <a:xfrm>
            <a:off x="2158319" y="4859054"/>
            <a:ext cx="6518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這裏空間波函數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兩個粒子完全一樣，顯然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互換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對稱的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DF23C-6A65-E5BB-23A5-183C0BAD67AC}"/>
              </a:ext>
            </a:extLst>
          </p:cNvPr>
          <p:cNvSpPr txBox="1"/>
          <p:nvPr/>
        </p:nvSpPr>
        <p:spPr bwMode="auto">
          <a:xfrm>
            <a:off x="2149305" y="5297133"/>
            <a:ext cx="4728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我們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反對稱化自旋的部分！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1444FFF-F457-5F25-8FF3-2049BE339934}"/>
                  </a:ext>
                </a:extLst>
              </p:cNvPr>
              <p:cNvSpPr txBox="1"/>
              <p:nvPr/>
            </p:nvSpPr>
            <p:spPr bwMode="auto">
              <a:xfrm>
                <a:off x="2195736" y="5682045"/>
                <a:ext cx="259228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1444FFF-F457-5F25-8FF3-2049BE3399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5736" y="5682045"/>
                <a:ext cx="2592288" cy="664606"/>
              </a:xfrm>
              <a:prstGeom prst="rect">
                <a:avLst/>
              </a:prstGeom>
              <a:blipFill>
                <a:blip r:embed="rId10"/>
                <a:stretch>
                  <a:fillRect l="-7805" t="-43396" r="-146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Arrow 3">
            <a:extLst>
              <a:ext uri="{FF2B5EF4-FFF2-40B4-BE49-F238E27FC236}">
                <a16:creationId xmlns:a16="http://schemas.microsoft.com/office/drawing/2014/main" id="{C99C3962-4DB0-A7E6-4128-2D9EF733F303}"/>
              </a:ext>
            </a:extLst>
          </p:cNvPr>
          <p:cNvSpPr/>
          <p:nvPr/>
        </p:nvSpPr>
        <p:spPr>
          <a:xfrm>
            <a:off x="539552" y="5906263"/>
            <a:ext cx="216024" cy="2242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1988BC-9F20-02CD-4B82-B11E7E9A2066}"/>
              </a:ext>
            </a:extLst>
          </p:cNvPr>
          <p:cNvSpPr txBox="1"/>
          <p:nvPr/>
        </p:nvSpPr>
        <p:spPr bwMode="auto">
          <a:xfrm>
            <a:off x="2207298" y="6353104"/>
            <a:ext cx="4021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這是兩個雙自旋態的疊加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D1C61-6E90-D76D-1890-93D1F299446E}"/>
              </a:ext>
            </a:extLst>
          </p:cNvPr>
          <p:cNvSpPr txBox="1"/>
          <p:nvPr/>
        </p:nvSpPr>
        <p:spPr bwMode="auto">
          <a:xfrm>
            <a:off x="5047962" y="6346651"/>
            <a:ext cx="3412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也稱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Entanglement 、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糾葛態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FB8A3D-108E-99FE-099C-2F2471EFCD8D}"/>
                  </a:ext>
                </a:extLst>
              </p:cNvPr>
              <p:cNvSpPr txBox="1"/>
              <p:nvPr/>
            </p:nvSpPr>
            <p:spPr bwMode="auto">
              <a:xfrm>
                <a:off x="5148064" y="2030513"/>
                <a:ext cx="3024336" cy="28918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1↑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↓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FB8A3D-108E-99FE-099C-2F2471EFC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8064" y="2030513"/>
                <a:ext cx="3024336" cy="289182"/>
              </a:xfrm>
              <a:prstGeom prst="rect">
                <a:avLst/>
              </a:prstGeom>
              <a:blipFill>
                <a:blip r:embed="rId11"/>
                <a:stretch>
                  <a:fillRect t="-29167" b="-29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11AEADC0-90F9-E6CF-3947-7A64865C8E89}"/>
                  </a:ext>
                </a:extLst>
              </p:cNvPr>
              <p:cNvSpPr txBox="1"/>
              <p:nvPr/>
            </p:nvSpPr>
            <p:spPr bwMode="auto">
              <a:xfrm>
                <a:off x="5025271" y="5675592"/>
                <a:ext cx="2542927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1↑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2↓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8" name="文字方塊 29">
                <a:extLst>
                  <a:ext uri="{FF2B5EF4-FFF2-40B4-BE49-F238E27FC236}">
                    <a16:creationId xmlns:a16="http://schemas.microsoft.com/office/drawing/2014/main" id="{11AEADC0-90F9-E6CF-3947-7A64865C8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5271" y="5675592"/>
                <a:ext cx="2542927" cy="66460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07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8" grpId="0"/>
      <p:bldP spid="9" grpId="0"/>
      <p:bldP spid="10" grpId="0"/>
      <p:bldP spid="3" grpId="0" animBg="1"/>
      <p:bldP spid="12" grpId="0"/>
      <p:bldP spid="17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Chia-Hung Chang\Downloads\Data\Knight\Media\Chapter42\Images\42_17Figurea-F.jpg">
            <a:extLst>
              <a:ext uri="{FF2B5EF4-FFF2-40B4-BE49-F238E27FC236}">
                <a16:creationId xmlns:a16="http://schemas.microsoft.com/office/drawing/2014/main" id="{E82D3FD4-A3A4-9D18-FBB0-F3577E16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94" y="291945"/>
            <a:ext cx="2782998" cy="159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D804-C7F2-8379-56E3-CA2F160D1536}"/>
                  </a:ext>
                </a:extLst>
              </p:cNvPr>
              <p:cNvSpPr txBox="1"/>
              <p:nvPr/>
            </p:nvSpPr>
            <p:spPr bwMode="auto">
              <a:xfrm>
                <a:off x="3320697" y="2482477"/>
                <a:ext cx="3731727" cy="57227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1,0,0</m:t>
                          </m:r>
                        </m:sub>
                      </m:sSub>
                      <m:d>
                        <m:d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58D804-C7F2-8379-56E3-CA2F160D1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0697" y="2482477"/>
                <a:ext cx="3731727" cy="572273"/>
              </a:xfrm>
              <a:prstGeom prst="rect">
                <a:avLst/>
              </a:prstGeom>
              <a:blipFill>
                <a:blip r:embed="rId3"/>
                <a:stretch>
                  <a:fillRect l="-1695" t="-56522" r="-4746" b="-891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1F53423-393D-3732-7F79-0D44772C7F78}"/>
              </a:ext>
            </a:extLst>
          </p:cNvPr>
          <p:cNvSpPr txBox="1"/>
          <p:nvPr/>
        </p:nvSpPr>
        <p:spPr bwMode="auto">
          <a:xfrm>
            <a:off x="3295723" y="1972054"/>
            <a:ext cx="3546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基態總波函數應該寫成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F8BA09-A2A9-7D1D-CCCE-7C7B4B62FF7C}"/>
              </a:ext>
            </a:extLst>
          </p:cNvPr>
          <p:cNvSpPr txBox="1"/>
          <p:nvPr/>
        </p:nvSpPr>
        <p:spPr bwMode="auto">
          <a:xfrm>
            <a:off x="3320697" y="3168330"/>
            <a:ext cx="59908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注意這適用於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其他原子內，一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個態填入兩個電子的情況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BBD26D-68C6-C609-8FFF-A807DF610FF9}"/>
              </a:ext>
            </a:extLst>
          </p:cNvPr>
          <p:cNvSpPr txBox="1"/>
          <p:nvPr/>
        </p:nvSpPr>
        <p:spPr bwMode="auto">
          <a:xfrm>
            <a:off x="3299349" y="3582758"/>
            <a:ext cx="6012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這兩個電子不只要自旋一上一下，波函數得是反對稱的！</a:t>
            </a:r>
          </a:p>
        </p:txBody>
      </p:sp>
      <p:pic>
        <p:nvPicPr>
          <p:cNvPr id="28" name="Picture 4" descr="C:\Users\Chia-Hung Chang\Downloads\Data\Knight\Media\Chapter42\Images\42_21Figure-F.jpg">
            <a:extLst>
              <a:ext uri="{FF2B5EF4-FFF2-40B4-BE49-F238E27FC236}">
                <a16:creationId xmlns:a16="http://schemas.microsoft.com/office/drawing/2014/main" id="{E6474308-7853-F312-8507-3DF2D6379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7" y="2000190"/>
            <a:ext cx="2672589" cy="198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E1A2F3F-C1A9-DA2B-955E-DD16F715440D}"/>
                  </a:ext>
                </a:extLst>
              </p:cNvPr>
              <p:cNvSpPr txBox="1"/>
              <p:nvPr/>
            </p:nvSpPr>
            <p:spPr bwMode="auto">
              <a:xfrm>
                <a:off x="610506" y="5527886"/>
                <a:ext cx="3525193" cy="6884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9E1A2F3F-C1A9-DA2B-955E-DD16F71544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506" y="5527886"/>
                <a:ext cx="3525193" cy="688458"/>
              </a:xfrm>
              <a:prstGeom prst="rect">
                <a:avLst/>
              </a:prstGeom>
              <a:blipFill>
                <a:blip r:embed="rId5"/>
                <a:stretch>
                  <a:fillRect l="-8633" t="-41818" r="-3597" b="-6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444146B-48FB-3E4A-8917-78AC25997DAE}"/>
                  </a:ext>
                </a:extLst>
              </p:cNvPr>
              <p:cNvSpPr txBox="1"/>
              <p:nvPr/>
            </p:nvSpPr>
            <p:spPr bwMode="auto">
              <a:xfrm>
                <a:off x="610506" y="4303702"/>
                <a:ext cx="259228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0444146B-48FB-3E4A-8917-78AC25997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506" y="4303702"/>
                <a:ext cx="2592288" cy="664606"/>
              </a:xfrm>
              <a:prstGeom prst="rect">
                <a:avLst/>
              </a:prstGeom>
              <a:blipFill>
                <a:blip r:embed="rId6"/>
                <a:stretch>
                  <a:fillRect l="-8293" t="-40741" r="-976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496F0C2-57C0-7CAD-AE69-85D381C24C0D}"/>
              </a:ext>
            </a:extLst>
          </p:cNvPr>
          <p:cNvSpPr txBox="1"/>
          <p:nvPr/>
        </p:nvSpPr>
        <p:spPr bwMode="auto">
          <a:xfrm>
            <a:off x="558589" y="5073871"/>
            <a:ext cx="34419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而且它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是總自旋為零的狀態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D07B01-C7A2-EA17-B49F-5759E564CC8F}"/>
                  </a:ext>
                </a:extLst>
              </p:cNvPr>
              <p:cNvSpPr txBox="1"/>
              <p:nvPr/>
            </p:nvSpPr>
            <p:spPr bwMode="auto">
              <a:xfrm>
                <a:off x="3873349" y="5083601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DD07B01-C7A2-EA17-B49F-5759E564CC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3349" y="5083601"/>
                <a:ext cx="1193852" cy="312458"/>
              </a:xfrm>
              <a:prstGeom prst="rect">
                <a:avLst/>
              </a:prstGeom>
              <a:blipFill>
                <a:blip r:embed="rId7"/>
                <a:stretch>
                  <a:fillRect l="-3158" t="-32000" r="-1053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B739EC-46FA-1F1C-AA43-D97C7DD06406}"/>
                  </a:ext>
                </a:extLst>
              </p:cNvPr>
              <p:cNvSpPr txBox="1"/>
              <p:nvPr/>
            </p:nvSpPr>
            <p:spPr bwMode="auto">
              <a:xfrm>
                <a:off x="3254349" y="4445944"/>
                <a:ext cx="572588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此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反對稱的疊加態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方向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總自旋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為零的態：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EB739EC-46FA-1F1C-AA43-D97C7DD06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4349" y="4445944"/>
                <a:ext cx="5725889" cy="369332"/>
              </a:xfrm>
              <a:prstGeom prst="rect">
                <a:avLst/>
              </a:prstGeom>
              <a:blipFill>
                <a:blip r:embed="rId8"/>
                <a:stretch>
                  <a:fillRect l="-885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" descr="http://homework.uoregon.edu/pub/class/155/trap02a.jpg">
            <a:extLst>
              <a:ext uri="{FF2B5EF4-FFF2-40B4-BE49-F238E27FC236}">
                <a16:creationId xmlns:a16="http://schemas.microsoft.com/office/drawing/2014/main" id="{0E5DC1F6-C481-644A-4578-ABF4D4AF6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5151485" y="5466791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ACB258-077C-8B77-9AE6-897B8FB27A86}"/>
              </a:ext>
            </a:extLst>
          </p:cNvPr>
          <p:cNvSpPr/>
          <p:nvPr/>
        </p:nvSpPr>
        <p:spPr>
          <a:xfrm>
            <a:off x="5610909" y="5888872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3191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 animBg="1"/>
      <p:bldP spid="4" grpId="0" animBg="1"/>
      <p:bldP spid="8" grpId="0"/>
      <p:bldP spid="9" grpId="0" animBg="1"/>
      <p:bldP spid="10" grpId="0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F5A6897B-3665-8E97-02FD-6DA6C691FE00}"/>
                  </a:ext>
                </a:extLst>
              </p:cNvPr>
              <p:cNvSpPr txBox="1"/>
              <p:nvPr/>
            </p:nvSpPr>
            <p:spPr bwMode="auto">
              <a:xfrm>
                <a:off x="1043608" y="1156102"/>
                <a:ext cx="201622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F5A6897B-3665-8E97-02FD-6DA6C691F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156102"/>
                <a:ext cx="2016224" cy="369332"/>
              </a:xfrm>
              <a:prstGeom prst="rect">
                <a:avLst/>
              </a:prstGeom>
              <a:blipFill>
                <a:blip r:embed="rId2"/>
                <a:stretch>
                  <a:fillRect t="-11000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B7E3046A-EE65-9032-AFA8-67BFAD6C10BD}"/>
                  </a:ext>
                </a:extLst>
              </p:cNvPr>
              <p:cNvSpPr txBox="1"/>
              <p:nvPr/>
            </p:nvSpPr>
            <p:spPr bwMode="auto">
              <a:xfrm>
                <a:off x="2555776" y="2740278"/>
                <a:ext cx="40324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B7E3046A-EE65-9032-AFA8-67BFAD6C10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2740278"/>
                <a:ext cx="4032448" cy="369332"/>
              </a:xfrm>
              <a:prstGeom prst="rect">
                <a:avLst/>
              </a:prstGeom>
              <a:blipFill>
                <a:blip r:embed="rId3"/>
                <a:stretch>
                  <a:fillRect t="-113793" r="-1572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DD4BC355-A86A-01C0-8A0D-4BA1CEE83F58}"/>
                  </a:ext>
                </a:extLst>
              </p:cNvPr>
              <p:cNvSpPr txBox="1"/>
              <p:nvPr/>
            </p:nvSpPr>
            <p:spPr bwMode="auto">
              <a:xfrm>
                <a:off x="2555776" y="3237872"/>
                <a:ext cx="464400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↓↑</m:t>
                              </m:r>
                            </m:e>
                          </m:d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DD4BC355-A86A-01C0-8A0D-4BA1CEE83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3237872"/>
                <a:ext cx="4644008" cy="369332"/>
              </a:xfrm>
              <a:prstGeom prst="rect">
                <a:avLst/>
              </a:prstGeom>
              <a:blipFill>
                <a:blip r:embed="rId4"/>
                <a:stretch>
                  <a:fillRect t="-103226" r="-4098" b="-1645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11BBAAE0-BD7F-C7DB-D4C5-3A7AAEBCE8F2}"/>
                  </a:ext>
                </a:extLst>
              </p:cNvPr>
              <p:cNvSpPr txBox="1"/>
              <p:nvPr/>
            </p:nvSpPr>
            <p:spPr bwMode="auto">
              <a:xfrm>
                <a:off x="2555776" y="3989904"/>
                <a:ext cx="64807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1" name="文字方塊 29">
                <a:extLst>
                  <a:ext uri="{FF2B5EF4-FFF2-40B4-BE49-F238E27FC236}">
                    <a16:creationId xmlns:a16="http://schemas.microsoft.com/office/drawing/2014/main" id="{11BBAAE0-BD7F-C7DB-D4C5-3A7AAEBCE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3989904"/>
                <a:ext cx="64807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7153110-9918-7B81-D158-F708F33F0F1B}"/>
              </a:ext>
            </a:extLst>
          </p:cNvPr>
          <p:cNvSpPr txBox="1"/>
          <p:nvPr/>
        </p:nvSpPr>
        <p:spPr bwMode="auto">
          <a:xfrm>
            <a:off x="1043608" y="3607204"/>
            <a:ext cx="74168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兩個項數學上相等，只要把第二項的1標為2，2標為1。因此抵消。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EA4D5B-9A4F-405F-955F-F95ADCBE5190}"/>
                  </a:ext>
                </a:extLst>
              </p:cNvPr>
              <p:cNvSpPr txBox="1"/>
              <p:nvPr/>
            </p:nvSpPr>
            <p:spPr bwMode="auto">
              <a:xfrm>
                <a:off x="1043608" y="4596732"/>
                <a:ext cx="7230200" cy="5003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此特定疊加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態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↑↓</m:t>
                                </m:r>
                              </m:e>
                            </m:d>
                          </m:e>
                        </m:d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|"/>
                            <m:endChr m:val="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↓↑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EEA4D5B-9A4F-405F-955F-F95ADCBE5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4596732"/>
                <a:ext cx="7230200" cy="500393"/>
              </a:xfrm>
              <a:prstGeom prst="rect">
                <a:avLst/>
              </a:prstGeom>
              <a:blipFill>
                <a:blip r:embed="rId6"/>
                <a:stretch>
                  <a:fillRect l="-702" t="-70732" b="-1048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C36228-B26B-8B8C-F98E-DEA5030BDF81}"/>
                  </a:ext>
                </a:extLst>
              </p:cNvPr>
              <p:cNvSpPr txBox="1"/>
              <p:nvPr/>
            </p:nvSpPr>
            <p:spPr bwMode="auto">
              <a:xfrm>
                <a:off x="1043608" y="5091496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這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反對稱化的疊加態是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不再有特定的值了。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C36228-B26B-8B8C-F98E-DEA5030BDF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091496"/>
                <a:ext cx="7128792" cy="369332"/>
              </a:xfrm>
              <a:prstGeom prst="rect">
                <a:avLst/>
              </a:prstGeom>
              <a:blipFill>
                <a:blip r:embed="rId7"/>
                <a:stretch>
                  <a:fillRect l="-71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46D459-C564-41BB-A0EA-613DD8DEA68B}"/>
                  </a:ext>
                </a:extLst>
              </p:cNvPr>
              <p:cNvSpPr txBox="1"/>
              <p:nvPr/>
            </p:nvSpPr>
            <p:spPr bwMode="auto">
              <a:xfrm>
                <a:off x="1043608" y="5582541"/>
                <a:ext cx="777686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所以</a:t>
                </a:r>
                <a:r>
                  <a:rPr lang="en-TW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基態波函數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的本徵態，不是如預期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或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↓↑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46D459-C564-41BB-A0EA-613DD8DEA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5582541"/>
                <a:ext cx="7776864" cy="369332"/>
              </a:xfrm>
              <a:prstGeom prst="rect">
                <a:avLst/>
              </a:prstGeom>
              <a:blipFill>
                <a:blip r:embed="rId8"/>
                <a:stretch>
                  <a:fillRect l="-653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178C72AD-AEC3-8195-B308-F6C52882C182}"/>
              </a:ext>
            </a:extLst>
          </p:cNvPr>
          <p:cNvSpPr txBox="1"/>
          <p:nvPr/>
        </p:nvSpPr>
        <p:spPr bwMode="auto">
          <a:xfrm>
            <a:off x="1043608" y="6077305"/>
            <a:ext cx="2808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這是角動量加法的特徵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C45FCD-61C5-2127-8821-FD496B4AE433}"/>
              </a:ext>
            </a:extLst>
          </p:cNvPr>
          <p:cNvSpPr txBox="1"/>
          <p:nvPr/>
        </p:nvSpPr>
        <p:spPr bwMode="auto">
          <a:xfrm>
            <a:off x="1043608" y="658508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計算此態的總自旋角動量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CA7B0D-9151-3869-0BC8-42FC875E78E4}"/>
                  </a:ext>
                </a:extLst>
              </p:cNvPr>
              <p:cNvSpPr txBox="1"/>
              <p:nvPr/>
            </p:nvSpPr>
            <p:spPr bwMode="auto">
              <a:xfrm>
                <a:off x="4943223" y="658508"/>
                <a:ext cx="1193852" cy="31245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CA7B0D-9151-3869-0BC8-42FC875E7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43223" y="658508"/>
                <a:ext cx="1193852" cy="312458"/>
              </a:xfrm>
              <a:prstGeom prst="rect">
                <a:avLst/>
              </a:prstGeom>
              <a:blipFill>
                <a:blip r:embed="rId9"/>
                <a:stretch>
                  <a:fillRect l="-4211" t="-26923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http://homework.uoregon.edu/pub/class/155/trap02a.jpg">
            <a:extLst>
              <a:ext uri="{FF2B5EF4-FFF2-40B4-BE49-F238E27FC236}">
                <a16:creationId xmlns:a16="http://schemas.microsoft.com/office/drawing/2014/main" id="{0C0C666B-DC28-B20D-B3E8-A2E6D7F5F2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7647484" y="656836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34E774-9B47-AAB5-1478-3B2750D56D06}"/>
              </a:ext>
            </a:extLst>
          </p:cNvPr>
          <p:cNvSpPr/>
          <p:nvPr/>
        </p:nvSpPr>
        <p:spPr>
          <a:xfrm>
            <a:off x="8106908" y="1078917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">
                <a:extLst>
                  <a:ext uri="{FF2B5EF4-FFF2-40B4-BE49-F238E27FC236}">
                    <a16:creationId xmlns:a16="http://schemas.microsoft.com/office/drawing/2014/main" id="{8F04A737-97AA-B95C-4C31-D4BB1FA71C99}"/>
                  </a:ext>
                </a:extLst>
              </p:cNvPr>
              <p:cNvSpPr/>
              <p:nvPr/>
            </p:nvSpPr>
            <p:spPr>
              <a:xfrm>
                <a:off x="1052612" y="1681790"/>
                <a:ext cx="7923900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矩形 3">
                <a:extLst>
                  <a:ext uri="{FF2B5EF4-FFF2-40B4-BE49-F238E27FC236}">
                    <a16:creationId xmlns:a16="http://schemas.microsoft.com/office/drawing/2014/main" id="{8F04A737-97AA-B95C-4C31-D4BB1FA71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612" y="1681790"/>
                <a:ext cx="7923900" cy="411010"/>
              </a:xfrm>
              <a:prstGeom prst="rect">
                <a:avLst/>
              </a:prstGeom>
              <a:blipFill>
                <a:blip r:embed="rId11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58C4C071-6895-7265-F66E-36DDA8B98280}"/>
                  </a:ext>
                </a:extLst>
              </p:cNvPr>
              <p:cNvSpPr txBox="1"/>
              <p:nvPr/>
            </p:nvSpPr>
            <p:spPr bwMode="auto">
              <a:xfrm>
                <a:off x="2555776" y="2263356"/>
                <a:ext cx="3602159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3" name="文字方塊 29">
                <a:extLst>
                  <a:ext uri="{FF2B5EF4-FFF2-40B4-BE49-F238E27FC236}">
                    <a16:creationId xmlns:a16="http://schemas.microsoft.com/office/drawing/2014/main" id="{58C4C071-6895-7265-F66E-36DDA8B98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2263356"/>
                <a:ext cx="3602159" cy="369332"/>
              </a:xfrm>
              <a:prstGeom prst="rect">
                <a:avLst/>
              </a:prstGeom>
              <a:blipFill>
                <a:blip r:embed="rId12"/>
                <a:stretch>
                  <a:fillRect t="-110000" r="-1408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03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/>
      <p:bldP spid="16" grpId="0"/>
      <p:bldP spid="17" grpId="0"/>
      <p:bldP spid="18" grpId="0"/>
      <p:bldP spid="19" grpId="0"/>
      <p:bldP spid="32" grpId="0" animBg="1"/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EB420436-91F2-6041-DDA4-89E249C9BAF6}"/>
                  </a:ext>
                </a:extLst>
              </p:cNvPr>
              <p:cNvSpPr txBox="1"/>
              <p:nvPr/>
            </p:nvSpPr>
            <p:spPr bwMode="auto">
              <a:xfrm>
                <a:off x="1187624" y="846486"/>
                <a:ext cx="3525193" cy="68845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EB420436-91F2-6041-DDA4-89E249C9B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846486"/>
                <a:ext cx="3525193" cy="688458"/>
              </a:xfrm>
              <a:prstGeom prst="rect">
                <a:avLst/>
              </a:prstGeom>
              <a:blipFill>
                <a:blip r:embed="rId2"/>
                <a:stretch>
                  <a:fillRect l="-8244" t="-40000" r="-3226" b="-6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499968-EB8F-BC9D-31C4-36E85AF5D21C}"/>
                  </a:ext>
                </a:extLst>
              </p:cNvPr>
              <p:cNvSpPr txBox="1"/>
              <p:nvPr/>
            </p:nvSpPr>
            <p:spPr bwMode="auto">
              <a:xfrm>
                <a:off x="1168142" y="1630347"/>
                <a:ext cx="72302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此特定疊加是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。這個空間只有一個態。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稱為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inglet。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9499968-EB8F-BC9D-31C4-36E85AF5D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8142" y="1630347"/>
                <a:ext cx="7230200" cy="369332"/>
              </a:xfrm>
              <a:prstGeom prst="rect">
                <a:avLst/>
              </a:prstGeom>
              <a:blipFill>
                <a:blip r:embed="rId3"/>
                <a:stretch>
                  <a:fillRect l="-8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7339EF0E-8C84-5EDA-C491-41632AEA92F1}"/>
              </a:ext>
            </a:extLst>
          </p:cNvPr>
          <p:cNvSpPr txBox="1"/>
          <p:nvPr/>
        </p:nvSpPr>
        <p:spPr bwMode="auto">
          <a:xfrm>
            <a:off x="1185877" y="2417466"/>
            <a:ext cx="3672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與它正交的是對稱化的態：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7374AC28-53F2-B4C8-82A8-F43A64B7BBE1}"/>
                  </a:ext>
                </a:extLst>
              </p:cNvPr>
              <p:cNvSpPr txBox="1"/>
              <p:nvPr/>
            </p:nvSpPr>
            <p:spPr bwMode="auto">
              <a:xfrm>
                <a:off x="4013239" y="2235719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＝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6" name="文字方塊 29">
                <a:extLst>
                  <a:ext uri="{FF2B5EF4-FFF2-40B4-BE49-F238E27FC236}">
                    <a16:creationId xmlns:a16="http://schemas.microsoft.com/office/drawing/2014/main" id="{7374AC28-53F2-B4C8-82A8-F43A64B7BB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13239" y="2235719"/>
                <a:ext cx="2512018" cy="664606"/>
              </a:xfrm>
              <a:prstGeom prst="rect">
                <a:avLst/>
              </a:prstGeom>
              <a:blipFill>
                <a:blip r:embed="rId4"/>
                <a:stretch>
                  <a:fillRect t="-43396" r="-6030" b="-698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77DFC8-05B6-AAAB-3388-7B115D378670}"/>
                  </a:ext>
                </a:extLst>
              </p:cNvPr>
              <p:cNvSpPr txBox="1"/>
              <p:nvPr/>
            </p:nvSpPr>
            <p:spPr bwMode="auto">
              <a:xfrm>
                <a:off x="1204927" y="2937462"/>
                <a:ext cx="5612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這個的態是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，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=0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77DFC8-05B6-AAAB-3388-7B115D378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4927" y="2937462"/>
                <a:ext cx="5612158" cy="369332"/>
              </a:xfrm>
              <a:prstGeom prst="rect">
                <a:avLst/>
              </a:prstGeom>
              <a:blipFill>
                <a:blip r:embed="rId5"/>
                <a:stretch>
                  <a:fillRect l="-113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" descr="http://homework.uoregon.edu/pub/class/155/trap02a.jpg">
            <a:extLst>
              <a:ext uri="{FF2B5EF4-FFF2-40B4-BE49-F238E27FC236}">
                <a16:creationId xmlns:a16="http://schemas.microsoft.com/office/drawing/2014/main" id="{A2BF73BD-9DEF-6187-AEEE-D54011627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5672267" y="557044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454E74C-CB71-5DAB-A7F6-9871487B938A}"/>
              </a:ext>
            </a:extLst>
          </p:cNvPr>
          <p:cNvSpPr/>
          <p:nvPr/>
        </p:nvSpPr>
        <p:spPr>
          <a:xfrm>
            <a:off x="6100992" y="1008556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A418600-2F14-382B-3DD9-0E747AAE56E3}"/>
                  </a:ext>
                </a:extLst>
              </p:cNvPr>
              <p:cNvSpPr txBox="1"/>
              <p:nvPr/>
            </p:nvSpPr>
            <p:spPr bwMode="auto">
              <a:xfrm>
                <a:off x="1271765" y="3910917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AA418600-2F14-382B-3DD9-0E747AAE5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765" y="3910917"/>
                <a:ext cx="3168352" cy="369332"/>
              </a:xfrm>
              <a:prstGeom prst="rect">
                <a:avLst/>
              </a:prstGeom>
              <a:blipFill>
                <a:blip r:embed="rId7"/>
                <a:stretch>
                  <a:fillRect l="-8800" t="-113793" r="-6400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41FEA5E-B7F9-F6AC-4EF3-ACA78EF2D5B9}"/>
                  </a:ext>
                </a:extLst>
              </p:cNvPr>
              <p:cNvSpPr txBox="1"/>
              <p:nvPr/>
            </p:nvSpPr>
            <p:spPr bwMode="auto">
              <a:xfrm>
                <a:off x="4742128" y="3910917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B41FEA5E-B7F9-F6AC-4EF3-ACA78EF2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42128" y="3910917"/>
                <a:ext cx="1656184" cy="369332"/>
              </a:xfrm>
              <a:prstGeom prst="rect">
                <a:avLst/>
              </a:prstGeom>
              <a:blipFill>
                <a:blip r:embed="rId8"/>
                <a:stretch>
                  <a:fillRect l="-15152" t="-113793" r="-9091" b="-17586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322C15B3-37C0-8A3C-CA26-227E00AB1BA1}"/>
              </a:ext>
            </a:extLst>
          </p:cNvPr>
          <p:cNvSpPr txBox="1"/>
          <p:nvPr/>
        </p:nvSpPr>
        <p:spPr bwMode="auto">
          <a:xfrm>
            <a:off x="1168142" y="3504448"/>
            <a:ext cx="4509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另外還有兩個很明顯的對稱自旋態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B076DF-9B29-9616-A40F-F2CA051D6B63}"/>
                  </a:ext>
                </a:extLst>
              </p:cNvPr>
              <p:cNvSpPr txBox="1"/>
              <p:nvPr/>
            </p:nvSpPr>
            <p:spPr bwMode="auto">
              <a:xfrm>
                <a:off x="1213736" y="4415410"/>
                <a:ext cx="70567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對稱態共有三個，剛好是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的本徵態數目！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稱為Tr</a:t>
                </a:r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iplet。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3B076DF-9B29-9616-A40F-F2CA051D6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3736" y="4415410"/>
                <a:ext cx="7056784" cy="369332"/>
              </a:xfrm>
              <a:prstGeom prst="rect">
                <a:avLst/>
              </a:prstGeom>
              <a:blipFill>
                <a:blip r:embed="rId9"/>
                <a:stretch>
                  <a:fillRect l="-71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homework.uoregon.edu/pub/class/155/trap02a.jpg">
            <a:extLst>
              <a:ext uri="{FF2B5EF4-FFF2-40B4-BE49-F238E27FC236}">
                <a16:creationId xmlns:a16="http://schemas.microsoft.com/office/drawing/2014/main" id="{846FDE59-44EE-0F94-6262-B1064DBDC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2508" r="80814" b="41772"/>
          <a:stretch/>
        </p:blipFill>
        <p:spPr bwMode="auto">
          <a:xfrm>
            <a:off x="6752039" y="3419178"/>
            <a:ext cx="793166" cy="9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5FE841-DD3F-BFE7-730E-6C9F61533751}"/>
              </a:ext>
            </a:extLst>
          </p:cNvPr>
          <p:cNvSpPr txBox="1"/>
          <p:nvPr/>
        </p:nvSpPr>
        <p:spPr bwMode="auto">
          <a:xfrm>
            <a:off x="1213737" y="5631553"/>
            <a:ext cx="73187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quantum information science, the Bell's states  are specific quantum states of two qubits that represent the simplest examples of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entanglement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89DC2-A188-BEFB-8ED7-2FD512EE31E3}"/>
              </a:ext>
            </a:extLst>
          </p:cNvPr>
          <p:cNvSpPr txBox="1"/>
          <p:nvPr/>
        </p:nvSpPr>
        <p:spPr bwMode="auto">
          <a:xfrm>
            <a:off x="1213736" y="526222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以上四個狀態稱為：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45AA08-C00C-F9A8-1405-A288B05D4676}"/>
              </a:ext>
            </a:extLst>
          </p:cNvPr>
          <p:cNvSpPr txBox="1"/>
          <p:nvPr/>
        </p:nvSpPr>
        <p:spPr bwMode="auto">
          <a:xfrm>
            <a:off x="1213736" y="4848400"/>
            <a:ext cx="58065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兩個雙自旋態組合的對稱性與總角動量有關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73919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" grpId="0" animBg="1"/>
      <p:bldP spid="3" grpId="0" animBg="1"/>
      <p:bldP spid="13" grpId="0"/>
      <p:bldP spid="14" grpId="0"/>
      <p:bldP spid="8" grpId="0"/>
      <p:bldP spid="11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F863A8B-C52C-E2D5-B65F-31DF391ADC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8" t="37399" r="21082" b="50766"/>
          <a:stretch/>
        </p:blipFill>
        <p:spPr>
          <a:xfrm>
            <a:off x="1966987" y="4383630"/>
            <a:ext cx="4868203" cy="5438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A4BFD-2535-37D5-1EB2-C2DDA19A5C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88" t="13150" r="21082" b="72995"/>
          <a:stretch/>
        </p:blipFill>
        <p:spPr>
          <a:xfrm>
            <a:off x="1969415" y="2957234"/>
            <a:ext cx="4868203" cy="636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42A1D-C6AA-8D28-AB0D-F8FB837074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17"/>
          <a:stretch/>
        </p:blipFill>
        <p:spPr>
          <a:xfrm>
            <a:off x="25199" y="44624"/>
            <a:ext cx="1944216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/>
              <p:nvPr/>
            </p:nvSpPr>
            <p:spPr bwMode="auto">
              <a:xfrm>
                <a:off x="3213001" y="267032"/>
                <a:ext cx="445839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Excited State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的波函數、包括自旋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531EA33-64CA-5727-3863-2F2340D85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13001" y="267032"/>
                <a:ext cx="4458394" cy="369332"/>
              </a:xfrm>
              <a:prstGeom prst="rect">
                <a:avLst/>
              </a:prstGeom>
              <a:blipFill>
                <a:blip r:embed="rId4"/>
                <a:stretch>
                  <a:fillRect l="-85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/>
              <p:nvPr/>
            </p:nvSpPr>
            <p:spPr bwMode="auto">
              <a:xfrm>
                <a:off x="6979844" y="2954251"/>
                <a:ext cx="1944216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3" name="文字方塊 29">
                <a:extLst>
                  <a:ext uri="{FF2B5EF4-FFF2-40B4-BE49-F238E27FC236}">
                    <a16:creationId xmlns:a16="http://schemas.microsoft.com/office/drawing/2014/main" id="{C54DC59B-CC11-BFDE-CD0C-FCC63DFAF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79844" y="2954251"/>
                <a:ext cx="1944216" cy="664606"/>
              </a:xfrm>
              <a:prstGeom prst="rect">
                <a:avLst/>
              </a:prstGeom>
              <a:blipFill>
                <a:blip r:embed="rId5"/>
                <a:stretch>
                  <a:fillRect t="-40741" r="-1299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98FAF772-2310-0004-2026-112F79C37961}"/>
              </a:ext>
            </a:extLst>
          </p:cNvPr>
          <p:cNvSpPr txBox="1"/>
          <p:nvPr/>
        </p:nvSpPr>
        <p:spPr bwMode="auto">
          <a:xfrm>
            <a:off x="2146852" y="5590735"/>
            <a:ext cx="63551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這三個對稱化的自旋態，事實上是總自旋為1的狀態！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34CDD09-B2BD-E292-BFD9-3CF549BDD748}"/>
                  </a:ext>
                </a:extLst>
              </p:cNvPr>
              <p:cNvSpPr txBox="1"/>
              <p:nvPr/>
            </p:nvSpPr>
            <p:spPr bwMode="auto">
              <a:xfrm>
                <a:off x="6695943" y="3943000"/>
                <a:ext cx="13794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F34CDD09-B2BD-E292-BFD9-3CF549BDD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5943" y="3943000"/>
                <a:ext cx="1379484" cy="369332"/>
              </a:xfrm>
              <a:prstGeom prst="rect">
                <a:avLst/>
              </a:prstGeom>
              <a:blipFill>
                <a:blip r:embed="rId6"/>
                <a:stretch>
                  <a:fillRect l="-21101" t="-110000" r="-14679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A9B924C-B9FC-66F1-7290-32AFD9B9BDEA}"/>
                  </a:ext>
                </a:extLst>
              </p:cNvPr>
              <p:cNvSpPr txBox="1"/>
              <p:nvPr/>
            </p:nvSpPr>
            <p:spPr bwMode="auto">
              <a:xfrm>
                <a:off x="6702722" y="5095260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0A9B924C-B9FC-66F1-7290-32AFD9B9B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02722" y="5095260"/>
                <a:ext cx="1656184" cy="369332"/>
              </a:xfrm>
              <a:prstGeom prst="rect">
                <a:avLst/>
              </a:prstGeom>
              <a:blipFill>
                <a:blip r:embed="rId7"/>
                <a:stretch>
                  <a:fillRect l="-15267" t="-110000" r="-992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3A36F320-2E82-5A03-A5E8-8B008327210F}"/>
                  </a:ext>
                </a:extLst>
              </p:cNvPr>
              <p:cNvSpPr txBox="1"/>
              <p:nvPr/>
            </p:nvSpPr>
            <p:spPr bwMode="auto">
              <a:xfrm>
                <a:off x="6695943" y="4375403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8" name="文字方塊 29">
                <a:extLst>
                  <a:ext uri="{FF2B5EF4-FFF2-40B4-BE49-F238E27FC236}">
                    <a16:creationId xmlns:a16="http://schemas.microsoft.com/office/drawing/2014/main" id="{3A36F320-2E82-5A03-A5E8-8B0083272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5943" y="4375403"/>
                <a:ext cx="2512018" cy="664606"/>
              </a:xfrm>
              <a:prstGeom prst="rect">
                <a:avLst/>
              </a:prstGeom>
              <a:blipFill>
                <a:blip r:embed="rId8"/>
                <a:stretch>
                  <a:fillRect l="-9596" t="-41509" r="-4545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F811F3-5696-D1F4-E69A-329F22F6B1C6}"/>
              </a:ext>
            </a:extLst>
          </p:cNvPr>
          <p:cNvSpPr txBox="1"/>
          <p:nvPr/>
        </p:nvSpPr>
        <p:spPr bwMode="auto">
          <a:xfrm>
            <a:off x="2199141" y="1205979"/>
            <a:ext cx="6823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但總波函數還是需要滿足反對稱性。最容易的做法是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B89BDA-BA6F-2963-6CA7-AF0FBD8BE771}"/>
              </a:ext>
            </a:extLst>
          </p:cNvPr>
          <p:cNvSpPr txBox="1"/>
          <p:nvPr/>
        </p:nvSpPr>
        <p:spPr bwMode="auto">
          <a:xfrm>
            <a:off x="2218042" y="1645794"/>
            <a:ext cx="63913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空間波函數與自旋波函數，必須一個是對稱，一個是反對稱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700A3-8D6D-13E2-7564-D5B7B3E3E297}"/>
              </a:ext>
            </a:extLst>
          </p:cNvPr>
          <p:cNvSpPr txBox="1"/>
          <p:nvPr/>
        </p:nvSpPr>
        <p:spPr bwMode="auto">
          <a:xfrm>
            <a:off x="2146852" y="6015318"/>
            <a:ext cx="6471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令人驚訝的：自旋與軌道運動無作用，但卻連鎖在一起！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BA893E-C606-A492-E252-C485E5E4A0DD}"/>
              </a:ext>
            </a:extLst>
          </p:cNvPr>
          <p:cNvSpPr/>
          <p:nvPr/>
        </p:nvSpPr>
        <p:spPr>
          <a:xfrm>
            <a:off x="4407013" y="2994116"/>
            <a:ext cx="288032" cy="664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F94AE1-66CE-2B6E-7DF4-37377E9576BF}"/>
              </a:ext>
            </a:extLst>
          </p:cNvPr>
          <p:cNvSpPr/>
          <p:nvPr/>
        </p:nvSpPr>
        <p:spPr>
          <a:xfrm>
            <a:off x="4401088" y="4316522"/>
            <a:ext cx="288032" cy="664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E290FD-4C68-DD90-A628-B4ADC3B202AD}"/>
              </a:ext>
            </a:extLst>
          </p:cNvPr>
          <p:cNvSpPr txBox="1"/>
          <p:nvPr/>
        </p:nvSpPr>
        <p:spPr bwMode="auto">
          <a:xfrm>
            <a:off x="2218042" y="739372"/>
            <a:ext cx="69293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現在空間波函數是兩個不同波函數的乘積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C176B-C338-2510-BFA2-7111192FC6B5}"/>
              </a:ext>
            </a:extLst>
          </p:cNvPr>
          <p:cNvSpPr txBox="1"/>
          <p:nvPr/>
        </p:nvSpPr>
        <p:spPr bwMode="auto">
          <a:xfrm>
            <a:off x="2220617" y="2079819"/>
            <a:ext cx="6898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注意：空間波函數不同，電子可以選擇一樣的自旋，有對稱可能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E24A3BAF-3D75-7038-6ABE-1756D9603CFE}"/>
                  </a:ext>
                </a:extLst>
              </p:cNvPr>
              <p:cNvSpPr txBox="1"/>
              <p:nvPr/>
            </p:nvSpPr>
            <p:spPr bwMode="auto">
              <a:xfrm>
                <a:off x="2550868" y="2560609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自旋反對稱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6" name="文字方塊 29">
                <a:extLst>
                  <a:ext uri="{FF2B5EF4-FFF2-40B4-BE49-F238E27FC236}">
                    <a16:creationId xmlns:a16="http://schemas.microsoft.com/office/drawing/2014/main" id="{E24A3BAF-3D75-7038-6ABE-1756D9603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0868" y="2560609"/>
                <a:ext cx="347278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22784DD5-69DD-1A21-43DF-2D6D4310E31F}"/>
                  </a:ext>
                </a:extLst>
              </p:cNvPr>
              <p:cNvSpPr txBox="1"/>
              <p:nvPr/>
            </p:nvSpPr>
            <p:spPr bwMode="auto">
              <a:xfrm>
                <a:off x="2558219" y="3858760"/>
                <a:ext cx="347278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空間</m:t>
                      </m:r>
                      <m:r>
                        <a:rPr lang="zh-TW" alt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反對稱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zh-TW" alt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自旋對稱</m:t>
                      </m:r>
                    </m:oMath>
                  </m:oMathPara>
                </a14:m>
                <a:endParaRPr lang="zh-TW" altLang="en-US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22784DD5-69DD-1A21-43DF-2D6D4310E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8219" y="3858760"/>
                <a:ext cx="3472783" cy="369332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A3788AB6-43E0-E2C6-D1ED-8E5413690861}"/>
              </a:ext>
            </a:extLst>
          </p:cNvPr>
          <p:cNvSpPr/>
          <p:nvPr/>
        </p:nvSpPr>
        <p:spPr>
          <a:xfrm>
            <a:off x="539552" y="3699940"/>
            <a:ext cx="216024" cy="22429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B97532-E502-2D7E-DFE0-04D8FACABEA5}"/>
                  </a:ext>
                </a:extLst>
              </p:cNvPr>
              <p:cNvSpPr txBox="1"/>
              <p:nvPr/>
            </p:nvSpPr>
            <p:spPr bwMode="auto">
              <a:xfrm>
                <a:off x="1837685" y="3105061"/>
                <a:ext cx="512088" cy="3866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B97532-E502-2D7E-DFE0-04D8FACAB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7685" y="3105061"/>
                <a:ext cx="512088" cy="386644"/>
              </a:xfrm>
              <a:prstGeom prst="rect">
                <a:avLst/>
              </a:prstGeom>
              <a:blipFill>
                <a:blip r:embed="rId11"/>
                <a:stretch>
                  <a:fillRect l="-2439" r="-2439"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9A195C-B9CD-B988-2CA6-B9C55B63D089}"/>
                  </a:ext>
                </a:extLst>
              </p:cNvPr>
              <p:cNvSpPr txBox="1"/>
              <p:nvPr/>
            </p:nvSpPr>
            <p:spPr bwMode="auto">
              <a:xfrm>
                <a:off x="1890808" y="4468087"/>
                <a:ext cx="512088" cy="3938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9A195C-B9CD-B988-2CA6-B9C55B63D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0808" y="4468087"/>
                <a:ext cx="512088" cy="393826"/>
              </a:xfrm>
              <a:prstGeom prst="rect">
                <a:avLst/>
              </a:prstGeom>
              <a:blipFill>
                <a:blip r:embed="rId12"/>
                <a:stretch>
                  <a:fillRect l="-2381" r="-2381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35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 animBg="1"/>
      <p:bldP spid="8" grpId="0" animBg="1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F796F-FC7F-1263-B4BA-857AC2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" r="35333"/>
          <a:stretch/>
        </p:blipFill>
        <p:spPr>
          <a:xfrm>
            <a:off x="1308100" y="960589"/>
            <a:ext cx="3888432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F485F-86A4-F9F4-511E-3B429C5D4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8" t="46077" r="72062" b="43071"/>
          <a:stretch/>
        </p:blipFill>
        <p:spPr>
          <a:xfrm>
            <a:off x="2276266" y="1848528"/>
            <a:ext cx="1431637" cy="7706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/>
              <p:nvPr/>
            </p:nvSpPr>
            <p:spPr bwMode="auto">
              <a:xfrm>
                <a:off x="5379230" y="971728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9230" y="971728"/>
                <a:ext cx="1193852" cy="312458"/>
              </a:xfrm>
              <a:prstGeom prst="rect">
                <a:avLst/>
              </a:prstGeom>
              <a:blipFill>
                <a:blip r:embed="rId4"/>
                <a:stretch>
                  <a:fillRect l="-3158" t="-30769" r="-1053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A744264-D609-2E92-DC0F-ED39E95079C8}"/>
              </a:ext>
            </a:extLst>
          </p:cNvPr>
          <p:cNvSpPr txBox="1"/>
          <p:nvPr/>
        </p:nvSpPr>
        <p:spPr bwMode="auto">
          <a:xfrm>
            <a:off x="1209118" y="2704709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兩個電子的自旋狀態是一個四維空間。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/>
              <p:nvPr/>
            </p:nvSpPr>
            <p:spPr bwMode="auto">
              <a:xfrm>
                <a:off x="1209118" y="3971249"/>
                <a:ext cx="60698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4正好等於3(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的態的維度)加1(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的態的維度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8" y="3971249"/>
                <a:ext cx="6069833" cy="369332"/>
              </a:xfrm>
              <a:prstGeom prst="rect">
                <a:avLst/>
              </a:prstGeom>
              <a:blipFill>
                <a:blip r:embed="rId5"/>
                <a:stretch>
                  <a:fillRect l="-83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/>
              <p:nvPr/>
            </p:nvSpPr>
            <p:spPr bwMode="auto">
              <a:xfrm>
                <a:off x="1209118" y="354234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我們也可以總自旋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的本徵態做基底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8" y="3542340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5592EC6-E4E6-4A95-1B7A-DFCD9F354418}"/>
              </a:ext>
            </a:extLst>
          </p:cNvPr>
          <p:cNvSpPr txBox="1"/>
          <p:nvPr/>
        </p:nvSpPr>
        <p:spPr bwMode="auto">
          <a:xfrm>
            <a:off x="1334340" y="476672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這是兩個自旋角動量的相加。</a:t>
            </a:r>
          </a:p>
        </p:txBody>
      </p:sp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6F44706A-9D75-FBAD-3BBD-1DA894E2D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850226" y="1004568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CBFAE8-D6FB-5B2A-4A0F-B3CEE3E78281}"/>
              </a:ext>
            </a:extLst>
          </p:cNvPr>
          <p:cNvSpPr/>
          <p:nvPr/>
        </p:nvSpPr>
        <p:spPr>
          <a:xfrm>
            <a:off x="7278951" y="1456080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B12B2-5904-9C4D-4893-F4BE7779F89E}"/>
                  </a:ext>
                </a:extLst>
              </p:cNvPr>
              <p:cNvSpPr txBox="1"/>
              <p:nvPr/>
            </p:nvSpPr>
            <p:spPr bwMode="auto">
              <a:xfrm>
                <a:off x="1209119" y="3113431"/>
                <a:ext cx="78273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很明顯可以以個別電子的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/>
                  <a:t>的本徵態為基底</a:t>
                </a:r>
                <a:r>
                  <a:rPr lang="en-US" dirty="0"/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zh-TW" altLang="en-US" i="1" smtClean="0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B12B2-5904-9C4D-4893-F4BE7779F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119" y="3113431"/>
                <a:ext cx="7827377" cy="369332"/>
              </a:xfrm>
              <a:prstGeom prst="rect">
                <a:avLst/>
              </a:prstGeom>
              <a:blipFill>
                <a:blip r:embed="rId11"/>
                <a:stretch>
                  <a:fillRect l="-648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8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F796F-FC7F-1263-B4BA-857AC2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" r="35333"/>
          <a:stretch/>
        </p:blipFill>
        <p:spPr>
          <a:xfrm>
            <a:off x="1064232" y="674885"/>
            <a:ext cx="3888432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F485F-86A4-F9F4-511E-3B429C5D4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8" t="46077" r="72062" b="43071"/>
          <a:stretch/>
        </p:blipFill>
        <p:spPr>
          <a:xfrm>
            <a:off x="5102597" y="671457"/>
            <a:ext cx="1431637" cy="7706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/>
              <p:nvPr/>
            </p:nvSpPr>
            <p:spPr bwMode="auto">
              <a:xfrm>
                <a:off x="4150532" y="235344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0532" y="235344"/>
                <a:ext cx="1193852" cy="312458"/>
              </a:xfrm>
              <a:prstGeom prst="rect">
                <a:avLst/>
              </a:prstGeom>
              <a:blipFill>
                <a:blip r:embed="rId4"/>
                <a:stretch>
                  <a:fillRect l="-3158" t="-30769" r="-1053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A744264-D609-2E92-DC0F-ED39E95079C8}"/>
              </a:ext>
            </a:extLst>
          </p:cNvPr>
          <p:cNvSpPr txBox="1"/>
          <p:nvPr/>
        </p:nvSpPr>
        <p:spPr bwMode="auto">
          <a:xfrm>
            <a:off x="1079648" y="1500676"/>
            <a:ext cx="720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兩個電子的自旋狀態是一個四維空間。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/>
              <p:nvPr/>
            </p:nvSpPr>
            <p:spPr bwMode="auto">
              <a:xfrm>
                <a:off x="1172898" y="5105840"/>
                <a:ext cx="60698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4正好等於3(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的態的維度)加1(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的態的維度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2898" y="5105840"/>
                <a:ext cx="6069833" cy="369332"/>
              </a:xfrm>
              <a:prstGeom prst="rect">
                <a:avLst/>
              </a:prstGeom>
              <a:blipFill>
                <a:blip r:embed="rId5"/>
                <a:stretch>
                  <a:fillRect l="-83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/>
              <p:nvPr/>
            </p:nvSpPr>
            <p:spPr bwMode="auto">
              <a:xfrm>
                <a:off x="1079648" y="2338307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我們也可以總自旋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的本徵態做基底</a:t>
                </a:r>
                <a:endParaRPr lang="en-TW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48" y="2338307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831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5592EC6-E4E6-4A95-1B7A-DFCD9F354418}"/>
              </a:ext>
            </a:extLst>
          </p:cNvPr>
          <p:cNvSpPr txBox="1"/>
          <p:nvPr/>
        </p:nvSpPr>
        <p:spPr bwMode="auto">
          <a:xfrm>
            <a:off x="1107031" y="206907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這是兩個自旋角動量的相加。</a:t>
            </a:r>
          </a:p>
        </p:txBody>
      </p:sp>
      <p:pic>
        <p:nvPicPr>
          <p:cNvPr id="7" name="Picture 2" descr="http://homework.uoregon.edu/pub/class/155/trap02a.jpg">
            <a:extLst>
              <a:ext uri="{FF2B5EF4-FFF2-40B4-BE49-F238E27FC236}">
                <a16:creationId xmlns:a16="http://schemas.microsoft.com/office/drawing/2014/main" id="{6F44706A-9D75-FBAD-3BBD-1DA894E2D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0" t="80502" r="1724" b="436"/>
          <a:stretch/>
        </p:blipFill>
        <p:spPr bwMode="auto">
          <a:xfrm>
            <a:off x="6663474" y="643975"/>
            <a:ext cx="1252647" cy="9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CBFAE8-D6FB-5B2A-4A0F-B3CEE3E78281}"/>
              </a:ext>
            </a:extLst>
          </p:cNvPr>
          <p:cNvSpPr/>
          <p:nvPr/>
        </p:nvSpPr>
        <p:spPr>
          <a:xfrm>
            <a:off x="7092199" y="1095487"/>
            <a:ext cx="793223" cy="540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B12B2-5904-9C4D-4893-F4BE7779F89E}"/>
                  </a:ext>
                </a:extLst>
              </p:cNvPr>
              <p:cNvSpPr txBox="1"/>
              <p:nvPr/>
            </p:nvSpPr>
            <p:spPr bwMode="auto">
              <a:xfrm>
                <a:off x="1079649" y="1909398"/>
                <a:ext cx="78273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很明顯可以以個別電子的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 err="1"/>
                  <a:t>的本徵態為基底</a:t>
                </a:r>
                <a:r>
                  <a:rPr lang="en-US" dirty="0"/>
                  <a:t>：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zh-TW" altLang="en-US" i="1" smtClean="0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zh-TW" altLang="en-US" i="1">
                        <a:latin typeface="Cambria Math" panose="02040503050406030204" pitchFamily="18" charset="0"/>
                        <a:ea typeface="+mj-ea"/>
                      </a:rPr>
                      <m:t>、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TW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FB12B2-5904-9C4D-4893-F4BE7779F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649" y="1909398"/>
                <a:ext cx="7827377" cy="369332"/>
              </a:xfrm>
              <a:prstGeom prst="rect">
                <a:avLst/>
              </a:prstGeom>
              <a:blipFill>
                <a:blip r:embed="rId8"/>
                <a:stretch>
                  <a:fillRect l="-48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2945C877-BDD7-466F-8361-A7868837B9B1}"/>
                  </a:ext>
                </a:extLst>
              </p:cNvPr>
              <p:cNvSpPr txBox="1"/>
              <p:nvPr/>
            </p:nvSpPr>
            <p:spPr bwMode="auto">
              <a:xfrm>
                <a:off x="1178630" y="2795372"/>
                <a:ext cx="2531885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6" name="文字方塊 29">
                <a:extLst>
                  <a:ext uri="{FF2B5EF4-FFF2-40B4-BE49-F238E27FC236}">
                    <a16:creationId xmlns:a16="http://schemas.microsoft.com/office/drawing/2014/main" id="{2945C877-BDD7-466F-8361-A7868837B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630" y="2795372"/>
                <a:ext cx="2531885" cy="664606"/>
              </a:xfrm>
              <a:prstGeom prst="rect">
                <a:avLst/>
              </a:prstGeom>
              <a:blipFill>
                <a:blip r:embed="rId9"/>
                <a:stretch>
                  <a:fillRect l="-10448" t="-43396" r="-348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A23ABED3-6FC2-C093-CD24-9403BA95FD94}"/>
                  </a:ext>
                </a:extLst>
              </p:cNvPr>
              <p:cNvSpPr txBox="1"/>
              <p:nvPr/>
            </p:nvSpPr>
            <p:spPr bwMode="auto">
              <a:xfrm>
                <a:off x="1178630" y="3507493"/>
                <a:ext cx="13794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A23ABED3-6FC2-C093-CD24-9403BA95F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630" y="3507493"/>
                <a:ext cx="1379484" cy="369332"/>
              </a:xfrm>
              <a:prstGeom prst="rect">
                <a:avLst/>
              </a:prstGeom>
              <a:blipFill>
                <a:blip r:embed="rId10"/>
                <a:stretch>
                  <a:fillRect l="-20000" t="-110000" r="-13636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36D947C4-DC9A-CECF-434D-0C08732DF8EE}"/>
                  </a:ext>
                </a:extLst>
              </p:cNvPr>
              <p:cNvSpPr txBox="1"/>
              <p:nvPr/>
            </p:nvSpPr>
            <p:spPr bwMode="auto">
              <a:xfrm>
                <a:off x="1185409" y="4659753"/>
                <a:ext cx="16561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0" name="文字方塊 29">
                <a:extLst>
                  <a:ext uri="{FF2B5EF4-FFF2-40B4-BE49-F238E27FC236}">
                    <a16:creationId xmlns:a16="http://schemas.microsoft.com/office/drawing/2014/main" id="{36D947C4-DC9A-CECF-434D-0C08732DF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5409" y="4659753"/>
                <a:ext cx="1656184" cy="369332"/>
              </a:xfrm>
              <a:prstGeom prst="rect">
                <a:avLst/>
              </a:prstGeom>
              <a:blipFill>
                <a:blip r:embed="rId11"/>
                <a:stretch>
                  <a:fillRect l="-15267" t="-106667" r="-9924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FEB47E6-119A-C412-734F-F0AA38422982}"/>
                  </a:ext>
                </a:extLst>
              </p:cNvPr>
              <p:cNvSpPr txBox="1"/>
              <p:nvPr/>
            </p:nvSpPr>
            <p:spPr bwMode="auto">
              <a:xfrm>
                <a:off x="1178630" y="3939896"/>
                <a:ext cx="251201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>
          <p:sp>
            <p:nvSpPr>
              <p:cNvPr id="15" name="文字方塊 29">
                <a:extLst>
                  <a:ext uri="{FF2B5EF4-FFF2-40B4-BE49-F238E27FC236}">
                    <a16:creationId xmlns:a16="http://schemas.microsoft.com/office/drawing/2014/main" id="{5FEB47E6-119A-C412-734F-F0AA38422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8630" y="3939896"/>
                <a:ext cx="2512018" cy="664606"/>
              </a:xfrm>
              <a:prstGeom prst="rect">
                <a:avLst/>
              </a:prstGeom>
              <a:blipFill>
                <a:blip r:embed="rId12"/>
                <a:stretch>
                  <a:fillRect l="-9548" t="-41509" r="-452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48F693-92FD-7B19-99C8-5E16C50CC239}"/>
                  </a:ext>
                </a:extLst>
              </p:cNvPr>
              <p:cNvSpPr txBox="1"/>
              <p:nvPr/>
            </p:nvSpPr>
            <p:spPr bwMode="auto">
              <a:xfrm>
                <a:off x="1137506" y="5488847"/>
                <a:ext cx="74168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儘管自旋未出現在能量中，能量定態竟是以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出現，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48F693-92FD-7B19-99C8-5E16C50CC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7506" y="5488847"/>
                <a:ext cx="7416824" cy="369332"/>
              </a:xfrm>
              <a:prstGeom prst="rect">
                <a:avLst/>
              </a:prstGeom>
              <a:blipFill>
                <a:blip r:embed="rId13"/>
                <a:stretch>
                  <a:fillRect l="-684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A9425F-6A62-79D4-3648-629DA4866944}"/>
                  </a:ext>
                </a:extLst>
              </p:cNvPr>
              <p:cNvSpPr txBox="1"/>
              <p:nvPr/>
            </p:nvSpPr>
            <p:spPr bwMode="auto">
              <a:xfrm>
                <a:off x="1135284" y="593866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總自旋的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，這是反對稱化的態。</a:t>
                </a:r>
                <a:endParaRPr lang="en-TW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2A9425F-6A62-79D4-3648-629DA4866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35284" y="5938669"/>
                <a:ext cx="4572000" cy="369332"/>
              </a:xfrm>
              <a:prstGeom prst="rect">
                <a:avLst/>
              </a:prstGeom>
              <a:blipFill>
                <a:blip r:embed="rId14"/>
                <a:stretch>
                  <a:fillRect l="-1108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8A495C-324E-EE7F-F908-91E8732AA985}"/>
                  </a:ext>
                </a:extLst>
              </p:cNvPr>
              <p:cNvSpPr txBox="1"/>
              <p:nvPr/>
            </p:nvSpPr>
            <p:spPr bwMode="auto">
              <a:xfrm>
                <a:off x="1120418" y="6360161"/>
                <a:ext cx="54214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或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，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這是對稱化的態。</a:t>
                </a:r>
                <a:endParaRPr lang="en-TW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68A495C-324E-EE7F-F908-91E8732AA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20418" y="6360161"/>
                <a:ext cx="5421440" cy="369332"/>
              </a:xfrm>
              <a:prstGeom prst="rect">
                <a:avLst/>
              </a:prstGeom>
              <a:blipFill>
                <a:blip r:embed="rId15"/>
                <a:stretch>
                  <a:fillRect l="-935" t="-110000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1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6" grpId="0" animBg="1"/>
      <p:bldP spid="9" grpId="0" animBg="1"/>
      <p:bldP spid="10" grpId="0" animBg="1"/>
      <p:bldP spid="15" grpId="0" animBg="1"/>
      <p:bldP spid="13" grpId="0"/>
      <p:bldP spid="16" grpId="0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DCF662-D8A2-4D20-F9CC-695F368DA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40768"/>
            <a:ext cx="7063138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797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/>
              <p:nvPr/>
            </p:nvSpPr>
            <p:spPr bwMode="auto">
              <a:xfrm>
                <a:off x="767602" y="5724113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602" y="5724113"/>
                <a:ext cx="3168352" cy="369332"/>
              </a:xfrm>
              <a:prstGeom prst="rect">
                <a:avLst/>
              </a:prstGeom>
              <a:blipFill>
                <a:blip r:embed="rId2"/>
                <a:stretch>
                  <a:fillRect l="-8765" t="-103226" r="-5976" b="-16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/>
              <p:nvPr/>
            </p:nvSpPr>
            <p:spPr bwMode="auto">
              <a:xfrm>
                <a:off x="844107" y="1259901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4107" y="1259901"/>
                <a:ext cx="1193852" cy="312458"/>
              </a:xfrm>
              <a:prstGeom prst="rect">
                <a:avLst/>
              </a:prstGeom>
              <a:blipFill>
                <a:blip r:embed="rId3"/>
                <a:stretch>
                  <a:fillRect l="-4211" t="-32000" r="-1053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/>
              <p:nvPr/>
            </p:nvSpPr>
            <p:spPr bwMode="auto">
              <a:xfrm>
                <a:off x="759340" y="6204151"/>
                <a:ext cx="352839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9340" y="6204151"/>
                <a:ext cx="3528392" cy="369332"/>
              </a:xfrm>
              <a:prstGeom prst="rect">
                <a:avLst/>
              </a:prstGeom>
              <a:blipFill>
                <a:blip r:embed="rId4"/>
                <a:stretch>
                  <a:fillRect l="-8633" t="-106667" r="-6115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/>
              <p:nvPr/>
            </p:nvSpPr>
            <p:spPr bwMode="auto">
              <a:xfrm>
                <a:off x="755576" y="1826073"/>
                <a:ext cx="2664296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總自旋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最大的態是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1826073"/>
                <a:ext cx="2664296" cy="381515"/>
              </a:xfrm>
              <a:prstGeom prst="rect">
                <a:avLst/>
              </a:prstGeom>
              <a:blipFill>
                <a:blip r:embed="rId5"/>
                <a:stretch>
                  <a:fillRect l="-1896" t="-113333" r="-6161" b="-16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/>
              <p:nvPr/>
            </p:nvSpPr>
            <p:spPr bwMode="auto">
              <a:xfrm>
                <a:off x="755576" y="3235897"/>
                <a:ext cx="5968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b="0" dirty="0"/>
                  <a:t>這樣無法再以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zh-TW" altLang="en-US" b="0" dirty="0"/>
                  <a:t>昇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zh-TW" altLang="en-US" b="0" dirty="0"/>
                  <a:t>的態，若它的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，則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3235897"/>
                <a:ext cx="5968402" cy="369332"/>
              </a:xfrm>
              <a:prstGeom prst="rect">
                <a:avLst/>
              </a:prstGeom>
              <a:blipFill>
                <a:blip r:embed="rId6"/>
                <a:stretch>
                  <a:fillRect l="-8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/>
              <p:nvPr/>
            </p:nvSpPr>
            <p:spPr bwMode="auto">
              <a:xfrm>
                <a:off x="2541257" y="1226975"/>
                <a:ext cx="1656451" cy="3815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41257" y="1226975"/>
                <a:ext cx="1656451" cy="38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/>
              <p:nvPr/>
            </p:nvSpPr>
            <p:spPr bwMode="auto">
              <a:xfrm>
                <a:off x="3330999" y="1703441"/>
                <a:ext cx="1833930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0999" y="1703441"/>
                <a:ext cx="1833930" cy="610936"/>
              </a:xfrm>
              <a:prstGeom prst="rect">
                <a:avLst/>
              </a:prstGeom>
              <a:blipFill>
                <a:blip r:embed="rId8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/>
              <p:nvPr/>
            </p:nvSpPr>
            <p:spPr bwMode="auto">
              <a:xfrm>
                <a:off x="746311" y="748852"/>
                <a:ext cx="7632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↓↑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的線性組合：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6311" y="748852"/>
                <a:ext cx="7632848" cy="369332"/>
              </a:xfrm>
              <a:prstGeom prst="rect">
                <a:avLst/>
              </a:prstGeom>
              <a:blipFill>
                <a:blip r:embed="rId9"/>
                <a:stretch>
                  <a:fillRect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A41AF-B966-E255-6CA6-0DA2A2686F67}"/>
                  </a:ext>
                </a:extLst>
              </p:cNvPr>
              <p:cNvSpPr txBox="1"/>
              <p:nvPr/>
            </p:nvSpPr>
            <p:spPr bwMode="auto">
              <a:xfrm>
                <a:off x="755576" y="2389112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Raising operators</a:t>
                </a:r>
                <a:r>
                  <a:rPr lang="en-US" altLang="zh-TW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TW" dirty="0"/>
                  <a:t>作用於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應該無法再增加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/>
                  <a:t>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3FA41AF-B966-E255-6CA6-0DA2A2686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2389112"/>
                <a:ext cx="5328592" cy="369332"/>
              </a:xfrm>
              <a:prstGeom prst="rect">
                <a:avLst/>
              </a:prstGeom>
              <a:blipFill>
                <a:blip r:embed="rId10"/>
                <a:stretch>
                  <a:fillRect l="-95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06FA39E6-A865-7101-51CA-974A1CF32414}"/>
                  </a:ext>
                </a:extLst>
              </p:cNvPr>
              <p:cNvSpPr txBox="1"/>
              <p:nvPr/>
            </p:nvSpPr>
            <p:spPr bwMode="auto">
              <a:xfrm>
                <a:off x="830900" y="2812504"/>
                <a:ext cx="122026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9" name="文字方塊 29">
                <a:extLst>
                  <a:ext uri="{FF2B5EF4-FFF2-40B4-BE49-F238E27FC236}">
                    <a16:creationId xmlns:a16="http://schemas.microsoft.com/office/drawing/2014/main" id="{06FA39E6-A865-7101-51CA-974A1CF32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900" y="2812504"/>
                <a:ext cx="1220267" cy="369332"/>
              </a:xfrm>
              <a:prstGeom prst="rect">
                <a:avLst/>
              </a:prstGeom>
              <a:blipFill>
                <a:blip r:embed="rId11"/>
                <a:stretch>
                  <a:fillRect l="-6186" t="-10666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75B21C46-41B1-C338-1E75-DB5D4E72C6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75964" y="493230"/>
            <a:ext cx="2384961" cy="3372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3">
                <a:extLst>
                  <a:ext uri="{FF2B5EF4-FFF2-40B4-BE49-F238E27FC236}">
                    <a16:creationId xmlns:a16="http://schemas.microsoft.com/office/drawing/2014/main" id="{7E8690E3-8FB0-1F95-A92E-0D8CDF4C55C2}"/>
                  </a:ext>
                </a:extLst>
              </p:cNvPr>
              <p:cNvSpPr/>
              <p:nvPr/>
            </p:nvSpPr>
            <p:spPr>
              <a:xfrm>
                <a:off x="755576" y="4077072"/>
                <a:ext cx="6990439" cy="41101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</m:sub>
                      </m:sSub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sSubSup>
                        <m:sSubSup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矩形 3">
                <a:extLst>
                  <a:ext uri="{FF2B5EF4-FFF2-40B4-BE49-F238E27FC236}">
                    <a16:creationId xmlns:a16="http://schemas.microsoft.com/office/drawing/2014/main" id="{7E8690E3-8FB0-1F95-A92E-0D8CDF4C5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077072"/>
                <a:ext cx="6990439" cy="411010"/>
              </a:xfrm>
              <a:prstGeom prst="rect">
                <a:avLst/>
              </a:prstGeom>
              <a:blipFill>
                <a:blip r:embed="rId13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BE00C7-B2F4-CB31-2323-CABF19A7C641}"/>
                  </a:ext>
                </a:extLst>
              </p:cNvPr>
              <p:cNvSpPr txBox="1"/>
              <p:nvPr/>
            </p:nvSpPr>
            <p:spPr bwMode="auto">
              <a:xfrm>
                <a:off x="692717" y="4572664"/>
                <a:ext cx="36984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左手邊作用於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/>
                  <a:t>為零，因此：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BE00C7-B2F4-CB31-2323-CABF19A7C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2717" y="4572664"/>
                <a:ext cx="3698418" cy="369332"/>
              </a:xfrm>
              <a:prstGeom prst="rect">
                <a:avLst/>
              </a:prstGeom>
              <a:blipFill>
                <a:blip r:embed="rId14"/>
                <a:stretch>
                  <a:fillRect l="-1370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7B300911-4DAE-9FC7-DC7D-3E88AC159F64}"/>
                  </a:ext>
                </a:extLst>
              </p:cNvPr>
              <p:cNvSpPr txBox="1"/>
              <p:nvPr/>
            </p:nvSpPr>
            <p:spPr bwMode="auto">
              <a:xfrm>
                <a:off x="767602" y="5018066"/>
                <a:ext cx="42228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zh-TW" alt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1+1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ℏ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4" name="文字方塊 29">
                <a:extLst>
                  <a:ext uri="{FF2B5EF4-FFF2-40B4-BE49-F238E27FC236}">
                    <a16:creationId xmlns:a16="http://schemas.microsoft.com/office/drawing/2014/main" id="{7B300911-4DAE-9FC7-DC7D-3E88AC159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602" y="5018066"/>
                <a:ext cx="4222863" cy="369332"/>
              </a:xfrm>
              <a:prstGeom prst="rect">
                <a:avLst/>
              </a:prstGeom>
              <a:blipFill>
                <a:blip r:embed="rId15"/>
                <a:stretch>
                  <a:fillRect l="-898" t="-110000" r="-4491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5009BB-455B-808A-E8D7-370418308568}"/>
                  </a:ext>
                </a:extLst>
              </p:cNvPr>
              <p:cNvSpPr txBox="1"/>
              <p:nvPr/>
            </p:nvSpPr>
            <p:spPr bwMode="auto">
              <a:xfrm>
                <a:off x="767602" y="368583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TW" dirty="0"/>
                  <a:t>也可以直接算：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5009BB-455B-808A-E8D7-370418308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7602" y="3685830"/>
                <a:ext cx="4572000" cy="369332"/>
              </a:xfrm>
              <a:prstGeom prst="rect">
                <a:avLst/>
              </a:prstGeom>
              <a:blipFill>
                <a:blip r:embed="rId16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8AE6BC-2241-D837-BCCE-FF6F9BE5A7FB}"/>
                  </a:ext>
                </a:extLst>
              </p:cNvPr>
              <p:cNvSpPr txBox="1"/>
              <p:nvPr/>
            </p:nvSpPr>
            <p:spPr bwMode="auto">
              <a:xfrm>
                <a:off x="5156463" y="5018066"/>
                <a:ext cx="859461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8AE6BC-2241-D837-BCCE-FF6F9BE5A7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6463" y="5018066"/>
                <a:ext cx="859461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ECBF3A-D29C-6138-5CEA-CF0F746C3E78}"/>
              </a:ext>
            </a:extLst>
          </p:cNvPr>
          <p:cNvSpPr txBox="1"/>
          <p:nvPr/>
        </p:nvSpPr>
        <p:spPr bwMode="auto">
          <a:xfrm>
            <a:off x="755576" y="379520"/>
            <a:ext cx="20764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補充推導：</a:t>
            </a:r>
          </a:p>
        </p:txBody>
      </p:sp>
    </p:spTree>
    <p:extLst>
      <p:ext uri="{BB962C8B-B14F-4D97-AF65-F5344CB8AC3E}">
        <p14:creationId xmlns:p14="http://schemas.microsoft.com/office/powerpoint/2010/main" val="23671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/>
      <p:bldP spid="18" grpId="0"/>
      <p:bldP spid="19" grpId="0" animBg="1"/>
      <p:bldP spid="21" grpId="0" animBg="1"/>
      <p:bldP spid="23" grpId="0"/>
      <p:bldP spid="24" grpId="0" animBg="1"/>
      <p:bldP spid="26" grpId="0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/>
              <p:nvPr/>
            </p:nvSpPr>
            <p:spPr bwMode="auto">
              <a:xfrm>
                <a:off x="1015957" y="1438553"/>
                <a:ext cx="34563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957" y="1438553"/>
                <a:ext cx="3456384" cy="369332"/>
              </a:xfrm>
              <a:prstGeom prst="rect">
                <a:avLst/>
              </a:prstGeom>
              <a:blipFill>
                <a:blip r:embed="rId2"/>
                <a:stretch>
                  <a:fillRect l="-9158" t="-106667" r="-6593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/>
              <p:nvPr/>
            </p:nvSpPr>
            <p:spPr bwMode="auto">
              <a:xfrm>
                <a:off x="1024219" y="1898839"/>
                <a:ext cx="455302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      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4219" y="1898839"/>
                <a:ext cx="4553028" cy="664606"/>
              </a:xfrm>
              <a:prstGeom prst="rect">
                <a:avLst/>
              </a:prstGeom>
              <a:blipFill>
                <a:blip r:embed="rId3"/>
                <a:stretch>
                  <a:fillRect t="-40741" r="-1111" b="-685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/>
              <p:nvPr/>
            </p:nvSpPr>
            <p:spPr bwMode="auto">
              <a:xfrm>
                <a:off x="951176" y="2677435"/>
                <a:ext cx="39439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正交的狀態即是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1176" y="2677435"/>
                <a:ext cx="3943916" cy="369332"/>
              </a:xfrm>
              <a:prstGeom prst="rect">
                <a:avLst/>
              </a:prstGeom>
              <a:blipFill>
                <a:blip r:embed="rId4"/>
                <a:stretch>
                  <a:fillRect l="-962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/>
              <p:nvPr/>
            </p:nvSpPr>
            <p:spPr bwMode="auto">
              <a:xfrm>
                <a:off x="1039708" y="3088473"/>
                <a:ext cx="2531885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708" y="3088473"/>
                <a:ext cx="2531885" cy="664606"/>
              </a:xfrm>
              <a:prstGeom prst="rect">
                <a:avLst/>
              </a:prstGeom>
              <a:blipFill>
                <a:blip r:embed="rId5"/>
                <a:stretch>
                  <a:fillRect l="-11000" t="-43396" r="-3500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/>
              <p:nvPr/>
            </p:nvSpPr>
            <p:spPr bwMode="auto">
              <a:xfrm>
                <a:off x="943949" y="901303"/>
                <a:ext cx="698477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可以用Lowering, Raising operators</a:t>
                </a:r>
                <a:r>
                  <a:rPr lang="en-US" altLang="zh-TW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，來從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得到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949" y="901303"/>
                <a:ext cx="6984776" cy="375616"/>
              </a:xfrm>
              <a:prstGeom prst="rect">
                <a:avLst/>
              </a:prstGeom>
              <a:blipFill>
                <a:blip r:embed="rId6"/>
                <a:stretch>
                  <a:fillRect l="-726"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E3353A33-7278-2970-9DB6-8A04445CA445}"/>
                  </a:ext>
                </a:extLst>
              </p:cNvPr>
              <p:cNvSpPr txBox="1"/>
              <p:nvPr/>
            </p:nvSpPr>
            <p:spPr bwMode="auto">
              <a:xfrm>
                <a:off x="1043608" y="4365104"/>
                <a:ext cx="345638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7" name="文字方塊 29">
                <a:extLst>
                  <a:ext uri="{FF2B5EF4-FFF2-40B4-BE49-F238E27FC236}">
                    <a16:creationId xmlns:a16="http://schemas.microsoft.com/office/drawing/2014/main" id="{E3353A33-7278-2970-9DB6-8A04445CA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4365104"/>
                <a:ext cx="3456384" cy="664606"/>
              </a:xfrm>
              <a:prstGeom prst="rect">
                <a:avLst/>
              </a:prstGeom>
              <a:blipFill>
                <a:blip r:embed="rId7"/>
                <a:stretch>
                  <a:fillRect l="-733" t="-41509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00B66337-1857-F93A-B19D-FA7C651AE395}"/>
                  </a:ext>
                </a:extLst>
              </p:cNvPr>
              <p:cNvSpPr txBox="1"/>
              <p:nvPr/>
            </p:nvSpPr>
            <p:spPr bwMode="auto">
              <a:xfrm>
                <a:off x="1039708" y="5204865"/>
                <a:ext cx="345638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0" name="文字方塊 29">
                <a:extLst>
                  <a:ext uri="{FF2B5EF4-FFF2-40B4-BE49-F238E27FC236}">
                    <a16:creationId xmlns:a16="http://schemas.microsoft.com/office/drawing/2014/main" id="{00B66337-1857-F93A-B19D-FA7C651AE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708" y="5204865"/>
                <a:ext cx="3456384" cy="664606"/>
              </a:xfrm>
              <a:prstGeom prst="rect">
                <a:avLst/>
              </a:prstGeom>
              <a:blipFill>
                <a:blip r:embed="rId8"/>
                <a:stretch>
                  <a:fillRect l="-1099" t="-40741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B67F065-18CF-B336-8CA0-398F88A3CE77}"/>
              </a:ext>
            </a:extLst>
          </p:cNvPr>
          <p:cNvSpPr txBox="1"/>
          <p:nvPr/>
        </p:nvSpPr>
        <p:spPr bwMode="auto">
          <a:xfrm>
            <a:off x="1039708" y="3933056"/>
            <a:ext cx="16600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可以驗證：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B22A84-F4FB-22DA-8C09-931CDFD6AE2F}"/>
                  </a:ext>
                </a:extLst>
              </p:cNvPr>
              <p:cNvSpPr txBox="1"/>
              <p:nvPr/>
            </p:nvSpPr>
            <p:spPr bwMode="auto">
              <a:xfrm>
                <a:off x="1039707" y="6044626"/>
                <a:ext cx="455302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唯一無法昇也無法降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的態即是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B22A84-F4FB-22DA-8C09-931CDFD6A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707" y="6044626"/>
                <a:ext cx="4553027" cy="369332"/>
              </a:xfrm>
              <a:prstGeom prst="rect">
                <a:avLst/>
              </a:prstGeom>
              <a:blipFill>
                <a:blip r:embed="rId9"/>
                <a:stretch>
                  <a:fillRect l="-1393" t="-117241" b="-17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9393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2" descr="pdss017017">
            <a:extLst>
              <a:ext uri="{FF2B5EF4-FFF2-40B4-BE49-F238E27FC236}">
                <a16:creationId xmlns:a16="http://schemas.microsoft.com/office/drawing/2014/main" id="{1B7580CE-19E5-164E-9887-B52F16BF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Oval 3">
            <a:extLst>
              <a:ext uri="{FF2B5EF4-FFF2-40B4-BE49-F238E27FC236}">
                <a16:creationId xmlns:a16="http://schemas.microsoft.com/office/drawing/2014/main" id="{D510EE39-AD6A-874E-8F7C-FD9CFBAA0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75" name="Oval 4">
            <a:extLst>
              <a:ext uri="{FF2B5EF4-FFF2-40B4-BE49-F238E27FC236}">
                <a16:creationId xmlns:a16="http://schemas.microsoft.com/office/drawing/2014/main" id="{82F342E7-E55B-F947-B007-136DB2ED3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2" name="Object 5">
            <a:extLst>
              <a:ext uri="{FF2B5EF4-FFF2-40B4-BE49-F238E27FC236}">
                <a16:creationId xmlns:a16="http://schemas.microsoft.com/office/drawing/2014/main" id="{743741B6-0378-8A4A-A7EE-B76A4D88F5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5362" name="Object 5">
                        <a:extLst>
                          <a:ext uri="{FF2B5EF4-FFF2-40B4-BE49-F238E27FC236}">
                            <a16:creationId xmlns:a16="http://schemas.microsoft.com/office/drawing/2014/main" id="{743741B6-0378-8A4A-A7EE-B76A4D88F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6">
            <a:extLst>
              <a:ext uri="{FF2B5EF4-FFF2-40B4-BE49-F238E27FC236}">
                <a16:creationId xmlns:a16="http://schemas.microsoft.com/office/drawing/2014/main" id="{410E2F22-4AFC-BB49-BD5F-B32D0EF461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5363" name="Object 6">
                        <a:extLst>
                          <a:ext uri="{FF2B5EF4-FFF2-40B4-BE49-F238E27FC236}">
                            <a16:creationId xmlns:a16="http://schemas.microsoft.com/office/drawing/2014/main" id="{410E2F22-4AFC-BB49-BD5F-B32D0EF461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7" name="Line 7">
            <a:extLst>
              <a:ext uri="{FF2B5EF4-FFF2-40B4-BE49-F238E27FC236}">
                <a16:creationId xmlns:a16="http://schemas.microsoft.com/office/drawing/2014/main" id="{50D42F7A-0F77-FC44-AFB2-90ED207F4D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8" name="Line 8">
            <a:extLst>
              <a:ext uri="{FF2B5EF4-FFF2-40B4-BE49-F238E27FC236}">
                <a16:creationId xmlns:a16="http://schemas.microsoft.com/office/drawing/2014/main" id="{EE9E92BA-28FA-5A43-A04B-97E703CC82F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79" name="Line 12">
            <a:extLst>
              <a:ext uri="{FF2B5EF4-FFF2-40B4-BE49-F238E27FC236}">
                <a16:creationId xmlns:a16="http://schemas.microsoft.com/office/drawing/2014/main" id="{D5A8CDB2-23A9-6E4C-B4CA-13CE74E08E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0" name="Rectangle 13">
            <a:extLst>
              <a:ext uri="{FF2B5EF4-FFF2-40B4-BE49-F238E27FC236}">
                <a16:creationId xmlns:a16="http://schemas.microsoft.com/office/drawing/2014/main" id="{73AD8B82-801F-8447-B9FA-40CDDFB5C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1" name="Oval 14">
            <a:extLst>
              <a:ext uri="{FF2B5EF4-FFF2-40B4-BE49-F238E27FC236}">
                <a16:creationId xmlns:a16="http://schemas.microsoft.com/office/drawing/2014/main" id="{AEB29E56-125A-5144-BF8C-7156D4AA5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2" name="Oval 15">
            <a:extLst>
              <a:ext uri="{FF2B5EF4-FFF2-40B4-BE49-F238E27FC236}">
                <a16:creationId xmlns:a16="http://schemas.microsoft.com/office/drawing/2014/main" id="{5CCAE99E-A27D-E347-B7DF-612AE11EB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3" name="Text Box 18">
            <a:extLst>
              <a:ext uri="{FF2B5EF4-FFF2-40B4-BE49-F238E27FC236}">
                <a16:creationId xmlns:a16="http://schemas.microsoft.com/office/drawing/2014/main" id="{6CE63022-0C7B-7B45-A50B-607CA7012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" y="3011899"/>
            <a:ext cx="36393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若是古典粒子，我們能分辨！</a:t>
            </a:r>
          </a:p>
        </p:txBody>
      </p:sp>
      <p:sp>
        <p:nvSpPr>
          <p:cNvPr id="15384" name="Oval 19">
            <a:extLst>
              <a:ext uri="{FF2B5EF4-FFF2-40B4-BE49-F238E27FC236}">
                <a16:creationId xmlns:a16="http://schemas.microsoft.com/office/drawing/2014/main" id="{AE1AD574-C50C-4F48-B916-B31CAE6D2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5" name="Oval 20">
            <a:extLst>
              <a:ext uri="{FF2B5EF4-FFF2-40B4-BE49-F238E27FC236}">
                <a16:creationId xmlns:a16="http://schemas.microsoft.com/office/drawing/2014/main" id="{DCDAF7FE-768A-384B-BA53-D4244692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86" name="Line 21">
            <a:extLst>
              <a:ext uri="{FF2B5EF4-FFF2-40B4-BE49-F238E27FC236}">
                <a16:creationId xmlns:a16="http://schemas.microsoft.com/office/drawing/2014/main" id="{F535CEC3-5699-F24B-ADF4-19D6CA81D3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7" name="Line 22">
            <a:extLst>
              <a:ext uri="{FF2B5EF4-FFF2-40B4-BE49-F238E27FC236}">
                <a16:creationId xmlns:a16="http://schemas.microsoft.com/office/drawing/2014/main" id="{0115BFA8-7381-6F43-A0D7-6FDFC88F90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8" name="Line 24">
            <a:extLst>
              <a:ext uri="{FF2B5EF4-FFF2-40B4-BE49-F238E27FC236}">
                <a16:creationId xmlns:a16="http://schemas.microsoft.com/office/drawing/2014/main" id="{28AF20DE-1F23-814D-AD80-EBE963A786F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89" name="Line 25">
            <a:extLst>
              <a:ext uri="{FF2B5EF4-FFF2-40B4-BE49-F238E27FC236}">
                <a16:creationId xmlns:a16="http://schemas.microsoft.com/office/drawing/2014/main" id="{54145889-AA77-C04E-B79A-D530990689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0" name="Line 26">
            <a:extLst>
              <a:ext uri="{FF2B5EF4-FFF2-40B4-BE49-F238E27FC236}">
                <a16:creationId xmlns:a16="http://schemas.microsoft.com/office/drawing/2014/main" id="{CD138118-26F4-0E4C-9B16-D62708495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91" name="Rectangle 27">
            <a:extLst>
              <a:ext uri="{FF2B5EF4-FFF2-40B4-BE49-F238E27FC236}">
                <a16:creationId xmlns:a16="http://schemas.microsoft.com/office/drawing/2014/main" id="{ECFC2180-1BCC-FD4E-9FBF-E02BF889B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2" name="Oval 28">
            <a:extLst>
              <a:ext uri="{FF2B5EF4-FFF2-40B4-BE49-F238E27FC236}">
                <a16:creationId xmlns:a16="http://schemas.microsoft.com/office/drawing/2014/main" id="{6253F4E9-B310-414A-ACBE-7707F9FC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5393" name="Oval 29">
            <a:extLst>
              <a:ext uri="{FF2B5EF4-FFF2-40B4-BE49-F238E27FC236}">
                <a16:creationId xmlns:a16="http://schemas.microsoft.com/office/drawing/2014/main" id="{E588BBFB-A1E8-4E48-93F9-C30EB3E35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5364" name="Object 30">
            <a:extLst>
              <a:ext uri="{FF2B5EF4-FFF2-40B4-BE49-F238E27FC236}">
                <a16:creationId xmlns:a16="http://schemas.microsoft.com/office/drawing/2014/main" id="{EE20F1EB-25A5-444F-B92C-5D4AFFA077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3357563"/>
          <a:ext cx="357188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3213100" imgH="3213100" progId="Equation.3">
                  <p:embed/>
                </p:oleObj>
              </mc:Choice>
              <mc:Fallback>
                <p:oleObj name="方程式" r:id="rId7" imgW="3213100" imgH="3213100" progId="Equation.3">
                  <p:embed/>
                  <p:pic>
                    <p:nvPicPr>
                      <p:cNvPr id="15364" name="Object 30">
                        <a:extLst>
                          <a:ext uri="{FF2B5EF4-FFF2-40B4-BE49-F238E27FC236}">
                            <a16:creationId xmlns:a16="http://schemas.microsoft.com/office/drawing/2014/main" id="{EE20F1EB-25A5-444F-B92C-5D4AFFA077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3357563"/>
                        <a:ext cx="357188" cy="3571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43" name="Object 31">
            <a:extLst>
              <a:ext uri="{FF2B5EF4-FFF2-40B4-BE49-F238E27FC236}">
                <a16:creationId xmlns:a16="http://schemas.microsoft.com/office/drawing/2014/main" id="{804459E9-A902-684C-96D5-3CFF9B88DA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4238" y="1844675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17424400" imgH="18732500" progId="MS_ClipArt_Gallery.2">
                  <p:embed/>
                </p:oleObj>
              </mc:Choice>
              <mc:Fallback>
                <p:oleObj name="Clip" r:id="rId9" imgW="17424400" imgH="18732500" progId="MS_ClipArt_Gallery.2">
                  <p:embed/>
                  <p:pic>
                    <p:nvPicPr>
                      <p:cNvPr id="141343" name="Object 31">
                        <a:extLst>
                          <a:ext uri="{FF2B5EF4-FFF2-40B4-BE49-F238E27FC236}">
                            <a16:creationId xmlns:a16="http://schemas.microsoft.com/office/drawing/2014/main" id="{804459E9-A902-684C-96D5-3CFF9B88DA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4238" y="1844675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32">
            <a:extLst>
              <a:ext uri="{FF2B5EF4-FFF2-40B4-BE49-F238E27FC236}">
                <a16:creationId xmlns:a16="http://schemas.microsoft.com/office/drawing/2014/main" id="{69EF70A1-0D72-FE48-B01F-15E4D42F84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7688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6731000" imgH="4686300" progId="Equation.3">
                  <p:embed/>
                </p:oleObj>
              </mc:Choice>
              <mc:Fallback>
                <p:oleObj name="方程式" r:id="rId11" imgW="6731000" imgH="4686300" progId="Equation.3">
                  <p:embed/>
                  <p:pic>
                    <p:nvPicPr>
                      <p:cNvPr id="15366" name="Object 32">
                        <a:extLst>
                          <a:ext uri="{FF2B5EF4-FFF2-40B4-BE49-F238E27FC236}">
                            <a16:creationId xmlns:a16="http://schemas.microsoft.com/office/drawing/2014/main" id="{69EF70A1-0D72-FE48-B01F-15E4D42F84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7688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33">
            <a:extLst>
              <a:ext uri="{FF2B5EF4-FFF2-40B4-BE49-F238E27FC236}">
                <a16:creationId xmlns:a16="http://schemas.microsoft.com/office/drawing/2014/main" id="{ACC9BB58-3549-C948-B2EC-298C1DE695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6188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5367" name="Object 33">
                        <a:extLst>
                          <a:ext uri="{FF2B5EF4-FFF2-40B4-BE49-F238E27FC236}">
                            <a16:creationId xmlns:a16="http://schemas.microsoft.com/office/drawing/2014/main" id="{ACC9BB58-3549-C948-B2EC-298C1DE695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6188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8" name="Object 34">
            <a:extLst>
              <a:ext uri="{FF2B5EF4-FFF2-40B4-BE49-F238E27FC236}">
                <a16:creationId xmlns:a16="http://schemas.microsoft.com/office/drawing/2014/main" id="{D2947F03-EFD0-9442-88AA-8425704AE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9573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5368" name="Object 34">
                        <a:extLst>
                          <a:ext uri="{FF2B5EF4-FFF2-40B4-BE49-F238E27FC236}">
                            <a16:creationId xmlns:a16="http://schemas.microsoft.com/office/drawing/2014/main" id="{D2947F03-EFD0-9442-88AA-8425704AE9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35">
            <a:extLst>
              <a:ext uri="{FF2B5EF4-FFF2-40B4-BE49-F238E27FC236}">
                <a16:creationId xmlns:a16="http://schemas.microsoft.com/office/drawing/2014/main" id="{CDF649C7-A834-1D43-9387-803BD3951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88125" y="1052513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6731000" imgH="4686300" progId="Equation.3">
                  <p:embed/>
                </p:oleObj>
              </mc:Choice>
              <mc:Fallback>
                <p:oleObj name="方程式" r:id="rId14" imgW="6731000" imgH="4686300" progId="Equation.3">
                  <p:embed/>
                  <p:pic>
                    <p:nvPicPr>
                      <p:cNvPr id="15369" name="Object 35">
                        <a:extLst>
                          <a:ext uri="{FF2B5EF4-FFF2-40B4-BE49-F238E27FC236}">
                            <a16:creationId xmlns:a16="http://schemas.microsoft.com/office/drawing/2014/main" id="{CDF649C7-A834-1D43-9387-803BD3951A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25" y="1052513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36">
            <a:extLst>
              <a:ext uri="{FF2B5EF4-FFF2-40B4-BE49-F238E27FC236}">
                <a16:creationId xmlns:a16="http://schemas.microsoft.com/office/drawing/2014/main" id="{35AB7B0A-0283-9148-85CD-52535EE5D3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39975" y="112553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7315200" imgH="4686300" progId="Equation.3">
                  <p:embed/>
                </p:oleObj>
              </mc:Choice>
              <mc:Fallback>
                <p:oleObj name="方程式" r:id="rId15" imgW="7315200" imgH="4686300" progId="Equation.3">
                  <p:embed/>
                  <p:pic>
                    <p:nvPicPr>
                      <p:cNvPr id="15370" name="Object 36">
                        <a:extLst>
                          <a:ext uri="{FF2B5EF4-FFF2-40B4-BE49-F238E27FC236}">
                            <a16:creationId xmlns:a16="http://schemas.microsoft.com/office/drawing/2014/main" id="{35AB7B0A-0283-9148-85CD-52535EE5D3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112553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1" name="Object 37">
            <a:extLst>
              <a:ext uri="{FF2B5EF4-FFF2-40B4-BE49-F238E27FC236}">
                <a16:creationId xmlns:a16="http://schemas.microsoft.com/office/drawing/2014/main" id="{0B71A131-2470-4948-9CCE-C5C17A038B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01013" y="1052513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6" imgW="7315200" imgH="4686300" progId="Equation.3">
                  <p:embed/>
                </p:oleObj>
              </mc:Choice>
              <mc:Fallback>
                <p:oleObj name="方程式" r:id="rId16" imgW="7315200" imgH="4686300" progId="Equation.3">
                  <p:embed/>
                  <p:pic>
                    <p:nvPicPr>
                      <p:cNvPr id="15371" name="Object 37">
                        <a:extLst>
                          <a:ext uri="{FF2B5EF4-FFF2-40B4-BE49-F238E27FC236}">
                            <a16:creationId xmlns:a16="http://schemas.microsoft.com/office/drawing/2014/main" id="{0B71A131-2470-4948-9CCE-C5C17A038B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1013" y="1052513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8">
            <a:extLst>
              <a:ext uri="{FF2B5EF4-FFF2-40B4-BE49-F238E27FC236}">
                <a16:creationId xmlns:a16="http://schemas.microsoft.com/office/drawing/2014/main" id="{2035D76B-C321-7F70-2380-E03574701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" y="3820596"/>
            <a:ext cx="6553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在古典物理中，原則上可以追蹤粒子過去的軌跡來區分彼此！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9E959A-598B-D8E7-0754-74AFF03BEE6A}"/>
              </a:ext>
            </a:extLst>
          </p:cNvPr>
          <p:cNvSpPr txBox="1"/>
          <p:nvPr/>
        </p:nvSpPr>
        <p:spPr bwMode="auto">
          <a:xfrm>
            <a:off x="6976" y="3437282"/>
            <a:ext cx="3053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因為左圖與右圖是不同的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CD4029-5E10-69ED-52BA-335DA4E4F0F2}"/>
              </a:ext>
            </a:extLst>
          </p:cNvPr>
          <p:cNvSpPr txBox="1"/>
          <p:nvPr/>
        </p:nvSpPr>
        <p:spPr bwMode="auto">
          <a:xfrm>
            <a:off x="6976" y="4212192"/>
            <a:ext cx="27360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理想氣體模型就是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51531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B30EE-5C5C-FB88-74FA-E1D079D5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167"/>
          <a:stretch/>
        </p:blipFill>
        <p:spPr>
          <a:xfrm>
            <a:off x="680120" y="1930653"/>
            <a:ext cx="8055668" cy="3672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04BD4-F447-8AF9-A766-B3965CE43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384" b="21718"/>
          <a:stretch/>
        </p:blipFill>
        <p:spPr>
          <a:xfrm>
            <a:off x="683568" y="5603061"/>
            <a:ext cx="8055668" cy="570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07171-B075-85DF-CE3B-2E0E507F6E9E}"/>
              </a:ext>
            </a:extLst>
          </p:cNvPr>
          <p:cNvSpPr txBox="1"/>
          <p:nvPr/>
        </p:nvSpPr>
        <p:spPr bwMode="auto">
          <a:xfrm>
            <a:off x="1331640" y="473842"/>
            <a:ext cx="6768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加入電子彼此的排斥力作為微擾的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一階能量修正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Ground State 1,1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07E2C0-C420-CB4C-444C-67E99F4E718E}"/>
                  </a:ext>
                </a:extLst>
              </p:cNvPr>
              <p:cNvSpPr txBox="1"/>
              <p:nvPr/>
            </p:nvSpPr>
            <p:spPr bwMode="auto">
              <a:xfrm>
                <a:off x="2987824" y="859825"/>
                <a:ext cx="2520280" cy="46487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1,1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7707E2C0-C420-CB4C-444C-67E99F4E7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859825"/>
                <a:ext cx="2520280" cy="464871"/>
              </a:xfrm>
              <a:prstGeom prst="rect">
                <a:avLst/>
              </a:prstGeom>
              <a:blipFill>
                <a:blip r:embed="rId3"/>
                <a:stretch>
                  <a:fillRect t="-118421" r="-10553" b="-1894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66163B-09B3-FA6A-A9CB-7E3E2CD06DA5}"/>
                  </a:ext>
                </a:extLst>
              </p:cNvPr>
              <p:cNvSpPr txBox="1"/>
              <p:nvPr/>
            </p:nvSpPr>
            <p:spPr bwMode="auto">
              <a:xfrm>
                <a:off x="1259632" y="1432347"/>
                <a:ext cx="51125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自旋波函數與此無關，內積後得到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66163B-09B3-FA6A-A9CB-7E3E2CD06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1432347"/>
                <a:ext cx="5112568" cy="369332"/>
              </a:xfrm>
              <a:prstGeom prst="rect">
                <a:avLst/>
              </a:prstGeom>
              <a:blipFill>
                <a:blip r:embed="rId4"/>
                <a:stretch>
                  <a:fillRect l="-99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0079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4B30EE-5C5C-FB88-74FA-E1D079D51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6" t="70384"/>
          <a:stretch/>
        </p:blipFill>
        <p:spPr>
          <a:xfrm>
            <a:off x="931376" y="1463248"/>
            <a:ext cx="7320667" cy="208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43B2F-596F-22AB-5F0C-1C77D9118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93" y="3573016"/>
            <a:ext cx="7279613" cy="156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86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6C0A9D-22BE-F8EE-DF76-5F31746B7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331640" y="188640"/>
            <a:ext cx="635261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35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EA4102-306F-C0FA-7392-1CB70CB60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22" y="1268760"/>
            <a:ext cx="5999956" cy="5030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01A98D-3323-FC8C-3EB0-55E26F9E2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49"/>
          <a:stretch/>
        </p:blipFill>
        <p:spPr>
          <a:xfrm>
            <a:off x="1571666" y="328823"/>
            <a:ext cx="5999956" cy="93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4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FD3FA-E7AE-F150-ED56-892CE14F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" t="42173"/>
          <a:stretch/>
        </p:blipFill>
        <p:spPr>
          <a:xfrm>
            <a:off x="595012" y="697660"/>
            <a:ext cx="7591600" cy="1993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2FB81-43B9-9594-613D-8B28EA0D3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708920"/>
            <a:ext cx="7717532" cy="36147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DBDCC4-9773-54C3-77B2-4AEABDCC7564}"/>
              </a:ext>
            </a:extLst>
          </p:cNvPr>
          <p:cNvSpPr txBox="1"/>
          <p:nvPr/>
        </p:nvSpPr>
        <p:spPr bwMode="auto">
          <a:xfrm>
            <a:off x="5256686" y="3213545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21552-7C6D-B39B-A7E4-428F3005081D}"/>
                  </a:ext>
                </a:extLst>
              </p:cNvPr>
              <p:cNvSpPr txBox="1"/>
              <p:nvPr/>
            </p:nvSpPr>
            <p:spPr bwMode="auto">
              <a:xfrm>
                <a:off x="7335240" y="1854953"/>
                <a:ext cx="1512168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or triplet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or singlet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21552-7C6D-B39B-A7E4-428F300508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5240" y="1854953"/>
                <a:ext cx="1512168" cy="646331"/>
              </a:xfrm>
              <a:prstGeom prst="rect">
                <a:avLst/>
              </a:prstGeom>
              <a:blipFill>
                <a:blip r:embed="rId4"/>
                <a:stretch>
                  <a:fillRect t="-1923"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119E740-B5F1-5C8E-2CCC-9DD4834E9F20}"/>
              </a:ext>
            </a:extLst>
          </p:cNvPr>
          <p:cNvSpPr txBox="1"/>
          <p:nvPr/>
        </p:nvSpPr>
        <p:spPr bwMode="auto">
          <a:xfrm>
            <a:off x="5256686" y="3507317"/>
            <a:ext cx="1224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6B549-47BC-B9BB-6E92-34C356667156}"/>
              </a:ext>
            </a:extLst>
          </p:cNvPr>
          <p:cNvSpPr txBox="1"/>
          <p:nvPr/>
        </p:nvSpPr>
        <p:spPr bwMode="auto">
          <a:xfrm>
            <a:off x="1747140" y="197089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一階能量修正Excited  State 2,1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EE4BE35-34CB-8303-4711-1DFECE314F1E}"/>
                  </a:ext>
                </a:extLst>
              </p:cNvPr>
              <p:cNvSpPr txBox="1"/>
              <p:nvPr/>
            </p:nvSpPr>
            <p:spPr bwMode="auto">
              <a:xfrm>
                <a:off x="5275532" y="101164"/>
                <a:ext cx="2520280" cy="4573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1,2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0EE4BE35-34CB-8303-4711-1DFECE314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5532" y="101164"/>
                <a:ext cx="2520280" cy="457369"/>
              </a:xfrm>
              <a:prstGeom prst="rect">
                <a:avLst/>
              </a:prstGeom>
              <a:blipFill>
                <a:blip r:embed="rId5"/>
                <a:stretch>
                  <a:fillRect t="-124324" r="-10553" b="-1945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D16247-9D6A-D062-AFB4-EC1EAC0E363D}"/>
                  </a:ext>
                </a:extLst>
              </p:cNvPr>
              <p:cNvSpPr txBox="1"/>
              <p:nvPr/>
            </p:nvSpPr>
            <p:spPr bwMode="auto">
              <a:xfrm>
                <a:off x="6085268" y="3231525"/>
                <a:ext cx="27797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兩個數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𝐾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都是正的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DD16247-9D6A-D062-AFB4-EC1EAC0E36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85268" y="3231525"/>
                <a:ext cx="2779788" cy="369332"/>
              </a:xfrm>
              <a:prstGeom prst="rect">
                <a:avLst/>
              </a:prstGeom>
              <a:blipFill>
                <a:blip r:embed="rId6"/>
                <a:stretch>
                  <a:fillRect l="-182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0EB54B-2975-642B-4FB1-91CEEE68C8EA}"/>
                  </a:ext>
                </a:extLst>
              </p:cNvPr>
              <p:cNvSpPr txBox="1"/>
              <p:nvPr/>
            </p:nvSpPr>
            <p:spPr bwMode="auto">
              <a:xfrm>
                <a:off x="3263763" y="6359571"/>
                <a:ext cx="1527341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60EB54B-2975-642B-4FB1-91CEEE68C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3763" y="6359571"/>
                <a:ext cx="1527341" cy="276999"/>
              </a:xfrm>
              <a:prstGeom prst="rect">
                <a:avLst/>
              </a:prstGeom>
              <a:blipFill>
                <a:blip r:embed="rId7"/>
                <a:stretch>
                  <a:fillRect l="-2459" b="-130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13156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3C7583-6FED-526F-4E09-6ACB486AAF44}"/>
              </a:ext>
            </a:extLst>
          </p:cNvPr>
          <p:cNvSpPr/>
          <p:nvPr/>
        </p:nvSpPr>
        <p:spPr>
          <a:xfrm>
            <a:off x="7073063" y="472026"/>
            <a:ext cx="280575" cy="376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B5FF9B-1F31-1532-2243-CEDEF94E1FD6}"/>
              </a:ext>
            </a:extLst>
          </p:cNvPr>
          <p:cNvSpPr/>
          <p:nvPr/>
        </p:nvSpPr>
        <p:spPr>
          <a:xfrm>
            <a:off x="6317940" y="472026"/>
            <a:ext cx="755123" cy="3767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9FA730-B922-BAA9-3E7F-8FDEA246A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030" y="472026"/>
            <a:ext cx="4690910" cy="3767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1FCBE9-19F5-6BAC-1A21-7D8FEAEF68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42"/>
          <a:stretch/>
        </p:blipFill>
        <p:spPr>
          <a:xfrm>
            <a:off x="329012" y="5661248"/>
            <a:ext cx="8485976" cy="1080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7DD84B-F1DA-98B8-9EF0-EA954479F922}"/>
              </a:ext>
            </a:extLst>
          </p:cNvPr>
          <p:cNvSpPr txBox="1"/>
          <p:nvPr/>
        </p:nvSpPr>
        <p:spPr bwMode="auto">
          <a:xfrm>
            <a:off x="6004802" y="1364107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triplet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04B5E-1517-0602-D4C3-2882652DD788}"/>
              </a:ext>
            </a:extLst>
          </p:cNvPr>
          <p:cNvSpPr txBox="1"/>
          <p:nvPr/>
        </p:nvSpPr>
        <p:spPr bwMode="auto">
          <a:xfrm>
            <a:off x="6004802" y="1109223"/>
            <a:ext cx="989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singlet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21BF3-2462-CB94-CDF8-FA1731AAE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68" t="53326" r="5931" b="35003"/>
          <a:stretch/>
        </p:blipFill>
        <p:spPr>
          <a:xfrm>
            <a:off x="5499918" y="1862331"/>
            <a:ext cx="678092" cy="369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DDB900-8CCE-DD24-EA08-DB479513E742}"/>
              </a:ext>
            </a:extLst>
          </p:cNvPr>
          <p:cNvSpPr txBox="1"/>
          <p:nvPr/>
        </p:nvSpPr>
        <p:spPr bwMode="auto">
          <a:xfrm>
            <a:off x="1331640" y="4273570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這有一個簡單的原因：triplet的空間波函數是反對稱。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76D80A-B0C2-AE36-95B3-A498BC284A36}"/>
                  </a:ext>
                </a:extLst>
              </p:cNvPr>
              <p:cNvSpPr txBox="1"/>
              <p:nvPr/>
            </p:nvSpPr>
            <p:spPr bwMode="auto">
              <a:xfrm>
                <a:off x="1331640" y="4713120"/>
                <a:ext cx="5978487" cy="379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兩電子靠近的機率較低，電子彼此排斥</a:t>
                </a:r>
                <a14:m>
                  <m:oMath xmlns:m="http://schemas.openxmlformats.org/officeDocument/2006/math">
                    <m:r>
                      <a:rPr lang="en-TW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+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庫倫位能較小，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76D80A-B0C2-AE36-95B3-A498BC284A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640" y="4713120"/>
                <a:ext cx="5978487" cy="379686"/>
              </a:xfrm>
              <a:prstGeom prst="rect">
                <a:avLst/>
              </a:prstGeom>
              <a:blipFill>
                <a:blip r:embed="rId4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A9E302E-3C32-8D3A-4538-00B7946E013B}"/>
              </a:ext>
            </a:extLst>
          </p:cNvPr>
          <p:cNvSpPr txBox="1"/>
          <p:nvPr/>
        </p:nvSpPr>
        <p:spPr bwMode="auto">
          <a:xfrm>
            <a:off x="1331640" y="5102201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triplet的能量較低。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256951-F0FB-59C0-E668-CEF84AB87097}"/>
                  </a:ext>
                </a:extLst>
              </p:cNvPr>
              <p:cNvSpPr txBox="1"/>
              <p:nvPr/>
            </p:nvSpPr>
            <p:spPr bwMode="auto">
              <a:xfrm>
                <a:off x="6841550" y="999823"/>
                <a:ext cx="512088" cy="3866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256951-F0FB-59C0-E668-CEF84AB87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41550" y="999823"/>
                <a:ext cx="512088" cy="386644"/>
              </a:xfrm>
              <a:prstGeom prst="rect">
                <a:avLst/>
              </a:prstGeom>
              <a:blipFill>
                <a:blip r:embed="rId5"/>
                <a:stretch>
                  <a:fillRect l="-2439" r="-2439" b="-96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B69EAF-F351-CA69-89DD-5EE549B332D5}"/>
                  </a:ext>
                </a:extLst>
              </p:cNvPr>
              <p:cNvSpPr txBox="1"/>
              <p:nvPr/>
            </p:nvSpPr>
            <p:spPr bwMode="auto">
              <a:xfrm>
                <a:off x="6857259" y="1398382"/>
                <a:ext cx="512088" cy="39382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B69EAF-F351-CA69-89DD-5EE549B33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7259" y="1398382"/>
                <a:ext cx="512088" cy="393826"/>
              </a:xfrm>
              <a:prstGeom prst="rect">
                <a:avLst/>
              </a:prstGeom>
              <a:blipFill>
                <a:blip r:embed="rId6"/>
                <a:stretch>
                  <a:fillRect l="-2439" r="-2439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8177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532F4D-1E12-6FF3-7B99-C41EDD24A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0"/>
            <a:ext cx="4176464" cy="44337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18F206-E43F-F142-BE06-65AFA8A6B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318375"/>
            <a:ext cx="6336704" cy="250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452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81090-49B6-87B7-70D5-FDC0F5FDF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094" y="0"/>
            <a:ext cx="53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097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B95D53-50D7-1ABA-5FF1-A8A7BB8E7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00"/>
          <a:stretch/>
        </p:blipFill>
        <p:spPr>
          <a:xfrm>
            <a:off x="1475656" y="142435"/>
            <a:ext cx="6192688" cy="65731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4A664C-2A92-6875-A5C1-D53304EC46F2}"/>
              </a:ext>
            </a:extLst>
          </p:cNvPr>
          <p:cNvSpPr/>
          <p:nvPr/>
        </p:nvSpPr>
        <p:spPr>
          <a:xfrm>
            <a:off x="1475656" y="2636912"/>
            <a:ext cx="6192688" cy="10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8467791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0FA3C6C-F4D1-C33B-DB7F-4D589F97E2AF}"/>
              </a:ext>
            </a:extLst>
          </p:cNvPr>
          <p:cNvSpPr/>
          <p:nvPr/>
        </p:nvSpPr>
        <p:spPr>
          <a:xfrm>
            <a:off x="1265179" y="2709776"/>
            <a:ext cx="37577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F0E9E0-B1AD-335A-9AC3-97E3F3A1A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0" b="9050"/>
          <a:stretch/>
        </p:blipFill>
        <p:spPr>
          <a:xfrm>
            <a:off x="827584" y="760332"/>
            <a:ext cx="7108328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/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70159C-3B66-F348-3B50-C24A52F34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1696436"/>
                <a:ext cx="361829" cy="276999"/>
              </a:xfrm>
              <a:prstGeom prst="rect">
                <a:avLst/>
              </a:prstGeom>
              <a:blipFill>
                <a:blip r:embed="rId3"/>
                <a:stretch>
                  <a:fillRect l="-103448" t="-160870" r="-82759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/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46CD3E-078D-1206-F70A-B9F11852C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8503" y="1325363"/>
                <a:ext cx="372217" cy="276999"/>
              </a:xfrm>
              <a:prstGeom prst="rect">
                <a:avLst/>
              </a:prstGeom>
              <a:blipFill>
                <a:blip r:embed="rId4"/>
                <a:stretch>
                  <a:fillRect l="-100000" t="-160870" r="-80000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/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11CE73-4A07-D0BA-0F29-CE6D10243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4946" y="954290"/>
                <a:ext cx="361701" cy="276999"/>
              </a:xfrm>
              <a:prstGeom prst="rect">
                <a:avLst/>
              </a:prstGeom>
              <a:blipFill>
                <a:blip r:embed="rId5"/>
                <a:stretch>
                  <a:fillRect l="-103448" t="-168182" r="-82759" b="-2454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EAF51FD-D22A-6B18-33A0-9C637B866F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637" t="73100" r="36181" b="9050"/>
          <a:stretch/>
        </p:blipFill>
        <p:spPr>
          <a:xfrm>
            <a:off x="1591752" y="2709776"/>
            <a:ext cx="1008076" cy="1584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/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95F9B0-0006-05F3-990F-56190BE50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3667946"/>
                <a:ext cx="361829" cy="276999"/>
              </a:xfrm>
              <a:prstGeom prst="rect">
                <a:avLst/>
              </a:prstGeom>
              <a:blipFill>
                <a:blip r:embed="rId7"/>
                <a:stretch>
                  <a:fillRect l="-100000" t="-156522" r="-76667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/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AE33DDB-6288-72C4-ED9D-31A409FEB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8736" y="3296873"/>
                <a:ext cx="372217" cy="276999"/>
              </a:xfrm>
              <a:prstGeom prst="rect">
                <a:avLst/>
              </a:prstGeom>
              <a:blipFill>
                <a:blip r:embed="rId8"/>
                <a:stretch>
                  <a:fillRect l="-93548" t="-160870" r="-74194" b="-2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0ED7186-86A3-B5A4-BEB3-B9086A1E50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806" t="73100" r="23012" b="20658"/>
          <a:stretch/>
        </p:blipFill>
        <p:spPr>
          <a:xfrm>
            <a:off x="1591716" y="2709776"/>
            <a:ext cx="1008112" cy="553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/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4F5351-BAB4-83B6-79DC-9A3761E85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65179" y="2925800"/>
                <a:ext cx="361701" cy="276999"/>
              </a:xfrm>
              <a:prstGeom prst="rect">
                <a:avLst/>
              </a:prstGeom>
              <a:blipFill>
                <a:blip r:embed="rId9"/>
                <a:stretch>
                  <a:fillRect l="-100000" t="-160870" r="-76667" b="-23043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/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1,1,1</m:t>
                          </m:r>
                        </m:e>
                      </m:d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E2857AD-DB19-4462-BA11-432D29D3CB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7084" y="3915674"/>
                <a:ext cx="717376" cy="276999"/>
              </a:xfrm>
              <a:prstGeom prst="rect">
                <a:avLst/>
              </a:prstGeom>
              <a:blipFill>
                <a:blip r:embed="rId10"/>
                <a:stretch>
                  <a:fillRect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/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34">
                <a:extLst>
                  <a:ext uri="{FF2B5EF4-FFF2-40B4-BE49-F238E27FC236}">
                    <a16:creationId xmlns:a16="http://schemas.microsoft.com/office/drawing/2014/main" id="{1D45A6CE-F2A8-C78D-7129-2D12A3A5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2284" y="5046248"/>
                <a:ext cx="7395845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/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1" name="文字方塊 34">
                <a:extLst>
                  <a:ext uri="{FF2B5EF4-FFF2-40B4-BE49-F238E27FC236}">
                    <a16:creationId xmlns:a16="http://schemas.microsoft.com/office/drawing/2014/main" id="{48696F2E-88F2-A52A-5C1B-3D9CEB13C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5542753"/>
                <a:ext cx="7104131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5959A236-2208-33CE-AC59-52807C74A1D8}"/>
              </a:ext>
            </a:extLst>
          </p:cNvPr>
          <p:cNvSpPr txBox="1"/>
          <p:nvPr/>
        </p:nvSpPr>
        <p:spPr bwMode="auto">
          <a:xfrm>
            <a:off x="2798117" y="3298614"/>
            <a:ext cx="5545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Occupation Number Representation 狀態佔據數表象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D3698-7926-5F61-5214-C8F9BC8D69AE}"/>
              </a:ext>
            </a:extLst>
          </p:cNvPr>
          <p:cNvSpPr txBox="1"/>
          <p:nvPr/>
        </p:nvSpPr>
        <p:spPr bwMode="auto">
          <a:xfrm>
            <a:off x="2798117" y="3684841"/>
            <a:ext cx="4870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記住：若是費米子，佔據數不能超過1。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8C182C-3019-7C36-2FB1-D71529924992}"/>
              </a:ext>
            </a:extLst>
          </p:cNvPr>
          <p:cNvSpPr txBox="1"/>
          <p:nvPr/>
        </p:nvSpPr>
        <p:spPr bwMode="auto">
          <a:xfrm>
            <a:off x="2798117" y="2547894"/>
            <a:ext cx="51377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狀態不要編號，符號就會很簡單。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/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例如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1,1,1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這個態，用波函數寫，就會變成：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D4EC8B-C881-7ECA-698B-88E5346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9721" y="4565947"/>
                <a:ext cx="6259149" cy="369332"/>
              </a:xfrm>
              <a:prstGeom prst="rect">
                <a:avLst/>
              </a:prstGeom>
              <a:blipFill>
                <a:blip r:embed="rId13"/>
                <a:stretch>
                  <a:fillRect l="-81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FF450DD-083C-4718-BE00-65DEF3B86E0E}"/>
              </a:ext>
            </a:extLst>
          </p:cNvPr>
          <p:cNvSpPr txBox="1"/>
          <p:nvPr/>
        </p:nvSpPr>
        <p:spPr bwMode="auto">
          <a:xfrm>
            <a:off x="1234946" y="5998529"/>
            <a:ext cx="5497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這樣的表象，粒子數目還可以自然的有變化！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6C7E61-D7DF-66CE-6F76-46AEC2258D76}"/>
              </a:ext>
            </a:extLst>
          </p:cNvPr>
          <p:cNvSpPr txBox="1"/>
          <p:nvPr/>
        </p:nvSpPr>
        <p:spPr bwMode="auto">
          <a:xfrm>
            <a:off x="2798117" y="2922607"/>
            <a:ext cx="50771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只要標明每一個可能狀態的粒子數即可</a:t>
            </a:r>
          </a:p>
        </p:txBody>
      </p:sp>
    </p:spTree>
    <p:extLst>
      <p:ext uri="{BB962C8B-B14F-4D97-AF65-F5344CB8AC3E}">
        <p14:creationId xmlns:p14="http://schemas.microsoft.com/office/powerpoint/2010/main" val="25283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1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heat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9" t="12842" r="5302" b="10112"/>
          <a:stretch>
            <a:fillRect/>
          </a:stretch>
        </p:blipFill>
        <p:spPr bwMode="auto">
          <a:xfrm>
            <a:off x="4937527" y="1048955"/>
            <a:ext cx="2781208" cy="2454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916" name="Text Box 7"/>
              <p:cNvSpPr txBox="1">
                <a:spLocks noChangeArrowheads="1"/>
              </p:cNvSpPr>
              <p:nvPr/>
            </p:nvSpPr>
            <p:spPr bwMode="auto">
              <a:xfrm>
                <a:off x="1866801" y="4397819"/>
                <a:ext cx="585193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技術上就是一個質點系統，基本上粒子是有編號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的！</a:t>
                </a:r>
              </a:p>
            </p:txBody>
          </p:sp>
        </mc:Choice>
        <mc:Fallback xmlns="">
          <p:sp>
            <p:nvSpPr>
              <p:cNvPr id="38916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66801" y="4397819"/>
                <a:ext cx="5851934" cy="369332"/>
              </a:xfrm>
              <a:prstGeom prst="rect">
                <a:avLst/>
              </a:prstGeom>
              <a:blipFill>
                <a:blip r:embed="rId3"/>
                <a:stretch>
                  <a:fillRect l="-649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139952" y="5353402"/>
                <a:ext cx="104304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𝑁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23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5353402"/>
                <a:ext cx="104304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8" descr="File:Translational motion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095" y="1023422"/>
            <a:ext cx="28575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882214" y="3916424"/>
            <a:ext cx="426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氣體就是一羣不斷</a:t>
            </a:r>
            <a:r>
              <a:rPr lang="zh-TW" altLang="en-US" sz="1800" dirty="0">
                <a:solidFill>
                  <a:srgbClr val="FF0000"/>
                </a:solidFill>
              </a:rPr>
              <a:t>運動碰撞</a:t>
            </a:r>
            <a:r>
              <a:rPr lang="zh-TW" altLang="en-US" sz="1800" dirty="0"/>
              <a:t>的</a:t>
            </a:r>
            <a:r>
              <a:rPr lang="zh-TW" altLang="en-US" sz="1800" dirty="0">
                <a:solidFill>
                  <a:srgbClr val="FF0000"/>
                </a:solidFill>
              </a:rPr>
              <a:t>牛頓粒子</a:t>
            </a:r>
            <a:r>
              <a:rPr lang="zh-TW" altLang="en-US" sz="1800" dirty="0"/>
              <a:t>！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866801" y="4874009"/>
            <a:ext cx="526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要描述一個質點系統，需要所有粒子的位置與速度。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882214" y="5346831"/>
                <a:ext cx="185493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    </m:t>
                      </m:r>
                      <m:r>
                        <a:rPr lang="en-US" altLang="zh-TW" b="0" i="1" smtClean="0">
                          <a:latin typeface="Cambria Math"/>
                        </a:rPr>
                        <m:t>𝑖</m:t>
                      </m:r>
                      <m:r>
                        <a:rPr lang="en-US" altLang="zh-TW" b="0" i="1" smtClean="0">
                          <a:latin typeface="Cambria Math"/>
                        </a:rPr>
                        <m:t>=1⋯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𝑁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2214" y="5346831"/>
                <a:ext cx="1854930" cy="369332"/>
              </a:xfrm>
              <a:prstGeom prst="rect">
                <a:avLst/>
              </a:prstGeom>
              <a:blipFill>
                <a:blip r:embed="rId7"/>
                <a:stretch>
                  <a:fillRect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1"/>
          <p:cNvSpPr txBox="1">
            <a:spLocks noChangeArrowheads="1"/>
          </p:cNvSpPr>
          <p:nvPr/>
        </p:nvSpPr>
        <p:spPr bwMode="auto">
          <a:xfrm>
            <a:off x="2286000" y="642938"/>
            <a:ext cx="3929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周期表是根據原子的基態來排列。</a:t>
            </a:r>
          </a:p>
        </p:txBody>
      </p:sp>
      <p:sp>
        <p:nvSpPr>
          <p:cNvPr id="55299" name="文字方塊 2"/>
          <p:cNvSpPr txBox="1">
            <a:spLocks noChangeArrowheads="1"/>
          </p:cNvSpPr>
          <p:nvPr/>
        </p:nvSpPr>
        <p:spPr bwMode="auto">
          <a:xfrm>
            <a:off x="2286000" y="1071563"/>
            <a:ext cx="228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原子可以被激發</a:t>
            </a:r>
          </a:p>
        </p:txBody>
      </p:sp>
      <p:pic>
        <p:nvPicPr>
          <p:cNvPr id="55300" name="Picture 3" descr="C:\Users\Chia-Hung Chang\Downloads\Data\Knight\Media\Chapter42\Images\42_19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044700"/>
            <a:ext cx="39385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4" descr="C:\Users\Chia-Hung Chang\Downloads\Data\Knight\Media\Chapter42\Images\42_1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14813"/>
            <a:ext cx="34290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C:\Users\Chia-Hung Chang\Downloads\Data\Knight\Media\Chapter42\Images\42_18Figurea-F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785938"/>
            <a:ext cx="34210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Chia-Hung Chang\Downloads\Data\Knight\Media\Chapter42\Images\42_25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125538"/>
            <a:ext cx="3967162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文字方塊 2"/>
          <p:cNvSpPr txBox="1">
            <a:spLocks noChangeArrowheads="1"/>
          </p:cNvSpPr>
          <p:nvPr/>
        </p:nvSpPr>
        <p:spPr bwMode="auto">
          <a:xfrm>
            <a:off x="2339975" y="5876925"/>
            <a:ext cx="4311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將填滿的電子組態忽略，只記價電子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圖片 2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4933" r="60693" b="31841"/>
          <a:stretch>
            <a:fillRect/>
          </a:stretch>
        </p:blipFill>
        <p:spPr bwMode="auto">
          <a:xfrm>
            <a:off x="3191816" y="1556792"/>
            <a:ext cx="2735262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4" name="矩形 2"/>
          <p:cNvSpPr>
            <a:spLocks noChangeArrowheads="1"/>
          </p:cNvSpPr>
          <p:nvPr/>
        </p:nvSpPr>
        <p:spPr bwMode="auto">
          <a:xfrm>
            <a:off x="5723731" y="5018364"/>
            <a:ext cx="684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/>
          </a:p>
        </p:txBody>
      </p:sp>
      <p:sp>
        <p:nvSpPr>
          <p:cNvPr id="242695" name="文字方塊 13"/>
          <p:cNvSpPr txBox="1">
            <a:spLocks noChangeArrowheads="1"/>
          </p:cNvSpPr>
          <p:nvPr/>
        </p:nvSpPr>
        <p:spPr bwMode="auto">
          <a:xfrm>
            <a:off x="383529" y="2996952"/>
            <a:ext cx="8351837" cy="369887"/>
          </a:xfrm>
          <a:prstGeom prst="rect">
            <a:avLst/>
          </a:prstGeom>
          <a:noFill/>
          <a:ln w="317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量子世界特性二</a:t>
            </a:r>
            <a:r>
              <a:rPr lang="en-US" altLang="zh-TW" sz="1800"/>
              <a:t>A</a:t>
            </a:r>
            <a:r>
              <a:rPr lang="zh-TW" altLang="en-US" sz="1800"/>
              <a:t>：電子的狀態可以是兩個古典情況下彼此</a:t>
            </a:r>
            <a:r>
              <a:rPr lang="zh-TW" altLang="en-US" sz="1800">
                <a:solidFill>
                  <a:srgbClr val="FF0000"/>
                </a:solidFill>
              </a:rPr>
              <a:t>互不相容</a:t>
            </a:r>
            <a:r>
              <a:rPr lang="zh-TW" altLang="en-US" sz="1800"/>
              <a:t>的狀態的疊加！</a:t>
            </a:r>
          </a:p>
        </p:txBody>
      </p:sp>
      <p:sp>
        <p:nvSpPr>
          <p:cNvPr id="242697" name="文字方塊 8"/>
          <p:cNvSpPr txBox="1">
            <a:spLocks noChangeArrowheads="1"/>
          </p:cNvSpPr>
          <p:nvPr/>
        </p:nvSpPr>
        <p:spPr bwMode="auto">
          <a:xfrm>
            <a:off x="1474628" y="4568168"/>
            <a:ext cx="5329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觀察時看到狀態 </a:t>
            </a:r>
            <a:r>
              <a:rPr lang="en-US" altLang="zh-TW" sz="1800" dirty="0"/>
              <a:t>1</a:t>
            </a:r>
            <a:r>
              <a:rPr lang="zh-TW" altLang="en-US" sz="1800" dirty="0"/>
              <a:t> 與看到狀態 </a:t>
            </a:r>
            <a:r>
              <a:rPr lang="en-US" altLang="zh-TW" sz="1800" dirty="0"/>
              <a:t>2</a:t>
            </a:r>
            <a:r>
              <a:rPr lang="zh-TW" altLang="en-US" sz="1800" dirty="0"/>
              <a:t> 的機率比正好是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039E34-EE6C-EB4B-963C-E7B5BB64B83A}"/>
                  </a:ext>
                </a:extLst>
              </p:cNvPr>
              <p:cNvSpPr txBox="1"/>
              <p:nvPr/>
            </p:nvSpPr>
            <p:spPr>
              <a:xfrm>
                <a:off x="3463680" y="3893889"/>
                <a:ext cx="1783180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Ψ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𝑎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𝑏</m:t>
                      </m:r>
                      <m:sSub>
                        <m:sSubPr>
                          <m:ctrlPr>
                            <a:rPr lang="en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20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039E34-EE6C-EB4B-963C-E7B5BB64B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680" y="3893889"/>
                <a:ext cx="1783180" cy="307777"/>
              </a:xfrm>
              <a:prstGeom prst="rect">
                <a:avLst/>
              </a:prstGeom>
              <a:blipFill>
                <a:blip r:embed="rId3"/>
                <a:stretch>
                  <a:fillRect l="-2817" r="-704" b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2114B-E78D-3446-A429-079BE06B5F90}"/>
                  </a:ext>
                </a:extLst>
              </p:cNvPr>
              <p:cNvSpPr txBox="1"/>
              <p:nvPr/>
            </p:nvSpPr>
            <p:spPr>
              <a:xfrm>
                <a:off x="6588224" y="4599533"/>
                <a:ext cx="1022652" cy="3077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/>
                        </a:rPr>
                        <m:t>: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sz="20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172114B-E78D-3446-A429-079BE06B5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224" y="4599533"/>
                <a:ext cx="1022652" cy="307777"/>
              </a:xfrm>
              <a:prstGeom prst="rect">
                <a:avLst/>
              </a:prstGeom>
              <a:blipFill>
                <a:blip r:embed="rId4"/>
                <a:stretch>
                  <a:fillRect r="-1220" b="-8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F27276D-0A59-C74B-42D8-909E012E2DEB}"/>
              </a:ext>
            </a:extLst>
          </p:cNvPr>
          <p:cNvSpPr txBox="1"/>
          <p:nvPr/>
        </p:nvSpPr>
        <p:spPr bwMode="auto">
          <a:xfrm>
            <a:off x="1474628" y="5085184"/>
            <a:ext cx="74898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更意外的是這個純粹狀態，會把兩個組成的狀態鎖定在該疊加的狀態！</a:t>
            </a:r>
          </a:p>
        </p:txBody>
      </p:sp>
    </p:spTree>
    <p:extLst>
      <p:ext uri="{BB962C8B-B14F-4D97-AF65-F5344CB8AC3E}">
        <p14:creationId xmlns:p14="http://schemas.microsoft.com/office/powerpoint/2010/main" val="2536329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1908175" y="480269"/>
            <a:ext cx="48245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這在波的現象中是稀鬆平常的：疊加定理</a:t>
            </a:r>
          </a:p>
        </p:txBody>
      </p:sp>
      <p:graphicFrame>
        <p:nvGraphicFramePr>
          <p:cNvPr id="57349" name="Object 8"/>
          <p:cNvGraphicFramePr>
            <a:graphicFrameLocks noChangeAspect="1"/>
          </p:cNvGraphicFramePr>
          <p:nvPr/>
        </p:nvGraphicFramePr>
        <p:xfrm>
          <a:off x="4637088" y="1787525"/>
          <a:ext cx="4318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0417" imgH="139639" progId="Equation.3">
                  <p:embed/>
                </p:oleObj>
              </mc:Choice>
              <mc:Fallback>
                <p:oleObj name="方程式" r:id="rId2" imgW="190417" imgH="139639" progId="Equation.3">
                  <p:embed/>
                  <p:pic>
                    <p:nvPicPr>
                      <p:cNvPr id="5734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1787525"/>
                        <a:ext cx="4318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1" name="文字方塊 8"/>
          <p:cNvSpPr txBox="1">
            <a:spLocks noChangeArrowheads="1"/>
          </p:cNvSpPr>
          <p:nvPr/>
        </p:nvSpPr>
        <p:spPr bwMode="auto">
          <a:xfrm>
            <a:off x="1908175" y="908050"/>
            <a:ext cx="5429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兩個波方程式的解的和依舊是波方程式的解：</a:t>
            </a:r>
          </a:p>
        </p:txBody>
      </p:sp>
      <p:pic>
        <p:nvPicPr>
          <p:cNvPr id="57352" name="圖片 9" descr="afg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2643187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10"/>
          <p:cNvSpPr txBox="1">
            <a:spLocks noChangeArrowheads="1"/>
          </p:cNvSpPr>
          <p:nvPr/>
        </p:nvSpPr>
        <p:spPr bwMode="auto">
          <a:xfrm>
            <a:off x="3635375" y="3357563"/>
            <a:ext cx="525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兩個分立的波重疊時，只要將兩個波函數相加即可。</a:t>
            </a:r>
            <a:endParaRPr lang="en-US" altLang="zh-TW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354" name="文字方塊 8"/>
              <p:cNvSpPr txBox="1">
                <a:spLocks noChangeArrowheads="1"/>
              </p:cNvSpPr>
              <p:nvPr/>
            </p:nvSpPr>
            <p:spPr bwMode="auto">
              <a:xfrm>
                <a:off x="5219700" y="2565400"/>
                <a:ext cx="33127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𝑦</m:t>
                        </m:r>
                      </m:e>
                      <m:sub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依舊是波方程式的解：</a:t>
                </a:r>
              </a:p>
            </p:txBody>
          </p:sp>
        </mc:Choice>
        <mc:Fallback xmlns="">
          <p:sp>
            <p:nvSpPr>
              <p:cNvPr id="5735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19700" y="2565400"/>
                <a:ext cx="3312740" cy="369332"/>
              </a:xfrm>
              <a:prstGeom prst="rect">
                <a:avLst/>
              </a:prstGeom>
              <a:blipFill>
                <a:blip r:embed="rId5"/>
                <a:stretch>
                  <a:fillRect t="-10345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355" name="矩形 10"/>
          <p:cNvSpPr>
            <a:spLocks noChangeArrowheads="1"/>
          </p:cNvSpPr>
          <p:nvPr/>
        </p:nvSpPr>
        <p:spPr bwMode="auto">
          <a:xfrm>
            <a:off x="3635375" y="3832348"/>
            <a:ext cx="434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之後若又分立，原來重疊前的波型不變。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/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矩形 14">
                <a:extLst>
                  <a:ext uri="{FF2B5EF4-FFF2-40B4-BE49-F238E27FC236}">
                    <a16:creationId xmlns:a16="http://schemas.microsoft.com/office/drawing/2014/main" id="{2DCA2BC6-F723-3A35-B101-9309EDFA20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51" y="1443393"/>
                <a:ext cx="1775999" cy="648254"/>
              </a:xfrm>
              <a:prstGeom prst="rect">
                <a:avLst/>
              </a:prstGeom>
              <a:blipFill>
                <a:blip r:embed="rId6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/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矩形 14">
                <a:extLst>
                  <a:ext uri="{FF2B5EF4-FFF2-40B4-BE49-F238E27FC236}">
                    <a16:creationId xmlns:a16="http://schemas.microsoft.com/office/drawing/2014/main" id="{D5B32555-118F-A92E-EF3D-199CB90EC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148" y="1455184"/>
                <a:ext cx="1846018" cy="648254"/>
              </a:xfrm>
              <a:prstGeom prst="rect">
                <a:avLst/>
              </a:prstGeom>
              <a:blipFill>
                <a:blip r:embed="rId7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/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14">
                <a:extLst>
                  <a:ext uri="{FF2B5EF4-FFF2-40B4-BE49-F238E27FC236}">
                    <a16:creationId xmlns:a16="http://schemas.microsoft.com/office/drawing/2014/main" id="{DA3801A3-DB27-D22A-B35F-AE2FA1BC9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1407" y="1443393"/>
                <a:ext cx="3170996" cy="648254"/>
              </a:xfrm>
              <a:prstGeom prst="rect">
                <a:avLst/>
              </a:prstGeom>
              <a:blipFill>
                <a:blip r:embed="rId8"/>
                <a:stretch>
                  <a:fillRect b="-5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040218-A49E-2D01-CCAA-ED3E5B522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53" y="548680"/>
            <a:ext cx="270930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9509E8-1D20-A9C2-AC98-FDBEF3718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3861048"/>
            <a:ext cx="7598122" cy="2808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608CC2-95B2-857A-6857-BBF2E37E08FF}"/>
              </a:ext>
            </a:extLst>
          </p:cNvPr>
          <p:cNvSpPr txBox="1"/>
          <p:nvPr/>
        </p:nvSpPr>
        <p:spPr bwMode="auto">
          <a:xfrm>
            <a:off x="2915816" y="143344"/>
            <a:ext cx="36297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兩個電子自旋的糾纏 entanglement</a:t>
            </a:r>
          </a:p>
        </p:txBody>
      </p:sp>
    </p:spTree>
    <p:extLst>
      <p:ext uri="{BB962C8B-B14F-4D97-AF65-F5344CB8AC3E}">
        <p14:creationId xmlns:p14="http://schemas.microsoft.com/office/powerpoint/2010/main" val="808995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819847-E5DE-8A21-A8F5-055A1EC1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971" y="2132856"/>
            <a:ext cx="5358987" cy="1682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B8120C-188D-0D25-321D-B779C6633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81"/>
          <a:stretch/>
        </p:blipFill>
        <p:spPr>
          <a:xfrm>
            <a:off x="1634970" y="4068372"/>
            <a:ext cx="5343423" cy="2024924"/>
          </a:xfrm>
          <a:prstGeom prst="rect">
            <a:avLst/>
          </a:prstGeom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10A1328C-6607-9F68-88D6-BB661287E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698" y="1510480"/>
            <a:ext cx="65337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疊加態有時會出現遠距的糾葛 </a:t>
            </a: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Entangled</a:t>
            </a:r>
            <a:r>
              <a:rPr lang="zh-TW" alt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States</a:t>
            </a:r>
            <a:r>
              <a:rPr lang="zh-TW" alt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糾葛態。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8795D-157F-7A77-B023-32C62FC1F4D9}"/>
              </a:ext>
            </a:extLst>
          </p:cNvPr>
          <p:cNvSpPr txBox="1"/>
          <p:nvPr/>
        </p:nvSpPr>
        <p:spPr>
          <a:xfrm>
            <a:off x="1154698" y="1036798"/>
            <a:ext cx="7737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愛因斯坦指出了量子疊加若是可能，在微觀世界都有非常不合理的結果。</a:t>
            </a:r>
          </a:p>
        </p:txBody>
      </p:sp>
    </p:spTree>
    <p:extLst>
      <p:ext uri="{BB962C8B-B14F-4D97-AF65-F5344CB8AC3E}">
        <p14:creationId xmlns:p14="http://schemas.microsoft.com/office/powerpoint/2010/main" val="17092408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1" descr="wave 002.jpg">
            <a:extLst>
              <a:ext uri="{FF2B5EF4-FFF2-40B4-BE49-F238E27FC236}">
                <a16:creationId xmlns:a16="http://schemas.microsoft.com/office/drawing/2014/main" id="{61D84D90-FC19-F54A-8406-D690DC04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 flipH="1">
            <a:off x="4759903" y="2237641"/>
            <a:ext cx="1656184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文字方塊 3"/>
          <p:cNvSpPr txBox="1">
            <a:spLocks noChangeArrowheads="1"/>
          </p:cNvSpPr>
          <p:nvPr/>
        </p:nvSpPr>
        <p:spPr bwMode="auto">
          <a:xfrm>
            <a:off x="1115616" y="1278111"/>
            <a:ext cx="6592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在我們討論電子的散射時，都忽略了散射原子的狀態！</a:t>
            </a:r>
          </a:p>
        </p:txBody>
      </p:sp>
      <p:sp>
        <p:nvSpPr>
          <p:cNvPr id="243716" name="文字方塊 5"/>
          <p:cNvSpPr txBox="1">
            <a:spLocks noChangeArrowheads="1"/>
          </p:cNvSpPr>
          <p:nvPr/>
        </p:nvSpPr>
        <p:spPr bwMode="auto">
          <a:xfrm>
            <a:off x="1133537" y="1735260"/>
            <a:ext cx="6985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因動量守恆，散射原子在散射後反彈運動速度，會與電子恰好相反。</a:t>
            </a:r>
          </a:p>
        </p:txBody>
      </p:sp>
      <p:pic>
        <p:nvPicPr>
          <p:cNvPr id="243718" name="圖片 1" descr="wave 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1173542" y="2237640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笑臉 42">
            <a:extLst>
              <a:ext uri="{FF2B5EF4-FFF2-40B4-BE49-F238E27FC236}">
                <a16:creationId xmlns:a16="http://schemas.microsoft.com/office/drawing/2014/main" id="{FC416277-43AF-D748-8E24-D2EC0904CDAD}"/>
              </a:ext>
            </a:extLst>
          </p:cNvPr>
          <p:cNvSpPr/>
          <p:nvPr/>
        </p:nvSpPr>
        <p:spPr>
          <a:xfrm>
            <a:off x="5545566" y="2892485"/>
            <a:ext cx="287338" cy="28575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9" name="文字方塊 5">
            <a:extLst>
              <a:ext uri="{FF2B5EF4-FFF2-40B4-BE49-F238E27FC236}">
                <a16:creationId xmlns:a16="http://schemas.microsoft.com/office/drawing/2014/main" id="{6C81B09E-C202-8549-BDF6-4F7195F01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3429000"/>
            <a:ext cx="71281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電子向右，散射原子就向左彈，電子向左，散射原子就向右彈。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31EAF3-BB22-504A-8F42-7BF9132CB8A3}"/>
                  </a:ext>
                </a:extLst>
              </p:cNvPr>
              <p:cNvSpPr txBox="1"/>
              <p:nvPr/>
            </p:nvSpPr>
            <p:spPr>
              <a:xfrm>
                <a:off x="2816109" y="3899285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31EAF3-BB22-504A-8F42-7BF9132CB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109" y="3899285"/>
                <a:ext cx="1048364" cy="276999"/>
              </a:xfrm>
              <a:prstGeom prst="rect">
                <a:avLst/>
              </a:prstGeom>
              <a:blipFill>
                <a:blip r:embed="rId3"/>
                <a:stretch>
                  <a:fillRect l="-34524" t="-168182" r="-27381" b="-24545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9A38B6-56CA-7B42-BE6E-17957D860C6A}"/>
                  </a:ext>
                </a:extLst>
              </p:cNvPr>
              <p:cNvSpPr txBox="1"/>
              <p:nvPr/>
            </p:nvSpPr>
            <p:spPr>
              <a:xfrm>
                <a:off x="5220098" y="3885355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9A38B6-56CA-7B42-BE6E-17957D860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98" y="3885355"/>
                <a:ext cx="1048364" cy="276999"/>
              </a:xfrm>
              <a:prstGeom prst="rect">
                <a:avLst/>
              </a:prstGeom>
              <a:blipFill>
                <a:blip r:embed="rId4"/>
                <a:stretch>
                  <a:fillRect l="-34524" t="-160870" r="-27381" b="-2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圖片 1" descr="wave 002.jpg">
            <a:extLst>
              <a:ext uri="{FF2B5EF4-FFF2-40B4-BE49-F238E27FC236}">
                <a16:creationId xmlns:a16="http://schemas.microsoft.com/office/drawing/2014/main" id="{6E9E39F5-B293-4949-8259-FBCD67857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5220098" y="4271707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橢圓 17">
            <a:extLst>
              <a:ext uri="{FF2B5EF4-FFF2-40B4-BE49-F238E27FC236}">
                <a16:creationId xmlns:a16="http://schemas.microsoft.com/office/drawing/2014/main" id="{16516DE0-D6B9-4740-A7B7-9076445639FA}"/>
              </a:ext>
            </a:extLst>
          </p:cNvPr>
          <p:cNvSpPr/>
          <p:nvPr/>
        </p:nvSpPr>
        <p:spPr>
          <a:xfrm>
            <a:off x="5435601" y="4847523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14" name="直線單箭頭接點 19">
            <a:extLst>
              <a:ext uri="{FF2B5EF4-FFF2-40B4-BE49-F238E27FC236}">
                <a16:creationId xmlns:a16="http://schemas.microsoft.com/office/drawing/2014/main" id="{01D872CF-5743-4841-BA9F-DD73DE273E99}"/>
              </a:ext>
            </a:extLst>
          </p:cNvPr>
          <p:cNvCxnSpPr/>
          <p:nvPr/>
        </p:nvCxnSpPr>
        <p:spPr>
          <a:xfrm flipH="1">
            <a:off x="4643835" y="4919407"/>
            <a:ext cx="86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笑臉 20">
            <a:extLst>
              <a:ext uri="{FF2B5EF4-FFF2-40B4-BE49-F238E27FC236}">
                <a16:creationId xmlns:a16="http://schemas.microsoft.com/office/drawing/2014/main" id="{2FE76DE9-B624-A44E-8932-3589997CBBAB}"/>
              </a:ext>
            </a:extLst>
          </p:cNvPr>
          <p:cNvSpPr/>
          <p:nvPr/>
        </p:nvSpPr>
        <p:spPr>
          <a:xfrm>
            <a:off x="6299598" y="4919407"/>
            <a:ext cx="288925" cy="2841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16" name="直線單箭頭接點 24">
            <a:extLst>
              <a:ext uri="{FF2B5EF4-FFF2-40B4-BE49-F238E27FC236}">
                <a16:creationId xmlns:a16="http://schemas.microsoft.com/office/drawing/2014/main" id="{E8C81B5E-59DB-9F4A-8A98-D060E168680B}"/>
              </a:ext>
            </a:extLst>
          </p:cNvPr>
          <p:cNvCxnSpPr/>
          <p:nvPr/>
        </p:nvCxnSpPr>
        <p:spPr>
          <a:xfrm>
            <a:off x="6083698" y="4847970"/>
            <a:ext cx="720725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" descr="wave 002.jpg">
            <a:extLst>
              <a:ext uri="{FF2B5EF4-FFF2-40B4-BE49-F238E27FC236}">
                <a16:creationId xmlns:a16="http://schemas.microsoft.com/office/drawing/2014/main" id="{DFC43A18-E0AF-BD4A-98A8-556EA8DFF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1133537" y="4318091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橢圓 35">
            <a:extLst>
              <a:ext uri="{FF2B5EF4-FFF2-40B4-BE49-F238E27FC236}">
                <a16:creationId xmlns:a16="http://schemas.microsoft.com/office/drawing/2014/main" id="{AD74A570-2B98-3444-A55B-55CB8EF938DC}"/>
              </a:ext>
            </a:extLst>
          </p:cNvPr>
          <p:cNvSpPr/>
          <p:nvPr/>
        </p:nvSpPr>
        <p:spPr>
          <a:xfrm>
            <a:off x="3221694" y="4822916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19" name="直線單箭頭接點 36">
            <a:extLst>
              <a:ext uri="{FF2B5EF4-FFF2-40B4-BE49-F238E27FC236}">
                <a16:creationId xmlns:a16="http://schemas.microsoft.com/office/drawing/2014/main" id="{B9B4E20F-C32C-4A4B-899A-52A23399C48F}"/>
              </a:ext>
            </a:extLst>
          </p:cNvPr>
          <p:cNvCxnSpPr/>
          <p:nvPr/>
        </p:nvCxnSpPr>
        <p:spPr>
          <a:xfrm>
            <a:off x="3436999" y="4894354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笑臉 37">
            <a:extLst>
              <a:ext uri="{FF2B5EF4-FFF2-40B4-BE49-F238E27FC236}">
                <a16:creationId xmlns:a16="http://schemas.microsoft.com/office/drawing/2014/main" id="{CE2B787C-67CB-F244-BF40-60B0196F494A}"/>
              </a:ext>
            </a:extLst>
          </p:cNvPr>
          <p:cNvSpPr/>
          <p:nvPr/>
        </p:nvSpPr>
        <p:spPr>
          <a:xfrm>
            <a:off x="2213037" y="4967379"/>
            <a:ext cx="288925" cy="2841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1" name="直線單箭頭接點 38">
            <a:extLst>
              <a:ext uri="{FF2B5EF4-FFF2-40B4-BE49-F238E27FC236}">
                <a16:creationId xmlns:a16="http://schemas.microsoft.com/office/drawing/2014/main" id="{DE25A422-0621-BB41-9CBD-5F0B7A7E706D}"/>
              </a:ext>
            </a:extLst>
          </p:cNvPr>
          <p:cNvCxnSpPr/>
          <p:nvPr/>
        </p:nvCxnSpPr>
        <p:spPr>
          <a:xfrm flipH="1">
            <a:off x="1854262" y="4894354"/>
            <a:ext cx="719137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EAFBF0-3B80-B143-987A-8FD57DB78CFB}"/>
                  </a:ext>
                </a:extLst>
              </p:cNvPr>
              <p:cNvSpPr txBox="1"/>
              <p:nvPr/>
            </p:nvSpPr>
            <p:spPr>
              <a:xfrm>
                <a:off x="3044583" y="5696895"/>
                <a:ext cx="272279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+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EAFBF0-3B80-B143-987A-8FD57DB78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583" y="5696895"/>
                <a:ext cx="2722797" cy="276999"/>
              </a:xfrm>
              <a:prstGeom prst="rect">
                <a:avLst/>
              </a:prstGeom>
              <a:blipFill>
                <a:blip r:embed="rId5"/>
                <a:stretch>
                  <a:fillRect l="-6019" t="-160870" r="-10185" b="-23478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橢圓 41">
            <a:extLst>
              <a:ext uri="{FF2B5EF4-FFF2-40B4-BE49-F238E27FC236}">
                <a16:creationId xmlns:a16="http://schemas.microsoft.com/office/drawing/2014/main" id="{BB7888BD-270A-3441-8AEB-3324B678A50D}"/>
              </a:ext>
            </a:extLst>
          </p:cNvPr>
          <p:cNvSpPr/>
          <p:nvPr/>
        </p:nvSpPr>
        <p:spPr>
          <a:xfrm>
            <a:off x="3344061" y="5790557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5" name="笑臉 42">
            <a:extLst>
              <a:ext uri="{FF2B5EF4-FFF2-40B4-BE49-F238E27FC236}">
                <a16:creationId xmlns:a16="http://schemas.microsoft.com/office/drawing/2014/main" id="{57A0BAEE-3F58-564A-BF98-32BDE06DC546}"/>
              </a:ext>
            </a:extLst>
          </p:cNvPr>
          <p:cNvSpPr/>
          <p:nvPr/>
        </p:nvSpPr>
        <p:spPr>
          <a:xfrm>
            <a:off x="3752843" y="5738872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6" name="橢圓 41">
            <a:extLst>
              <a:ext uri="{FF2B5EF4-FFF2-40B4-BE49-F238E27FC236}">
                <a16:creationId xmlns:a16="http://schemas.microsoft.com/office/drawing/2014/main" id="{F3D2065F-2C7A-394A-B80E-517E32846FCE}"/>
              </a:ext>
            </a:extLst>
          </p:cNvPr>
          <p:cNvSpPr/>
          <p:nvPr/>
        </p:nvSpPr>
        <p:spPr>
          <a:xfrm>
            <a:off x="4832243" y="5790557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7" name="笑臉 42">
            <a:extLst>
              <a:ext uri="{FF2B5EF4-FFF2-40B4-BE49-F238E27FC236}">
                <a16:creationId xmlns:a16="http://schemas.microsoft.com/office/drawing/2014/main" id="{AE3D863E-7EA0-434E-97D3-115FFFD35E59}"/>
              </a:ext>
            </a:extLst>
          </p:cNvPr>
          <p:cNvSpPr/>
          <p:nvPr/>
        </p:nvSpPr>
        <p:spPr>
          <a:xfrm>
            <a:off x="5216103" y="5753231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1DC6E7-6B78-082B-50C0-651B07F406FF}"/>
              </a:ext>
            </a:extLst>
          </p:cNvPr>
          <p:cNvSpPr txBox="1"/>
          <p:nvPr/>
        </p:nvSpPr>
        <p:spPr>
          <a:xfrm>
            <a:off x="1133537" y="799426"/>
            <a:ext cx="726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其實這種糾葛在微觀世界，經常出現！例如電子被原子散射的實驗。</a:t>
            </a:r>
          </a:p>
        </p:txBody>
      </p:sp>
    </p:spTree>
    <p:extLst>
      <p:ext uri="{BB962C8B-B14F-4D97-AF65-F5344CB8AC3E}">
        <p14:creationId xmlns:p14="http://schemas.microsoft.com/office/powerpoint/2010/main" val="314048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文字方塊 1"/>
          <p:cNvSpPr txBox="1">
            <a:spLocks noChangeArrowheads="1"/>
          </p:cNvSpPr>
          <p:nvPr/>
        </p:nvSpPr>
        <p:spPr bwMode="auto">
          <a:xfrm>
            <a:off x="2268538" y="10525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如此糾葛，分手十年後，還有心電感應！</a:t>
            </a:r>
          </a:p>
        </p:txBody>
      </p:sp>
      <p:pic>
        <p:nvPicPr>
          <p:cNvPr id="245763" name="Picture 2" descr="http://pic.pimg.tw/bounce/1204603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00213"/>
            <a:ext cx="38385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2113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homework.uoregon.edu/pub/class/155/trap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8"/>
          <a:stretch>
            <a:fillRect/>
          </a:stretch>
        </p:blipFill>
        <p:spPr bwMode="auto">
          <a:xfrm>
            <a:off x="1692275" y="1125538"/>
            <a:ext cx="5759450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232DE7-93DC-7144-B079-5BD7F6C898E0}"/>
                  </a:ext>
                </a:extLst>
              </p:cNvPr>
              <p:cNvSpPr txBox="1"/>
              <p:nvPr/>
            </p:nvSpPr>
            <p:spPr>
              <a:xfrm>
                <a:off x="3779912" y="5446325"/>
                <a:ext cx="2164119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↑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↓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232DE7-93DC-7144-B079-5BD7F6C89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5446325"/>
                <a:ext cx="2164119" cy="572273"/>
              </a:xfrm>
              <a:prstGeom prst="rect">
                <a:avLst/>
              </a:prstGeom>
              <a:blipFill>
                <a:blip r:embed="rId3"/>
                <a:stretch>
                  <a:fillRect l="-16860" t="-56522" r="-8721" b="-91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836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F796F-FC7F-1263-B4BA-857AC2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9" r="35333"/>
          <a:stretch/>
        </p:blipFill>
        <p:spPr>
          <a:xfrm>
            <a:off x="1223120" y="362124"/>
            <a:ext cx="3888432" cy="723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F485F-86A4-F9F4-511E-3B429C5D49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20" b="42440"/>
          <a:stretch/>
        </p:blipFill>
        <p:spPr>
          <a:xfrm>
            <a:off x="1223120" y="1030335"/>
            <a:ext cx="6527800" cy="2088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/>
              <p:nvPr/>
            </p:nvSpPr>
            <p:spPr bwMode="auto">
              <a:xfrm>
                <a:off x="3458046" y="39081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F0457CD-CAE6-5AFC-8ADB-164583CED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8046" y="39081"/>
                <a:ext cx="1193852" cy="312458"/>
              </a:xfrm>
              <a:prstGeom prst="rect">
                <a:avLst/>
              </a:prstGeom>
              <a:blipFill>
                <a:blip r:embed="rId4"/>
                <a:stretch>
                  <a:fillRect l="-4211" t="-26923" r="-1053"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C342332-5230-7F5F-D416-012601DDEFF2}"/>
                  </a:ext>
                </a:extLst>
              </p:cNvPr>
              <p:cNvSpPr txBox="1"/>
              <p:nvPr/>
            </p:nvSpPr>
            <p:spPr bwMode="auto">
              <a:xfrm>
                <a:off x="1417983" y="4274946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" name="文字方塊 29">
                <a:extLst>
                  <a:ext uri="{FF2B5EF4-FFF2-40B4-BE49-F238E27FC236}">
                    <a16:creationId xmlns:a16="http://schemas.microsoft.com/office/drawing/2014/main" id="{8C342332-5230-7F5F-D416-012601DDE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83" y="4274946"/>
                <a:ext cx="576064" cy="369332"/>
              </a:xfrm>
              <a:prstGeom prst="rect">
                <a:avLst/>
              </a:prstGeom>
              <a:blipFill>
                <a:blip r:embed="rId5"/>
                <a:stretch>
                  <a:fillRect l="-52174" t="-106667" r="-3913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C0F141-0326-2E94-CA5E-F29DC9106229}"/>
                  </a:ext>
                </a:extLst>
              </p:cNvPr>
              <p:cNvSpPr txBox="1"/>
              <p:nvPr/>
            </p:nvSpPr>
            <p:spPr bwMode="auto">
              <a:xfrm>
                <a:off x="1390676" y="3885366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用兩個箭頭來代表兩個電子個別的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自旋。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C0F141-0326-2E94-CA5E-F29DC9106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3885366"/>
                <a:ext cx="5328592" cy="369332"/>
              </a:xfrm>
              <a:prstGeom prst="rect">
                <a:avLst/>
              </a:prstGeom>
              <a:blipFill>
                <a:blip r:embed="rId6"/>
                <a:stretch>
                  <a:fillRect l="-952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0ED9415-059A-9BFB-90F3-792572325B51}"/>
              </a:ext>
            </a:extLst>
          </p:cNvPr>
          <p:cNvSpPr txBox="1"/>
          <p:nvPr/>
        </p:nvSpPr>
        <p:spPr bwMode="auto">
          <a:xfrm>
            <a:off x="2087216" y="4274946"/>
            <a:ext cx="475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就是兩個電子都在自旋向上的狀態。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07BDF7-29E8-9F5F-DF79-6AA99261FD75}"/>
              </a:ext>
            </a:extLst>
          </p:cNvPr>
          <p:cNvSpPr txBox="1"/>
          <p:nvPr/>
        </p:nvSpPr>
        <p:spPr bwMode="auto">
          <a:xfrm>
            <a:off x="2087216" y="4713028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第一個電子在自旋向上，第二個電子在自旋向下的狀態。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DA051D36-062E-8A6B-7332-8B6FBDCC7B57}"/>
                  </a:ext>
                </a:extLst>
              </p:cNvPr>
              <p:cNvSpPr txBox="1"/>
              <p:nvPr/>
            </p:nvSpPr>
            <p:spPr bwMode="auto">
              <a:xfrm>
                <a:off x="1421310" y="4713028"/>
                <a:ext cx="57606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DA051D36-062E-8A6B-7332-8B6FBDCC7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1310" y="4713028"/>
                <a:ext cx="576064" cy="369332"/>
              </a:xfrm>
              <a:prstGeom prst="rect">
                <a:avLst/>
              </a:prstGeom>
              <a:blipFill>
                <a:blip r:embed="rId7"/>
                <a:stretch>
                  <a:fillRect l="-51064" t="-110000" r="-36170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http://homework.uoregon.edu/pub/class/155/trap02a.jpg">
            <a:extLst>
              <a:ext uri="{FF2B5EF4-FFF2-40B4-BE49-F238E27FC236}">
                <a16:creationId xmlns:a16="http://schemas.microsoft.com/office/drawing/2014/main" id="{6D5C248F-F70D-504E-8A74-539D59B00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2508" r="80814" b="41772"/>
          <a:stretch/>
        </p:blipFill>
        <p:spPr bwMode="auto">
          <a:xfrm>
            <a:off x="6670800" y="212002"/>
            <a:ext cx="1080120" cy="126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744264-D609-2E92-DC0F-ED39E95079C8}"/>
                  </a:ext>
                </a:extLst>
              </p:cNvPr>
              <p:cNvSpPr txBox="1"/>
              <p:nvPr/>
            </p:nvSpPr>
            <p:spPr bwMode="auto">
              <a:xfrm>
                <a:off x="1390676" y="5078311"/>
                <a:ext cx="487300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這是一個四維空間。</a:t>
                </a:r>
                <a:r>
                  <a:rPr lang="en-US" dirty="0"/>
                  <a:t>（加上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）。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A744264-D609-2E92-DC0F-ED39E9507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5078311"/>
                <a:ext cx="4873004" cy="369332"/>
              </a:xfrm>
              <a:prstGeom prst="rect">
                <a:avLst/>
              </a:prstGeom>
              <a:blipFill>
                <a:blip r:embed="rId9"/>
                <a:stretch>
                  <a:fillRect l="-1039" t="-106452" b="-1612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/>
              <p:nvPr/>
            </p:nvSpPr>
            <p:spPr bwMode="auto">
              <a:xfrm>
                <a:off x="1417983" y="5866855"/>
                <a:ext cx="606983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4正好等於3(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的態的維度)加1(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的態的維度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)。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8E5EB7-2544-355D-185E-1939C6814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17983" y="5866855"/>
                <a:ext cx="6069833" cy="369332"/>
              </a:xfrm>
              <a:prstGeom prst="rect">
                <a:avLst/>
              </a:prstGeom>
              <a:blipFill>
                <a:blip r:embed="rId10"/>
                <a:stretch>
                  <a:fillRect l="-83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8C4BA-349D-1957-073A-CA87CCF89405}"/>
                  </a:ext>
                </a:extLst>
              </p:cNvPr>
              <p:cNvSpPr txBox="1"/>
              <p:nvPr/>
            </p:nvSpPr>
            <p:spPr bwMode="auto">
              <a:xfrm>
                <a:off x="1390676" y="6271256"/>
                <a:ext cx="74168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若以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為基底，總自旋的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,1</m:t>
                    </m:r>
                    <m:r>
                      <a:rPr lang="en-US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58C4BA-349D-1957-073A-CA87CCF89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6271256"/>
                <a:ext cx="7416824" cy="369332"/>
              </a:xfrm>
              <a:prstGeom prst="rect">
                <a:avLst/>
              </a:prstGeom>
              <a:blipFill>
                <a:blip r:embed="rId11"/>
                <a:stretch>
                  <a:fillRect l="-684" t="-110000" b="-17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C2AA41-ADC3-6841-0209-8F3D8717D277}"/>
                  </a:ext>
                </a:extLst>
              </p:cNvPr>
              <p:cNvSpPr txBox="1"/>
              <p:nvPr/>
            </p:nvSpPr>
            <p:spPr bwMode="auto">
              <a:xfrm>
                <a:off x="1304294" y="3101517"/>
                <a:ext cx="7416824" cy="395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最自然的基底是以兩個電子的自旋大小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、及各自沿方向的分量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C2AA41-ADC3-6841-0209-8F3D8717D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4294" y="3101517"/>
                <a:ext cx="7416824" cy="395749"/>
              </a:xfrm>
              <a:prstGeom prst="rect">
                <a:avLst/>
              </a:prstGeom>
              <a:blipFill>
                <a:blip r:embed="rId12"/>
                <a:stretch>
                  <a:fillRect l="-684" t="-6250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C00853-E68C-8EDB-F467-EA65F15D7D39}"/>
                  </a:ext>
                </a:extLst>
              </p:cNvPr>
              <p:cNvSpPr txBox="1"/>
              <p:nvPr/>
            </p:nvSpPr>
            <p:spPr bwMode="auto">
              <a:xfrm>
                <a:off x="1391998" y="3490612"/>
                <a:ext cx="5327270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之本徵態為基底：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1,2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=1/2</m:t>
                    </m:r>
                  </m:oMath>
                </a14:m>
                <a:r>
                  <a:rPr lang="en-US" altLang="zh-TW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1,2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/2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2C00853-E68C-8EDB-F467-EA65F15D7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1998" y="3490612"/>
                <a:ext cx="5327270" cy="381515"/>
              </a:xfrm>
              <a:prstGeom prst="rect">
                <a:avLst/>
              </a:prstGeom>
              <a:blipFill>
                <a:blip r:embed="rId13"/>
                <a:stretch>
                  <a:fillRect l="-952" t="-13333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/>
              <p:nvPr/>
            </p:nvSpPr>
            <p:spPr bwMode="auto">
              <a:xfrm>
                <a:off x="1390676" y="5461495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我們也可以總自旋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的本徵態做基底</a:t>
                </a:r>
                <a:endParaRPr lang="en-TW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199C6E-A6B8-4CBD-24E6-C1E4FC4B6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0676" y="5461495"/>
                <a:ext cx="4572000" cy="369332"/>
              </a:xfrm>
              <a:prstGeom prst="rect">
                <a:avLst/>
              </a:prstGeom>
              <a:blipFill>
                <a:blip r:embed="rId14"/>
                <a:stretch>
                  <a:fillRect l="-1108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073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7D96D0BA-DACC-D840-8864-71DE8298F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45F76D54-A3B0-FB46-A16C-E731FCA7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0E3FA300-9418-D841-9C62-F68240EC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034AFF28-6F93-4E4A-AFD7-26387AB5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6386" name="Object 6">
            <a:extLst>
              <a:ext uri="{FF2B5EF4-FFF2-40B4-BE49-F238E27FC236}">
                <a16:creationId xmlns:a16="http://schemas.microsoft.com/office/drawing/2014/main" id="{4B22DBE9-2582-1E4E-92D2-470E385D0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6386" name="Object 6">
                        <a:extLst>
                          <a:ext uri="{FF2B5EF4-FFF2-40B4-BE49-F238E27FC236}">
                            <a16:creationId xmlns:a16="http://schemas.microsoft.com/office/drawing/2014/main" id="{4B22DBE9-2582-1E4E-92D2-470E385D0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7">
            <a:extLst>
              <a:ext uri="{FF2B5EF4-FFF2-40B4-BE49-F238E27FC236}">
                <a16:creationId xmlns:a16="http://schemas.microsoft.com/office/drawing/2014/main" id="{3BEB90EA-70E5-D648-8E4B-C627AE3D1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6387" name="Object 7">
                        <a:extLst>
                          <a:ext uri="{FF2B5EF4-FFF2-40B4-BE49-F238E27FC236}">
                            <a16:creationId xmlns:a16="http://schemas.microsoft.com/office/drawing/2014/main" id="{3BEB90EA-70E5-D648-8E4B-C627AE3D18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AutoShape 8">
            <a:extLst>
              <a:ext uri="{FF2B5EF4-FFF2-40B4-BE49-F238E27FC236}">
                <a16:creationId xmlns:a16="http://schemas.microsoft.com/office/drawing/2014/main" id="{01AC18EC-D927-3243-9450-B47261D8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091C8F49-728E-D743-BEE8-8B7B2130E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D86D1618-A351-AE4E-B7F4-77B5753DC8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02A5DA9E-55CA-3646-BF51-E8EF35EC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DDD1AB65-413A-B848-8B89-43DF1420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C032EBF2-DDDC-4F43-A098-95C778F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C8F5A400-92C2-4247-A043-9122B7194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367551B8-14F9-614B-9BB7-9E7130BE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79938C54-DC85-504A-9009-5B3C3DCB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3576B55-4780-A54A-AD29-ABBACA841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2A300022-C738-734F-B58F-6646890A9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B4A7A2A-9A63-D042-AFF9-29339D7A3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0F82E021-47EA-084B-AE66-5B1897622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E4A03773-2280-A545-BB51-62028388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1DE62807-6153-8742-B4E8-902ED521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4FFBCFB9-BBF3-2043-864E-10636BF1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8BDE0DC9-3E09-4D44-8DD6-C9B1F54DF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42363" name="Object 27">
            <a:extLst>
              <a:ext uri="{FF2B5EF4-FFF2-40B4-BE49-F238E27FC236}">
                <a16:creationId xmlns:a16="http://schemas.microsoft.com/office/drawing/2014/main" id="{3D5C6E4C-EE9F-6841-B413-44B0DED472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3143925"/>
              </p:ext>
            </p:extLst>
          </p:nvPr>
        </p:nvGraphicFramePr>
        <p:xfrm>
          <a:off x="1331120" y="2766904"/>
          <a:ext cx="938212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7424400" imgH="18732500" progId="MS_ClipArt_Gallery.2">
                  <p:embed/>
                </p:oleObj>
              </mc:Choice>
              <mc:Fallback>
                <p:oleObj name="Clip" r:id="rId7" imgW="17424400" imgH="18732500" progId="MS_ClipArt_Gallery.2">
                  <p:embed/>
                  <p:pic>
                    <p:nvPicPr>
                      <p:cNvPr id="142363" name="Object 27">
                        <a:extLst>
                          <a:ext uri="{FF2B5EF4-FFF2-40B4-BE49-F238E27FC236}">
                            <a16:creationId xmlns:a16="http://schemas.microsoft.com/office/drawing/2014/main" id="{3D5C6E4C-EE9F-6841-B413-44B0DED472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120" y="2766904"/>
                        <a:ext cx="938212" cy="1008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64" name="Line 28">
            <a:extLst>
              <a:ext uri="{FF2B5EF4-FFF2-40B4-BE49-F238E27FC236}">
                <a16:creationId xmlns:a16="http://schemas.microsoft.com/office/drawing/2014/main" id="{E85D882B-7049-7648-8138-CD83411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75582" y="2335104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2365" name="Line 29">
            <a:extLst>
              <a:ext uri="{FF2B5EF4-FFF2-40B4-BE49-F238E27FC236}">
                <a16:creationId xmlns:a16="http://schemas.microsoft.com/office/drawing/2014/main" id="{9F6E36F4-8A14-4B4C-821C-E2F232B3B4D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5582" y="2335104"/>
            <a:ext cx="576263" cy="1943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6389" name="Object 30">
            <a:extLst>
              <a:ext uri="{FF2B5EF4-FFF2-40B4-BE49-F238E27FC236}">
                <a16:creationId xmlns:a16="http://schemas.microsoft.com/office/drawing/2014/main" id="{FC3C5D8A-3B07-0F45-8D23-8F04B9E2A4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1196975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6731000" imgH="4686300" progId="Equation.3">
                  <p:embed/>
                </p:oleObj>
              </mc:Choice>
              <mc:Fallback>
                <p:oleObj name="方程式" r:id="rId9" imgW="6731000" imgH="4686300" progId="Equation.3">
                  <p:embed/>
                  <p:pic>
                    <p:nvPicPr>
                      <p:cNvPr id="16389" name="Object 30">
                        <a:extLst>
                          <a:ext uri="{FF2B5EF4-FFF2-40B4-BE49-F238E27FC236}">
                            <a16:creationId xmlns:a16="http://schemas.microsoft.com/office/drawing/2014/main" id="{FC3C5D8A-3B07-0F45-8D23-8F04B9E2A4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196975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31">
            <a:extLst>
              <a:ext uri="{FF2B5EF4-FFF2-40B4-BE49-F238E27FC236}">
                <a16:creationId xmlns:a16="http://schemas.microsoft.com/office/drawing/2014/main" id="{8E781545-0BB4-784B-9178-D9F589E73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6731000" imgH="4686300" progId="Equation.3">
                  <p:embed/>
                </p:oleObj>
              </mc:Choice>
              <mc:Fallback>
                <p:oleObj name="方程式" r:id="rId10" imgW="6731000" imgH="4686300" progId="Equation.3">
                  <p:embed/>
                  <p:pic>
                    <p:nvPicPr>
                      <p:cNvPr id="16390" name="Object 31">
                        <a:extLst>
                          <a:ext uri="{FF2B5EF4-FFF2-40B4-BE49-F238E27FC236}">
                            <a16:creationId xmlns:a16="http://schemas.microsoft.com/office/drawing/2014/main" id="{8E781545-0BB4-784B-9178-D9F589E73A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32">
            <a:extLst>
              <a:ext uri="{FF2B5EF4-FFF2-40B4-BE49-F238E27FC236}">
                <a16:creationId xmlns:a16="http://schemas.microsoft.com/office/drawing/2014/main" id="{755F4B90-ECEF-E643-A781-6392220E9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7315200" imgH="4686300" progId="Equation.3">
                  <p:embed/>
                </p:oleObj>
              </mc:Choice>
              <mc:Fallback>
                <p:oleObj name="方程式" r:id="rId11" imgW="7315200" imgH="4686300" progId="Equation.3">
                  <p:embed/>
                  <p:pic>
                    <p:nvPicPr>
                      <p:cNvPr id="16391" name="Object 32">
                        <a:extLst>
                          <a:ext uri="{FF2B5EF4-FFF2-40B4-BE49-F238E27FC236}">
                            <a16:creationId xmlns:a16="http://schemas.microsoft.com/office/drawing/2014/main" id="{755F4B90-ECEF-E643-A781-6392220E9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33">
            <a:extLst>
              <a:ext uri="{FF2B5EF4-FFF2-40B4-BE49-F238E27FC236}">
                <a16:creationId xmlns:a16="http://schemas.microsoft.com/office/drawing/2014/main" id="{340D87E6-BC48-A144-A749-575D5A0A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798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6392" name="Object 33">
                        <a:extLst>
                          <a:ext uri="{FF2B5EF4-FFF2-40B4-BE49-F238E27FC236}">
                            <a16:creationId xmlns:a16="http://schemas.microsoft.com/office/drawing/2014/main" id="{340D87E6-BC48-A144-A749-575D5A0A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34">
            <a:extLst>
              <a:ext uri="{FF2B5EF4-FFF2-40B4-BE49-F238E27FC236}">
                <a16:creationId xmlns:a16="http://schemas.microsoft.com/office/drawing/2014/main" id="{73A28C04-71DF-084A-BF04-774F8C346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2150" y="6237288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731000" imgH="4686300" progId="Equation.3">
                  <p:embed/>
                </p:oleObj>
              </mc:Choice>
              <mc:Fallback>
                <p:oleObj name="方程式" r:id="rId13" imgW="6731000" imgH="4686300" progId="Equation.3">
                  <p:embed/>
                  <p:pic>
                    <p:nvPicPr>
                      <p:cNvPr id="16393" name="Object 34">
                        <a:extLst>
                          <a:ext uri="{FF2B5EF4-FFF2-40B4-BE49-F238E27FC236}">
                            <a16:creationId xmlns:a16="http://schemas.microsoft.com/office/drawing/2014/main" id="{73A28C04-71DF-084A-BF04-774F8C346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6237288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35">
            <a:extLst>
              <a:ext uri="{FF2B5EF4-FFF2-40B4-BE49-F238E27FC236}">
                <a16:creationId xmlns:a16="http://schemas.microsoft.com/office/drawing/2014/main" id="{03CA77C5-3F9D-FA48-84A4-F9E74215A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0650" y="623728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4" imgW="7315200" imgH="4686300" progId="Equation.3">
                  <p:embed/>
                </p:oleObj>
              </mc:Choice>
              <mc:Fallback>
                <p:oleObj name="方程式" r:id="rId14" imgW="7315200" imgH="4686300" progId="Equation.3">
                  <p:embed/>
                  <p:pic>
                    <p:nvPicPr>
                      <p:cNvPr id="16394" name="Object 35">
                        <a:extLst>
                          <a:ext uri="{FF2B5EF4-FFF2-40B4-BE49-F238E27FC236}">
                            <a16:creationId xmlns:a16="http://schemas.microsoft.com/office/drawing/2014/main" id="{03CA77C5-3F9D-FA48-84A4-F9E74215A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623728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15">
            <a:extLst>
              <a:ext uri="{FF2B5EF4-FFF2-40B4-BE49-F238E27FC236}">
                <a16:creationId xmlns:a16="http://schemas.microsoft.com/office/drawing/2014/main" id="{E5496A02-A9D4-82A9-ADBE-C7BEAAF90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408269"/>
            <a:ext cx="72473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但在量子力學中，粒子的路徑並不存在！我</a:t>
            </a:r>
            <a:r>
              <a:rPr lang="zh-TW" altLang="en-US" sz="1800" dirty="0"/>
              <a:t>們不能分辨左圖與右圖。</a:t>
            </a:r>
          </a:p>
        </p:txBody>
      </p:sp>
      <p:sp>
        <p:nvSpPr>
          <p:cNvPr id="3" name="Text Box 15">
            <a:extLst>
              <a:ext uri="{FF2B5EF4-FFF2-40B4-BE49-F238E27FC236}">
                <a16:creationId xmlns:a16="http://schemas.microsoft.com/office/drawing/2014/main" id="{CA1B2F41-1F74-4143-C792-CD2EE1DD1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354" y="4840068"/>
            <a:ext cx="4992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dirty="0"/>
              <a:t>實驗結束後，我</a:t>
            </a:r>
            <a:r>
              <a:rPr lang="zh-TW" altLang="en-US" sz="1800" dirty="0"/>
              <a:t>們並不能分辨電子</a:t>
            </a:r>
            <a:r>
              <a:rPr lang="en-US" altLang="zh-TW" sz="1800" dirty="0"/>
              <a:t>1</a:t>
            </a:r>
            <a:r>
              <a:rPr lang="zh-TW" altLang="en-US" sz="1800" dirty="0"/>
              <a:t>及電子</a:t>
            </a:r>
            <a:r>
              <a:rPr lang="en-US" altLang="zh-TW" sz="1800" dirty="0"/>
              <a:t>2</a:t>
            </a:r>
            <a:r>
              <a:rPr lang="zh-TW" altLang="en-US" sz="1800" dirty="0"/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1D044-7BE1-61E1-0E53-F4748963E09E}"/>
              </a:ext>
            </a:extLst>
          </p:cNvPr>
          <p:cNvSpPr txBox="1"/>
          <p:nvPr/>
        </p:nvSpPr>
        <p:spPr bwMode="auto">
          <a:xfrm>
            <a:off x="3693156" y="5271867"/>
            <a:ext cx="26872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編號並沒有物理意義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1398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64" grpId="0" animBg="1"/>
      <p:bldP spid="142365" grpId="0" animBg="1"/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/>
              <p:nvPr/>
            </p:nvSpPr>
            <p:spPr bwMode="auto">
              <a:xfrm>
                <a:off x="907854" y="1588100"/>
                <a:ext cx="316835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2" name="文字方塊 29">
                <a:extLst>
                  <a:ext uri="{FF2B5EF4-FFF2-40B4-BE49-F238E27FC236}">
                    <a16:creationId xmlns:a16="http://schemas.microsoft.com/office/drawing/2014/main" id="{921EC4FB-C4C9-BC84-F44D-480FAEF3D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854" y="1588100"/>
                <a:ext cx="3168352" cy="369332"/>
              </a:xfrm>
              <a:prstGeom prst="rect">
                <a:avLst/>
              </a:prstGeom>
              <a:blipFill>
                <a:blip r:embed="rId2"/>
                <a:stretch>
                  <a:fillRect l="-8765" t="-110000" r="-5976" b="-16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/>
              <p:nvPr/>
            </p:nvSpPr>
            <p:spPr bwMode="auto">
              <a:xfrm>
                <a:off x="899592" y="3646614"/>
                <a:ext cx="3456384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C8C3903F-11BA-3015-A53A-DA0C3443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646614"/>
                <a:ext cx="3456384" cy="369332"/>
              </a:xfrm>
              <a:prstGeom prst="rect">
                <a:avLst/>
              </a:prstGeom>
              <a:blipFill>
                <a:blip r:embed="rId3"/>
                <a:stretch>
                  <a:fillRect l="-9158" t="-110000" r="-6227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/>
              <p:nvPr/>
            </p:nvSpPr>
            <p:spPr bwMode="auto">
              <a:xfrm>
                <a:off x="907854" y="4106900"/>
                <a:ext cx="4553028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         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↑↑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4" name="文字方塊 29">
                <a:extLst>
                  <a:ext uri="{FF2B5EF4-FFF2-40B4-BE49-F238E27FC236}">
                    <a16:creationId xmlns:a16="http://schemas.microsoft.com/office/drawing/2014/main" id="{967B0977-CBBB-EC7A-40A8-1297B6227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07854" y="4106900"/>
                <a:ext cx="4553028" cy="664606"/>
              </a:xfrm>
              <a:prstGeom prst="rect">
                <a:avLst/>
              </a:prstGeom>
              <a:blipFill>
                <a:blip r:embed="rId4"/>
                <a:stretch>
                  <a:fillRect t="-43396" r="-833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/>
              <p:nvPr/>
            </p:nvSpPr>
            <p:spPr bwMode="auto">
              <a:xfrm>
                <a:off x="916116" y="752539"/>
                <a:ext cx="1193852" cy="31245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𝑆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708E87-EA7F-515E-D537-82639391C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116" y="752539"/>
                <a:ext cx="1193852" cy="312458"/>
              </a:xfrm>
              <a:prstGeom prst="rect">
                <a:avLst/>
              </a:prstGeom>
              <a:blipFill>
                <a:blip r:embed="rId5"/>
                <a:stretch>
                  <a:fillRect l="-4211" t="-32000" r="-1053" b="-16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/>
              <p:nvPr/>
            </p:nvSpPr>
            <p:spPr bwMode="auto">
              <a:xfrm>
                <a:off x="916116" y="5003918"/>
                <a:ext cx="39439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而與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1,0</m:t>
                            </m:r>
                          </m:e>
                        </m:d>
                      </m:e>
                    </m:d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正交的狀態即是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0,0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7F663F0-0FE8-A9C0-3294-93736C2EB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116" y="5003918"/>
                <a:ext cx="3943916" cy="369332"/>
              </a:xfrm>
              <a:prstGeom prst="rect">
                <a:avLst/>
              </a:prstGeom>
              <a:blipFill>
                <a:blip r:embed="rId6"/>
                <a:stretch>
                  <a:fillRect l="-1286" t="-117241" b="-1758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/>
              <p:nvPr/>
            </p:nvSpPr>
            <p:spPr bwMode="auto">
              <a:xfrm>
                <a:off x="916116" y="5373250"/>
                <a:ext cx="345638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7" name="文字方塊 29">
                <a:extLst>
                  <a:ext uri="{FF2B5EF4-FFF2-40B4-BE49-F238E27FC236}">
                    <a16:creationId xmlns:a16="http://schemas.microsoft.com/office/drawing/2014/main" id="{777B5679-55BB-C919-E543-5310E673C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116" y="5373250"/>
                <a:ext cx="3456384" cy="664606"/>
              </a:xfrm>
              <a:prstGeom prst="rect">
                <a:avLst/>
              </a:prstGeom>
              <a:blipFill>
                <a:blip r:embed="rId7"/>
                <a:stretch>
                  <a:fillRect l="-9158" t="-40741" r="-4029" b="-703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http://homework.uoregon.edu/pub/class/155/trap02a.jpg">
            <a:extLst>
              <a:ext uri="{FF2B5EF4-FFF2-40B4-BE49-F238E27FC236}">
                <a16:creationId xmlns:a16="http://schemas.microsoft.com/office/drawing/2014/main" id="{B1F4B6D2-AFF6-16E0-FFF5-EC369A2B4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t="40218" r="67394" b="12488"/>
          <a:stretch/>
        </p:blipFill>
        <p:spPr bwMode="auto">
          <a:xfrm>
            <a:off x="6472337" y="3524494"/>
            <a:ext cx="1728192" cy="33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/>
              <p:nvPr/>
            </p:nvSpPr>
            <p:spPr bwMode="auto">
              <a:xfrm>
                <a:off x="899592" y="2068138"/>
                <a:ext cx="352839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=1,</m:t>
                              </m:r>
                              <m:sSub>
                                <m:sSub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1,−1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↓↓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9" name="文字方塊 29">
                <a:extLst>
                  <a:ext uri="{FF2B5EF4-FFF2-40B4-BE49-F238E27FC236}">
                    <a16:creationId xmlns:a16="http://schemas.microsoft.com/office/drawing/2014/main" id="{1B85B776-F878-1894-38B4-994B85CF3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2068138"/>
                <a:ext cx="3528392" cy="369332"/>
              </a:xfrm>
              <a:prstGeom prst="rect">
                <a:avLst/>
              </a:prstGeom>
              <a:blipFill>
                <a:blip r:embed="rId9"/>
                <a:stretch>
                  <a:fillRect l="-8273" t="-106667" r="-6115" b="-17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/>
              <p:nvPr/>
            </p:nvSpPr>
            <p:spPr bwMode="auto">
              <a:xfrm>
                <a:off x="827584" y="1134255"/>
                <a:ext cx="6192688" cy="381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總自旋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極端的兩個本徵態，我們確定就是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72FC36-57E1-8DB0-CE03-A273176AB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1134255"/>
                <a:ext cx="6192688" cy="381515"/>
              </a:xfrm>
              <a:prstGeom prst="rect">
                <a:avLst/>
              </a:prstGeom>
              <a:blipFill>
                <a:blip r:embed="rId10"/>
                <a:stretch>
                  <a:fillRect l="-1025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/>
              <p:nvPr/>
            </p:nvSpPr>
            <p:spPr bwMode="auto">
              <a:xfrm>
                <a:off x="827584" y="2555366"/>
                <a:ext cx="59684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因為沒有其他的狀態具有對應的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18013-F3D0-64B7-0CA7-4EB75B988A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555366"/>
                <a:ext cx="5968402" cy="369332"/>
              </a:xfrm>
              <a:prstGeom prst="rect">
                <a:avLst/>
              </a:prstGeom>
              <a:blipFill>
                <a:blip r:embed="rId11"/>
                <a:stretch>
                  <a:fillRect l="-10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/>
              <p:nvPr/>
            </p:nvSpPr>
            <p:spPr bwMode="auto">
              <a:xfrm>
                <a:off x="827584" y="3109364"/>
                <a:ext cx="6984776" cy="3756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接著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可以用Lowering, Raising operators</a:t>
                </a:r>
                <a:r>
                  <a:rPr lang="en-US" altLang="zh-TW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，來從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得到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92B4B20-06C3-76CE-A092-A94C132C48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3109364"/>
                <a:ext cx="6984776" cy="375616"/>
              </a:xfrm>
              <a:prstGeom prst="rect">
                <a:avLst/>
              </a:prstGeom>
              <a:blipFill>
                <a:blip r:embed="rId12"/>
                <a:stretch>
                  <a:fillRect l="-907" t="-106452" b="-1580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/>
              <p:nvPr/>
            </p:nvSpPr>
            <p:spPr bwMode="auto">
              <a:xfrm>
                <a:off x="2627517" y="720825"/>
                <a:ext cx="1656451" cy="38151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sSub>
                        <m:sSub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A2ED539-90AD-35C8-7AB4-6AAB5AF39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7517" y="720825"/>
                <a:ext cx="1656451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/>
              <p:nvPr/>
            </p:nvSpPr>
            <p:spPr bwMode="auto">
              <a:xfrm>
                <a:off x="4644008" y="1533038"/>
                <a:ext cx="1135604" cy="61093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65D725-D4D0-5235-551B-3D36DD244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4008" y="1533038"/>
                <a:ext cx="1135604" cy="610936"/>
              </a:xfrm>
              <a:prstGeom prst="rect">
                <a:avLst/>
              </a:prstGeom>
              <a:blipFill>
                <a:blip r:embed="rId1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5B7318A0-6E6A-0760-577D-334A81A34197}"/>
              </a:ext>
            </a:extLst>
          </p:cNvPr>
          <p:cNvSpPr txBox="1"/>
          <p:nvPr/>
        </p:nvSpPr>
        <p:spPr bwMode="auto">
          <a:xfrm>
            <a:off x="916116" y="6120061"/>
            <a:ext cx="5744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這個狀態可以以雷射在電子對上產生！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/>
              <p:nvPr/>
            </p:nvSpPr>
            <p:spPr bwMode="auto">
              <a:xfrm>
                <a:off x="827584" y="298694"/>
                <a:ext cx="763284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sSub>
                      <m:sSubPr>
                        <m:ctrlPr>
                          <a:rPr lang="en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的本徵態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↑↑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↑↓</m:t>
                            </m:r>
                          </m:e>
                        </m:d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↓↑</m:t>
                            </m:r>
                          </m:e>
                        </m:d>
                      </m:e>
                    </m:d>
                    <m:r>
                      <m:rPr>
                        <m:nor/>
                      </m:rPr>
                      <a:rPr lang="en-US" altLang="zh-TW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begChr m:val="|"/>
                        <m:endChr m:val="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⟩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↓↓</m:t>
                            </m:r>
                          </m:e>
                        </m:d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的線性組合：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CFF081-F762-CE8D-A4B7-23F9AD217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298694"/>
                <a:ext cx="7632848" cy="369332"/>
              </a:xfrm>
              <a:prstGeom prst="rect">
                <a:avLst/>
              </a:prstGeom>
              <a:blipFill>
                <a:blip r:embed="rId15"/>
                <a:stretch>
                  <a:fillRect t="-113333" b="-16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3156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omework.uoregon.edu/pub/class/155/trap02a.jpg">
            <a:extLst>
              <a:ext uri="{FF2B5EF4-FFF2-40B4-BE49-F238E27FC236}">
                <a16:creationId xmlns:a16="http://schemas.microsoft.com/office/drawing/2014/main" id="{2B3B0BE4-2620-1F5A-DFEB-9C92E2A84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8"/>
          <a:stretch>
            <a:fillRect/>
          </a:stretch>
        </p:blipFill>
        <p:spPr bwMode="auto">
          <a:xfrm>
            <a:off x="1763688" y="692696"/>
            <a:ext cx="5544616" cy="38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53C332A-D060-028A-0C3D-8D088433CB77}"/>
                  </a:ext>
                </a:extLst>
              </p:cNvPr>
              <p:cNvSpPr txBox="1"/>
              <p:nvPr/>
            </p:nvSpPr>
            <p:spPr bwMode="auto">
              <a:xfrm>
                <a:off x="2987824" y="5011594"/>
                <a:ext cx="2736304" cy="66460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0,0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↓↑</m:t>
                                  </m:r>
                                </m:e>
                              </m:d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begChr m:val="|"/>
                              <m:endChr m:val="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↑↓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3" name="文字方塊 29">
                <a:extLst>
                  <a:ext uri="{FF2B5EF4-FFF2-40B4-BE49-F238E27FC236}">
                    <a16:creationId xmlns:a16="http://schemas.microsoft.com/office/drawing/2014/main" id="{553C332A-D060-028A-0C3D-8D088433C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7824" y="5011594"/>
                <a:ext cx="2736304" cy="664606"/>
              </a:xfrm>
              <a:prstGeom prst="rect">
                <a:avLst/>
              </a:prstGeom>
              <a:blipFill>
                <a:blip r:embed="rId3"/>
                <a:stretch>
                  <a:fillRect l="-6481" t="-41509" b="-7169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1050522-8CDF-D34A-C8AE-50E03F762057}"/>
              </a:ext>
            </a:extLst>
          </p:cNvPr>
          <p:cNvSpPr txBox="1"/>
          <p:nvPr/>
        </p:nvSpPr>
        <p:spPr bwMode="auto">
          <a:xfrm>
            <a:off x="1773784" y="4617065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這個糾纏的態在兩個電子已經離開很遠時，還會維持。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052464-4B55-D061-5AE6-B6F489CD12F6}"/>
              </a:ext>
            </a:extLst>
          </p:cNvPr>
          <p:cNvSpPr txBox="1"/>
          <p:nvPr/>
        </p:nvSpPr>
        <p:spPr bwMode="auto">
          <a:xfrm>
            <a:off x="1773784" y="5805264"/>
            <a:ext cx="6182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如果測量其中一個電子的自旋，另外一個必定相反。</a:t>
            </a:r>
          </a:p>
        </p:txBody>
      </p:sp>
    </p:spTree>
    <p:extLst>
      <p:ext uri="{BB962C8B-B14F-4D97-AF65-F5344CB8AC3E}">
        <p14:creationId xmlns:p14="http://schemas.microsoft.com/office/powerpoint/2010/main" val="6957455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b="64693"/>
          <a:stretch>
            <a:fillRect/>
          </a:stretch>
        </p:blipFill>
        <p:spPr bwMode="auto">
          <a:xfrm>
            <a:off x="3275856" y="1052736"/>
            <a:ext cx="275590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8" name="文字方塊 5"/>
          <p:cNvSpPr txBox="1">
            <a:spLocks noChangeArrowheads="1"/>
          </p:cNvSpPr>
          <p:nvPr/>
        </p:nvSpPr>
        <p:spPr bwMode="auto">
          <a:xfrm>
            <a:off x="2267794" y="3372971"/>
            <a:ext cx="446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一個角動量為零的狀態是兩個態的疊加</a:t>
            </a:r>
          </a:p>
        </p:txBody>
      </p:sp>
      <p:pic>
        <p:nvPicPr>
          <p:cNvPr id="10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 t="4707" b="64693"/>
          <a:stretch>
            <a:fillRect/>
          </a:stretch>
        </p:blipFill>
        <p:spPr bwMode="auto">
          <a:xfrm>
            <a:off x="5003056" y="1052736"/>
            <a:ext cx="10080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r="61122" b="64693"/>
          <a:stretch>
            <a:fillRect/>
          </a:stretch>
        </p:blipFill>
        <p:spPr bwMode="auto">
          <a:xfrm>
            <a:off x="3275856" y="1052736"/>
            <a:ext cx="10715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3" t="66251" r="5846" b="9457"/>
          <a:stretch>
            <a:fillRect/>
          </a:stretch>
        </p:blipFill>
        <p:spPr bwMode="auto">
          <a:xfrm>
            <a:off x="1115269" y="1844898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9" t="8575" r="6119" b="67133"/>
          <a:stretch>
            <a:fillRect/>
          </a:stretch>
        </p:blipFill>
        <p:spPr bwMode="auto">
          <a:xfrm>
            <a:off x="7379544" y="1844898"/>
            <a:ext cx="7921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3" t="66251" r="5846" b="9457"/>
          <a:stretch>
            <a:fillRect/>
          </a:stretch>
        </p:blipFill>
        <p:spPr bwMode="auto">
          <a:xfrm>
            <a:off x="7379544" y="1052736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www.physicsoftheuniverse.com/images/quantum_entanglem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9" t="8575" r="6119" b="67133"/>
          <a:stretch>
            <a:fillRect/>
          </a:stretch>
        </p:blipFill>
        <p:spPr bwMode="auto">
          <a:xfrm>
            <a:off x="1115269" y="1052736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2267795" y="3833346"/>
            <a:ext cx="4608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將兩個粒子分開，測量其中一個的自旋！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2267795" y="4260384"/>
            <a:ext cx="4897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若測得自旋向上，遙遠的另一個自旋必向下，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2267794" y="4687422"/>
            <a:ext cx="4897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若測得自旋向下，遙遠的另一個自旋必向上，</a:t>
            </a: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2267794" y="5149187"/>
            <a:ext cx="561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測量的動作似乎會影響到遙遠物體的狀態！</a:t>
            </a:r>
          </a:p>
        </p:txBody>
      </p:sp>
      <p:sp>
        <p:nvSpPr>
          <p:cNvPr id="18" name="弧形箭號 (下彎) 17"/>
          <p:cNvSpPr/>
          <p:nvPr/>
        </p:nvSpPr>
        <p:spPr>
          <a:xfrm flipH="1">
            <a:off x="1186706" y="476473"/>
            <a:ext cx="6840538" cy="576263"/>
          </a:xfrm>
          <a:prstGeom prst="curved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black"/>
              </a:solidFill>
            </a:endParaRPr>
          </a:p>
        </p:txBody>
      </p:sp>
      <p:sp>
        <p:nvSpPr>
          <p:cNvPr id="246800" name="文字方塊 18"/>
          <p:cNvSpPr txBox="1">
            <a:spLocks noChangeArrowheads="1"/>
          </p:cNvSpPr>
          <p:nvPr/>
        </p:nvSpPr>
        <p:spPr bwMode="auto">
          <a:xfrm>
            <a:off x="3275856" y="2060798"/>
            <a:ext cx="208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糾葛的態</a:t>
            </a:r>
          </a:p>
        </p:txBody>
      </p:sp>
      <p:graphicFrame>
        <p:nvGraphicFramePr>
          <p:cNvPr id="31750" name="Object 1027"/>
          <p:cNvGraphicFramePr>
            <a:graphicFrameLocks noChangeAspect="1"/>
          </p:cNvGraphicFramePr>
          <p:nvPr/>
        </p:nvGraphicFramePr>
        <p:xfrm>
          <a:off x="6731844" y="476473"/>
          <a:ext cx="7556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3025775" imgH="3252788" progId="MS_ClipArt_Gallery.2">
                  <p:embed/>
                </p:oleObj>
              </mc:Choice>
              <mc:Fallback>
                <p:oleObj name="Clip" r:id="rId4" imgW="3025775" imgH="3252788" progId="MS_ClipArt_Gallery.2">
                  <p:embed/>
                  <p:pic>
                    <p:nvPicPr>
                      <p:cNvPr id="31750" name="Object 10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844" y="476473"/>
                        <a:ext cx="75565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802" name="文字方塊 18"/>
          <p:cNvSpPr txBox="1">
            <a:spLocks noChangeArrowheads="1"/>
          </p:cNvSpPr>
          <p:nvPr/>
        </p:nvSpPr>
        <p:spPr bwMode="auto">
          <a:xfrm>
            <a:off x="3107385" y="6037929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Quantum Non-Locality</a:t>
            </a:r>
            <a:endParaRPr lang="zh-TW" altLang="en-US" sz="1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803" name="文字方塊 1"/>
          <p:cNvSpPr txBox="1">
            <a:spLocks noChangeArrowheads="1"/>
          </p:cNvSpPr>
          <p:nvPr/>
        </p:nvSpPr>
        <p:spPr bwMode="auto">
          <a:xfrm>
            <a:off x="1978869" y="620936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Times New Roman" pitchFamily="18" charset="0"/>
              </a:rPr>
              <a:t>疊加態有時又被稱為 </a:t>
            </a:r>
            <a:r>
              <a:rPr lang="en-US" altLang="zh-TW" sz="1800">
                <a:latin typeface="Times New Roman" pitchFamily="18" charset="0"/>
              </a:rPr>
              <a:t>Entangled</a:t>
            </a:r>
            <a:r>
              <a:rPr lang="zh-TW" altLang="en-US" sz="1800">
                <a:latin typeface="Times New Roman" pitchFamily="18" charset="0"/>
              </a:rPr>
              <a:t> </a:t>
            </a:r>
            <a:r>
              <a:rPr lang="en-US" altLang="zh-TW" sz="1800">
                <a:latin typeface="Times New Roman" pitchFamily="18" charset="0"/>
              </a:rPr>
              <a:t>States</a:t>
            </a:r>
            <a:r>
              <a:rPr lang="zh-TW" altLang="en-US" sz="1800">
                <a:latin typeface="Times New Roman" pitchFamily="18" charset="0"/>
              </a:rPr>
              <a:t> 糾葛態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A0E5A6-5884-BD49-B8C3-72D089059509}"/>
                  </a:ext>
                </a:extLst>
              </p:cNvPr>
              <p:cNvSpPr txBox="1"/>
              <p:nvPr/>
            </p:nvSpPr>
            <p:spPr>
              <a:xfrm>
                <a:off x="2819271" y="2487387"/>
                <a:ext cx="2164119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↑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↓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A0E5A6-5884-BD49-B8C3-72D089059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271" y="2487387"/>
                <a:ext cx="2164119" cy="572273"/>
              </a:xfrm>
              <a:prstGeom prst="rect">
                <a:avLst/>
              </a:prstGeom>
              <a:blipFill>
                <a:blip r:embed="rId7"/>
                <a:stretch>
                  <a:fillRect l="-16860" t="-56522" r="-9302" b="-91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2754A40-97C2-4A24-7138-5471B729C0A7}"/>
              </a:ext>
            </a:extLst>
          </p:cNvPr>
          <p:cNvSpPr txBox="1"/>
          <p:nvPr/>
        </p:nvSpPr>
        <p:spPr>
          <a:xfrm>
            <a:off x="2267794" y="5571786"/>
            <a:ext cx="6264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 err="1">
                <a:latin typeface="+mj-lt"/>
                <a:ea typeface="PMingLiU" panose="02020500000000000000" pitchFamily="18" charset="-120"/>
              </a:rPr>
              <a:t>遠距的物體竟然還能糾葛！這是愛因斯坦最大的質疑</a:t>
            </a:r>
            <a:r>
              <a:rPr lang="en-GB" sz="1800" dirty="0">
                <a:latin typeface="+mj-lt"/>
                <a:ea typeface="PMingLiU" panose="02020500000000000000" pitchFamily="18" charset="-120"/>
              </a:rPr>
              <a:t>！</a:t>
            </a:r>
            <a:endParaRPr lang="en-TW" sz="1800" dirty="0">
              <a:latin typeface="+mj-lt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128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 animBg="1"/>
      <p:bldP spid="246802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9B17B4F-E018-213D-BA9D-5FD8A315D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14300"/>
          <a:stretch/>
        </p:blipFill>
        <p:spPr>
          <a:xfrm>
            <a:off x="1259632" y="116632"/>
            <a:ext cx="5957161" cy="4320480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AB5614D-23F8-ADB0-719A-D4066BF28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7" b="40654"/>
          <a:stretch/>
        </p:blipFill>
        <p:spPr>
          <a:xfrm>
            <a:off x="395536" y="4149080"/>
            <a:ext cx="4765729" cy="2592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02EC6-2BB4-CB13-8F28-F14B4A84C1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2996952"/>
            <a:ext cx="6304300" cy="12241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2466DE-E9B9-75FA-6EE2-847BE2E12A3B}"/>
              </a:ext>
            </a:extLst>
          </p:cNvPr>
          <p:cNvSpPr/>
          <p:nvPr/>
        </p:nvSpPr>
        <p:spPr bwMode="auto">
          <a:xfrm>
            <a:off x="2843808" y="3609020"/>
            <a:ext cx="576064" cy="32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32E7A-D0D5-F301-A8D7-77185EC3F72D}"/>
              </a:ext>
            </a:extLst>
          </p:cNvPr>
          <p:cNvSpPr/>
          <p:nvPr/>
        </p:nvSpPr>
        <p:spPr bwMode="auto">
          <a:xfrm>
            <a:off x="2843808" y="3616014"/>
            <a:ext cx="684076" cy="3240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22F4B8-414C-0BCF-329F-ABBB68252DA0}"/>
              </a:ext>
            </a:extLst>
          </p:cNvPr>
          <p:cNvSpPr/>
          <p:nvPr/>
        </p:nvSpPr>
        <p:spPr bwMode="auto">
          <a:xfrm>
            <a:off x="5940152" y="3609020"/>
            <a:ext cx="1152128" cy="32403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1ABE5-9630-3EE3-D8B6-DC702114576E}"/>
              </a:ext>
            </a:extLst>
          </p:cNvPr>
          <p:cNvSpPr/>
          <p:nvPr/>
        </p:nvSpPr>
        <p:spPr bwMode="auto">
          <a:xfrm>
            <a:off x="2123729" y="3905513"/>
            <a:ext cx="2160240" cy="2880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rtlCol="0" anchor="ctr">
            <a:spAutoFit/>
          </a:bodyPr>
          <a:lstStyle/>
          <a:p>
            <a:pPr algn="l" eaLnBrk="1" hangingPunct="1">
              <a:spcBef>
                <a:spcPct val="0"/>
              </a:spcBef>
              <a:buFontTx/>
              <a:buNone/>
            </a:pPr>
            <a:endParaRPr lang="en-TW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52B759-D387-5C8E-98F1-467B33AECE3C}"/>
              </a:ext>
            </a:extLst>
          </p:cNvPr>
          <p:cNvSpPr txBox="1"/>
          <p:nvPr/>
        </p:nvSpPr>
        <p:spPr>
          <a:xfrm>
            <a:off x="5364088" y="473360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Zeilinger在實驗上確定了：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F25EA-6816-3F85-89CA-097FDE5D2122}"/>
              </a:ext>
            </a:extLst>
          </p:cNvPr>
          <p:cNvSpPr txBox="1"/>
          <p:nvPr/>
        </p:nvSpPr>
        <p:spPr>
          <a:xfrm>
            <a:off x="5364088" y="52147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微觀下遠距的確會糾葛。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FF381-6506-54A8-9C9E-14439BC940D1}"/>
              </a:ext>
            </a:extLst>
          </p:cNvPr>
          <p:cNvSpPr txBox="1"/>
          <p:nvPr/>
        </p:nvSpPr>
        <p:spPr>
          <a:xfrm>
            <a:off x="5364088" y="561545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微觀下若不干擾，疊加性可以維持。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C112A5-9C7C-17EE-E06C-9114CC692E01}"/>
              </a:ext>
            </a:extLst>
          </p:cNvPr>
          <p:cNvSpPr txBox="1"/>
          <p:nvPr/>
        </p:nvSpPr>
        <p:spPr>
          <a:xfrm>
            <a:off x="5364088" y="60966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Teleportation!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145E8-D012-0645-504E-A7F38787A801}"/>
                  </a:ext>
                </a:extLst>
              </p:cNvPr>
              <p:cNvSpPr txBox="1"/>
              <p:nvPr/>
            </p:nvSpPr>
            <p:spPr>
              <a:xfrm>
                <a:off x="6840252" y="6016144"/>
                <a:ext cx="2164119" cy="572273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↑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</m:d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</m:t>
                          </m:r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"/>
                                  <m:ctrlPr>
                                    <a:rPr lang="en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↓</m:t>
                                  </m:r>
                                  <m:r>
                                    <a:rPr lang="en-US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TW" sz="1800" b="0" i="1" dirty="0"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B145E8-D012-0645-504E-A7F38787A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6016144"/>
                <a:ext cx="2164119" cy="572273"/>
              </a:xfrm>
              <a:prstGeom prst="rect">
                <a:avLst/>
              </a:prstGeom>
              <a:blipFill>
                <a:blip r:embed="rId5"/>
                <a:stretch>
                  <a:fillRect l="-16959" t="-56522" r="-9357" b="-9130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3664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8120C-188D-0D25-321D-B779C6633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60648"/>
            <a:ext cx="4680520" cy="4454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F4A2D6-462D-F538-D335-97CA1ADA6BCF}"/>
              </a:ext>
            </a:extLst>
          </p:cNvPr>
          <p:cNvSpPr txBox="1"/>
          <p:nvPr/>
        </p:nvSpPr>
        <p:spPr>
          <a:xfrm>
            <a:off x="1311492" y="481466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愛因斯坦不相信遠距的物體還可以保持糾葛。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B13E2-DF93-85CE-8707-99121B4D8012}"/>
              </a:ext>
            </a:extLst>
          </p:cNvPr>
          <p:cNvSpPr txBox="1"/>
          <p:nvPr/>
        </p:nvSpPr>
        <p:spPr>
          <a:xfrm>
            <a:off x="1297688" y="5270594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他認為機器產生兩個球的設計，並不是每一次都產生一樣狀態的雙球組。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0D57F1-49E3-8611-1148-31BCC8EF0D20}"/>
              </a:ext>
            </a:extLst>
          </p:cNvPr>
          <p:cNvSpPr txBox="1"/>
          <p:nvPr/>
        </p:nvSpPr>
        <p:spPr>
          <a:xfrm>
            <a:off x="1311492" y="5733256"/>
            <a:ext cx="758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有一個隱藏參數Hidden Variable會決定產生是一黑一白，還是一白一黑！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CC319-A25B-5F4B-7605-CED70605E95F}"/>
              </a:ext>
            </a:extLst>
          </p:cNvPr>
          <p:cNvSpPr txBox="1"/>
          <p:nvPr/>
        </p:nvSpPr>
        <p:spPr>
          <a:xfrm>
            <a:off x="1297688" y="6182447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疊加只是假象而已。只是反映我們知識的不足而已。</a:t>
            </a:r>
          </a:p>
        </p:txBody>
      </p:sp>
    </p:spTree>
    <p:extLst>
      <p:ext uri="{BB962C8B-B14F-4D97-AF65-F5344CB8AC3E}">
        <p14:creationId xmlns:p14="http://schemas.microsoft.com/office/powerpoint/2010/main" val="7062369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694252" cy="34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60100" y="4522178"/>
            <a:ext cx="72728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農場的每一株菜都不同，隱藏的變數決定了蔬菜是否能長成。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160100" y="4952205"/>
            <a:ext cx="59766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或許每一個放射性原子核也不是一模一樣的，無從分辨，</a:t>
            </a:r>
          </a:p>
        </p:txBody>
      </p:sp>
    </p:spTree>
    <p:extLst>
      <p:ext uri="{BB962C8B-B14F-4D97-AF65-F5344CB8AC3E}">
        <p14:creationId xmlns:p14="http://schemas.microsoft.com/office/powerpoint/2010/main" val="3620446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>
            <a:extLst>
              <a:ext uri="{FF2B5EF4-FFF2-40B4-BE49-F238E27FC236}">
                <a16:creationId xmlns:a16="http://schemas.microsoft.com/office/drawing/2014/main" id="{BBA05022-4FAE-54C0-142E-0DA080C9A34E}"/>
              </a:ext>
            </a:extLst>
          </p:cNvPr>
          <p:cNvSpPr/>
          <p:nvPr/>
        </p:nvSpPr>
        <p:spPr>
          <a:xfrm>
            <a:off x="4745315" y="4561685"/>
            <a:ext cx="3887788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6" name="矩形 18">
            <a:extLst>
              <a:ext uri="{FF2B5EF4-FFF2-40B4-BE49-F238E27FC236}">
                <a16:creationId xmlns:a16="http://schemas.microsoft.com/office/drawing/2014/main" id="{EDA302AD-7748-9DBE-3128-FB705E0EC975}"/>
              </a:ext>
            </a:extLst>
          </p:cNvPr>
          <p:cNvSpPr/>
          <p:nvPr/>
        </p:nvSpPr>
        <p:spPr>
          <a:xfrm>
            <a:off x="468313" y="4513790"/>
            <a:ext cx="3887787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7" name="直線單箭頭接點 26">
            <a:extLst>
              <a:ext uri="{FF2B5EF4-FFF2-40B4-BE49-F238E27FC236}">
                <a16:creationId xmlns:a16="http://schemas.microsoft.com/office/drawing/2014/main" id="{BA4296EB-8E6E-D0D9-3A99-482EADDD23F6}"/>
              </a:ext>
            </a:extLst>
          </p:cNvPr>
          <p:cNvCxnSpPr/>
          <p:nvPr/>
        </p:nvCxnSpPr>
        <p:spPr>
          <a:xfrm flipH="1">
            <a:off x="692366" y="5774844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1" descr="wave 002.jpg">
            <a:extLst>
              <a:ext uri="{FF2B5EF4-FFF2-40B4-BE49-F238E27FC236}">
                <a16:creationId xmlns:a16="http://schemas.microsoft.com/office/drawing/2014/main" id="{739D0F47-1564-652B-1473-89A9AF82A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>
            <a:off x="1203440" y="4951417"/>
            <a:ext cx="1724755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" descr="wave 002.jpg">
            <a:extLst>
              <a:ext uri="{FF2B5EF4-FFF2-40B4-BE49-F238E27FC236}">
                <a16:creationId xmlns:a16="http://schemas.microsoft.com/office/drawing/2014/main" id="{80701D2A-607E-854D-AF0C-70E32AA5B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 flipH="1">
            <a:off x="5450907" y="4959674"/>
            <a:ext cx="1632548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直線單箭頭接點 30">
            <a:extLst>
              <a:ext uri="{FF2B5EF4-FFF2-40B4-BE49-F238E27FC236}">
                <a16:creationId xmlns:a16="http://schemas.microsoft.com/office/drawing/2014/main" id="{69F261C6-C23C-45F0-6E3B-89178B5D2526}"/>
              </a:ext>
            </a:extLst>
          </p:cNvPr>
          <p:cNvCxnSpPr/>
          <p:nvPr/>
        </p:nvCxnSpPr>
        <p:spPr>
          <a:xfrm>
            <a:off x="6848307" y="5761103"/>
            <a:ext cx="4702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1">
            <a:extLst>
              <a:ext uri="{FF2B5EF4-FFF2-40B4-BE49-F238E27FC236}">
                <a16:creationId xmlns:a16="http://schemas.microsoft.com/office/drawing/2014/main" id="{C2D30E3C-43C5-8F6D-976E-7185C0F9EF19}"/>
              </a:ext>
            </a:extLst>
          </p:cNvPr>
          <p:cNvCxnSpPr/>
          <p:nvPr/>
        </p:nvCxnSpPr>
        <p:spPr>
          <a:xfrm>
            <a:off x="568975" y="6175553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35">
            <a:extLst>
              <a:ext uri="{FF2B5EF4-FFF2-40B4-BE49-F238E27FC236}">
                <a16:creationId xmlns:a16="http://schemas.microsoft.com/office/drawing/2014/main" id="{D9E76D00-1C77-72C4-9F10-4B7174CA89FB}"/>
              </a:ext>
            </a:extLst>
          </p:cNvPr>
          <p:cNvCxnSpPr/>
          <p:nvPr/>
        </p:nvCxnSpPr>
        <p:spPr>
          <a:xfrm>
            <a:off x="4816753" y="6175553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DB0C15-E128-E54F-A2A4-BA975B9A4EC0}"/>
                  </a:ext>
                </a:extLst>
              </p:cNvPr>
              <p:cNvSpPr txBox="1"/>
              <p:nvPr/>
            </p:nvSpPr>
            <p:spPr>
              <a:xfrm>
                <a:off x="3347721" y="2152233"/>
                <a:ext cx="2722797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  <a:ea typeface="PMingLiU" panose="02020500000000000000" pitchFamily="18" charset="-120"/>
                        </a:rPr>
                        <m:t>+</m:t>
                      </m:r>
                      <m:sSub>
                        <m:sSubPr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|"/>
                          <m:endChr m:val=""/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DB0C15-E128-E54F-A2A4-BA975B9A4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721" y="2152233"/>
                <a:ext cx="2722797" cy="276999"/>
              </a:xfrm>
              <a:prstGeom prst="rect">
                <a:avLst/>
              </a:prstGeom>
              <a:blipFill>
                <a:blip r:embed="rId4"/>
                <a:stretch>
                  <a:fillRect l="-6019" t="-160870" r="-10185" b="-2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4739" name="文字方塊 18"/>
          <p:cNvSpPr txBox="1">
            <a:spLocks noChangeArrowheads="1"/>
          </p:cNvSpPr>
          <p:nvPr/>
        </p:nvSpPr>
        <p:spPr bwMode="auto">
          <a:xfrm>
            <a:off x="3422586" y="618995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5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4740" name="文字方塊 19"/>
          <p:cNvSpPr txBox="1">
            <a:spLocks noChangeArrowheads="1"/>
          </p:cNvSpPr>
          <p:nvPr/>
        </p:nvSpPr>
        <p:spPr bwMode="auto">
          <a:xfrm>
            <a:off x="7706011" y="6199501"/>
            <a:ext cx="115231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6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124166" y="6032677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260566" y="6081614"/>
            <a:ext cx="86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笑臉 20"/>
          <p:cNvSpPr/>
          <p:nvPr/>
        </p:nvSpPr>
        <p:spPr>
          <a:xfrm>
            <a:off x="2412206" y="5916830"/>
            <a:ext cx="288925" cy="2841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 rot="1945250">
            <a:off x="3026387" y="3938191"/>
            <a:ext cx="431800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 rot="19831741">
            <a:off x="5540987" y="3935016"/>
            <a:ext cx="433387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>
            <a:off x="2853349" y="6057570"/>
            <a:ext cx="720725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749" name="文字方塊 31"/>
          <p:cNvSpPr txBox="1">
            <a:spLocks noChangeArrowheads="1"/>
          </p:cNvSpPr>
          <p:nvPr/>
        </p:nvSpPr>
        <p:spPr bwMode="auto">
          <a:xfrm>
            <a:off x="4005874" y="4077891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Arial" charset="0"/>
              </a:rPr>
              <a:t>觀察電子</a:t>
            </a:r>
          </a:p>
        </p:txBody>
      </p:sp>
      <p:pic>
        <p:nvPicPr>
          <p:cNvPr id="244752" name="圖片 1" descr="wave 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53964" r="60693" b="31841"/>
          <a:stretch>
            <a:fillRect/>
          </a:stretch>
        </p:blipFill>
        <p:spPr bwMode="auto">
          <a:xfrm>
            <a:off x="3213712" y="2565003"/>
            <a:ext cx="2735262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橢圓 35"/>
          <p:cNvSpPr/>
          <p:nvPr/>
        </p:nvSpPr>
        <p:spPr>
          <a:xfrm>
            <a:off x="7529176" y="5975724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7" name="直線單箭頭接點 36"/>
          <p:cNvCxnSpPr/>
          <p:nvPr/>
        </p:nvCxnSpPr>
        <p:spPr>
          <a:xfrm>
            <a:off x="7706011" y="6057570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笑臉 37"/>
          <p:cNvSpPr/>
          <p:nvPr/>
        </p:nvSpPr>
        <p:spPr>
          <a:xfrm>
            <a:off x="5841917" y="5867444"/>
            <a:ext cx="288925" cy="2841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9" name="直線單箭頭接點 38"/>
          <p:cNvCxnSpPr/>
          <p:nvPr/>
        </p:nvCxnSpPr>
        <p:spPr>
          <a:xfrm flipH="1">
            <a:off x="5007556" y="6032677"/>
            <a:ext cx="719137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橢圓 41"/>
          <p:cNvSpPr/>
          <p:nvPr/>
        </p:nvSpPr>
        <p:spPr>
          <a:xfrm>
            <a:off x="3647199" y="224589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43" name="笑臉 42"/>
          <p:cNvSpPr/>
          <p:nvPr/>
        </p:nvSpPr>
        <p:spPr>
          <a:xfrm>
            <a:off x="4055981" y="2194210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44764" name="文字方塊 43"/>
          <p:cNvSpPr txBox="1">
            <a:spLocks noChangeArrowheads="1"/>
          </p:cNvSpPr>
          <p:nvPr/>
        </p:nvSpPr>
        <p:spPr bwMode="auto">
          <a:xfrm>
            <a:off x="6093437" y="2853928"/>
            <a:ext cx="3024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Times New Roman" pitchFamily="18" charset="0"/>
              </a:rPr>
              <a:t>這個疊加態可以非常糾葛！</a:t>
            </a:r>
          </a:p>
        </p:txBody>
      </p:sp>
      <p:sp>
        <p:nvSpPr>
          <p:cNvPr id="26" name="橢圓 41">
            <a:extLst>
              <a:ext uri="{FF2B5EF4-FFF2-40B4-BE49-F238E27FC236}">
                <a16:creationId xmlns:a16="http://schemas.microsoft.com/office/drawing/2014/main" id="{A1A6E20C-B032-5A4E-8DC6-075A533D66C8}"/>
              </a:ext>
            </a:extLst>
          </p:cNvPr>
          <p:cNvSpPr/>
          <p:nvPr/>
        </p:nvSpPr>
        <p:spPr>
          <a:xfrm>
            <a:off x="5135381" y="224589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27" name="笑臉 42">
            <a:extLst>
              <a:ext uri="{FF2B5EF4-FFF2-40B4-BE49-F238E27FC236}">
                <a16:creationId xmlns:a16="http://schemas.microsoft.com/office/drawing/2014/main" id="{109160ED-85F3-5C49-A989-818CF44282D6}"/>
              </a:ext>
            </a:extLst>
          </p:cNvPr>
          <p:cNvSpPr/>
          <p:nvPr/>
        </p:nvSpPr>
        <p:spPr>
          <a:xfrm>
            <a:off x="5519241" y="2208569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pic>
        <p:nvPicPr>
          <p:cNvPr id="3" name="圖片 1" descr="wave 002.jpg">
            <a:extLst>
              <a:ext uri="{FF2B5EF4-FFF2-40B4-BE49-F238E27FC236}">
                <a16:creationId xmlns:a16="http://schemas.microsoft.com/office/drawing/2014/main" id="{8EFF8F06-982A-124F-2E59-043EA7F80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407"/>
          <a:stretch>
            <a:fillRect/>
          </a:stretch>
        </p:blipFill>
        <p:spPr bwMode="auto">
          <a:xfrm>
            <a:off x="3278911" y="347439"/>
            <a:ext cx="2682297" cy="94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下箭號 16">
            <a:extLst>
              <a:ext uri="{FF2B5EF4-FFF2-40B4-BE49-F238E27FC236}">
                <a16:creationId xmlns:a16="http://schemas.microsoft.com/office/drawing/2014/main" id="{3E5A3851-38D7-49C0-894A-BED388E06B2B}"/>
              </a:ext>
            </a:extLst>
          </p:cNvPr>
          <p:cNvSpPr/>
          <p:nvPr/>
        </p:nvSpPr>
        <p:spPr>
          <a:xfrm>
            <a:off x="4356100" y="1454463"/>
            <a:ext cx="431800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080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9">
            <a:extLst>
              <a:ext uri="{FF2B5EF4-FFF2-40B4-BE49-F238E27FC236}">
                <a16:creationId xmlns:a16="http://schemas.microsoft.com/office/drawing/2014/main" id="{BF1B03B4-5A89-F744-AFE4-46A89861FCA8}"/>
              </a:ext>
            </a:extLst>
          </p:cNvPr>
          <p:cNvSpPr/>
          <p:nvPr/>
        </p:nvSpPr>
        <p:spPr>
          <a:xfrm>
            <a:off x="4816751" y="2684732"/>
            <a:ext cx="3887788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8" name="矩形 18">
            <a:extLst>
              <a:ext uri="{FF2B5EF4-FFF2-40B4-BE49-F238E27FC236}">
                <a16:creationId xmlns:a16="http://schemas.microsoft.com/office/drawing/2014/main" id="{6351E232-F16C-5767-21E7-AC3332340253}"/>
              </a:ext>
            </a:extLst>
          </p:cNvPr>
          <p:cNvSpPr/>
          <p:nvPr/>
        </p:nvSpPr>
        <p:spPr>
          <a:xfrm>
            <a:off x="539749" y="2636837"/>
            <a:ext cx="3887787" cy="2016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cxnSp>
        <p:nvCxnSpPr>
          <p:cNvPr id="9" name="直線單箭頭接點 26">
            <a:extLst>
              <a:ext uri="{FF2B5EF4-FFF2-40B4-BE49-F238E27FC236}">
                <a16:creationId xmlns:a16="http://schemas.microsoft.com/office/drawing/2014/main" id="{90908E23-4DAA-6D03-468D-7913977A77BD}"/>
              </a:ext>
            </a:extLst>
          </p:cNvPr>
          <p:cNvCxnSpPr/>
          <p:nvPr/>
        </p:nvCxnSpPr>
        <p:spPr>
          <a:xfrm flipH="1">
            <a:off x="640411" y="3419902"/>
            <a:ext cx="4318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" descr="wave 002.jpg">
            <a:extLst>
              <a:ext uri="{FF2B5EF4-FFF2-40B4-BE49-F238E27FC236}">
                <a16:creationId xmlns:a16="http://schemas.microsoft.com/office/drawing/2014/main" id="{FD5DEF12-63FF-88B8-2962-11C5FD228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>
            <a:off x="1274876" y="3074464"/>
            <a:ext cx="1724755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" descr="wave 002.jpg">
            <a:extLst>
              <a:ext uri="{FF2B5EF4-FFF2-40B4-BE49-F238E27FC236}">
                <a16:creationId xmlns:a16="http://schemas.microsoft.com/office/drawing/2014/main" id="{A9C0839C-BDD3-E5A1-A335-68D8F9CE39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75114" b="82407"/>
          <a:stretch/>
        </p:blipFill>
        <p:spPr bwMode="auto">
          <a:xfrm flipH="1">
            <a:off x="5522343" y="3082721"/>
            <a:ext cx="1632548" cy="1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單箭頭接點 30">
            <a:extLst>
              <a:ext uri="{FF2B5EF4-FFF2-40B4-BE49-F238E27FC236}">
                <a16:creationId xmlns:a16="http://schemas.microsoft.com/office/drawing/2014/main" id="{3AFF3FA3-3794-3656-A640-9B1096476CBA}"/>
              </a:ext>
            </a:extLst>
          </p:cNvPr>
          <p:cNvCxnSpPr/>
          <p:nvPr/>
        </p:nvCxnSpPr>
        <p:spPr>
          <a:xfrm>
            <a:off x="6919743" y="3884150"/>
            <a:ext cx="470296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1">
            <a:extLst>
              <a:ext uri="{FF2B5EF4-FFF2-40B4-BE49-F238E27FC236}">
                <a16:creationId xmlns:a16="http://schemas.microsoft.com/office/drawing/2014/main" id="{73404C5D-8C7B-05E7-7E21-520BD7F8F709}"/>
              </a:ext>
            </a:extLst>
          </p:cNvPr>
          <p:cNvCxnSpPr/>
          <p:nvPr/>
        </p:nvCxnSpPr>
        <p:spPr>
          <a:xfrm>
            <a:off x="640411" y="4298600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35">
            <a:extLst>
              <a:ext uri="{FF2B5EF4-FFF2-40B4-BE49-F238E27FC236}">
                <a16:creationId xmlns:a16="http://schemas.microsoft.com/office/drawing/2014/main" id="{D5F9D962-B173-C588-D6F1-D9038242F932}"/>
              </a:ext>
            </a:extLst>
          </p:cNvPr>
          <p:cNvCxnSpPr/>
          <p:nvPr/>
        </p:nvCxnSpPr>
        <p:spPr>
          <a:xfrm>
            <a:off x="4888189" y="4298600"/>
            <a:ext cx="3744540" cy="0"/>
          </a:xfrm>
          <a:prstGeom prst="line">
            <a:avLst/>
          </a:prstGeom>
          <a:ln w="444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739" name="文字方塊 18"/>
          <p:cNvSpPr txBox="1">
            <a:spLocks noChangeArrowheads="1"/>
          </p:cNvSpPr>
          <p:nvPr/>
        </p:nvSpPr>
        <p:spPr bwMode="auto">
          <a:xfrm>
            <a:off x="3765685" y="4804047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5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4740" name="文字方塊 19"/>
          <p:cNvSpPr txBox="1">
            <a:spLocks noChangeArrowheads="1"/>
          </p:cNvSpPr>
          <p:nvPr/>
        </p:nvSpPr>
        <p:spPr bwMode="auto">
          <a:xfrm>
            <a:off x="7724910" y="4752007"/>
            <a:ext cx="115231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000000"/>
                </a:solidFill>
                <a:latin typeface="+mn-lt"/>
              </a:rPr>
              <a:t>May 6</a:t>
            </a:r>
            <a:endParaRPr lang="zh-TW" alt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1336066" y="410551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 flipH="1">
            <a:off x="411276" y="4198977"/>
            <a:ext cx="863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笑臉 20"/>
          <p:cNvSpPr/>
          <p:nvPr/>
        </p:nvSpPr>
        <p:spPr>
          <a:xfrm>
            <a:off x="2483642" y="4005557"/>
            <a:ext cx="288925" cy="284163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7" name="向下箭號 16"/>
          <p:cNvSpPr/>
          <p:nvPr/>
        </p:nvSpPr>
        <p:spPr>
          <a:xfrm>
            <a:off x="2051843" y="2103518"/>
            <a:ext cx="431800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9" name="向下箭號 18"/>
          <p:cNvSpPr/>
          <p:nvPr/>
        </p:nvSpPr>
        <p:spPr>
          <a:xfrm>
            <a:off x="6420462" y="2103518"/>
            <a:ext cx="433387" cy="504825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25" name="直線單箭頭接點 24"/>
          <p:cNvCxnSpPr/>
          <p:nvPr/>
        </p:nvCxnSpPr>
        <p:spPr>
          <a:xfrm>
            <a:off x="2999631" y="4147638"/>
            <a:ext cx="720725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7475792" y="4087249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7" name="直線單箭頭接點 36"/>
          <p:cNvCxnSpPr/>
          <p:nvPr/>
        </p:nvCxnSpPr>
        <p:spPr>
          <a:xfrm>
            <a:off x="7724910" y="4169137"/>
            <a:ext cx="7921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笑臉 37"/>
          <p:cNvSpPr/>
          <p:nvPr/>
        </p:nvSpPr>
        <p:spPr>
          <a:xfrm>
            <a:off x="5795963" y="4034872"/>
            <a:ext cx="288925" cy="2841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cxnSp>
        <p:nvCxnSpPr>
          <p:cNvPr id="39" name="直線單箭頭接點 38"/>
          <p:cNvCxnSpPr/>
          <p:nvPr/>
        </p:nvCxnSpPr>
        <p:spPr>
          <a:xfrm flipH="1">
            <a:off x="4932648" y="4147638"/>
            <a:ext cx="719137" cy="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16">
            <a:extLst>
              <a:ext uri="{FF2B5EF4-FFF2-40B4-BE49-F238E27FC236}">
                <a16:creationId xmlns:a16="http://schemas.microsoft.com/office/drawing/2014/main" id="{782A3F7F-53A1-9F49-9CEF-3A41FC7F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705315"/>
            <a:ext cx="80650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000000"/>
                </a:solidFill>
                <a:latin typeface="Arial" charset="0"/>
              </a:rPr>
              <a:t>也許從一開始，入射的電子就有隱藏的參數，每一次入射的電子不見得一樣。</a:t>
            </a:r>
          </a:p>
        </p:txBody>
      </p:sp>
      <p:pic>
        <p:nvPicPr>
          <p:cNvPr id="2" name="圖片 1" descr="wave 002.jpg">
            <a:extLst>
              <a:ext uri="{FF2B5EF4-FFF2-40B4-BE49-F238E27FC236}">
                <a16:creationId xmlns:a16="http://schemas.microsoft.com/office/drawing/2014/main" id="{3723CBA9-B9B8-EF2F-0EFE-8B1AD9AA9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407"/>
          <a:stretch>
            <a:fillRect/>
          </a:stretch>
        </p:blipFill>
        <p:spPr bwMode="auto">
          <a:xfrm>
            <a:off x="1115616" y="968018"/>
            <a:ext cx="2593555" cy="91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1" descr="wave 002.jpg">
            <a:extLst>
              <a:ext uri="{FF2B5EF4-FFF2-40B4-BE49-F238E27FC236}">
                <a16:creationId xmlns:a16="http://schemas.microsoft.com/office/drawing/2014/main" id="{FADF67D1-5B35-54A5-7244-9B3864F0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4706" r="60693" b="82407"/>
          <a:stretch>
            <a:fillRect/>
          </a:stretch>
        </p:blipFill>
        <p:spPr bwMode="auto">
          <a:xfrm>
            <a:off x="5598994" y="979930"/>
            <a:ext cx="2509709" cy="88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16F5E2-5ECA-6BC9-CC90-F9CD02D0A54C}"/>
                  </a:ext>
                </a:extLst>
              </p:cNvPr>
              <p:cNvSpPr txBox="1"/>
              <p:nvPr/>
            </p:nvSpPr>
            <p:spPr>
              <a:xfrm>
                <a:off x="900113" y="4878406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i="1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16F5E2-5ECA-6BC9-CC90-F9CD02D0A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113" y="4878406"/>
                <a:ext cx="1048364" cy="276999"/>
              </a:xfrm>
              <a:prstGeom prst="rect">
                <a:avLst/>
              </a:prstGeom>
              <a:blipFill>
                <a:blip r:embed="rId4"/>
                <a:stretch>
                  <a:fillRect l="-36145" t="-160870" r="-27711" b="-2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橢圓 41">
            <a:extLst>
              <a:ext uri="{FF2B5EF4-FFF2-40B4-BE49-F238E27FC236}">
                <a16:creationId xmlns:a16="http://schemas.microsoft.com/office/drawing/2014/main" id="{02904B49-9108-52BD-AE4D-695E2F2A3D47}"/>
              </a:ext>
            </a:extLst>
          </p:cNvPr>
          <p:cNvSpPr/>
          <p:nvPr/>
        </p:nvSpPr>
        <p:spPr>
          <a:xfrm>
            <a:off x="1014228" y="4957702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7" name="笑臉 42">
            <a:extLst>
              <a:ext uri="{FF2B5EF4-FFF2-40B4-BE49-F238E27FC236}">
                <a16:creationId xmlns:a16="http://schemas.microsoft.com/office/drawing/2014/main" id="{1DB4FB01-8624-2210-D435-903792DFDD56}"/>
              </a:ext>
            </a:extLst>
          </p:cNvPr>
          <p:cNvSpPr/>
          <p:nvPr/>
        </p:nvSpPr>
        <p:spPr>
          <a:xfrm>
            <a:off x="1407504" y="4920861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7856A6-60BC-E122-A2F2-592BDF4C74D1}"/>
                  </a:ext>
                </a:extLst>
              </p:cNvPr>
              <p:cNvSpPr txBox="1"/>
              <p:nvPr/>
            </p:nvSpPr>
            <p:spPr>
              <a:xfrm>
                <a:off x="6265691" y="4842347"/>
                <a:ext cx="1048364" cy="27699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"/>
                          <m:ctrlPr>
                            <a:rPr lang="en-TW" sz="1800" b="0" i="1" smtClean="0">
                              <a:latin typeface="Cambria Math" panose="02040503050406030204" pitchFamily="18" charset="0"/>
                              <a:ea typeface="PMingLiU" panose="02020500000000000000" pitchFamily="18" charset="-12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TW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PMingLiU" panose="02020500000000000000" pitchFamily="18" charset="-120"/>
                                </a:rPr>
                                <m:t>𝑒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TW" sz="1800" b="0" dirty="0">
                  <a:latin typeface="PMingLiU" panose="02020500000000000000" pitchFamily="18" charset="-120"/>
                  <a:ea typeface="PMingLiU" panose="02020500000000000000" pitchFamily="18" charset="-12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7856A6-60BC-E122-A2F2-592BDF4C74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691" y="4842347"/>
                <a:ext cx="1048364" cy="276999"/>
              </a:xfrm>
              <a:prstGeom prst="rect">
                <a:avLst/>
              </a:prstGeom>
              <a:blipFill>
                <a:blip r:embed="rId5"/>
                <a:stretch>
                  <a:fillRect l="-36145" t="-160870" r="-28916" b="-23043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橢圓 41">
            <a:extLst>
              <a:ext uri="{FF2B5EF4-FFF2-40B4-BE49-F238E27FC236}">
                <a16:creationId xmlns:a16="http://schemas.microsoft.com/office/drawing/2014/main" id="{86B7E639-B827-F91D-5133-A90EE84F961A}"/>
              </a:ext>
            </a:extLst>
          </p:cNvPr>
          <p:cNvSpPr/>
          <p:nvPr/>
        </p:nvSpPr>
        <p:spPr>
          <a:xfrm>
            <a:off x="6387088" y="4923565"/>
            <a:ext cx="142876" cy="142876"/>
          </a:xfrm>
          <a:prstGeom prst="ellipse">
            <a:avLst/>
          </a:prstGeom>
          <a:solidFill>
            <a:schemeClr val="accent1">
              <a:lumMod val="75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  <p:sp>
        <p:nvSpPr>
          <p:cNvPr id="12" name="笑臉 42">
            <a:extLst>
              <a:ext uri="{FF2B5EF4-FFF2-40B4-BE49-F238E27FC236}">
                <a16:creationId xmlns:a16="http://schemas.microsoft.com/office/drawing/2014/main" id="{AC6E6EA5-D3C0-8916-B8C5-76829E60B91E}"/>
              </a:ext>
            </a:extLst>
          </p:cNvPr>
          <p:cNvSpPr/>
          <p:nvPr/>
        </p:nvSpPr>
        <p:spPr>
          <a:xfrm>
            <a:off x="6789873" y="4898271"/>
            <a:ext cx="207452" cy="19208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47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FA58B-6296-8AAF-ABDA-37E6AD8E795D}"/>
              </a:ext>
            </a:extLst>
          </p:cNvPr>
          <p:cNvSpPr txBox="1"/>
          <p:nvPr/>
        </p:nvSpPr>
        <p:spPr>
          <a:xfrm>
            <a:off x="1979712" y="119675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Bell Inequality</a:t>
            </a:r>
            <a:r>
              <a:rPr lang="zh-TW" altLang="en-US" sz="1800" dirty="0">
                <a:latin typeface="+mj-lt"/>
                <a:ea typeface="PMingLiU" panose="02020500000000000000" pitchFamily="18" charset="-120"/>
              </a:rPr>
              <a:t> 可以分辨量子力學與隱藏參數兩種理論！</a:t>
            </a:r>
            <a:endParaRPr lang="en-TW" sz="1800" dirty="0">
              <a:latin typeface="+mj-lt"/>
              <a:ea typeface="PMingLiU" panose="02020500000000000000" pitchFamily="18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07DCD5F-F9C0-25D2-C9E5-BF5C1EC68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6168"/>
            <a:ext cx="2516222" cy="38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tanding in front of a blackboard&#10;&#10;Description automatically generated with medium confidence">
            <a:extLst>
              <a:ext uri="{FF2B5EF4-FFF2-40B4-BE49-F238E27FC236}">
                <a16:creationId xmlns:a16="http://schemas.microsoft.com/office/drawing/2014/main" id="{4E476FBB-5E2A-0D82-8775-6D7EAFB7B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769062"/>
            <a:ext cx="3857576" cy="38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02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16A2E2-F48B-9330-D676-9EE9EE83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4664"/>
            <a:ext cx="6413500" cy="3340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319A6B-D5D2-F21B-EA48-37E1C66F7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835113"/>
            <a:ext cx="4771910" cy="2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6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AutoShape 2">
            <a:extLst>
              <a:ext uri="{FF2B5EF4-FFF2-40B4-BE49-F238E27FC236}">
                <a16:creationId xmlns:a16="http://schemas.microsoft.com/office/drawing/2014/main" id="{E3921F1F-A562-8A44-98A2-BC032AE78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7419" name="Picture 3" descr="pdss017017">
            <a:extLst>
              <a:ext uri="{FF2B5EF4-FFF2-40B4-BE49-F238E27FC236}">
                <a16:creationId xmlns:a16="http://schemas.microsoft.com/office/drawing/2014/main" id="{7ED05068-D824-1348-8C63-48E8CC78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Oval 4">
            <a:extLst>
              <a:ext uri="{FF2B5EF4-FFF2-40B4-BE49-F238E27FC236}">
                <a16:creationId xmlns:a16="http://schemas.microsoft.com/office/drawing/2014/main" id="{AC5DAB70-5315-1049-A9D3-6B73AA6CF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1" name="Oval 5">
            <a:extLst>
              <a:ext uri="{FF2B5EF4-FFF2-40B4-BE49-F238E27FC236}">
                <a16:creationId xmlns:a16="http://schemas.microsoft.com/office/drawing/2014/main" id="{B13781B8-6F46-7B42-97D2-CBB16EE6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165" y="5678718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7410" name="Object 6">
            <a:extLst>
              <a:ext uri="{FF2B5EF4-FFF2-40B4-BE49-F238E27FC236}">
                <a16:creationId xmlns:a16="http://schemas.microsoft.com/office/drawing/2014/main" id="{7DAD20E1-86E1-A047-8E38-67089997F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44515" y="611051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7410" name="Object 6">
                        <a:extLst>
                          <a:ext uri="{FF2B5EF4-FFF2-40B4-BE49-F238E27FC236}">
                            <a16:creationId xmlns:a16="http://schemas.microsoft.com/office/drawing/2014/main" id="{7DAD20E1-86E1-A047-8E38-67089997FC4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515" y="611051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7">
            <a:extLst>
              <a:ext uri="{FF2B5EF4-FFF2-40B4-BE49-F238E27FC236}">
                <a16:creationId xmlns:a16="http://schemas.microsoft.com/office/drawing/2014/main" id="{EE4A0265-5FD8-D849-A0A3-F0D856839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3015" y="611051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7411" name="Object 7">
                        <a:extLst>
                          <a:ext uri="{FF2B5EF4-FFF2-40B4-BE49-F238E27FC236}">
                            <a16:creationId xmlns:a16="http://schemas.microsoft.com/office/drawing/2014/main" id="{EE4A0265-5FD8-D849-A0A3-F0D856839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3015" y="611051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AutoShape 8">
            <a:extLst>
              <a:ext uri="{FF2B5EF4-FFF2-40B4-BE49-F238E27FC236}">
                <a16:creationId xmlns:a16="http://schemas.microsoft.com/office/drawing/2014/main" id="{0B34A626-1173-084A-81A7-080731114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615" y="2652943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7423" name="Line 9">
            <a:extLst>
              <a:ext uri="{FF2B5EF4-FFF2-40B4-BE49-F238E27FC236}">
                <a16:creationId xmlns:a16="http://schemas.microsoft.com/office/drawing/2014/main" id="{7E1AFA68-C95E-EC48-82C2-B354A94140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5702" y="1428981"/>
            <a:ext cx="71438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4" name="Line 10">
            <a:extLst>
              <a:ext uri="{FF2B5EF4-FFF2-40B4-BE49-F238E27FC236}">
                <a16:creationId xmlns:a16="http://schemas.microsoft.com/office/drawing/2014/main" id="{500F7124-1AA4-214C-8053-5F2DF0F54B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95340" y="1428981"/>
            <a:ext cx="144462" cy="12969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5" name="Line 11">
            <a:extLst>
              <a:ext uri="{FF2B5EF4-FFF2-40B4-BE49-F238E27FC236}">
                <a16:creationId xmlns:a16="http://schemas.microsoft.com/office/drawing/2014/main" id="{91241796-BD8D-0C40-8226-F6A128C156D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302" y="8527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26" name="Rectangle 12">
            <a:extLst>
              <a:ext uri="{FF2B5EF4-FFF2-40B4-BE49-F238E27FC236}">
                <a16:creationId xmlns:a16="http://schemas.microsoft.com/office/drawing/2014/main" id="{2FF3807A-46AC-0A49-94B3-A47ECEEC4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277" y="565381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7" name="Oval 13">
            <a:extLst>
              <a:ext uri="{FF2B5EF4-FFF2-40B4-BE49-F238E27FC236}">
                <a16:creationId xmlns:a16="http://schemas.microsoft.com/office/drawing/2014/main" id="{0D8A5180-2AA1-5248-B6C0-400E1A697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440" y="997181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28" name="Oval 14">
            <a:extLst>
              <a:ext uri="{FF2B5EF4-FFF2-40B4-BE49-F238E27FC236}">
                <a16:creationId xmlns:a16="http://schemas.microsoft.com/office/drawing/2014/main" id="{20771B0A-5154-4147-BC18-434FE84D7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702" y="997181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0" name="Oval 16">
            <a:extLst>
              <a:ext uri="{FF2B5EF4-FFF2-40B4-BE49-F238E27FC236}">
                <a16:creationId xmlns:a16="http://schemas.microsoft.com/office/drawing/2014/main" id="{E4026653-C7D6-324C-A5B3-009CAA421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1" name="Oval 17">
            <a:extLst>
              <a:ext uri="{FF2B5EF4-FFF2-40B4-BE49-F238E27FC236}">
                <a16:creationId xmlns:a16="http://schemas.microsoft.com/office/drawing/2014/main" id="{174C9EC0-04A5-D84A-816A-999AE7B78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2" name="Line 18">
            <a:extLst>
              <a:ext uri="{FF2B5EF4-FFF2-40B4-BE49-F238E27FC236}">
                <a16:creationId xmlns:a16="http://schemas.microsoft.com/office/drawing/2014/main" id="{419F18E8-A9A0-F04A-88B9-9E706C2D04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4149725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3" name="Line 19">
            <a:extLst>
              <a:ext uri="{FF2B5EF4-FFF2-40B4-BE49-F238E27FC236}">
                <a16:creationId xmlns:a16="http://schemas.microsoft.com/office/drawing/2014/main" id="{F687105E-1A6C-044A-88C6-3182F12B63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0650" y="4221163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4" name="Line 20">
            <a:extLst>
              <a:ext uri="{FF2B5EF4-FFF2-40B4-BE49-F238E27FC236}">
                <a16:creationId xmlns:a16="http://schemas.microsoft.com/office/drawing/2014/main" id="{8F371A59-2633-4546-9B26-531784069E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144463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5" name="Line 21">
            <a:extLst>
              <a:ext uri="{FF2B5EF4-FFF2-40B4-BE49-F238E27FC236}">
                <a16:creationId xmlns:a16="http://schemas.microsoft.com/office/drawing/2014/main" id="{984593DE-29F0-D44D-A432-94529589D1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14398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6" name="Line 22">
            <a:extLst>
              <a:ext uri="{FF2B5EF4-FFF2-40B4-BE49-F238E27FC236}">
                <a16:creationId xmlns:a16="http://schemas.microsoft.com/office/drawing/2014/main" id="{25943028-D02F-2641-9EEC-B41F2E470F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37" name="Rectangle 23">
            <a:extLst>
              <a:ext uri="{FF2B5EF4-FFF2-40B4-BE49-F238E27FC236}">
                <a16:creationId xmlns:a16="http://schemas.microsoft.com/office/drawing/2014/main" id="{9E3924C0-D2C3-934C-B5E6-809DFFCD8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8" name="Oval 24">
            <a:extLst>
              <a:ext uri="{FF2B5EF4-FFF2-40B4-BE49-F238E27FC236}">
                <a16:creationId xmlns:a16="http://schemas.microsoft.com/office/drawing/2014/main" id="{4790019F-C43C-DB42-AB72-CB9939260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39" name="Oval 25">
            <a:extLst>
              <a:ext uri="{FF2B5EF4-FFF2-40B4-BE49-F238E27FC236}">
                <a16:creationId xmlns:a16="http://schemas.microsoft.com/office/drawing/2014/main" id="{F7A98851-94D7-7F42-BC1E-A0E7EE31D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7440" name="Line 29">
            <a:extLst>
              <a:ext uri="{FF2B5EF4-FFF2-40B4-BE49-F238E27FC236}">
                <a16:creationId xmlns:a16="http://schemas.microsoft.com/office/drawing/2014/main" id="{6C962D84-0EA1-D74C-ACB7-9E76F98B3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50877" y="4021368"/>
            <a:ext cx="215900" cy="14398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41" name="Line 30">
            <a:extLst>
              <a:ext uri="{FF2B5EF4-FFF2-40B4-BE49-F238E27FC236}">
                <a16:creationId xmlns:a16="http://schemas.microsoft.com/office/drawing/2014/main" id="{BA9201EB-BD8F-9847-AB43-520369579E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27140" y="4021368"/>
            <a:ext cx="142875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7416" name="Object 35">
            <a:extLst>
              <a:ext uri="{FF2B5EF4-FFF2-40B4-BE49-F238E27FC236}">
                <a16:creationId xmlns:a16="http://schemas.microsoft.com/office/drawing/2014/main" id="{937A0C67-CA08-9248-8123-CDA6A27364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72450" y="5734050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7315200" imgH="4686300" progId="Equation.3">
                  <p:embed/>
                </p:oleObj>
              </mc:Choice>
              <mc:Fallback>
                <p:oleObj name="方程式" r:id="rId7" imgW="7315200" imgH="4686300" progId="Equation.3">
                  <p:embed/>
                  <p:pic>
                    <p:nvPicPr>
                      <p:cNvPr id="17416" name="Object 35">
                        <a:extLst>
                          <a:ext uri="{FF2B5EF4-FFF2-40B4-BE49-F238E27FC236}">
                            <a16:creationId xmlns:a16="http://schemas.microsoft.com/office/drawing/2014/main" id="{937A0C67-CA08-9248-8123-CDA6A27364B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2450" y="5734050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7" name="Object 36">
            <a:extLst>
              <a:ext uri="{FF2B5EF4-FFF2-40B4-BE49-F238E27FC236}">
                <a16:creationId xmlns:a16="http://schemas.microsoft.com/office/drawing/2014/main" id="{235D8A77-913F-3047-A112-97977CB672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43663" y="580548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6731000" imgH="4686300" progId="Equation.3">
                  <p:embed/>
                </p:oleObj>
              </mc:Choice>
              <mc:Fallback>
                <p:oleObj name="方程式" r:id="rId8" imgW="6731000" imgH="4686300" progId="Equation.3">
                  <p:embed/>
                  <p:pic>
                    <p:nvPicPr>
                      <p:cNvPr id="17417" name="Object 36">
                        <a:extLst>
                          <a:ext uri="{FF2B5EF4-FFF2-40B4-BE49-F238E27FC236}">
                            <a16:creationId xmlns:a16="http://schemas.microsoft.com/office/drawing/2014/main" id="{235D8A77-913F-3047-A112-97977CB672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3" y="580548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BBBDA8-06D9-E842-B2F7-8736D52D5A0B}"/>
              </a:ext>
            </a:extLst>
          </p:cNvPr>
          <p:cNvSpPr txBox="1"/>
          <p:nvPr/>
        </p:nvSpPr>
        <p:spPr bwMode="auto">
          <a:xfrm>
            <a:off x="3339171" y="4112897"/>
            <a:ext cx="2913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要不，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末狀態不能編號，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C5D70D-F66C-1133-512E-2D66DA02BA01}"/>
              </a:ext>
            </a:extLst>
          </p:cNvPr>
          <p:cNvSpPr txBox="1"/>
          <p:nvPr/>
        </p:nvSpPr>
        <p:spPr bwMode="auto">
          <a:xfrm>
            <a:off x="3339171" y="4536043"/>
            <a:ext cx="25923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那就不會計算了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id="{546F9D4F-0BD0-71F6-6CF9-55007B7BE6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064231"/>
              </p:ext>
            </p:extLst>
          </p:nvPr>
        </p:nvGraphicFramePr>
        <p:xfrm>
          <a:off x="2106390" y="951645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3505200" imgH="4686300" progId="Equation.3">
                  <p:embed/>
                </p:oleObj>
              </mc:Choice>
              <mc:Fallback>
                <p:oleObj name="方程式" r:id="rId9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6390" y="951645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105A161-0519-9716-8DCF-8EF0748169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391341"/>
              </p:ext>
            </p:extLst>
          </p:nvPr>
        </p:nvGraphicFramePr>
        <p:xfrm>
          <a:off x="3408757" y="947423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3505200" imgH="4686300" progId="Equation.3">
                  <p:embed/>
                </p:oleObj>
              </mc:Choice>
              <mc:Fallback>
                <p:oleObj name="方程式" r:id="rId11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8757" y="947423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52510E59-CB5B-20BF-578D-37F2EFA004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447798"/>
              </p:ext>
            </p:extLst>
          </p:nvPr>
        </p:nvGraphicFramePr>
        <p:xfrm>
          <a:off x="6755918" y="1016794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3505200" imgH="4686300" progId="Equation.3">
                  <p:embed/>
                </p:oleObj>
              </mc:Choice>
              <mc:Fallback>
                <p:oleObj name="方程式" r:id="rId12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5918" y="1016794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0641918F-5F69-694A-D735-EF532E9A87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055020"/>
              </p:ext>
            </p:extLst>
          </p:nvPr>
        </p:nvGraphicFramePr>
        <p:xfrm>
          <a:off x="8124825" y="1026042"/>
          <a:ext cx="2381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3505200" imgH="4686300" progId="Equation.3">
                  <p:embed/>
                </p:oleObj>
              </mc:Choice>
              <mc:Fallback>
                <p:oleObj name="方程式" r:id="rId13" imgW="3505200" imgH="4686300" progId="Equation.3">
                  <p:embed/>
                  <p:pic>
                    <p:nvPicPr>
                      <p:cNvPr id="11266" name="Object 8">
                        <a:extLst>
                          <a:ext uri="{FF2B5EF4-FFF2-40B4-BE49-F238E27FC236}">
                            <a16:creationId xmlns:a16="http://schemas.microsoft.com/office/drawing/2014/main" id="{A18AA9BC-0161-1642-87C8-FE51DE3DBA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4825" y="1026042"/>
                        <a:ext cx="2381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51061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9DB260-EC58-A2DA-14CB-585F61E83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04664"/>
            <a:ext cx="6070600" cy="41402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70AABB15-224D-84F2-648C-9478FA8D0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24" y="4367220"/>
            <a:ext cx="1353752" cy="203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E2CA-36D7-98DF-9310-0F0B53CA7051}"/>
              </a:ext>
            </a:extLst>
          </p:cNvPr>
          <p:cNvSpPr txBox="1"/>
          <p:nvPr/>
        </p:nvSpPr>
        <p:spPr>
          <a:xfrm>
            <a:off x="3895124" y="6423679"/>
            <a:ext cx="1997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W" sz="1800" dirty="0"/>
              <a:t>Alain Aspect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519E9-6617-6ADB-41D4-1AE6C34EF3DB}"/>
              </a:ext>
            </a:extLst>
          </p:cNvPr>
          <p:cNvSpPr txBox="1"/>
          <p:nvPr/>
        </p:nvSpPr>
        <p:spPr>
          <a:xfrm>
            <a:off x="5508104" y="50851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TW" sz="1800" dirty="0">
                <a:latin typeface="+mj-lt"/>
                <a:ea typeface="PMingLiU" panose="02020500000000000000" pitchFamily="18" charset="-120"/>
              </a:rPr>
              <a:t>隱藏參數是錯的！</a:t>
            </a:r>
          </a:p>
        </p:txBody>
      </p:sp>
    </p:spTree>
    <p:extLst>
      <p:ext uri="{BB962C8B-B14F-4D97-AF65-F5344CB8AC3E}">
        <p14:creationId xmlns:p14="http://schemas.microsoft.com/office/powerpoint/2010/main" val="15910578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6"/>
          <a:stretch>
            <a:fillRect/>
          </a:stretch>
        </p:blipFill>
        <p:spPr bwMode="auto">
          <a:xfrm>
            <a:off x="928688" y="1500188"/>
            <a:ext cx="38385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2"/>
          <p:cNvSpPr txBox="1">
            <a:spLocks noChangeArrowheads="1"/>
          </p:cNvSpPr>
          <p:nvPr/>
        </p:nvSpPr>
        <p:spPr bwMode="auto">
          <a:xfrm>
            <a:off x="3429000" y="714375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激發的機制</a:t>
            </a:r>
          </a:p>
        </p:txBody>
      </p:sp>
      <p:sp>
        <p:nvSpPr>
          <p:cNvPr id="5" name="橢圓 4"/>
          <p:cNvSpPr/>
          <p:nvPr/>
        </p:nvSpPr>
        <p:spPr>
          <a:xfrm>
            <a:off x="2571750" y="1500188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500688" y="1571625"/>
          <a:ext cx="200025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143000" imgH="393480" progId="Equation.3">
                  <p:embed/>
                </p:oleObj>
              </mc:Choice>
              <mc:Fallback>
                <p:oleObj name="方程式" r:id="rId3" imgW="1143000" imgH="393480" progId="Equation.3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1571625"/>
                        <a:ext cx="2000250" cy="6873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0"/>
          <a:stretch>
            <a:fillRect/>
          </a:stretch>
        </p:blipFill>
        <p:spPr bwMode="auto">
          <a:xfrm>
            <a:off x="971550" y="4149725"/>
            <a:ext cx="3838575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橢圓 3"/>
          <p:cNvSpPr/>
          <p:nvPr/>
        </p:nvSpPr>
        <p:spPr>
          <a:xfrm>
            <a:off x="3257550" y="6007100"/>
            <a:ext cx="171450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4584" name="文字方塊 8"/>
          <p:cNvSpPr txBox="1">
            <a:spLocks noChangeArrowheads="1"/>
          </p:cNvSpPr>
          <p:nvPr/>
        </p:nvSpPr>
        <p:spPr bwMode="auto">
          <a:xfrm>
            <a:off x="900113" y="1052513"/>
            <a:ext cx="1643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吸收光子</a:t>
            </a:r>
          </a:p>
        </p:txBody>
      </p:sp>
      <p:sp>
        <p:nvSpPr>
          <p:cNvPr id="20490" name="文字方塊 9"/>
          <p:cNvSpPr txBox="1">
            <a:spLocks noChangeArrowheads="1"/>
          </p:cNvSpPr>
          <p:nvPr/>
        </p:nvSpPr>
        <p:spPr bwMode="auto">
          <a:xfrm>
            <a:off x="971550" y="3644900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電子撞擊</a:t>
            </a:r>
          </a:p>
        </p:txBody>
      </p:sp>
      <p:pic>
        <p:nvPicPr>
          <p:cNvPr id="130053" name="Picture 5" descr="http://www.swondesign.com/projects/menu_3/project_11/images/16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5157788"/>
            <a:ext cx="22193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Picture 7" descr="http://www.avidimages.com/preview/2006/08/11/neon_light_open_sign_avidimages_651_prev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162718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文字方塊 12"/>
          <p:cNvSpPr txBox="1">
            <a:spLocks noChangeArrowheads="1"/>
          </p:cNvSpPr>
          <p:nvPr/>
        </p:nvSpPr>
        <p:spPr bwMode="auto">
          <a:xfrm>
            <a:off x="5435600" y="2492375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起點在室溫下只能是基態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2049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84313"/>
            <a:ext cx="33432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 descr="C:\Users\Chia-Hung Chang\Downloads\Data\Knight\Media\Chapter42\Images\42_26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7" r="74495" b="68343"/>
          <a:stretch>
            <a:fillRect/>
          </a:stretch>
        </p:blipFill>
        <p:spPr bwMode="auto">
          <a:xfrm>
            <a:off x="5508625" y="2781300"/>
            <a:ext cx="9779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02" name="Object 3"/>
          <p:cNvGraphicFramePr>
            <a:graphicFrameLocks noChangeAspect="1"/>
          </p:cNvGraphicFramePr>
          <p:nvPr/>
        </p:nvGraphicFramePr>
        <p:xfrm>
          <a:off x="3419475" y="5445125"/>
          <a:ext cx="177482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560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5445125"/>
                        <a:ext cx="1774825" cy="500063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5" name="文字方塊 7"/>
          <p:cNvSpPr txBox="1">
            <a:spLocks noChangeArrowheads="1"/>
          </p:cNvSpPr>
          <p:nvPr/>
        </p:nvSpPr>
        <p:spPr bwMode="auto">
          <a:xfrm>
            <a:off x="3059113" y="4941888"/>
            <a:ext cx="2592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Selection Rule </a:t>
            </a:r>
            <a:r>
              <a:rPr lang="zh-TW" altLang="en-US">
                <a:latin typeface="Times New Roman" charset="0"/>
                <a:cs typeface="Times New Roman" charset="0"/>
              </a:rPr>
              <a:t>選擇規則</a:t>
            </a:r>
          </a:p>
        </p:txBody>
      </p:sp>
      <p:sp>
        <p:nvSpPr>
          <p:cNvPr id="25606" name="文字方塊 8"/>
          <p:cNvSpPr txBox="1">
            <a:spLocks noChangeArrowheads="1"/>
          </p:cNvSpPr>
          <p:nvPr/>
        </p:nvSpPr>
        <p:spPr bwMode="auto">
          <a:xfrm>
            <a:off x="3059113" y="450850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角動量守恆對可以躍遷的狀態是有限制的。</a:t>
            </a:r>
          </a:p>
        </p:txBody>
      </p:sp>
      <p:pic>
        <p:nvPicPr>
          <p:cNvPr id="25607" name="Picture 4" descr="C:\Users\Chia-Hung Chang\Downloads\Data\Knight\Media\Chapter42\Images\42_UnnumPho_p1316-P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6250"/>
            <a:ext cx="19558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文字方塊 10"/>
          <p:cNvSpPr txBox="1">
            <a:spLocks noChangeArrowheads="1"/>
          </p:cNvSpPr>
          <p:nvPr/>
        </p:nvSpPr>
        <p:spPr bwMode="auto">
          <a:xfrm>
            <a:off x="6443663" y="1844675"/>
            <a:ext cx="2449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Beryllium</a:t>
            </a:r>
            <a:r>
              <a:rPr lang="zh-TW" altLang="en-US">
                <a:latin typeface="Times New Roman" charset="0"/>
                <a:cs typeface="Times New Roman" charset="0"/>
              </a:rPr>
              <a:t> 離子的放光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C:\Users\Chia-Hung Chang\Downloads\Data\Knight\Media\Chapter42\Images\42_28Figurea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" b="3845"/>
          <a:stretch>
            <a:fillRect/>
          </a:stretch>
        </p:blipFill>
        <p:spPr bwMode="auto">
          <a:xfrm>
            <a:off x="1187450" y="620713"/>
            <a:ext cx="345757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C:\Users\Chia-Hung Chang\Downloads\Data\Knight\Media\Chapter42\Images\42_28Figureb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/>
          <a:stretch>
            <a:fillRect/>
          </a:stretch>
        </p:blipFill>
        <p:spPr bwMode="auto">
          <a:xfrm>
            <a:off x="1258888" y="4437063"/>
            <a:ext cx="33401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6" name="Object 3"/>
          <p:cNvGraphicFramePr>
            <a:graphicFrameLocks noChangeAspect="1"/>
          </p:cNvGraphicFramePr>
          <p:nvPr/>
        </p:nvGraphicFramePr>
        <p:xfrm>
          <a:off x="5219700" y="1268413"/>
          <a:ext cx="17748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901440" imgH="253800" progId="Equation.3">
                  <p:embed/>
                </p:oleObj>
              </mc:Choice>
              <mc:Fallback>
                <p:oleObj name="方程式" r:id="rId4" imgW="901440" imgH="253800" progId="Equation.3">
                  <p:embed/>
                  <p:pic>
                    <p:nvPicPr>
                      <p:cNvPr id="266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268413"/>
                        <a:ext cx="1774825" cy="5000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文字方塊 6"/>
          <p:cNvSpPr txBox="1">
            <a:spLocks noChangeArrowheads="1"/>
          </p:cNvSpPr>
          <p:nvPr/>
        </p:nvSpPr>
        <p:spPr bwMode="auto">
          <a:xfrm>
            <a:off x="5003800" y="3716338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en-US" altLang="zh-TW">
                <a:latin typeface="Times New Roman" charset="0"/>
                <a:cs typeface="Times New Roman" charset="0"/>
              </a:rPr>
              <a:t>Na</a:t>
            </a:r>
            <a:r>
              <a:rPr lang="zh-TW" altLang="en-US">
                <a:latin typeface="Times New Roman" charset="0"/>
                <a:cs typeface="Times New Roman" charset="0"/>
              </a:rPr>
              <a:t>的能階與放射光譜</a:t>
            </a:r>
          </a:p>
        </p:txBody>
      </p:sp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5219700" y="1916113"/>
          <a:ext cx="2000250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143000" imgH="393480" progId="Equation.3">
                  <p:embed/>
                </p:oleObj>
              </mc:Choice>
              <mc:Fallback>
                <p:oleObj name="方程式" r:id="rId6" imgW="1143000" imgH="393480" progId="Equation.3">
                  <p:embed/>
                  <p:pic>
                    <p:nvPicPr>
                      <p:cNvPr id="2662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916113"/>
                        <a:ext cx="2000250" cy="68738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C:\Users\Chia-Hung Chang\Downloads\Data\Knight\Media\Chapter42\Images\42_27Figure-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3" t="25896"/>
          <a:stretch>
            <a:fillRect/>
          </a:stretch>
        </p:blipFill>
        <p:spPr bwMode="auto">
          <a:xfrm>
            <a:off x="3214688" y="714375"/>
            <a:ext cx="2138362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文字方塊 2"/>
          <p:cNvSpPr txBox="1">
            <a:spLocks noChangeArrowheads="1"/>
          </p:cNvSpPr>
          <p:nvPr/>
        </p:nvSpPr>
        <p:spPr bwMode="auto">
          <a:xfrm>
            <a:off x="1785938" y="2714625"/>
            <a:ext cx="5072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電子自激發態躍遷是一個無法預測的量子躍遷</a:t>
            </a:r>
          </a:p>
        </p:txBody>
      </p:sp>
      <p:pic>
        <p:nvPicPr>
          <p:cNvPr id="57348" name="Picture 2" descr="C:\Users\Chia-Hung Chang\Downloads\Data\Knight\Media\Chapter42\Images\42_30Figure-F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714750"/>
            <a:ext cx="35956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文字方塊 4"/>
          <p:cNvSpPr txBox="1">
            <a:spLocks noChangeArrowheads="1"/>
          </p:cNvSpPr>
          <p:nvPr/>
        </p:nvSpPr>
        <p:spPr bwMode="auto">
          <a:xfrm>
            <a:off x="1785938" y="3214688"/>
            <a:ext cx="6000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激發一群原子，由放出光子數，測量躍遷與時間的關係</a:t>
            </a:r>
          </a:p>
        </p:txBody>
      </p:sp>
      <p:sp>
        <p:nvSpPr>
          <p:cNvPr id="57350" name="文字方塊 5"/>
          <p:cNvSpPr txBox="1">
            <a:spLocks noChangeArrowheads="1"/>
          </p:cNvSpPr>
          <p:nvPr/>
        </p:nvSpPr>
        <p:spPr bwMode="auto">
          <a:xfrm>
            <a:off x="4857750" y="3857625"/>
            <a:ext cx="235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躍遷並非立即</a:t>
            </a:r>
          </a:p>
        </p:txBody>
      </p:sp>
      <p:sp>
        <p:nvSpPr>
          <p:cNvPr id="57351" name="文字方塊 6"/>
          <p:cNvSpPr txBox="1">
            <a:spLocks noChangeArrowheads="1"/>
          </p:cNvSpPr>
          <p:nvPr/>
        </p:nvSpPr>
        <p:spPr bwMode="auto">
          <a:xfrm>
            <a:off x="4857750" y="4357688"/>
            <a:ext cx="3500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完全相同的原子，停留在激發態的時間無法確定！</a:t>
            </a:r>
          </a:p>
        </p:txBody>
      </p:sp>
      <p:sp>
        <p:nvSpPr>
          <p:cNvPr id="57352" name="文字方塊 7"/>
          <p:cNvSpPr txBox="1">
            <a:spLocks noChangeArrowheads="1"/>
          </p:cNvSpPr>
          <p:nvPr/>
        </p:nvSpPr>
        <p:spPr bwMode="auto">
          <a:xfrm>
            <a:off x="4857750" y="5214938"/>
            <a:ext cx="4071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eaLnBrk="1" hangingPunct="1"/>
            <a:r>
              <a:rPr lang="zh-TW" altLang="en-US">
                <a:latin typeface="Times New Roman" charset="0"/>
                <a:cs typeface="Times New Roman" charset="0"/>
              </a:rPr>
              <a:t>單位時間內，躍遷發生的機率可以預測。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\\Mac\Dropbox\Documents\課程\Young\Chapter39\A_Images\A_Figures_and_Photos\39_28_Figur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4514653" cy="26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\\Mac\Dropbox\Documents\課程\Young\Chapter39\A_Images\A_Figures_and_Photos\39_28_FigureB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57" y="348054"/>
            <a:ext cx="4186648" cy="260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\\Mac\Dropbox\Documents\課程\Young\Chapter39\A_Images\A_Figures_and_Photos\39_28_Figure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778" y="3501008"/>
            <a:ext cx="5450757" cy="274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6141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\\Mac\Dropbox\Documents\課程\Young\Chapter39\A_Images\A_Figures_and_Photos\39_29_Figur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47100" cy="55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7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5" name="AutoShape 2">
            <a:extLst>
              <a:ext uri="{FF2B5EF4-FFF2-40B4-BE49-F238E27FC236}">
                <a16:creationId xmlns:a16="http://schemas.microsoft.com/office/drawing/2014/main" id="{7D96D0BA-DACC-D840-8864-71DE8298F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563" y="2781300"/>
            <a:ext cx="2016125" cy="1439863"/>
          </a:xfrm>
          <a:prstGeom prst="cloudCallout">
            <a:avLst>
              <a:gd name="adj1" fmla="val -32361"/>
              <a:gd name="adj2" fmla="val 4139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pic>
        <p:nvPicPr>
          <p:cNvPr id="16396" name="Picture 3" descr="pdss017017">
            <a:extLst>
              <a:ext uri="{FF2B5EF4-FFF2-40B4-BE49-F238E27FC236}">
                <a16:creationId xmlns:a16="http://schemas.microsoft.com/office/drawing/2014/main" id="{45F76D54-A3B0-FB46-A16C-E731FCA7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129063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Oval 4">
            <a:extLst>
              <a:ext uri="{FF2B5EF4-FFF2-40B4-BE49-F238E27FC236}">
                <a16:creationId xmlns:a16="http://schemas.microsoft.com/office/drawing/2014/main" id="{0E3FA300-9418-D841-9C62-F68240EC5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8" name="Oval 5">
            <a:extLst>
              <a:ext uri="{FF2B5EF4-FFF2-40B4-BE49-F238E27FC236}">
                <a16:creationId xmlns:a16="http://schemas.microsoft.com/office/drawing/2014/main" id="{034AFF28-6F93-4E4A-AFD7-26387AB5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6386" name="Object 6">
            <a:extLst>
              <a:ext uri="{FF2B5EF4-FFF2-40B4-BE49-F238E27FC236}">
                <a16:creationId xmlns:a16="http://schemas.microsoft.com/office/drawing/2014/main" id="{4B22DBE9-2582-1E4E-92D2-470E385D0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1313" y="6165850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6731000" imgH="4686300" progId="Equation.3">
                  <p:embed/>
                </p:oleObj>
              </mc:Choice>
              <mc:Fallback>
                <p:oleObj name="方程式" r:id="rId3" imgW="6731000" imgH="4686300" progId="Equation.3">
                  <p:embed/>
                  <p:pic>
                    <p:nvPicPr>
                      <p:cNvPr id="16386" name="Object 6">
                        <a:extLst>
                          <a:ext uri="{FF2B5EF4-FFF2-40B4-BE49-F238E27FC236}">
                            <a16:creationId xmlns:a16="http://schemas.microsoft.com/office/drawing/2014/main" id="{4B22DBE9-2582-1E4E-92D2-470E385D0A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1313" y="6165850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7">
            <a:extLst>
              <a:ext uri="{FF2B5EF4-FFF2-40B4-BE49-F238E27FC236}">
                <a16:creationId xmlns:a16="http://schemas.microsoft.com/office/drawing/2014/main" id="{3BEB90EA-70E5-D648-8E4B-C627AE3D18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79813" y="6165850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7315200" imgH="4686300" progId="Equation.3">
                  <p:embed/>
                </p:oleObj>
              </mc:Choice>
              <mc:Fallback>
                <p:oleObj name="方程式" r:id="rId5" imgW="7315200" imgH="4686300" progId="Equation.3">
                  <p:embed/>
                  <p:pic>
                    <p:nvPicPr>
                      <p:cNvPr id="16387" name="Object 7">
                        <a:extLst>
                          <a:ext uri="{FF2B5EF4-FFF2-40B4-BE49-F238E27FC236}">
                            <a16:creationId xmlns:a16="http://schemas.microsoft.com/office/drawing/2014/main" id="{3BEB90EA-70E5-D648-8E4B-C627AE3D18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9813" y="6165850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9" name="AutoShape 8">
            <a:extLst>
              <a:ext uri="{FF2B5EF4-FFF2-40B4-BE49-F238E27FC236}">
                <a16:creationId xmlns:a16="http://schemas.microsoft.com/office/drawing/2014/main" id="{01AC18EC-D927-3243-9450-B47261D8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2708275"/>
            <a:ext cx="2016125" cy="1439863"/>
          </a:xfrm>
          <a:prstGeom prst="cloudCallout">
            <a:avLst>
              <a:gd name="adj1" fmla="val -24329"/>
              <a:gd name="adj2" fmla="val 41843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endParaRPr lang="zh-TW" altLang="en-US"/>
          </a:p>
        </p:txBody>
      </p:sp>
      <p:sp>
        <p:nvSpPr>
          <p:cNvPr id="16400" name="Line 9">
            <a:extLst>
              <a:ext uri="{FF2B5EF4-FFF2-40B4-BE49-F238E27FC236}">
                <a16:creationId xmlns:a16="http://schemas.microsoft.com/office/drawing/2014/main" id="{091C8F49-728E-D743-BEE8-8B7B2130E3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0700" y="1484313"/>
            <a:ext cx="503238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1" name="Line 10">
            <a:extLst>
              <a:ext uri="{FF2B5EF4-FFF2-40B4-BE49-F238E27FC236}">
                <a16:creationId xmlns:a16="http://schemas.microsoft.com/office/drawing/2014/main" id="{D86D1618-A351-AE4E-B7F4-77B5753DC8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2138" y="1484313"/>
            <a:ext cx="576262" cy="41052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2" name="Line 11">
            <a:extLst>
              <a:ext uri="{FF2B5EF4-FFF2-40B4-BE49-F238E27FC236}">
                <a16:creationId xmlns:a16="http://schemas.microsoft.com/office/drawing/2014/main" id="{02A5DA9E-55CA-3646-BF51-E8EF35EC1F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7100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03" name="Rectangle 12">
            <a:extLst>
              <a:ext uri="{FF2B5EF4-FFF2-40B4-BE49-F238E27FC236}">
                <a16:creationId xmlns:a16="http://schemas.microsoft.com/office/drawing/2014/main" id="{DDD1AB65-413A-B848-8B89-43DF1420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4" name="Oval 13">
            <a:extLst>
              <a:ext uri="{FF2B5EF4-FFF2-40B4-BE49-F238E27FC236}">
                <a16:creationId xmlns:a16="http://schemas.microsoft.com/office/drawing/2014/main" id="{C032EBF2-DDDC-4F43-A098-95C778F0B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5" name="Oval 14">
            <a:extLst>
              <a:ext uri="{FF2B5EF4-FFF2-40B4-BE49-F238E27FC236}">
                <a16:creationId xmlns:a16="http://schemas.microsoft.com/office/drawing/2014/main" id="{C8F5A400-92C2-4247-A043-9122B7194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7" name="Oval 16">
            <a:extLst>
              <a:ext uri="{FF2B5EF4-FFF2-40B4-BE49-F238E27FC236}">
                <a16:creationId xmlns:a16="http://schemas.microsoft.com/office/drawing/2014/main" id="{367551B8-14F9-614B-9BB7-9E7130BE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8" name="Oval 17">
            <a:extLst>
              <a:ext uri="{FF2B5EF4-FFF2-40B4-BE49-F238E27FC236}">
                <a16:creationId xmlns:a16="http://schemas.microsoft.com/office/drawing/2014/main" id="{79938C54-DC85-504A-9009-5B3C3DCBA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5734050"/>
            <a:ext cx="287337" cy="2873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09" name="Line 18">
            <a:extLst>
              <a:ext uri="{FF2B5EF4-FFF2-40B4-BE49-F238E27FC236}">
                <a16:creationId xmlns:a16="http://schemas.microsoft.com/office/drawing/2014/main" id="{53576B55-4780-A54A-AD29-ABBACA8411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5825" y="3644900"/>
            <a:ext cx="288925" cy="19446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0" name="Line 19">
            <a:extLst>
              <a:ext uri="{FF2B5EF4-FFF2-40B4-BE49-F238E27FC236}">
                <a16:creationId xmlns:a16="http://schemas.microsoft.com/office/drawing/2014/main" id="{2A300022-C738-734F-B58F-6646890A96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67625" y="3716338"/>
            <a:ext cx="215900" cy="18732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1" name="Line 20">
            <a:extLst>
              <a:ext uri="{FF2B5EF4-FFF2-40B4-BE49-F238E27FC236}">
                <a16:creationId xmlns:a16="http://schemas.microsoft.com/office/drawing/2014/main" id="{7B4A7A2A-9A63-D042-AFF9-29339D7A3C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484313"/>
            <a:ext cx="288925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2" name="Line 21">
            <a:extLst>
              <a:ext uri="{FF2B5EF4-FFF2-40B4-BE49-F238E27FC236}">
                <a16:creationId xmlns:a16="http://schemas.microsoft.com/office/drawing/2014/main" id="{0F82E021-47EA-084B-AE66-5B1897622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7625" y="1484313"/>
            <a:ext cx="144463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3" name="Line 22">
            <a:extLst>
              <a:ext uri="{FF2B5EF4-FFF2-40B4-BE49-F238E27FC236}">
                <a16:creationId xmlns:a16="http://schemas.microsoft.com/office/drawing/2014/main" id="{E4A03773-2280-A545-BB51-620283886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908050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414" name="Rectangle 23">
            <a:extLst>
              <a:ext uri="{FF2B5EF4-FFF2-40B4-BE49-F238E27FC236}">
                <a16:creationId xmlns:a16="http://schemas.microsoft.com/office/drawing/2014/main" id="{1DE62807-6153-8742-B4E8-902ED521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620713"/>
            <a:ext cx="2592388" cy="2873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5" name="Oval 24">
            <a:extLst>
              <a:ext uri="{FF2B5EF4-FFF2-40B4-BE49-F238E27FC236}">
                <a16:creationId xmlns:a16="http://schemas.microsoft.com/office/drawing/2014/main" id="{4FFBCFB9-BBF3-2043-864E-10636BF18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363" y="1052513"/>
            <a:ext cx="287337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416" name="Oval 25">
            <a:extLst>
              <a:ext uri="{FF2B5EF4-FFF2-40B4-BE49-F238E27FC236}">
                <a16:creationId xmlns:a16="http://schemas.microsoft.com/office/drawing/2014/main" id="{8BDE0DC9-3E09-4D44-8DD6-C9B1F54DF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1052513"/>
            <a:ext cx="287338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16389" name="Object 30">
            <a:extLst>
              <a:ext uri="{FF2B5EF4-FFF2-40B4-BE49-F238E27FC236}">
                <a16:creationId xmlns:a16="http://schemas.microsoft.com/office/drawing/2014/main" id="{FC3C5D8A-3B07-0F45-8D23-8F04B9E2A4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1275" y="1196975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6731000" imgH="4686300" progId="Equation.3">
                  <p:embed/>
                </p:oleObj>
              </mc:Choice>
              <mc:Fallback>
                <p:oleObj name="方程式" r:id="rId7" imgW="6731000" imgH="4686300" progId="Equation.3">
                  <p:embed/>
                  <p:pic>
                    <p:nvPicPr>
                      <p:cNvPr id="16389" name="Object 30">
                        <a:extLst>
                          <a:ext uri="{FF2B5EF4-FFF2-40B4-BE49-F238E27FC236}">
                            <a16:creationId xmlns:a16="http://schemas.microsoft.com/office/drawing/2014/main" id="{FC3C5D8A-3B07-0F45-8D23-8F04B9E2A4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1196975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31">
            <a:extLst>
              <a:ext uri="{FF2B5EF4-FFF2-40B4-BE49-F238E27FC236}">
                <a16:creationId xmlns:a16="http://schemas.microsoft.com/office/drawing/2014/main" id="{8E781545-0BB4-784B-9178-D9F589E73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1125538"/>
          <a:ext cx="45561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6731000" imgH="4686300" progId="Equation.3">
                  <p:embed/>
                </p:oleObj>
              </mc:Choice>
              <mc:Fallback>
                <p:oleObj name="方程式" r:id="rId8" imgW="6731000" imgH="4686300" progId="Equation.3">
                  <p:embed/>
                  <p:pic>
                    <p:nvPicPr>
                      <p:cNvPr id="16390" name="Object 31">
                        <a:extLst>
                          <a:ext uri="{FF2B5EF4-FFF2-40B4-BE49-F238E27FC236}">
                            <a16:creationId xmlns:a16="http://schemas.microsoft.com/office/drawing/2014/main" id="{8E781545-0BB4-784B-9178-D9F589E73A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125538"/>
                        <a:ext cx="45561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32">
            <a:extLst>
              <a:ext uri="{FF2B5EF4-FFF2-40B4-BE49-F238E27FC236}">
                <a16:creationId xmlns:a16="http://schemas.microsoft.com/office/drawing/2014/main" id="{755F4B90-ECEF-E643-A781-6392220E92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6853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7315200" imgH="4686300" progId="Equation.3">
                  <p:embed/>
                </p:oleObj>
              </mc:Choice>
              <mc:Fallback>
                <p:oleObj name="方程式" r:id="rId9" imgW="7315200" imgH="4686300" progId="Equation.3">
                  <p:embed/>
                  <p:pic>
                    <p:nvPicPr>
                      <p:cNvPr id="16391" name="Object 32">
                        <a:extLst>
                          <a:ext uri="{FF2B5EF4-FFF2-40B4-BE49-F238E27FC236}">
                            <a16:creationId xmlns:a16="http://schemas.microsoft.com/office/drawing/2014/main" id="{755F4B90-ECEF-E643-A781-6392220E92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33">
            <a:extLst>
              <a:ext uri="{FF2B5EF4-FFF2-40B4-BE49-F238E27FC236}">
                <a16:creationId xmlns:a16="http://schemas.microsoft.com/office/drawing/2014/main" id="{340D87E6-BC48-A144-A749-575D5A0A582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7988" y="1125538"/>
          <a:ext cx="4968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7315200" imgH="4686300" progId="Equation.3">
                  <p:embed/>
                </p:oleObj>
              </mc:Choice>
              <mc:Fallback>
                <p:oleObj name="方程式" r:id="rId10" imgW="7315200" imgH="4686300" progId="Equation.3">
                  <p:embed/>
                  <p:pic>
                    <p:nvPicPr>
                      <p:cNvPr id="16392" name="Object 33">
                        <a:extLst>
                          <a:ext uri="{FF2B5EF4-FFF2-40B4-BE49-F238E27FC236}">
                            <a16:creationId xmlns:a16="http://schemas.microsoft.com/office/drawing/2014/main" id="{340D87E6-BC48-A144-A749-575D5A0A58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7988" y="1125538"/>
                        <a:ext cx="4968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34">
            <a:extLst>
              <a:ext uri="{FF2B5EF4-FFF2-40B4-BE49-F238E27FC236}">
                <a16:creationId xmlns:a16="http://schemas.microsoft.com/office/drawing/2014/main" id="{73A28C04-71DF-084A-BF04-774F8C346D7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42150" y="6237288"/>
          <a:ext cx="45561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6731000" imgH="4686300" progId="Equation.3">
                  <p:embed/>
                </p:oleObj>
              </mc:Choice>
              <mc:Fallback>
                <p:oleObj name="方程式" r:id="rId11" imgW="6731000" imgH="4686300" progId="Equation.3">
                  <p:embed/>
                  <p:pic>
                    <p:nvPicPr>
                      <p:cNvPr id="16393" name="Object 34">
                        <a:extLst>
                          <a:ext uri="{FF2B5EF4-FFF2-40B4-BE49-F238E27FC236}">
                            <a16:creationId xmlns:a16="http://schemas.microsoft.com/office/drawing/2014/main" id="{73A28C04-71DF-084A-BF04-774F8C346D7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150" y="6237288"/>
                        <a:ext cx="45561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35">
            <a:extLst>
              <a:ext uri="{FF2B5EF4-FFF2-40B4-BE49-F238E27FC236}">
                <a16:creationId xmlns:a16="http://schemas.microsoft.com/office/drawing/2014/main" id="{03CA77C5-3F9D-FA48-84A4-F9E74215A7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40650" y="6237288"/>
          <a:ext cx="496888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7315200" imgH="4686300" progId="Equation.3">
                  <p:embed/>
                </p:oleObj>
              </mc:Choice>
              <mc:Fallback>
                <p:oleObj name="方程式" r:id="rId12" imgW="7315200" imgH="4686300" progId="Equation.3">
                  <p:embed/>
                  <p:pic>
                    <p:nvPicPr>
                      <p:cNvPr id="16394" name="Object 35">
                        <a:extLst>
                          <a:ext uri="{FF2B5EF4-FFF2-40B4-BE49-F238E27FC236}">
                            <a16:creationId xmlns:a16="http://schemas.microsoft.com/office/drawing/2014/main" id="{03CA77C5-3F9D-FA48-84A4-F9E74215A7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6237288"/>
                        <a:ext cx="496888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AF45A-9FC4-EF0D-AFD0-3377E2C65768}"/>
                  </a:ext>
                </a:extLst>
              </p:cNvPr>
              <p:cNvSpPr txBox="1"/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AF45A-9FC4-EF0D-AFD0-3377E2C65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17504" y="3095876"/>
                <a:ext cx="230832" cy="276999"/>
              </a:xfrm>
              <a:prstGeom prst="rect">
                <a:avLst/>
              </a:prstGeom>
              <a:blipFill>
                <a:blip r:embed="rId13"/>
                <a:stretch>
                  <a:fillRect l="-10526"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C4C4C7C-6EC4-4C47-6298-FD1DB9F27483}"/>
              </a:ext>
            </a:extLst>
          </p:cNvPr>
          <p:cNvSpPr txBox="1"/>
          <p:nvPr/>
        </p:nvSpPr>
        <p:spPr bwMode="auto">
          <a:xfrm>
            <a:off x="3744918" y="4284284"/>
            <a:ext cx="4123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不然，編號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必須沒有觀察上的意義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C2CC1-E968-888E-3E16-D548BBC27CE8}"/>
              </a:ext>
            </a:extLst>
          </p:cNvPr>
          <p:cNvSpPr txBox="1"/>
          <p:nvPr/>
        </p:nvSpPr>
        <p:spPr bwMode="auto">
          <a:xfrm>
            <a:off x="3744918" y="5040401"/>
            <a:ext cx="5291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如此的話</a:t>
            </a:r>
            <a:r>
              <a:rPr lang="en-GB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實驗結果在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兩個電子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互換後必須不變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D77ADE-255E-8FD5-65BF-0DE30E3A8F42}"/>
              </a:ext>
            </a:extLst>
          </p:cNvPr>
          <p:cNvSpPr txBox="1"/>
          <p:nvPr/>
        </p:nvSpPr>
        <p:spPr bwMode="auto">
          <a:xfrm>
            <a:off x="3744629" y="4653998"/>
            <a:ext cx="50969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意思是實驗結果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與如何編號無關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5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12531</TotalTime>
  <Words>2896</Words>
  <Application>Microsoft Macintosh PowerPoint</Application>
  <PresentationFormat>On-screen Show (4:3)</PresentationFormat>
  <Paragraphs>465</Paragraphs>
  <Slides>86</Slides>
  <Notes>2</Notes>
  <HiddenSlides>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PMingLiU</vt:lpstr>
      <vt:lpstr>PMingLiU</vt:lpstr>
      <vt:lpstr>Arial</vt:lpstr>
      <vt:lpstr>Calibri</vt:lpstr>
      <vt:lpstr>Cambria Math</vt:lpstr>
      <vt:lpstr>Times New Roman</vt:lpstr>
      <vt:lpstr>Office 佈景主題</vt:lpstr>
      <vt:lpstr>方程式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592</cp:revision>
  <cp:lastPrinted>2024-05-23T01:22:21Z</cp:lastPrinted>
  <dcterms:created xsi:type="dcterms:W3CDTF">2008-03-17T12:32:20Z</dcterms:created>
  <dcterms:modified xsi:type="dcterms:W3CDTF">2024-05-29T03:45:05Z</dcterms:modified>
</cp:coreProperties>
</file>