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7"/>
  </p:notesMasterIdLst>
  <p:handoutMasterIdLst>
    <p:handoutMasterId r:id="rId158"/>
  </p:handoutMasterIdLst>
  <p:sldIdLst>
    <p:sldId id="1914" r:id="rId2"/>
    <p:sldId id="1833" r:id="rId3"/>
    <p:sldId id="361" r:id="rId4"/>
    <p:sldId id="573" r:id="rId5"/>
    <p:sldId id="1803" r:id="rId6"/>
    <p:sldId id="405" r:id="rId7"/>
    <p:sldId id="407" r:id="rId8"/>
    <p:sldId id="282" r:id="rId9"/>
    <p:sldId id="408" r:id="rId10"/>
    <p:sldId id="409" r:id="rId11"/>
    <p:sldId id="1868" r:id="rId12"/>
    <p:sldId id="1834" r:id="rId13"/>
    <p:sldId id="1828" r:id="rId14"/>
    <p:sldId id="362" r:id="rId15"/>
    <p:sldId id="1852" r:id="rId16"/>
    <p:sldId id="563" r:id="rId17"/>
    <p:sldId id="1832" r:id="rId18"/>
    <p:sldId id="1859" r:id="rId19"/>
    <p:sldId id="1831" r:id="rId20"/>
    <p:sldId id="1835" r:id="rId21"/>
    <p:sldId id="1838" r:id="rId22"/>
    <p:sldId id="1887" r:id="rId23"/>
    <p:sldId id="373" r:id="rId24"/>
    <p:sldId id="1872" r:id="rId25"/>
    <p:sldId id="1873" r:id="rId26"/>
    <p:sldId id="1874" r:id="rId27"/>
    <p:sldId id="1875" r:id="rId28"/>
    <p:sldId id="1876" r:id="rId29"/>
    <p:sldId id="1877" r:id="rId30"/>
    <p:sldId id="1915" r:id="rId31"/>
    <p:sldId id="1916" r:id="rId32"/>
    <p:sldId id="1917" r:id="rId33"/>
    <p:sldId id="1869" r:id="rId34"/>
    <p:sldId id="526" r:id="rId35"/>
    <p:sldId id="372" r:id="rId36"/>
    <p:sldId id="1827" r:id="rId37"/>
    <p:sldId id="1892" r:id="rId38"/>
    <p:sldId id="371" r:id="rId39"/>
    <p:sldId id="1863" r:id="rId40"/>
    <p:sldId id="1826" r:id="rId41"/>
    <p:sldId id="527" r:id="rId42"/>
    <p:sldId id="1825" r:id="rId43"/>
    <p:sldId id="1893" r:id="rId44"/>
    <p:sldId id="1894" r:id="rId45"/>
    <p:sldId id="1908" r:id="rId46"/>
    <p:sldId id="1906" r:id="rId47"/>
    <p:sldId id="496" r:id="rId48"/>
    <p:sldId id="545" r:id="rId49"/>
    <p:sldId id="1907" r:id="rId50"/>
    <p:sldId id="1896" r:id="rId51"/>
    <p:sldId id="1897" r:id="rId52"/>
    <p:sldId id="1898" r:id="rId53"/>
    <p:sldId id="1899" r:id="rId54"/>
    <p:sldId id="1900" r:id="rId55"/>
    <p:sldId id="1901" r:id="rId56"/>
    <p:sldId id="1902" r:id="rId57"/>
    <p:sldId id="1903" r:id="rId58"/>
    <p:sldId id="546" r:id="rId59"/>
    <p:sldId id="1860" r:id="rId60"/>
    <p:sldId id="1862" r:id="rId61"/>
    <p:sldId id="1895" r:id="rId62"/>
    <p:sldId id="360" r:id="rId63"/>
    <p:sldId id="364" r:id="rId64"/>
    <p:sldId id="1904" r:id="rId65"/>
    <p:sldId id="1865" r:id="rId66"/>
    <p:sldId id="381" r:id="rId67"/>
    <p:sldId id="543" r:id="rId68"/>
    <p:sldId id="544" r:id="rId69"/>
    <p:sldId id="365" r:id="rId70"/>
    <p:sldId id="1886" r:id="rId71"/>
    <p:sldId id="1879" r:id="rId72"/>
    <p:sldId id="1885" r:id="rId73"/>
    <p:sldId id="547" r:id="rId74"/>
    <p:sldId id="1883" r:id="rId75"/>
    <p:sldId id="1884" r:id="rId76"/>
    <p:sldId id="377" r:id="rId77"/>
    <p:sldId id="549" r:id="rId78"/>
    <p:sldId id="1882" r:id="rId79"/>
    <p:sldId id="1880" r:id="rId80"/>
    <p:sldId id="548" r:id="rId81"/>
    <p:sldId id="1881" r:id="rId82"/>
    <p:sldId id="574" r:id="rId83"/>
    <p:sldId id="532" r:id="rId84"/>
    <p:sldId id="380" r:id="rId85"/>
    <p:sldId id="379" r:id="rId86"/>
    <p:sldId id="366" r:id="rId87"/>
    <p:sldId id="533" r:id="rId88"/>
    <p:sldId id="575" r:id="rId89"/>
    <p:sldId id="542" r:id="rId90"/>
    <p:sldId id="550" r:id="rId91"/>
    <p:sldId id="534" r:id="rId92"/>
    <p:sldId id="551" r:id="rId93"/>
    <p:sldId id="552" r:id="rId94"/>
    <p:sldId id="367" r:id="rId95"/>
    <p:sldId id="535" r:id="rId96"/>
    <p:sldId id="536" r:id="rId97"/>
    <p:sldId id="537" r:id="rId98"/>
    <p:sldId id="497" r:id="rId99"/>
    <p:sldId id="498" r:id="rId100"/>
    <p:sldId id="1878" r:id="rId101"/>
    <p:sldId id="1889" r:id="rId102"/>
    <p:sldId id="334" r:id="rId103"/>
    <p:sldId id="335" r:id="rId104"/>
    <p:sldId id="345" r:id="rId105"/>
    <p:sldId id="528" r:id="rId106"/>
    <p:sldId id="1050" r:id="rId107"/>
    <p:sldId id="1839" r:id="rId108"/>
    <p:sldId id="1843" r:id="rId109"/>
    <p:sldId id="1840" r:id="rId110"/>
    <p:sldId id="1841" r:id="rId111"/>
    <p:sldId id="1842" r:id="rId112"/>
    <p:sldId id="1845" r:id="rId113"/>
    <p:sldId id="1846" r:id="rId114"/>
    <p:sldId id="1847" r:id="rId115"/>
    <p:sldId id="1844" r:id="rId116"/>
    <p:sldId id="978" r:id="rId117"/>
    <p:sldId id="1044" r:id="rId118"/>
    <p:sldId id="565" r:id="rId119"/>
    <p:sldId id="456" r:id="rId120"/>
    <p:sldId id="1817" r:id="rId121"/>
    <p:sldId id="387" r:id="rId122"/>
    <p:sldId id="388" r:id="rId123"/>
    <p:sldId id="389" r:id="rId124"/>
    <p:sldId id="390" r:id="rId125"/>
    <p:sldId id="386" r:id="rId126"/>
    <p:sldId id="1856" r:id="rId127"/>
    <p:sldId id="1854" r:id="rId128"/>
    <p:sldId id="1858" r:id="rId129"/>
    <p:sldId id="1913" r:id="rId130"/>
    <p:sldId id="1912" r:id="rId131"/>
    <p:sldId id="1866" r:id="rId132"/>
    <p:sldId id="1867" r:id="rId133"/>
    <p:sldId id="1822" r:id="rId134"/>
    <p:sldId id="1824" r:id="rId135"/>
    <p:sldId id="1818" r:id="rId136"/>
    <p:sldId id="1820" r:id="rId137"/>
    <p:sldId id="1890" r:id="rId138"/>
    <p:sldId id="1909" r:id="rId139"/>
    <p:sldId id="1910" r:id="rId140"/>
    <p:sldId id="1891" r:id="rId141"/>
    <p:sldId id="1911" r:id="rId142"/>
    <p:sldId id="1853" r:id="rId143"/>
    <p:sldId id="1821" r:id="rId144"/>
    <p:sldId id="1819" r:id="rId145"/>
    <p:sldId id="1848" r:id="rId146"/>
    <p:sldId id="1849" r:id="rId147"/>
    <p:sldId id="1851" r:id="rId148"/>
    <p:sldId id="378" r:id="rId149"/>
    <p:sldId id="383" r:id="rId150"/>
    <p:sldId id="382" r:id="rId151"/>
    <p:sldId id="384" r:id="rId152"/>
    <p:sldId id="398" r:id="rId153"/>
    <p:sldId id="385" r:id="rId154"/>
    <p:sldId id="415" r:id="rId155"/>
    <p:sldId id="416" r:id="rId15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52"/>
    <p:restoredTop sz="96197" autoAdjust="0"/>
  </p:normalViewPr>
  <p:slideViewPr>
    <p:cSldViewPr>
      <p:cViewPr varScale="1">
        <p:scale>
          <a:sx n="124" d="100"/>
          <a:sy n="124" d="100"/>
        </p:scale>
        <p:origin x="10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2024/4/12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hyperlink" Target="http://upload.wikimedia.org/wikipedia/commons/6/6d/Translational_motion.gif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0.png"/><Relationship Id="rId7" Type="http://schemas.openxmlformats.org/officeDocument/2006/relationships/image" Target="../media/image103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2.png"/><Relationship Id="rId5" Type="http://schemas.openxmlformats.org/officeDocument/2006/relationships/image" Target="../media/image42.png"/><Relationship Id="rId10" Type="http://schemas.openxmlformats.org/officeDocument/2006/relationships/image" Target="../media/image106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image" Target="../media/image66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hyperlink" Target="http://en.wikipedia.org/wiki/Image:Ohm3.gif" TargetMode="External"/><Relationship Id="rId7" Type="http://schemas.openxmlformats.org/officeDocument/2006/relationships/image" Target="../media/image690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0.png"/><Relationship Id="rId5" Type="http://schemas.openxmlformats.org/officeDocument/2006/relationships/image" Target="../media/image670.png"/><Relationship Id="rId10" Type="http://schemas.openxmlformats.org/officeDocument/2006/relationships/image" Target="../media/image721.png"/><Relationship Id="rId4" Type="http://schemas.openxmlformats.org/officeDocument/2006/relationships/image" Target="../media/image206.png"/><Relationship Id="rId9" Type="http://schemas.openxmlformats.org/officeDocument/2006/relationships/image" Target="../media/image71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1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3" Type="http://schemas.openxmlformats.org/officeDocument/2006/relationships/image" Target="../media/image218.png"/><Relationship Id="rId7" Type="http://schemas.openxmlformats.org/officeDocument/2006/relationships/image" Target="../media/image127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10" Type="http://schemas.openxmlformats.org/officeDocument/2006/relationships/image" Target="../media/image131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5.emf"/></Relationships>
</file>

<file path=ppt/slides/_rels/slide119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image" Target="../media/image246.jpeg"/><Relationship Id="rId21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NULL"/><Relationship Id="rId4" Type="http://schemas.openxmlformats.org/officeDocument/2006/relationships/image" Target="../media/image247.jpeg"/><Relationship Id="rId22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10" Type="http://schemas.openxmlformats.org/officeDocument/2006/relationships/image" Target="../media/image16.jp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Relationship Id="rId9" Type="http://schemas.openxmlformats.org/officeDocument/2006/relationships/image" Target="../media/image137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50.em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244.jpeg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53.emf"/><Relationship Id="rId4" Type="http://schemas.openxmlformats.org/officeDocument/2006/relationships/image" Target="../media/image250.e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2.bin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e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1.bin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250.emf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3.bin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1.bin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e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5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250.e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1481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emf"/><Relationship Id="rId3" Type="http://schemas.openxmlformats.org/officeDocument/2006/relationships/image" Target="../media/image245.emf"/><Relationship Id="rId7" Type="http://schemas.openxmlformats.org/officeDocument/2006/relationships/oleObject" Target="../embeddings/oleObject35.bin"/><Relationship Id="rId12" Type="http://schemas.openxmlformats.org/officeDocument/2006/relationships/oleObject" Target="../embeddings/oleObject38.bin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emf"/><Relationship Id="rId11" Type="http://schemas.openxmlformats.org/officeDocument/2006/relationships/image" Target="../media/image255.e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3.bin"/><Relationship Id="rId9" Type="http://schemas.openxmlformats.org/officeDocument/2006/relationships/oleObject" Target="../embeddings/oleObject36.bin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1451.png"/><Relationship Id="rId7" Type="http://schemas.openxmlformats.org/officeDocument/2006/relationships/image" Target="../media/image1482.pn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0.png"/><Relationship Id="rId5" Type="http://schemas.openxmlformats.org/officeDocument/2006/relationships/image" Target="../media/image1460.png"/><Relationship Id="rId4" Type="http://schemas.openxmlformats.org/officeDocument/2006/relationships/image" Target="../media/image15.jpeg"/><Relationship Id="rId9" Type="http://schemas.openxmlformats.org/officeDocument/2006/relationships/image" Target="../media/image1551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0.png"/><Relationship Id="rId3" Type="http://schemas.openxmlformats.org/officeDocument/2006/relationships/image" Target="../media/image151.png"/><Relationship Id="rId7" Type="http://schemas.openxmlformats.org/officeDocument/2006/relationships/image" Target="../media/image1550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0.png"/><Relationship Id="rId5" Type="http://schemas.openxmlformats.org/officeDocument/2006/relationships/image" Target="../media/image1531.png"/><Relationship Id="rId4" Type="http://schemas.openxmlformats.org/officeDocument/2006/relationships/image" Target="../media/image1521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0.png"/><Relationship Id="rId7" Type="http://schemas.openxmlformats.org/officeDocument/2006/relationships/image" Target="../media/image1600.pn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0.png"/><Relationship Id="rId5" Type="http://schemas.openxmlformats.org/officeDocument/2006/relationships/image" Target="../media/image158.png"/><Relationship Id="rId4" Type="http://schemas.openxmlformats.org/officeDocument/2006/relationships/image" Target="../media/image15.jpe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image" Target="../media/image163.png"/><Relationship Id="rId7" Type="http://schemas.openxmlformats.org/officeDocument/2006/relationships/image" Target="../media/image971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1.png"/><Relationship Id="rId5" Type="http://schemas.openxmlformats.org/officeDocument/2006/relationships/image" Target="../media/image1651.png"/><Relationship Id="rId4" Type="http://schemas.openxmlformats.org/officeDocument/2006/relationships/image" Target="../media/image164.png"/><Relationship Id="rId9" Type="http://schemas.openxmlformats.org/officeDocument/2006/relationships/image" Target="../media/image9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7" Type="http://schemas.openxmlformats.org/officeDocument/2006/relationships/image" Target="../media/image171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png"/><Relationship Id="rId5" Type="http://schemas.openxmlformats.org/officeDocument/2006/relationships/image" Target="../media/image1700.png"/><Relationship Id="rId4" Type="http://schemas.openxmlformats.org/officeDocument/2006/relationships/image" Target="../media/image169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0.png"/><Relationship Id="rId3" Type="http://schemas.openxmlformats.org/officeDocument/2006/relationships/image" Target="../media/image1850.png"/><Relationship Id="rId7" Type="http://schemas.openxmlformats.org/officeDocument/2006/relationships/image" Target="../media/image1890.png"/><Relationship Id="rId2" Type="http://schemas.openxmlformats.org/officeDocument/2006/relationships/image" Target="../media/image1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0.png"/><Relationship Id="rId5" Type="http://schemas.openxmlformats.org/officeDocument/2006/relationships/image" Target="../media/image1870.png"/><Relationship Id="rId10" Type="http://schemas.openxmlformats.org/officeDocument/2006/relationships/image" Target="../media/image1910.png"/><Relationship Id="rId4" Type="http://schemas.openxmlformats.org/officeDocument/2006/relationships/image" Target="../media/image1860.png"/><Relationship Id="rId9" Type="http://schemas.openxmlformats.org/officeDocument/2006/relationships/image" Target="../media/image191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2" Type="http://schemas.openxmlformats.org/officeDocument/2006/relationships/image" Target="../media/image19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0.png"/><Relationship Id="rId5" Type="http://schemas.openxmlformats.org/officeDocument/2006/relationships/image" Target="../media/image1950.png"/><Relationship Id="rId4" Type="http://schemas.openxmlformats.org/officeDocument/2006/relationships/image" Target="../media/image194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70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0.png"/><Relationship Id="rId5" Type="http://schemas.openxmlformats.org/officeDocument/2006/relationships/image" Target="../media/image1650.png"/><Relationship Id="rId4" Type="http://schemas.openxmlformats.org/officeDocument/2006/relationships/image" Target="../media/image26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0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png"/><Relationship Id="rId5" Type="http://schemas.openxmlformats.org/officeDocument/2006/relationships/image" Target="../media/image1780.png"/><Relationship Id="rId4" Type="http://schemas.openxmlformats.org/officeDocument/2006/relationships/image" Target="../media/image177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0.png"/><Relationship Id="rId4" Type="http://schemas.openxmlformats.org/officeDocument/2006/relationships/image" Target="../media/image181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186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1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20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1.png"/><Relationship Id="rId4" Type="http://schemas.openxmlformats.org/officeDocument/2006/relationships/image" Target="../media/image191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208.png"/><Relationship Id="rId3" Type="http://schemas.openxmlformats.org/officeDocument/2006/relationships/image" Target="../media/image294.png"/><Relationship Id="rId7" Type="http://schemas.openxmlformats.org/officeDocument/2006/relationships/image" Target="../media/image2020.png"/><Relationship Id="rId12" Type="http://schemas.openxmlformats.org/officeDocument/2006/relationships/image" Target="../media/image20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11" Type="http://schemas.openxmlformats.org/officeDocument/2006/relationships/image" Target="../media/image2060.png"/><Relationship Id="rId5" Type="http://schemas.openxmlformats.org/officeDocument/2006/relationships/image" Target="../media/image2010.png"/><Relationship Id="rId10" Type="http://schemas.openxmlformats.org/officeDocument/2006/relationships/image" Target="../media/image205.png"/><Relationship Id="rId4" Type="http://schemas.openxmlformats.org/officeDocument/2006/relationships/image" Target="../media/image2000.png"/><Relationship Id="rId9" Type="http://schemas.openxmlformats.org/officeDocument/2006/relationships/image" Target="../media/image204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7.jpe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303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jpeg"/><Relationship Id="rId5" Type="http://schemas.openxmlformats.org/officeDocument/2006/relationships/image" Target="../media/image301.jpeg"/><Relationship Id="rId4" Type="http://schemas.openxmlformats.org/officeDocument/2006/relationships/image" Target="../media/image300.wm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7.jpeg"/><Relationship Id="rId5" Type="http://schemas.openxmlformats.org/officeDocument/2006/relationships/image" Target="../media/image306.wmf"/><Relationship Id="rId4" Type="http://schemas.openxmlformats.org/officeDocument/2006/relationships/oleObject" Target="../embeddings/oleObject40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7" Type="http://schemas.openxmlformats.org/officeDocument/2006/relationships/image" Target="../media/image300.wmf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306.wmf"/><Relationship Id="rId4" Type="http://schemas.openxmlformats.org/officeDocument/2006/relationships/oleObject" Target="../embeddings/oleObject41.bin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4.jpe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0.png"/><Relationship Id="rId7" Type="http://schemas.openxmlformats.org/officeDocument/2006/relationships/image" Target="../media/image5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2.png"/><Relationship Id="rId5" Type="http://schemas.openxmlformats.org/officeDocument/2006/relationships/image" Target="../media/image24.png"/><Relationship Id="rId4" Type="http://schemas.openxmlformats.org/officeDocument/2006/relationships/image" Target="../media/image47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460.png"/><Relationship Id="rId7" Type="http://schemas.openxmlformats.org/officeDocument/2006/relationships/image" Target="../media/image58.png"/><Relationship Id="rId12" Type="http://schemas.openxmlformats.org/officeDocument/2006/relationships/image" Target="../media/image71.png"/><Relationship Id="rId2" Type="http://schemas.openxmlformats.org/officeDocument/2006/relationships/image" Target="../media/image24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31.pn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511.png"/><Relationship Id="rId9" Type="http://schemas.openxmlformats.org/officeDocument/2006/relationships/image" Target="../media/image65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11.png"/><Relationship Id="rId7" Type="http://schemas.openxmlformats.org/officeDocument/2006/relationships/image" Target="../media/image661.png"/><Relationship Id="rId12" Type="http://schemas.openxmlformats.org/officeDocument/2006/relationships/image" Target="../media/image78.png"/><Relationship Id="rId17" Type="http://schemas.openxmlformats.org/officeDocument/2006/relationships/image" Target="../media/image86.png"/><Relationship Id="rId2" Type="http://schemas.openxmlformats.org/officeDocument/2006/relationships/image" Target="../media/image702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1.png"/><Relationship Id="rId11" Type="http://schemas.openxmlformats.org/officeDocument/2006/relationships/image" Target="../media/image77.png"/><Relationship Id="rId5" Type="http://schemas.openxmlformats.org/officeDocument/2006/relationships/image" Target="../media/image46.png"/><Relationship Id="rId15" Type="http://schemas.openxmlformats.org/officeDocument/2006/relationships/image" Target="../media/image84.png"/><Relationship Id="rId10" Type="http://schemas.openxmlformats.org/officeDocument/2006/relationships/image" Target="../media/image76.png"/><Relationship Id="rId4" Type="http://schemas.openxmlformats.org/officeDocument/2006/relationships/image" Target="../media/image722.png"/><Relationship Id="rId9" Type="http://schemas.openxmlformats.org/officeDocument/2006/relationships/image" Target="../media/image691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820.png"/><Relationship Id="rId7" Type="http://schemas.openxmlformats.org/officeDocument/2006/relationships/image" Target="../media/image8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24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8.pn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12" Type="http://schemas.openxmlformats.org/officeDocument/2006/relationships/image" Target="../media/image10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67.png"/><Relationship Id="rId4" Type="http://schemas.openxmlformats.org/officeDocument/2006/relationships/image" Target="../media/image89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990.png"/><Relationship Id="rId7" Type="http://schemas.openxmlformats.org/officeDocument/2006/relationships/image" Target="../media/image11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0.png"/><Relationship Id="rId9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73.png"/><Relationship Id="rId2" Type="http://schemas.openxmlformats.org/officeDocument/2006/relationships/image" Target="../media/image1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981.png"/><Relationship Id="rId4" Type="http://schemas.openxmlformats.org/officeDocument/2006/relationships/image" Target="../media/image9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0.png"/><Relationship Id="rId7" Type="http://schemas.openxmlformats.org/officeDocument/2006/relationships/image" Target="../media/image103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2.png"/><Relationship Id="rId5" Type="http://schemas.openxmlformats.org/officeDocument/2006/relationships/image" Target="../media/image42.png"/><Relationship Id="rId10" Type="http://schemas.openxmlformats.org/officeDocument/2006/relationships/image" Target="../media/image106.png"/><Relationship Id="rId4" Type="http://schemas.openxmlformats.org/officeDocument/2006/relationships/image" Target="../media/image99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1.png"/><Relationship Id="rId3" Type="http://schemas.openxmlformats.org/officeDocument/2006/relationships/image" Target="../media/image2120.png"/><Relationship Id="rId7" Type="http://schemas.openxmlformats.org/officeDocument/2006/relationships/image" Target="../media/image216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0.png"/><Relationship Id="rId4" Type="http://schemas.openxmlformats.org/officeDocument/2006/relationships/image" Target="../media/image2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20.png"/><Relationship Id="rId4" Type="http://schemas.openxmlformats.org/officeDocument/2006/relationships/image" Target="../media/image2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12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121.png"/><Relationship Id="rId7" Type="http://schemas.openxmlformats.org/officeDocument/2006/relationships/image" Target="../media/image23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7.png"/><Relationship Id="rId3" Type="http://schemas.openxmlformats.org/officeDocument/2006/relationships/image" Target="../media/image128.png"/><Relationship Id="rId7" Type="http://schemas.openxmlformats.org/officeDocument/2006/relationships/image" Target="../media/image242.png"/><Relationship Id="rId12" Type="http://schemas.openxmlformats.org/officeDocument/2006/relationships/image" Target="../media/image24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11" Type="http://schemas.openxmlformats.org/officeDocument/2006/relationships/image" Target="../media/image245.png"/><Relationship Id="rId5" Type="http://schemas.openxmlformats.org/officeDocument/2006/relationships/image" Target="../media/image129.png"/><Relationship Id="rId15" Type="http://schemas.openxmlformats.org/officeDocument/2006/relationships/image" Target="../media/image130.png"/><Relationship Id="rId10" Type="http://schemas.openxmlformats.org/officeDocument/2006/relationships/image" Target="../media/image244.png"/><Relationship Id="rId4" Type="http://schemas.openxmlformats.org/officeDocument/2006/relationships/image" Target="../media/image239.png"/><Relationship Id="rId9" Type="http://schemas.openxmlformats.org/officeDocument/2006/relationships/image" Target="../media/image47.tiff"/><Relationship Id="rId14" Type="http://schemas.openxmlformats.org/officeDocument/2006/relationships/image" Target="../media/image2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5" Type="http://schemas.openxmlformats.org/officeDocument/2006/relationships/image" Target="../media/image2490.png"/><Relationship Id="rId4" Type="http://schemas.openxmlformats.org/officeDocument/2006/relationships/image" Target="../media/image24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1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9.png"/><Relationship Id="rId4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7" Type="http://schemas.openxmlformats.org/officeDocument/2006/relationships/image" Target="../media/image276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30.png"/><Relationship Id="rId4" Type="http://schemas.openxmlformats.org/officeDocument/2006/relationships/image" Target="../media/image15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12" Type="http://schemas.openxmlformats.org/officeDocument/2006/relationships/image" Target="../media/image3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1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299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png"/><Relationship Id="rId5" Type="http://schemas.openxmlformats.org/officeDocument/2006/relationships/image" Target="../media/image164.jpeg"/><Relationship Id="rId4" Type="http://schemas.openxmlformats.org/officeDocument/2006/relationships/image" Target="../media/image2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jpeg"/><Relationship Id="rId4" Type="http://schemas.openxmlformats.org/officeDocument/2006/relationships/image" Target="../media/image16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6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2870.png"/><Relationship Id="rId7" Type="http://schemas.openxmlformats.org/officeDocument/2006/relationships/image" Target="../media/image1080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0.png"/><Relationship Id="rId5" Type="http://schemas.openxmlformats.org/officeDocument/2006/relationships/image" Target="../media/image2890.png"/><Relationship Id="rId4" Type="http://schemas.openxmlformats.org/officeDocument/2006/relationships/image" Target="../media/image2880.png"/><Relationship Id="rId9" Type="http://schemas.openxmlformats.org/officeDocument/2006/relationships/image" Target="../media/image17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3" Type="http://schemas.openxmlformats.org/officeDocument/2006/relationships/image" Target="../media/image1400.png"/><Relationship Id="rId7" Type="http://schemas.openxmlformats.org/officeDocument/2006/relationships/image" Target="../media/image1440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420.png"/><Relationship Id="rId4" Type="http://schemas.openxmlformats.org/officeDocument/2006/relationships/image" Target="../media/image14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370.png"/><Relationship Id="rId7" Type="http://schemas.openxmlformats.org/officeDocument/2006/relationships/image" Target="../media/image280.pn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2.png"/><Relationship Id="rId11" Type="http://schemas.openxmlformats.org/officeDocument/2006/relationships/image" Target="../media/image40.png"/><Relationship Id="rId5" Type="http://schemas.openxmlformats.org/officeDocument/2006/relationships/image" Target="../media/image390.png"/><Relationship Id="rId10" Type="http://schemas.openxmlformats.org/officeDocument/2006/relationships/image" Target="../media/image310.png"/><Relationship Id="rId4" Type="http://schemas.openxmlformats.org/officeDocument/2006/relationships/image" Target="../media/image380.png"/><Relationship Id="rId9" Type="http://schemas.openxmlformats.org/officeDocument/2006/relationships/image" Target="../media/image30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186.png"/><Relationship Id="rId7" Type="http://schemas.openxmlformats.org/officeDocument/2006/relationships/image" Target="../media/image18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490.png"/><Relationship Id="rId10" Type="http://schemas.openxmlformats.org/officeDocument/2006/relationships/image" Target="../media/image1530.png"/><Relationship Id="rId4" Type="http://schemas.openxmlformats.org/officeDocument/2006/relationships/image" Target="../media/image1480.png"/><Relationship Id="rId9" Type="http://schemas.openxmlformats.org/officeDocument/2006/relationships/image" Target="../media/image152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981.png"/><Relationship Id="rId4" Type="http://schemas.openxmlformats.org/officeDocument/2006/relationships/image" Target="../media/image9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ropbox\Documents\課程\YoungTextBook\Images\Chapter41\A_Images\A_Figures_and_Photos\41_01_Figure.jpg">
            <a:extLst>
              <a:ext uri="{FF2B5EF4-FFF2-40B4-BE49-F238E27FC236}">
                <a16:creationId xmlns:a16="http://schemas.microsoft.com/office/drawing/2014/main" id="{9086F305-4B95-922E-006F-28C5452B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90" y="4293096"/>
            <a:ext cx="2304256" cy="191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D7D19-2661-816E-7F8B-86768C4C5970}"/>
              </a:ext>
            </a:extLst>
          </p:cNvPr>
          <p:cNvSpPr txBox="1"/>
          <p:nvPr/>
        </p:nvSpPr>
        <p:spPr bwMode="auto">
          <a:xfrm>
            <a:off x="1763688" y="79268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現在我們開始面對三維空間的固體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2397F-5BF9-1238-110C-488CE67FB18B}"/>
              </a:ext>
            </a:extLst>
          </p:cNvPr>
          <p:cNvSpPr txBox="1"/>
          <p:nvPr/>
        </p:nvSpPr>
        <p:spPr bwMode="auto">
          <a:xfrm>
            <a:off x="1763688" y="3429000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但避免同時面對兩個問題，我們將忽略晶格原子核的週期性位能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8D236-012C-6855-4CDA-DE3A2095C449}"/>
              </a:ext>
            </a:extLst>
          </p:cNvPr>
          <p:cNvSpPr txBox="1"/>
          <p:nvPr/>
        </p:nvSpPr>
        <p:spPr bwMode="auto">
          <a:xfrm>
            <a:off x="1763688" y="3817023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因此將把固體看成自由空間，電子即自由電子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2C536-0AAE-24A2-C295-0AE15D1D6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07"/>
          <a:stretch/>
        </p:blipFill>
        <p:spPr>
          <a:xfrm>
            <a:off x="1835696" y="1268760"/>
            <a:ext cx="525658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3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D92FF4-B4A7-C5E9-76A6-93417BBCF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4194536" cy="3384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9347B-4638-543E-0958-79D8B49C2DD0}"/>
              </a:ext>
            </a:extLst>
          </p:cNvPr>
          <p:cNvSpPr txBox="1"/>
          <p:nvPr/>
        </p:nvSpPr>
        <p:spPr bwMode="auto">
          <a:xfrm>
            <a:off x="2345571" y="2996952"/>
            <a:ext cx="20045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82FB4D-2540-6627-7E94-7C80458D3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78" y="3980188"/>
            <a:ext cx="6840760" cy="2711428"/>
          </a:xfrm>
          <a:prstGeom prst="rect">
            <a:avLst/>
          </a:prstGeom>
        </p:spPr>
      </p:pic>
      <p:pic>
        <p:nvPicPr>
          <p:cNvPr id="13" name="Picture 12" descr="File:Translational motion.gif">
            <a:hlinkClick r:id="rId4"/>
            <a:extLst>
              <a:ext uri="{FF2B5EF4-FFF2-40B4-BE49-F238E27FC236}">
                <a16:creationId xmlns:a16="http://schemas.microsoft.com/office/drawing/2014/main" id="{2CD26B35-0794-38ED-217C-1AB127B19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69" y="860282"/>
            <a:ext cx="1771269" cy="15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856BEC-ED37-0614-E7DB-83DACCDF229C}"/>
              </a:ext>
            </a:extLst>
          </p:cNvPr>
          <p:cNvSpPr txBox="1"/>
          <p:nvPr/>
        </p:nvSpPr>
        <p:spPr bwMode="auto">
          <a:xfrm>
            <a:off x="5148064" y="2516393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其實比較像空腔輻射！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47A2F-7A87-3EF9-0A48-D3F9A93BED50}"/>
              </a:ext>
            </a:extLst>
          </p:cNvPr>
          <p:cNvSpPr txBox="1"/>
          <p:nvPr/>
        </p:nvSpPr>
        <p:spPr bwMode="auto">
          <a:xfrm>
            <a:off x="827584" y="11663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這是三維箱子內單一電子的定態能階與波函數。</a:t>
            </a:r>
          </a:p>
        </p:txBody>
      </p:sp>
    </p:spTree>
    <p:extLst>
      <p:ext uri="{BB962C8B-B14F-4D97-AF65-F5344CB8AC3E}">
        <p14:creationId xmlns:p14="http://schemas.microsoft.com/office/powerpoint/2010/main" val="27518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F29F7-4DB3-FB57-1754-27576548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5716"/>
            <a:ext cx="5570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327EF-D024-03E0-4B81-56D9BDD9B3EF}"/>
              </a:ext>
            </a:extLst>
          </p:cNvPr>
          <p:cNvSpPr txBox="1"/>
          <p:nvPr/>
        </p:nvSpPr>
        <p:spPr bwMode="auto">
          <a:xfrm>
            <a:off x="467544" y="3212976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比較進化的推導：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8E3C4-6229-7944-53E8-F87A095B6FA6}"/>
              </a:ext>
            </a:extLst>
          </p:cNvPr>
          <p:cNvSpPr/>
          <p:nvPr/>
        </p:nvSpPr>
        <p:spPr>
          <a:xfrm>
            <a:off x="4601942" y="4221088"/>
            <a:ext cx="3138409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/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1229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88904-D523-3689-6220-C7401593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36" y="1080121"/>
            <a:ext cx="23368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01364-79B3-E80E-5ED6-F62271CE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/>
          <a:stretch/>
        </p:blipFill>
        <p:spPr>
          <a:xfrm>
            <a:off x="3774413" y="1080120"/>
            <a:ext cx="2239648" cy="19376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701CA-4409-98BE-99F5-1396632D526F}"/>
              </a:ext>
            </a:extLst>
          </p:cNvPr>
          <p:cNvCxnSpPr/>
          <p:nvPr/>
        </p:nvCxnSpPr>
        <p:spPr>
          <a:xfrm flipH="1">
            <a:off x="5048740" y="202357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/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blipFill>
                <a:blip r:embed="rId4"/>
                <a:stretch>
                  <a:fillRect l="-23529" r="-17647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D03CF0B-9A97-0795-EF25-FF14A019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7" r="2726"/>
          <a:stretch/>
        </p:blipFill>
        <p:spPr>
          <a:xfrm>
            <a:off x="3832077" y="3089888"/>
            <a:ext cx="2181984" cy="2060475"/>
          </a:xfrm>
          <a:prstGeom prst="rect">
            <a:avLst/>
          </a:prstGeom>
        </p:spPr>
      </p:pic>
      <p:sp>
        <p:nvSpPr>
          <p:cNvPr id="10" name="AutoShape 2" descr="3: Fermi Sphere and Fermi Surface.  ">
            <a:extLst>
              <a:ext uri="{FF2B5EF4-FFF2-40B4-BE49-F238E27FC236}">
                <a16:creationId xmlns:a16="http://schemas.microsoft.com/office/drawing/2014/main" id="{F9D28299-4692-C419-F056-E66CCB1BB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8068" y="20299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090287"/>
            <a:ext cx="2256747" cy="19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722420" y="278404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CAF7-0BCE-73C7-00EE-F24B9BC26396}"/>
              </a:ext>
            </a:extLst>
          </p:cNvPr>
          <p:cNvSpPr txBox="1"/>
          <p:nvPr/>
        </p:nvSpPr>
        <p:spPr bwMode="auto">
          <a:xfrm>
            <a:off x="722420" y="700860"/>
            <a:ext cx="603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費米面在常數電場下會沿電場反方向定速移動。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BF9A8E77-0AE3-C474-26CB-BD61EC86B28E}"/>
              </a:ext>
            </a:extLst>
          </p:cNvPr>
          <p:cNvSpPr/>
          <p:nvPr/>
        </p:nvSpPr>
        <p:spPr>
          <a:xfrm flipH="1">
            <a:off x="6765308" y="4449338"/>
            <a:ext cx="824632" cy="28803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9D2E2-61E8-8EE2-70D9-57C939B866CC}"/>
              </a:ext>
            </a:extLst>
          </p:cNvPr>
          <p:cNvSpPr txBox="1"/>
          <p:nvPr/>
        </p:nvSpPr>
        <p:spPr bwMode="auto">
          <a:xfrm>
            <a:off x="722420" y="5311401"/>
            <a:ext cx="843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右邊能量超越原本費米面的電子，可以與離子散射，回到能量較低的狀態。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/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兩個過程彼此抵消時，高斯面就會停在該處，此時的平均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blipFill>
                <a:blip r:embed="rId6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/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blipFill>
                <a:blip r:embed="rId7"/>
                <a:stretch>
                  <a:fillRect l="-3125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/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blipFill>
                <a:blip r:embed="rId8"/>
                <a:stretch>
                  <a:fillRect l="-4545" r="-113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/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811CCE-B68A-C1A1-921E-FC5FD7D42963}"/>
              </a:ext>
            </a:extLst>
          </p:cNvPr>
          <p:cNvSpPr txBox="1"/>
          <p:nvPr/>
        </p:nvSpPr>
        <p:spPr bwMode="auto">
          <a:xfrm>
            <a:off x="1958787" y="3974991"/>
            <a:ext cx="1919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達到穩定的飄移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/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平均速度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就維持向右大概不變，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blipFill>
                <a:blip r:embed="rId10"/>
                <a:stretch>
                  <a:fillRect l="-9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304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C:\Users\Chia-Hung Chang\Downloads\Data\Serway\VII\Media\Images\chapter27\2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5" y="1306589"/>
            <a:ext cx="356235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4284663" y="1196975"/>
            <a:ext cx="3024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漂移速度決定電流大小：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4284663" y="3774123"/>
            <a:ext cx="374372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電流密度</a:t>
            </a:r>
            <a:r>
              <a:rPr lang="zh-TW" altLang="en-US" sz="1800" dirty="0"/>
              <a:t>為單位面積的電流。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8" name="文字方塊 9"/>
              <p:cNvSpPr txBox="1">
                <a:spLocks noChangeArrowheads="1"/>
              </p:cNvSpPr>
              <p:nvPr/>
            </p:nvSpPr>
            <p:spPr bwMode="auto">
              <a:xfrm>
                <a:off x="4284663" y="1580864"/>
                <a:ext cx="44640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sz="1800" dirty="0"/>
                  <a:t>，在此時間內通過截面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的電荷：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7418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4663" y="1580864"/>
                <a:ext cx="4464050" cy="369888"/>
              </a:xfrm>
              <a:prstGeom prst="rect">
                <a:avLst/>
              </a:prstGeom>
              <a:blipFill>
                <a:blip r:embed="rId3"/>
                <a:stretch>
                  <a:fillRect l="-113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4351648" y="2473881"/>
                <a:ext cx="288027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𝑞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𝑛𝑒𝐴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1648" y="2473881"/>
                <a:ext cx="2880276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4351648" y="3013021"/>
                <a:ext cx="1853136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𝑛𝑒𝐴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1648" y="3013021"/>
                <a:ext cx="1853136" cy="566694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4356044" y="4206952"/>
                <a:ext cx="1633011" cy="6073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6044" y="4206952"/>
                <a:ext cx="1633011" cy="607346"/>
              </a:xfrm>
              <a:prstGeom prst="rect">
                <a:avLst/>
              </a:prstGeom>
              <a:blipFill>
                <a:blip r:embed="rId6"/>
                <a:stretch>
                  <a:fillRect b="-163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7">
            <a:extLst>
              <a:ext uri="{FF2B5EF4-FFF2-40B4-BE49-F238E27FC236}">
                <a16:creationId xmlns:a16="http://schemas.microsoft.com/office/drawing/2014/main" id="{5376776D-F073-F547-A684-87D0D50E2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010281"/>
            <a:ext cx="3383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電流密度與平均漂移速度成正比。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76F3-85C7-D547-A0A8-B0753E6D4209}"/>
              </a:ext>
            </a:extLst>
          </p:cNvPr>
          <p:cNvSpPr txBox="1"/>
          <p:nvPr/>
        </p:nvSpPr>
        <p:spPr bwMode="auto">
          <a:xfrm>
            <a:off x="4289770" y="1974225"/>
            <a:ext cx="4239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一定就在左圖灰色體積範圍內：</a:t>
            </a:r>
          </a:p>
        </p:txBody>
      </p:sp>
    </p:spTree>
    <p:extLst>
      <p:ext uri="{BB962C8B-B14F-4D97-AF65-F5344CB8AC3E}">
        <p14:creationId xmlns:p14="http://schemas.microsoft.com/office/powerpoint/2010/main" val="36855210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向下箭號 3"/>
          <p:cNvSpPr/>
          <p:nvPr/>
        </p:nvSpPr>
        <p:spPr>
          <a:xfrm>
            <a:off x="4728294" y="1866304"/>
            <a:ext cx="46038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61757" y="2821979"/>
            <a:ext cx="237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歐姆定律</a:t>
            </a:r>
          </a:p>
        </p:txBody>
      </p:sp>
      <p:pic>
        <p:nvPicPr>
          <p:cNvPr id="18440" name="Picture 5" descr="fig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6"/>
          <a:stretch>
            <a:fillRect/>
          </a:stretch>
        </p:blipFill>
        <p:spPr bwMode="auto">
          <a:xfrm>
            <a:off x="683344" y="2493367"/>
            <a:ext cx="2595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1907307" y="3428404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1835869" y="3068042"/>
            <a:ext cx="2159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978744" y="3860204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8444" name="Picture 13" descr="225px-Ohm3">
            <a:hlinkClick r:id="rId3" tooltip="Ohm3.gif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82" y="4076104"/>
            <a:ext cx="1527175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Rectangle 14"/>
          <p:cNvSpPr>
            <a:spLocks noChangeArrowheads="1"/>
          </p:cNvSpPr>
          <p:nvPr/>
        </p:nvSpPr>
        <p:spPr bwMode="auto">
          <a:xfrm>
            <a:off x="6686956" y="3750645"/>
            <a:ext cx="1614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1400" b="1"/>
              <a:t>Georg Simon Ohm</a:t>
            </a:r>
            <a:endParaRPr lang="en-US" altLang="zh-TW" sz="1400"/>
          </a:p>
        </p:txBody>
      </p:sp>
      <p:sp>
        <p:nvSpPr>
          <p:cNvPr id="18447" name="文字方塊 16"/>
          <p:cNvSpPr txBox="1">
            <a:spLocks noChangeArrowheads="1"/>
          </p:cNvSpPr>
          <p:nvPr/>
        </p:nvSpPr>
        <p:spPr bwMode="auto">
          <a:xfrm>
            <a:off x="3054850" y="5855969"/>
            <a:ext cx="4176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/>
              <a:t>ρ</a:t>
            </a:r>
            <a:r>
              <a:rPr lang="zh-TW" altLang="en-US" sz="1800"/>
              <a:t> 是電阻率 </a:t>
            </a:r>
            <a:r>
              <a:rPr lang="en-US" altLang="zh-TW" sz="1800"/>
              <a:t>Resistivity</a:t>
            </a:r>
            <a:r>
              <a:rPr lang="zh-TW" altLang="en-US" sz="1800"/>
              <a:t>，是材料的性質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5219774" y="908496"/>
                <a:ext cx="1633011" cy="6073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𝑛𝑒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9774" y="908496"/>
                <a:ext cx="1633011" cy="607346"/>
              </a:xfrm>
              <a:prstGeom prst="rect">
                <a:avLst/>
              </a:prstGeom>
              <a:blipFill>
                <a:blip r:embed="rId5"/>
                <a:stretch>
                  <a:fillRect b="-191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2906003" y="928822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003" y="928822"/>
                <a:ext cx="1745478" cy="566694"/>
              </a:xfrm>
              <a:prstGeom prst="rect">
                <a:avLst/>
              </a:prstGeom>
              <a:blipFill>
                <a:blip r:embed="rId6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778742" y="2702853"/>
                <a:ext cx="1564980" cy="72032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742" y="2702853"/>
                <a:ext cx="1564980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 bwMode="auto">
              <a:xfrm>
                <a:off x="3797081" y="4000370"/>
                <a:ext cx="1528302" cy="58214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𝑗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081" y="4000370"/>
                <a:ext cx="1528302" cy="5821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1835869" y="5124148"/>
                <a:ext cx="915315" cy="4029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𝜌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869" y="5124148"/>
                <a:ext cx="915315" cy="402931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7">
            <a:extLst>
              <a:ext uri="{FF2B5EF4-FFF2-40B4-BE49-F238E27FC236}">
                <a16:creationId xmlns:a16="http://schemas.microsoft.com/office/drawing/2014/main" id="{58CF7C48-674E-E74E-9CA0-D8D176420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136" y="1951209"/>
            <a:ext cx="3884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en-US" altLang="zh-TW" sz="1800" i="1" dirty="0"/>
              <a:t> </a:t>
            </a:r>
            <a:r>
              <a:rPr lang="zh-TW" altLang="en-US" sz="1800" dirty="0"/>
              <a:t>與外加電場無關，可視為一個常數。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F06A7135-5E3D-064B-BAC1-4810AE8976A4}"/>
                  </a:ext>
                </a:extLst>
              </p:cNvPr>
              <p:cNvSpPr txBox="1"/>
              <p:nvPr/>
            </p:nvSpPr>
            <p:spPr bwMode="auto">
              <a:xfrm>
                <a:off x="1795085" y="5785331"/>
                <a:ext cx="1153713" cy="566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F06A7135-5E3D-064B-BAC1-4810AE897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085" y="5785331"/>
                <a:ext cx="1153713" cy="566758"/>
              </a:xfrm>
              <a:prstGeom prst="rect">
                <a:avLst/>
              </a:prstGeom>
              <a:blipFill>
                <a:blip r:embed="rId10"/>
                <a:stretch>
                  <a:fillRect b="-2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7">
            <a:extLst>
              <a:ext uri="{FF2B5EF4-FFF2-40B4-BE49-F238E27FC236}">
                <a16:creationId xmlns:a16="http://schemas.microsoft.com/office/drawing/2014/main" id="{FF28D3B7-F624-454D-9DF9-DB5A70DA3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44" y="394866"/>
            <a:ext cx="3383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電流密度與平均漂移速度成正比。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BA3B998-7FF3-804A-B782-FE65E22A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968" y="427687"/>
            <a:ext cx="3203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</p:spTree>
    <p:extLst>
      <p:ext uri="{BB962C8B-B14F-4D97-AF65-F5344CB8AC3E}">
        <p14:creationId xmlns:p14="http://schemas.microsoft.com/office/powerpoint/2010/main" val="8006282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ropbox\Documents\課程\YoungTextBook\Images\Chapter25\A_Images\A_Figures_and_Photos\25_0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2817812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Dropbox\Documents\課程\YoungTextBook\Images\Chapter25\A_Images\A_Figures_and_Photos\25_0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1" b="12512"/>
          <a:stretch>
            <a:fillRect/>
          </a:stretch>
        </p:blipFill>
        <p:spPr bwMode="auto">
          <a:xfrm>
            <a:off x="4211960" y="2414707"/>
            <a:ext cx="35353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15611" y="1063399"/>
                <a:ext cx="16299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rms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6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s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611" y="1063399"/>
                <a:ext cx="1629998" cy="369332"/>
              </a:xfrm>
              <a:prstGeom prst="rect">
                <a:avLst/>
              </a:prstGeom>
              <a:blipFill>
                <a:blip r:embed="rId4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4215611" y="4588371"/>
                <a:ext cx="2413140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d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m:rPr>
                          <m:nor/>
                        </m:rPr>
                        <a:rPr lang="en-US" altLang="zh-TW" sz="1800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≪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rms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5611" y="4588371"/>
                <a:ext cx="241314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7"/>
          <p:cNvSpPr txBox="1">
            <a:spLocks noChangeArrowheads="1"/>
          </p:cNvSpPr>
          <p:nvPr/>
        </p:nvSpPr>
        <p:spPr bwMode="auto">
          <a:xfrm>
            <a:off x="4211959" y="5430961"/>
            <a:ext cx="417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l-GR" altLang="zh-TW" sz="1800" i="1" dirty="0"/>
              <a:t>τ</a:t>
            </a:r>
            <a:r>
              <a:rPr lang="zh-TW" altLang="en-US" sz="1800" dirty="0"/>
              <a:t>可視為一個常數。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9D2B3F82-4F13-B544-8DD4-758E8FAA5E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11960" y="5009666"/>
                <a:ext cx="41793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l-GR" altLang="zh-TW" sz="1800" i="1" dirty="0"/>
                  <a:t>τ</a:t>
                </a:r>
                <a:r>
                  <a:rPr lang="zh-TW" altLang="en-US" sz="1800" dirty="0"/>
                  <a:t>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/>
                          </a:rPr>
                          <m:t>rms</m:t>
                        </m:r>
                      </m:sub>
                    </m:sSub>
                  </m:oMath>
                </a14:m>
                <a:r>
                  <a:rPr lang="zh-TW" altLang="en-US" sz="1800" dirty="0"/>
                  <a:t>決定，與外加電場無關。</a:t>
                </a:r>
              </a:p>
            </p:txBody>
          </p:sp>
        </mc:Choice>
        <mc:Fallback xmlns="">
          <p:sp>
            <p:nvSpPr>
              <p:cNvPr id="3" name="文字方塊 7">
                <a:extLst>
                  <a:ext uri="{FF2B5EF4-FFF2-40B4-BE49-F238E27FC236}">
                    <a16:creationId xmlns:a16="http://schemas.microsoft.com/office/drawing/2014/main" id="{9D2B3F82-4F13-B544-8DD4-758E8FAA5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5009666"/>
                <a:ext cx="4179375" cy="369332"/>
              </a:xfrm>
              <a:prstGeom prst="rect">
                <a:avLst/>
              </a:prstGeom>
              <a:blipFill>
                <a:blip r:embed="rId6"/>
                <a:stretch>
                  <a:fillRect l="-121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E670B738-E799-2A41-A85C-8C3F6FB47BA1}"/>
              </a:ext>
            </a:extLst>
          </p:cNvPr>
          <p:cNvSpPr txBox="1"/>
          <p:nvPr/>
        </p:nvSpPr>
        <p:spPr bwMode="auto">
          <a:xfrm>
            <a:off x="4211960" y="1524401"/>
            <a:ext cx="4466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但電子的熱運動方向隨機，因此互相抵消。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E075768-5094-634D-9431-FD4842216FF0}"/>
              </a:ext>
            </a:extLst>
          </p:cNvPr>
          <p:cNvSpPr txBox="1"/>
          <p:nvPr/>
        </p:nvSpPr>
        <p:spPr bwMode="auto">
          <a:xfrm>
            <a:off x="4217843" y="1940624"/>
            <a:ext cx="472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討論導電性時，可以忽略而等價以下圖表示。</a:t>
            </a:r>
          </a:p>
        </p:txBody>
      </p:sp>
    </p:spTree>
    <p:extLst>
      <p:ext uri="{BB962C8B-B14F-4D97-AF65-F5344CB8AC3E}">
        <p14:creationId xmlns:p14="http://schemas.microsoft.com/office/powerpoint/2010/main" val="19883978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13F1B3D-5197-C94A-93F2-EB541BAAF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52736"/>
            <a:ext cx="85344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8C18466E-4BE2-4E4A-97C8-EEC8DE3D4173}"/>
                  </a:ext>
                </a:extLst>
              </p:cNvPr>
              <p:cNvSpPr txBox="1"/>
              <p:nvPr/>
            </p:nvSpPr>
            <p:spPr bwMode="auto">
              <a:xfrm>
                <a:off x="3707904" y="5085184"/>
                <a:ext cx="1153713" cy="5667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8C18466E-4BE2-4E4A-97C8-EEC8DE3D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5085184"/>
                <a:ext cx="1153713" cy="566758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BB3BFE9-5925-3F37-4D82-7048226ADED5}"/>
              </a:ext>
            </a:extLst>
          </p:cNvPr>
          <p:cNvSpPr txBox="1"/>
          <p:nvPr/>
        </p:nvSpPr>
        <p:spPr bwMode="auto">
          <a:xfrm>
            <a:off x="1619672" y="5848990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電子氣的性質，包括導電率等，幾乎都由單位體積電子數決定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693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7022605" cy="35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185966" y="1229425"/>
            <a:ext cx="488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Degeneracy Pressure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決定了</a:t>
            </a:r>
            <a:r>
              <a:rPr lang="zh-TW" altLang="en-US" dirty="0"/>
              <a:t>星球演化的終點！</a:t>
            </a:r>
          </a:p>
        </p:txBody>
      </p:sp>
    </p:spTree>
    <p:extLst>
      <p:ext uri="{BB962C8B-B14F-4D97-AF65-F5344CB8AC3E}">
        <p14:creationId xmlns:p14="http://schemas.microsoft.com/office/powerpoint/2010/main" val="5963507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6C3E79-B965-98BC-C961-079624487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772400" cy="4522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EB885-CDF9-DD41-53B9-40EDDF5DF956}"/>
              </a:ext>
            </a:extLst>
          </p:cNvPr>
          <p:cNvSpPr txBox="1"/>
          <p:nvPr/>
        </p:nvSpPr>
        <p:spPr bwMode="auto">
          <a:xfrm>
            <a:off x="753344" y="692696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恆星核融合產生高溫下的氣體壓力，與重力製造的向內壓力彼此平衡。</a:t>
            </a:r>
          </a:p>
        </p:txBody>
      </p:sp>
    </p:spTree>
    <p:extLst>
      <p:ext uri="{BB962C8B-B14F-4D97-AF65-F5344CB8AC3E}">
        <p14:creationId xmlns:p14="http://schemas.microsoft.com/office/powerpoint/2010/main" val="4494926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DF1130-B760-A017-4C9B-65426328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65386"/>
            <a:ext cx="6321235" cy="5927228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83A86715-519B-D324-C4E7-B5CB0CE0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86"/>
            <a:ext cx="3460600" cy="20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426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60F8E83-0C4C-14A0-C0FF-9D7EE101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9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948742D-892B-B343-0C68-63FB6BE3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0" y="1105342"/>
            <a:ext cx="2698378" cy="265229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F8919C-6634-0336-BA0F-921B3EA34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11" y="1124744"/>
            <a:ext cx="2698378" cy="26522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2FFA3DF-EC25-9A19-5605-1CB180DE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92" y="1142331"/>
            <a:ext cx="2698378" cy="2652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71080-E641-F44E-CAB1-3E6E7A9B57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63" t="7967" r="2105"/>
          <a:stretch/>
        </p:blipFill>
        <p:spPr>
          <a:xfrm>
            <a:off x="3385702" y="3933056"/>
            <a:ext cx="2372595" cy="2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98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70BC2B-1203-469D-1098-D6944AD9D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772400" cy="40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500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85D0D9C-01BC-B68D-2A90-FB00EC80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1247"/>
            <a:ext cx="6462378" cy="357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25773-775C-F296-193E-4E95F94D389D}"/>
              </a:ext>
            </a:extLst>
          </p:cNvPr>
          <p:cNvSpPr txBox="1"/>
          <p:nvPr/>
        </p:nvSpPr>
        <p:spPr bwMode="auto">
          <a:xfrm>
            <a:off x="878699" y="520291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死亡的恆星已無核融合，塌陷後，電子被壓縮進入最低能量狀態，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1AB21-6CD1-112F-43FE-426760D8ECB5}"/>
              </a:ext>
            </a:extLst>
          </p:cNvPr>
          <p:cNvSpPr txBox="1"/>
          <p:nvPr/>
        </p:nvSpPr>
        <p:spPr bwMode="auto">
          <a:xfrm>
            <a:off x="899592" y="134322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Degeneracy Pressure 與重力製造的向內壓力彼此平衡，以致不再繼續塌陷。</a:t>
            </a:r>
            <a:endParaRPr lang="en-T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D938A-282A-E6A0-A884-35F158B502AB}"/>
              </a:ext>
            </a:extLst>
          </p:cNvPr>
          <p:cNvSpPr txBox="1"/>
          <p:nvPr/>
        </p:nvSpPr>
        <p:spPr bwMode="auto">
          <a:xfrm>
            <a:off x="899592" y="925941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最低能量態因電子的不相容原理，竟然會抗拒繼續的壓縮！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380E851-FD57-CDD8-7D1A-1BB3028FA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12004" b="47982"/>
          <a:stretch/>
        </p:blipFill>
        <p:spPr bwMode="auto">
          <a:xfrm>
            <a:off x="2411760" y="5514772"/>
            <a:ext cx="4502325" cy="119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76C823-AD9E-817D-8C0D-6EE93DE92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92" y="3452948"/>
            <a:ext cx="1664303" cy="196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15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255A8-4174-04F1-8391-32D35EFC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507" y="3804139"/>
            <a:ext cx="2722720" cy="265789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AEE12C7-0C4C-1F66-1E48-22BAEB5A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26640" r="54824" b="5972"/>
          <a:stretch/>
        </p:blipFill>
        <p:spPr>
          <a:xfrm>
            <a:off x="6183507" y="1215142"/>
            <a:ext cx="2736304" cy="2520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/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先估計星球的重力位能與對應的壓力，假設是球形質量分佈，密度均勻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9F2E79-48DB-C51B-7596-214FE7116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59557"/>
                <a:ext cx="7732187" cy="369332"/>
              </a:xfrm>
              <a:prstGeom prst="rect">
                <a:avLst/>
              </a:prstGeom>
              <a:blipFill>
                <a:blip r:embed="rId4"/>
                <a:stretch>
                  <a:fillRect l="-82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E28037C-A0DF-589D-815B-18D17A0C005B}"/>
              </a:ext>
            </a:extLst>
          </p:cNvPr>
          <p:cNvSpPr txBox="1"/>
          <p:nvPr/>
        </p:nvSpPr>
        <p:spPr bwMode="auto">
          <a:xfrm>
            <a:off x="899592" y="266702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我們可以估計白矮星的半徑：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/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E2F3E2-DC8D-5293-99CE-E1C449093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202806"/>
                <a:ext cx="2720040" cy="555793"/>
              </a:xfrm>
              <a:prstGeom prst="rect">
                <a:avLst/>
              </a:prstGeom>
              <a:blipFill>
                <a:blip r:embed="rId5"/>
                <a:stretch>
                  <a:fillRect l="-1860" r="-1395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91E08F2-6FD1-79AD-2F5A-A048B7BEFDDB}"/>
              </a:ext>
            </a:extLst>
          </p:cNvPr>
          <p:cNvSpPr txBox="1"/>
          <p:nvPr/>
        </p:nvSpPr>
        <p:spPr bwMode="auto">
          <a:xfrm>
            <a:off x="3776317" y="1374788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一球殼位能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/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𝑑𝑟</m:t>
                          </m:r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15</m:t>
                          </m:r>
                        </m:den>
                      </m:f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0E2AA3-251B-B552-DB3D-135B128CB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878608"/>
                <a:ext cx="4703852" cy="834909"/>
              </a:xfrm>
              <a:prstGeom prst="rect">
                <a:avLst/>
              </a:prstGeom>
              <a:blipFill>
                <a:blip r:embed="rId6"/>
                <a:stretch>
                  <a:fillRect t="-120896" b="-1895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/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6EAD4C-9567-7BF6-9CBD-C6AEB7A28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3266" y="2827045"/>
                <a:ext cx="1650260" cy="519373"/>
              </a:xfrm>
              <a:prstGeom prst="rect">
                <a:avLst/>
              </a:prstGeom>
              <a:blipFill>
                <a:blip r:embed="rId7"/>
                <a:stretch>
                  <a:fillRect l="-1527" t="-2381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B7FD6B-0557-27DF-152B-484FF27CB259}"/>
              </a:ext>
            </a:extLst>
          </p:cNvPr>
          <p:cNvSpPr txBox="1"/>
          <p:nvPr/>
        </p:nvSpPr>
        <p:spPr bwMode="auto">
          <a:xfrm>
            <a:off x="901484" y="2921706"/>
            <a:ext cx="136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/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0C9C64-3E33-4967-C67D-D854591BD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51105"/>
                <a:ext cx="3028713" cy="677814"/>
              </a:xfrm>
              <a:prstGeom prst="rect">
                <a:avLst/>
              </a:prstGeom>
              <a:blipFill>
                <a:blip r:embed="rId8"/>
                <a:stretch>
                  <a:fillRect l="-418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/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22BEDE-E4B2-1E3A-B037-9BA07A699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4236040"/>
                <a:ext cx="3792827" cy="770147"/>
              </a:xfrm>
              <a:prstGeom prst="rect">
                <a:avLst/>
              </a:prstGeom>
              <a:blipFill>
                <a:blip r:embed="rId9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EDA9BA-4BA9-506C-8483-50CE2990E1B2}"/>
              </a:ext>
            </a:extLst>
          </p:cNvPr>
          <p:cNvSpPr txBox="1"/>
          <p:nvPr/>
        </p:nvSpPr>
        <p:spPr bwMode="auto">
          <a:xfrm>
            <a:off x="953523" y="5070436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壓力平衡時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/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73F05-2BC4-BEB4-32C3-8D45B5E1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196" y="5492401"/>
                <a:ext cx="4440900" cy="816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9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F29BF-4D81-F3E0-F29C-8EFBBEEB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648"/>
            <a:ext cx="7467600" cy="33528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BA6B86-8CA8-9049-FF94-A74B6389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24469"/>
            <a:ext cx="1727037" cy="18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A457746-BF4D-DF52-871D-56A4AC2E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79833"/>
            <a:ext cx="2913456" cy="19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52DC43-A3BD-15A1-9FB9-562658F3A090}"/>
              </a:ext>
            </a:extLst>
          </p:cNvPr>
          <p:cNvSpPr txBox="1"/>
          <p:nvPr/>
        </p:nvSpPr>
        <p:spPr bwMode="auto">
          <a:xfrm>
            <a:off x="4482345" y="5889722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comparison between the white dwarf IK Pegasi B (center), its A-class companion IK Pegasi A (left) and the Sun (right). This white dwarf has a surface temperature of 35,500 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CBDE-773C-F6A4-B05E-6FE9F5246B74}"/>
              </a:ext>
            </a:extLst>
          </p:cNvPr>
          <p:cNvSpPr txBox="1"/>
          <p:nvPr/>
        </p:nvSpPr>
        <p:spPr bwMode="auto">
          <a:xfrm>
            <a:off x="557332" y="5828173"/>
            <a:ext cx="3726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Sirius A and Sirius B taken by the Hubble Space Telescope. Sirius B, which is a white dwarf, can be seen as a faint point of light to the lower left of the much brighter Sirius A.</a:t>
            </a:r>
          </a:p>
        </p:txBody>
      </p:sp>
    </p:spTree>
    <p:extLst>
      <p:ext uri="{BB962C8B-B14F-4D97-AF65-F5344CB8AC3E}">
        <p14:creationId xmlns:p14="http://schemas.microsoft.com/office/powerpoint/2010/main" val="331592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0431D-D956-00CE-4D4C-3A60DCB68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12776"/>
            <a:ext cx="7327900" cy="10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C96D3-FA24-4285-5CFD-80B96E39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441476"/>
            <a:ext cx="746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76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D2A1CB6-734C-0E86-F5CE-96B2E35DB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64904"/>
            <a:ext cx="7772400" cy="355408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054C6A1-B1BD-929A-B833-94CCAE88B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48255" b="994"/>
          <a:stretch/>
        </p:blipFill>
        <p:spPr bwMode="auto">
          <a:xfrm>
            <a:off x="2195736" y="908720"/>
            <a:ext cx="450232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9652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21"/>
            <a:ext cx="9144000" cy="4917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矩形 2"/>
          <p:cNvSpPr/>
          <p:nvPr/>
        </p:nvSpPr>
        <p:spPr>
          <a:xfrm>
            <a:off x="-252536" y="3356992"/>
            <a:ext cx="6912768" cy="1152128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8795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4496098"/>
          </a:xfrm>
          <a:prstGeom prst="rect">
            <a:avLst/>
          </a:prstGeom>
        </p:spPr>
      </p:pic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5229200"/>
            <a:ext cx="25527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9503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dss017017">
            <a:extLst>
              <a:ext uri="{FF2B5EF4-FFF2-40B4-BE49-F238E27FC236}">
                <a16:creationId xmlns:a16="http://schemas.microsoft.com/office/drawing/2014/main" id="{9F896DB4-F377-3246-8675-0CC008AD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475"/>
            <a:ext cx="2082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val 5">
            <a:extLst>
              <a:ext uri="{FF2B5EF4-FFF2-40B4-BE49-F238E27FC236}">
                <a16:creationId xmlns:a16="http://schemas.microsoft.com/office/drawing/2014/main" id="{9396465D-CEF0-B94C-AFF9-09E773D1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0" name="Oval 6">
            <a:extLst>
              <a:ext uri="{FF2B5EF4-FFF2-40B4-BE49-F238E27FC236}">
                <a16:creationId xmlns:a16="http://schemas.microsoft.com/office/drawing/2014/main" id="{6CF286B6-D4AA-7B4F-BDA0-5208C95E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1266" name="Object 8">
            <a:extLst>
              <a:ext uri="{FF2B5EF4-FFF2-40B4-BE49-F238E27FC236}">
                <a16:creationId xmlns:a16="http://schemas.microsoft.com/office/drawing/2014/main" id="{A18AA9BC-0161-1642-87C8-FE51DE3DB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505200" imgH="4686300" progId="Equation.3">
                  <p:embed/>
                </p:oleObj>
              </mc:Choice>
              <mc:Fallback>
                <p:oleObj name="方程式" r:id="rId3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9">
            <a:extLst>
              <a:ext uri="{FF2B5EF4-FFF2-40B4-BE49-F238E27FC236}">
                <a16:creationId xmlns:a16="http://schemas.microsoft.com/office/drawing/2014/main" id="{61E67346-EC8A-794D-A885-EE0F1E1ED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3505200" imgH="4686300" progId="Equation.3">
                  <p:embed/>
                </p:oleObj>
              </mc:Choice>
              <mc:Fallback>
                <p:oleObj name="方程式" r:id="rId5" imgW="3505200" imgH="4686300" progId="Equation.3">
                  <p:embed/>
                  <p:pic>
                    <p:nvPicPr>
                      <p:cNvPr id="11267" name="Object 9">
                        <a:extLst>
                          <a:ext uri="{FF2B5EF4-FFF2-40B4-BE49-F238E27FC236}">
                            <a16:creationId xmlns:a16="http://schemas.microsoft.com/office/drawing/2014/main" id="{61E67346-EC8A-794D-A885-EE0F1E1ED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11">
            <a:extLst>
              <a:ext uri="{FF2B5EF4-FFF2-40B4-BE49-F238E27FC236}">
                <a16:creationId xmlns:a16="http://schemas.microsoft.com/office/drawing/2014/main" id="{FCE220E3-E120-5B45-ADDD-C919A7FDF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229225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Could you tell the difference?</a:t>
            </a:r>
            <a:endParaRPr lang="zh-TW" altLang="en-US" sz="1800"/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FD4C6BFD-776E-3A4D-A82F-138674C17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268413"/>
            <a:ext cx="1223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>
                <a:solidFill>
                  <a:srgbClr val="FF0000"/>
                </a:solidFill>
              </a:rPr>
              <a:t>全同粒子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44819-3ACB-DAA1-15C4-5F80EA0445FC}"/>
              </a:ext>
            </a:extLst>
          </p:cNvPr>
          <p:cNvSpPr txBox="1"/>
          <p:nvPr/>
        </p:nvSpPr>
        <p:spPr bwMode="auto">
          <a:xfrm>
            <a:off x="3046992" y="5692259"/>
            <a:ext cx="505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顯然所有的電子，實驗測量的性質都一樣！</a:t>
            </a:r>
          </a:p>
        </p:txBody>
      </p:sp>
    </p:spTree>
    <p:extLst>
      <p:ext uri="{BB962C8B-B14F-4D97-AF65-F5344CB8AC3E}">
        <p14:creationId xmlns:p14="http://schemas.microsoft.com/office/powerpoint/2010/main" val="15561059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4058286" y="6422133"/>
                <a:ext cx="8301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286" y="6422133"/>
                <a:ext cx="83016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913" name="Picture 4" descr="hea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12842" r="5302" b="10112"/>
          <a:stretch>
            <a:fillRect/>
          </a:stretch>
        </p:blipFill>
        <p:spPr bwMode="auto">
          <a:xfrm>
            <a:off x="5371472" y="681677"/>
            <a:ext cx="2321941" cy="204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5" descr="F18_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894002" y="686035"/>
            <a:ext cx="1379617" cy="204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803137" y="2770779"/>
            <a:ext cx="1757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巨觀的氣體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289286" y="2738361"/>
            <a:ext cx="2573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微觀是質點系統</a:t>
            </a:r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>
            <a:off x="3762375" y="3462543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1803137" y="3784269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巨觀物理量是來自微觀物理量！</a:t>
            </a:r>
          </a:p>
        </p:txBody>
      </p:sp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1052946" y="4962965"/>
            <a:ext cx="77608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由巨觀物理量的微觀統計解釋，或許我們可以找到巨觀物理量彼此的關係！</a:t>
            </a:r>
          </a:p>
        </p:txBody>
      </p:sp>
      <p:sp>
        <p:nvSpPr>
          <p:cNvPr id="14" name="向右箭號 13"/>
          <p:cNvSpPr/>
          <p:nvPr/>
        </p:nvSpPr>
        <p:spPr>
          <a:xfrm rot="385656">
            <a:off x="3925887" y="5579674"/>
            <a:ext cx="1452562" cy="18415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21264884">
            <a:off x="3951287" y="5930511"/>
            <a:ext cx="1450975" cy="2000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4393937" y="6059311"/>
            <a:ext cx="304800" cy="428625"/>
          </a:xfrm>
          <a:prstGeom prst="downArrow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594337" y="3277877"/>
                <a:ext cx="10430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337" y="3277877"/>
                <a:ext cx="1043042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03137" y="4520418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巨觀物理量本質上是微觀物理量的統計結果！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803204" y="4150981"/>
            <a:ext cx="650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由大量的數字得出少量的有用的結果就稱為統計：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371472" y="3268493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472" y="3268493"/>
                <a:ext cx="1854930" cy="369332"/>
              </a:xfrm>
              <a:prstGeom prst="rect">
                <a:avLst/>
              </a:prstGeom>
              <a:blipFill rotWithShape="1">
                <a:blip r:embed="rId18"/>
                <a:stretch>
                  <a:fillRect t="-21311" b="-16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891937" y="3277877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937" y="3277877"/>
                <a:ext cx="1580369" cy="369332"/>
              </a:xfrm>
              <a:prstGeom prst="rect">
                <a:avLst/>
              </a:prstGeom>
              <a:blipFill rotWithShape="1">
                <a:blip r:embed="rId1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268233" y="5408132"/>
                <a:ext cx="39709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233" y="5408132"/>
                <a:ext cx="39709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3273619" y="5904291"/>
                <a:ext cx="3917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619" y="5904291"/>
                <a:ext cx="391710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632961" y="5616430"/>
                <a:ext cx="1885837" cy="3919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average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961" y="5616430"/>
                <a:ext cx="1885837" cy="391902"/>
              </a:xfrm>
              <a:prstGeom prst="rect">
                <a:avLst/>
              </a:prstGeom>
              <a:blipFill rotWithShape="1">
                <a:blip r:embed="rId22"/>
                <a:stretch>
                  <a:fillRect t="-20000" b="-61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10DCE5E-5AFA-A67C-CA54-C0AFF3029C95}"/>
              </a:ext>
            </a:extLst>
          </p:cNvPr>
          <p:cNvSpPr txBox="1"/>
          <p:nvPr/>
        </p:nvSpPr>
        <p:spPr bwMode="auto">
          <a:xfrm>
            <a:off x="1052946" y="215841"/>
            <a:ext cx="5181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氣體動力論中的原子是可以分辨而編號的！</a:t>
            </a:r>
          </a:p>
        </p:txBody>
      </p:sp>
    </p:spTree>
    <p:extLst>
      <p:ext uri="{BB962C8B-B14F-4D97-AF65-F5344CB8AC3E}">
        <p14:creationId xmlns:p14="http://schemas.microsoft.com/office/powerpoint/2010/main" val="51495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以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畫</m:t>
                    </m:r>
                  </m:oMath>
                </a14:m>
                <a:r>
                  <a:rPr lang="zh-TW" altLang="en-US" sz="1800" dirty="0"/>
                  <a:t>一空間，一個態即是一個點</a:t>
                </a:r>
                <a:r>
                  <a:rPr lang="zh-TW" altLang="en-US" dirty="0"/>
                  <a:t>，在</a:t>
                </a:r>
                <a:r>
                  <a:rPr lang="zh-TW" altLang="en-US" sz="1800" dirty="0"/>
                  <a:t>此空間內狀態分佈的密度是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" y="2753913"/>
                <a:ext cx="8355044" cy="411010"/>
              </a:xfrm>
              <a:prstGeom prst="rect">
                <a:avLst/>
              </a:prstGeom>
              <a:blipFill>
                <a:blip r:embed="rId2"/>
                <a:stretch>
                  <a:fillRect l="-455" b="-1470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4176" y="3883338"/>
                <a:ext cx="2721578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/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A2FBC5-D73C-D566-6B3E-5A5EB4822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0755" y="2271278"/>
                <a:ext cx="3177749" cy="411010"/>
              </a:xfrm>
              <a:prstGeom prst="rect">
                <a:avLst/>
              </a:prstGeom>
              <a:blipFill>
                <a:blip r:embed="rId4"/>
                <a:stretch>
                  <a:fillRect l="-1992"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" b="3743"/>
          <a:stretch/>
        </p:blipFill>
        <p:spPr>
          <a:xfrm>
            <a:off x="833904" y="3164923"/>
            <a:ext cx="2585968" cy="2354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4E977F-4DB9-ACCC-5332-88AAC9BD27A4}"/>
              </a:ext>
            </a:extLst>
          </p:cNvPr>
          <p:cNvSpPr txBox="1"/>
          <p:nvPr/>
        </p:nvSpPr>
        <p:spPr bwMode="auto">
          <a:xfrm>
            <a:off x="796683" y="1711354"/>
            <a:ext cx="7878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能態的分布還可以用另一個圖像來表示，當量子數大時使用更加方便：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/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在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空間中，與原點的距離平方。恰等於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2" name="文字方塊 26">
                <a:extLst>
                  <a:ext uri="{FF2B5EF4-FFF2-40B4-BE49-F238E27FC236}">
                    <a16:creationId xmlns:a16="http://schemas.microsoft.com/office/drawing/2014/main" id="{4859CB6A-7B07-EEB0-403A-B87B4834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15" y="5860630"/>
                <a:ext cx="7898530" cy="524182"/>
              </a:xfrm>
              <a:prstGeom prst="rect">
                <a:avLst/>
              </a:prstGeom>
              <a:blipFill>
                <a:blip r:embed="rId7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/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這圖除了狀態的分佈，其實也標示出了狀態的能量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C12345-A527-ACD1-EAAD-4FC318646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0167" y="5561411"/>
                <a:ext cx="5616624" cy="369332"/>
              </a:xfrm>
              <a:prstGeom prst="rect">
                <a:avLst/>
              </a:prstGeom>
              <a:blipFill>
                <a:blip r:embed="rId8"/>
                <a:stretch>
                  <a:fillRect l="-903" t="-6452" r="-45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/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1D7CC2AE-4BF5-4E07-94F0-552681BCA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736" y="2138957"/>
                <a:ext cx="3651512" cy="572464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CB717DE-0E67-E335-BA97-AF0C3D03ABF6}"/>
              </a:ext>
            </a:extLst>
          </p:cNvPr>
          <p:cNvSpPr txBox="1"/>
          <p:nvPr/>
        </p:nvSpPr>
        <p:spPr bwMode="auto">
          <a:xfrm>
            <a:off x="820167" y="6348276"/>
            <a:ext cx="4318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代表態的點距離原點越遠，能量越大！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CA61FD0-3707-44E0-7F8A-5486A67108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5" y="211230"/>
            <a:ext cx="1774861" cy="14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2" grpId="0"/>
      <p:bldP spid="14" grpId="0"/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11">
                <a:extLst>
                  <a:ext uri="{FF2B5EF4-FFF2-40B4-BE49-F238E27FC236}">
                    <a16:creationId xmlns:a16="http://schemas.microsoft.com/office/drawing/2014/main" id="{70A1030C-0B12-1C4E-8E97-D33A9EEE382A}"/>
                  </a:ext>
                </a:extLst>
              </p:cNvPr>
              <p:cNvSpPr txBox="1"/>
              <p:nvPr/>
            </p:nvSpPr>
            <p:spPr>
              <a:xfrm>
                <a:off x="409648" y="3011609"/>
                <a:ext cx="3043718" cy="9277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𝑥𝑖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11">
                <a:extLst>
                  <a:ext uri="{FF2B5EF4-FFF2-40B4-BE49-F238E27FC236}">
                    <a16:creationId xmlns:a16="http://schemas.microsoft.com/office/drawing/2014/main" id="{70A1030C-0B12-1C4E-8E97-D33A9EEE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8" y="3011609"/>
                <a:ext cx="3043718" cy="9277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1" name="Picture 4" descr="heat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16413" r="15039"/>
          <a:stretch/>
        </p:blipFill>
        <p:spPr bwMode="auto">
          <a:xfrm>
            <a:off x="409648" y="404475"/>
            <a:ext cx="4837064" cy="218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0" descr="2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56" y="425048"/>
            <a:ext cx="1253450" cy="219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9" name="文字方塊 19"/>
          <p:cNvSpPr txBox="1">
            <a:spLocks noChangeArrowheads="1"/>
          </p:cNvSpPr>
          <p:nvPr/>
        </p:nvSpPr>
        <p:spPr bwMode="auto">
          <a:xfrm>
            <a:off x="339725" y="2622789"/>
            <a:ext cx="348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第 </a:t>
            </a:r>
            <a:r>
              <a:rPr lang="en-US" altLang="zh-TW" sz="1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個粒子對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y-z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器壁的施力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9725" y="4381487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壓力即是施力總和除以面積：</a:t>
            </a:r>
          </a:p>
        </p:txBody>
      </p:sp>
      <p:sp>
        <p:nvSpPr>
          <p:cNvPr id="3" name="矩形 2"/>
          <p:cNvSpPr/>
          <p:nvPr/>
        </p:nvSpPr>
        <p:spPr>
          <a:xfrm>
            <a:off x="602528" y="404472"/>
            <a:ext cx="2378869" cy="792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49850" y="621356"/>
            <a:ext cx="243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較簡易的推導：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C77041C-CD57-6B47-976B-A901253FDB7A}"/>
              </a:ext>
            </a:extLst>
          </p:cNvPr>
          <p:cNvSpPr/>
          <p:nvPr/>
        </p:nvSpPr>
        <p:spPr>
          <a:xfrm>
            <a:off x="1931507" y="3351332"/>
            <a:ext cx="688931" cy="753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1">
                <a:extLst>
                  <a:ext uri="{FF2B5EF4-FFF2-40B4-BE49-F238E27FC236}">
                    <a16:creationId xmlns:a16="http://schemas.microsoft.com/office/drawing/2014/main" id="{5F9CABDB-A505-FA4B-8064-CD503D438E42}"/>
                  </a:ext>
                </a:extLst>
              </p:cNvPr>
              <p:cNvSpPr txBox="1"/>
              <p:nvPr/>
            </p:nvSpPr>
            <p:spPr>
              <a:xfrm>
                <a:off x="397381" y="4794389"/>
                <a:ext cx="4819650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𝑥𝑖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11">
                <a:extLst>
                  <a:ext uri="{FF2B5EF4-FFF2-40B4-BE49-F238E27FC236}">
                    <a16:creationId xmlns:a16="http://schemas.microsoft.com/office/drawing/2014/main" id="{5F9CABDB-A505-FA4B-8064-CD503D438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81" y="4794389"/>
                <a:ext cx="4819650" cy="847861"/>
              </a:xfrm>
              <a:prstGeom prst="rect">
                <a:avLst/>
              </a:prstGeom>
              <a:blipFill>
                <a:blip r:embed="rId7"/>
                <a:stretch>
                  <a:fillRect t="-47059" b="-4117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11">
                <a:extLst>
                  <a:ext uri="{FF2B5EF4-FFF2-40B4-BE49-F238E27FC236}">
                    <a16:creationId xmlns:a16="http://schemas.microsoft.com/office/drawing/2014/main" id="{FB30759A-0819-F645-BD4E-2F1E2A5901A6}"/>
                  </a:ext>
                </a:extLst>
              </p:cNvPr>
              <p:cNvSpPr txBox="1"/>
              <p:nvPr/>
            </p:nvSpPr>
            <p:spPr>
              <a:xfrm>
                <a:off x="409648" y="5793536"/>
                <a:ext cx="2025657" cy="65998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11">
                <a:extLst>
                  <a:ext uri="{FF2B5EF4-FFF2-40B4-BE49-F238E27FC236}">
                    <a16:creationId xmlns:a16="http://schemas.microsoft.com/office/drawing/2014/main" id="{FB30759A-0819-F645-BD4E-2F1E2A59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8" y="5793536"/>
                <a:ext cx="2025657" cy="659989"/>
              </a:xfrm>
              <a:prstGeom prst="rect">
                <a:avLst/>
              </a:prstGeom>
              <a:blipFill>
                <a:blip r:embed="rId8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11">
                <a:extLst>
                  <a:ext uri="{FF2B5EF4-FFF2-40B4-BE49-F238E27FC236}">
                    <a16:creationId xmlns:a16="http://schemas.microsoft.com/office/drawing/2014/main" id="{B0E1C483-15C5-F544-91BC-D0EB0E5667D4}"/>
                  </a:ext>
                </a:extLst>
              </p:cNvPr>
              <p:cNvSpPr txBox="1"/>
              <p:nvPr/>
            </p:nvSpPr>
            <p:spPr>
              <a:xfrm>
                <a:off x="3131840" y="5827293"/>
                <a:ext cx="2322036" cy="6864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avg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11">
                <a:extLst>
                  <a:ext uri="{FF2B5EF4-FFF2-40B4-BE49-F238E27FC236}">
                    <a16:creationId xmlns:a16="http://schemas.microsoft.com/office/drawing/2014/main" id="{B0E1C483-15C5-F544-91BC-D0EB0E566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827293"/>
                <a:ext cx="2322036" cy="6864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6460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pdss017017">
            <a:extLst>
              <a:ext uri="{FF2B5EF4-FFF2-40B4-BE49-F238E27FC236}">
                <a16:creationId xmlns:a16="http://schemas.microsoft.com/office/drawing/2014/main" id="{549A90F7-BC3A-394F-9E22-F1298C84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3">
            <a:extLst>
              <a:ext uri="{FF2B5EF4-FFF2-40B4-BE49-F238E27FC236}">
                <a16:creationId xmlns:a16="http://schemas.microsoft.com/office/drawing/2014/main" id="{2C6C8CE9-71C8-FA49-BFB8-A5236E160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42" name="Oval 4">
            <a:extLst>
              <a:ext uri="{FF2B5EF4-FFF2-40B4-BE49-F238E27FC236}">
                <a16:creationId xmlns:a16="http://schemas.microsoft.com/office/drawing/2014/main" id="{6F231E4F-1A24-1C4C-9078-FA4B3D339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338" name="Object 5">
            <a:extLst>
              <a:ext uri="{FF2B5EF4-FFF2-40B4-BE49-F238E27FC236}">
                <a16:creationId xmlns:a16="http://schemas.microsoft.com/office/drawing/2014/main" id="{9A9EE2DC-B7B8-A04C-9C8E-DDDE02DD72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26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4338" name="Object 5">
                        <a:extLst>
                          <a:ext uri="{FF2B5EF4-FFF2-40B4-BE49-F238E27FC236}">
                            <a16:creationId xmlns:a16="http://schemas.microsoft.com/office/drawing/2014/main" id="{9A9EE2DC-B7B8-A04C-9C8E-DDDE02DD7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>
            <a:extLst>
              <a:ext uri="{FF2B5EF4-FFF2-40B4-BE49-F238E27FC236}">
                <a16:creationId xmlns:a16="http://schemas.microsoft.com/office/drawing/2014/main" id="{2967D802-219A-944D-A747-8D760A23BD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11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4339" name="Object 6">
                        <a:extLst>
                          <a:ext uri="{FF2B5EF4-FFF2-40B4-BE49-F238E27FC236}">
                            <a16:creationId xmlns:a16="http://schemas.microsoft.com/office/drawing/2014/main" id="{2967D802-219A-944D-A747-8D760A23BD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Line 8">
            <a:extLst>
              <a:ext uri="{FF2B5EF4-FFF2-40B4-BE49-F238E27FC236}">
                <a16:creationId xmlns:a16="http://schemas.microsoft.com/office/drawing/2014/main" id="{323CD45A-A012-4E4B-BEE1-A842B8E9F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365625"/>
            <a:ext cx="7143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4" name="Line 9">
            <a:extLst>
              <a:ext uri="{FF2B5EF4-FFF2-40B4-BE49-F238E27FC236}">
                <a16:creationId xmlns:a16="http://schemas.microsoft.com/office/drawing/2014/main" id="{58744B53-B6E3-4E40-AB5B-6CD30FAA4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48263" y="4437063"/>
            <a:ext cx="7143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5" name="AutoShape 10">
            <a:extLst>
              <a:ext uri="{FF2B5EF4-FFF2-40B4-BE49-F238E27FC236}">
                <a16:creationId xmlns:a16="http://schemas.microsoft.com/office/drawing/2014/main" id="{35E3F8CA-766C-2047-A10C-A42693E4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997200"/>
            <a:ext cx="2016125" cy="14398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4346" name="Line 11">
            <a:extLst>
              <a:ext uri="{FF2B5EF4-FFF2-40B4-BE49-F238E27FC236}">
                <a16:creationId xmlns:a16="http://schemas.microsoft.com/office/drawing/2014/main" id="{DC315341-AEA9-9B46-9182-87134F7C97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7" name="Line 12">
            <a:extLst>
              <a:ext uri="{FF2B5EF4-FFF2-40B4-BE49-F238E27FC236}">
                <a16:creationId xmlns:a16="http://schemas.microsoft.com/office/drawing/2014/main" id="{737303CE-41EE-7342-BA3A-D07F816D0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1484313"/>
            <a:ext cx="71438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8" name="Line 13">
            <a:extLst>
              <a:ext uri="{FF2B5EF4-FFF2-40B4-BE49-F238E27FC236}">
                <a16:creationId xmlns:a16="http://schemas.microsoft.com/office/drawing/2014/main" id="{C81DB9BC-D7C3-B549-9C2B-D5DA6427D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9" name="Rectangle 14">
            <a:extLst>
              <a:ext uri="{FF2B5EF4-FFF2-40B4-BE49-F238E27FC236}">
                <a16:creationId xmlns:a16="http://schemas.microsoft.com/office/drawing/2014/main" id="{8ADDF4C4-9E90-DE47-9E8E-A1A46C02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0" name="Oval 15">
            <a:extLst>
              <a:ext uri="{FF2B5EF4-FFF2-40B4-BE49-F238E27FC236}">
                <a16:creationId xmlns:a16="http://schemas.microsoft.com/office/drawing/2014/main" id="{D0ED41E4-A60C-734E-B177-7A0F085D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1" name="Oval 16">
            <a:extLst>
              <a:ext uri="{FF2B5EF4-FFF2-40B4-BE49-F238E27FC236}">
                <a16:creationId xmlns:a16="http://schemas.microsoft.com/office/drawing/2014/main" id="{F4C95FDF-37C5-E84B-9F09-86D66F537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2" name="Text Box 17">
            <a:extLst>
              <a:ext uri="{FF2B5EF4-FFF2-40B4-BE49-F238E27FC236}">
                <a16:creationId xmlns:a16="http://schemas.microsoft.com/office/drawing/2014/main" id="{3314819F-28BB-6743-B28A-D13AFE12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052513"/>
            <a:ext cx="792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53" name="Text Box 18">
            <a:extLst>
              <a:ext uri="{FF2B5EF4-FFF2-40B4-BE49-F238E27FC236}">
                <a16:creationId xmlns:a16="http://schemas.microsoft.com/office/drawing/2014/main" id="{FBA739CA-A16D-E142-BE62-CC0DDFCDC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98913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哪個是哪個？</a:t>
            </a:r>
          </a:p>
        </p:txBody>
      </p:sp>
      <p:sp>
        <p:nvSpPr>
          <p:cNvPr id="14354" name="Text Box 19">
            <a:extLst>
              <a:ext uri="{FF2B5EF4-FFF2-40B4-BE49-F238E27FC236}">
                <a16:creationId xmlns:a16="http://schemas.microsoft.com/office/drawing/2014/main" id="{D0B1ED55-5B3F-0544-9195-7CC7BD48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58152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我們能分辨嗎？</a:t>
            </a:r>
          </a:p>
        </p:txBody>
      </p:sp>
    </p:spTree>
    <p:extLst>
      <p:ext uri="{BB962C8B-B14F-4D97-AF65-F5344CB8AC3E}">
        <p14:creationId xmlns:p14="http://schemas.microsoft.com/office/powerpoint/2010/main" val="256895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2" descr="pdss017017">
            <a:extLst>
              <a:ext uri="{FF2B5EF4-FFF2-40B4-BE49-F238E27FC236}">
                <a16:creationId xmlns:a16="http://schemas.microsoft.com/office/drawing/2014/main" id="{1B7580CE-19E5-164E-9887-B52F16BF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Oval 3">
            <a:extLst>
              <a:ext uri="{FF2B5EF4-FFF2-40B4-BE49-F238E27FC236}">
                <a16:creationId xmlns:a16="http://schemas.microsoft.com/office/drawing/2014/main" id="{D510EE39-AD6A-874E-8F7C-FD9CFBAA0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5" name="Oval 4">
            <a:extLst>
              <a:ext uri="{FF2B5EF4-FFF2-40B4-BE49-F238E27FC236}">
                <a16:creationId xmlns:a16="http://schemas.microsoft.com/office/drawing/2014/main" id="{82F342E7-E55B-F947-B007-136DB2ED3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2" name="Object 5">
            <a:extLst>
              <a:ext uri="{FF2B5EF4-FFF2-40B4-BE49-F238E27FC236}">
                <a16:creationId xmlns:a16="http://schemas.microsoft.com/office/drawing/2014/main" id="{743741B6-0378-8A4A-A7EE-B76A4D88F5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5362" name="Object 5">
                        <a:extLst>
                          <a:ext uri="{FF2B5EF4-FFF2-40B4-BE49-F238E27FC236}">
                            <a16:creationId xmlns:a16="http://schemas.microsoft.com/office/drawing/2014/main" id="{743741B6-0378-8A4A-A7EE-B76A4D88F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6">
            <a:extLst>
              <a:ext uri="{FF2B5EF4-FFF2-40B4-BE49-F238E27FC236}">
                <a16:creationId xmlns:a16="http://schemas.microsoft.com/office/drawing/2014/main" id="{410E2F22-4AFC-BB49-BD5F-B32D0EF46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5363" name="Object 6">
                        <a:extLst>
                          <a:ext uri="{FF2B5EF4-FFF2-40B4-BE49-F238E27FC236}">
                            <a16:creationId xmlns:a16="http://schemas.microsoft.com/office/drawing/2014/main" id="{410E2F22-4AFC-BB49-BD5F-B32D0EF461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7" name="Line 7">
            <a:extLst>
              <a:ext uri="{FF2B5EF4-FFF2-40B4-BE49-F238E27FC236}">
                <a16:creationId xmlns:a16="http://schemas.microsoft.com/office/drawing/2014/main" id="{50D42F7A-0F77-FC44-AFB2-90ED207F4D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8" name="Line 8">
            <a:extLst>
              <a:ext uri="{FF2B5EF4-FFF2-40B4-BE49-F238E27FC236}">
                <a16:creationId xmlns:a16="http://schemas.microsoft.com/office/drawing/2014/main" id="{EE9E92BA-28FA-5A43-A04B-97E703CC82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9" name="Line 12">
            <a:extLst>
              <a:ext uri="{FF2B5EF4-FFF2-40B4-BE49-F238E27FC236}">
                <a16:creationId xmlns:a16="http://schemas.microsoft.com/office/drawing/2014/main" id="{D5A8CDB2-23A9-6E4C-B4CA-13CE74E08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0" name="Rectangle 13">
            <a:extLst>
              <a:ext uri="{FF2B5EF4-FFF2-40B4-BE49-F238E27FC236}">
                <a16:creationId xmlns:a16="http://schemas.microsoft.com/office/drawing/2014/main" id="{73AD8B82-801F-8447-B9FA-40CDDFB5C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1" name="Oval 14">
            <a:extLst>
              <a:ext uri="{FF2B5EF4-FFF2-40B4-BE49-F238E27FC236}">
                <a16:creationId xmlns:a16="http://schemas.microsoft.com/office/drawing/2014/main" id="{AEB29E56-125A-5144-BF8C-7156D4AA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2" name="Oval 15">
            <a:extLst>
              <a:ext uri="{FF2B5EF4-FFF2-40B4-BE49-F238E27FC236}">
                <a16:creationId xmlns:a16="http://schemas.microsoft.com/office/drawing/2014/main" id="{5CCAE99E-A27D-E347-B7DF-612AE11EB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3" name="Text Box 18">
            <a:extLst>
              <a:ext uri="{FF2B5EF4-FFF2-40B4-BE49-F238E27FC236}">
                <a16:creationId xmlns:a16="http://schemas.microsoft.com/office/drawing/2014/main" id="{6CE63022-0C7B-7B45-A50B-607CA701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" y="3316565"/>
            <a:ext cx="3639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我們能分辨嗎？古典粒子，能！</a:t>
            </a:r>
          </a:p>
        </p:txBody>
      </p:sp>
      <p:sp>
        <p:nvSpPr>
          <p:cNvPr id="15384" name="Oval 19">
            <a:extLst>
              <a:ext uri="{FF2B5EF4-FFF2-40B4-BE49-F238E27FC236}">
                <a16:creationId xmlns:a16="http://schemas.microsoft.com/office/drawing/2014/main" id="{AE1AD574-C50C-4F48-B916-B31CAE6D2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5" name="Oval 20">
            <a:extLst>
              <a:ext uri="{FF2B5EF4-FFF2-40B4-BE49-F238E27FC236}">
                <a16:creationId xmlns:a16="http://schemas.microsoft.com/office/drawing/2014/main" id="{DCDAF7FE-768A-384B-BA53-D4244692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6" name="Line 21">
            <a:extLst>
              <a:ext uri="{FF2B5EF4-FFF2-40B4-BE49-F238E27FC236}">
                <a16:creationId xmlns:a16="http://schemas.microsoft.com/office/drawing/2014/main" id="{F535CEC3-5699-F24B-ADF4-19D6CA81D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7" name="Line 22">
            <a:extLst>
              <a:ext uri="{FF2B5EF4-FFF2-40B4-BE49-F238E27FC236}">
                <a16:creationId xmlns:a16="http://schemas.microsoft.com/office/drawing/2014/main" id="{0115BFA8-7381-6F43-A0D7-6FDFC88F90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8" name="Line 24">
            <a:extLst>
              <a:ext uri="{FF2B5EF4-FFF2-40B4-BE49-F238E27FC236}">
                <a16:creationId xmlns:a16="http://schemas.microsoft.com/office/drawing/2014/main" id="{28AF20DE-1F23-814D-AD80-EBE963A786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9" name="Line 25">
            <a:extLst>
              <a:ext uri="{FF2B5EF4-FFF2-40B4-BE49-F238E27FC236}">
                <a16:creationId xmlns:a16="http://schemas.microsoft.com/office/drawing/2014/main" id="{54145889-AA77-C04E-B79A-D53099068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0" name="Line 26">
            <a:extLst>
              <a:ext uri="{FF2B5EF4-FFF2-40B4-BE49-F238E27FC236}">
                <a16:creationId xmlns:a16="http://schemas.microsoft.com/office/drawing/2014/main" id="{CD138118-26F4-0E4C-9B16-D62708495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1" name="Rectangle 27">
            <a:extLst>
              <a:ext uri="{FF2B5EF4-FFF2-40B4-BE49-F238E27FC236}">
                <a16:creationId xmlns:a16="http://schemas.microsoft.com/office/drawing/2014/main" id="{ECFC2180-1BCC-FD4E-9FBF-E02BF889B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2" name="Oval 28">
            <a:extLst>
              <a:ext uri="{FF2B5EF4-FFF2-40B4-BE49-F238E27FC236}">
                <a16:creationId xmlns:a16="http://schemas.microsoft.com/office/drawing/2014/main" id="{6253F4E9-B310-414A-ACBE-7707F9FC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3" name="Oval 29">
            <a:extLst>
              <a:ext uri="{FF2B5EF4-FFF2-40B4-BE49-F238E27FC236}">
                <a16:creationId xmlns:a16="http://schemas.microsoft.com/office/drawing/2014/main" id="{E588BBFB-A1E8-4E48-93F9-C30EB3E3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4" name="Object 30">
            <a:extLst>
              <a:ext uri="{FF2B5EF4-FFF2-40B4-BE49-F238E27FC236}">
                <a16:creationId xmlns:a16="http://schemas.microsoft.com/office/drawing/2014/main" id="{EE20F1EB-25A5-444F-B92C-5D4AFFA077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357563"/>
          <a:ext cx="3571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213100" imgH="3213100" progId="Equation.3">
                  <p:embed/>
                </p:oleObj>
              </mc:Choice>
              <mc:Fallback>
                <p:oleObj name="方程式" r:id="rId7" imgW="3213100" imgH="3213100" progId="Equation.3">
                  <p:embed/>
                  <p:pic>
                    <p:nvPicPr>
                      <p:cNvPr id="15364" name="Object 30">
                        <a:extLst>
                          <a:ext uri="{FF2B5EF4-FFF2-40B4-BE49-F238E27FC236}">
                            <a16:creationId xmlns:a16="http://schemas.microsoft.com/office/drawing/2014/main" id="{EE20F1EB-25A5-444F-B92C-5D4AFFA077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357563"/>
                        <a:ext cx="357188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43" name="Object 31">
            <a:extLst>
              <a:ext uri="{FF2B5EF4-FFF2-40B4-BE49-F238E27FC236}">
                <a16:creationId xmlns:a16="http://schemas.microsoft.com/office/drawing/2014/main" id="{804459E9-A902-684C-96D5-3CFF9B88DA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4238" y="1844675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7424400" imgH="18732500" progId="MS_ClipArt_Gallery.2">
                  <p:embed/>
                </p:oleObj>
              </mc:Choice>
              <mc:Fallback>
                <p:oleObj name="Clip" r:id="rId9" imgW="17424400" imgH="18732500" progId="MS_ClipArt_Gallery.2">
                  <p:embed/>
                  <p:pic>
                    <p:nvPicPr>
                      <p:cNvPr id="141343" name="Object 31">
                        <a:extLst>
                          <a:ext uri="{FF2B5EF4-FFF2-40B4-BE49-F238E27FC236}">
                            <a16:creationId xmlns:a16="http://schemas.microsoft.com/office/drawing/2014/main" id="{804459E9-A902-684C-96D5-3CFF9B88DA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1844675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2">
            <a:extLst>
              <a:ext uri="{FF2B5EF4-FFF2-40B4-BE49-F238E27FC236}">
                <a16:creationId xmlns:a16="http://schemas.microsoft.com/office/drawing/2014/main" id="{69EF70A1-0D72-FE48-B01F-15E4D42F84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7688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6731000" imgH="4686300" progId="Equation.3">
                  <p:embed/>
                </p:oleObj>
              </mc:Choice>
              <mc:Fallback>
                <p:oleObj name="方程式" r:id="rId11" imgW="6731000" imgH="4686300" progId="Equation.3">
                  <p:embed/>
                  <p:pic>
                    <p:nvPicPr>
                      <p:cNvPr id="15366" name="Object 32">
                        <a:extLst>
                          <a:ext uri="{FF2B5EF4-FFF2-40B4-BE49-F238E27FC236}">
                            <a16:creationId xmlns:a16="http://schemas.microsoft.com/office/drawing/2014/main" id="{69EF70A1-0D72-FE48-B01F-15E4D42F84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3">
            <a:extLst>
              <a:ext uri="{FF2B5EF4-FFF2-40B4-BE49-F238E27FC236}">
                <a16:creationId xmlns:a16="http://schemas.microsoft.com/office/drawing/2014/main" id="{ACC9BB58-3549-C948-B2EC-298C1DE695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6188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5367" name="Object 33">
                        <a:extLst>
                          <a:ext uri="{FF2B5EF4-FFF2-40B4-BE49-F238E27FC236}">
                            <a16:creationId xmlns:a16="http://schemas.microsoft.com/office/drawing/2014/main" id="{ACC9BB58-3549-C948-B2EC-298C1DE695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34">
            <a:extLst>
              <a:ext uri="{FF2B5EF4-FFF2-40B4-BE49-F238E27FC236}">
                <a16:creationId xmlns:a16="http://schemas.microsoft.com/office/drawing/2014/main" id="{D2947F03-EFD0-9442-88AA-8425704AE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5368" name="Object 34">
                        <a:extLst>
                          <a:ext uri="{FF2B5EF4-FFF2-40B4-BE49-F238E27FC236}">
                            <a16:creationId xmlns:a16="http://schemas.microsoft.com/office/drawing/2014/main" id="{D2947F03-EFD0-9442-88AA-8425704AE9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35">
            <a:extLst>
              <a:ext uri="{FF2B5EF4-FFF2-40B4-BE49-F238E27FC236}">
                <a16:creationId xmlns:a16="http://schemas.microsoft.com/office/drawing/2014/main" id="{CDF649C7-A834-1D43-9387-803BD3951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1052513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6731000" imgH="4686300" progId="Equation.3">
                  <p:embed/>
                </p:oleObj>
              </mc:Choice>
              <mc:Fallback>
                <p:oleObj name="方程式" r:id="rId14" imgW="6731000" imgH="4686300" progId="Equation.3">
                  <p:embed/>
                  <p:pic>
                    <p:nvPicPr>
                      <p:cNvPr id="15369" name="Object 35">
                        <a:extLst>
                          <a:ext uri="{FF2B5EF4-FFF2-40B4-BE49-F238E27FC236}">
                            <a16:creationId xmlns:a16="http://schemas.microsoft.com/office/drawing/2014/main" id="{CDF649C7-A834-1D43-9387-803BD3951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052513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36">
            <a:extLst>
              <a:ext uri="{FF2B5EF4-FFF2-40B4-BE49-F238E27FC236}">
                <a16:creationId xmlns:a16="http://schemas.microsoft.com/office/drawing/2014/main" id="{35AB7B0A-0283-9148-85CD-52535EE5D3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12553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7315200" imgH="4686300" progId="Equation.3">
                  <p:embed/>
                </p:oleObj>
              </mc:Choice>
              <mc:Fallback>
                <p:oleObj name="方程式" r:id="rId15" imgW="7315200" imgH="4686300" progId="Equation.3">
                  <p:embed/>
                  <p:pic>
                    <p:nvPicPr>
                      <p:cNvPr id="15370" name="Object 36">
                        <a:extLst>
                          <a:ext uri="{FF2B5EF4-FFF2-40B4-BE49-F238E27FC236}">
                            <a16:creationId xmlns:a16="http://schemas.microsoft.com/office/drawing/2014/main" id="{35AB7B0A-0283-9148-85CD-52535EE5D3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12553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37">
            <a:extLst>
              <a:ext uri="{FF2B5EF4-FFF2-40B4-BE49-F238E27FC236}">
                <a16:creationId xmlns:a16="http://schemas.microsoft.com/office/drawing/2014/main" id="{0B71A131-2470-4948-9CCE-C5C17A038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1013" y="1052513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7315200" imgH="4686300" progId="Equation.3">
                  <p:embed/>
                </p:oleObj>
              </mc:Choice>
              <mc:Fallback>
                <p:oleObj name="方程式" r:id="rId16" imgW="7315200" imgH="4686300" progId="Equation.3">
                  <p:embed/>
                  <p:pic>
                    <p:nvPicPr>
                      <p:cNvPr id="15371" name="Object 37">
                        <a:extLst>
                          <a:ext uri="{FF2B5EF4-FFF2-40B4-BE49-F238E27FC236}">
                            <a16:creationId xmlns:a16="http://schemas.microsoft.com/office/drawing/2014/main" id="{0B71A131-2470-4948-9CCE-C5C17A038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1052513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8">
            <a:extLst>
              <a:ext uri="{FF2B5EF4-FFF2-40B4-BE49-F238E27FC236}">
                <a16:creationId xmlns:a16="http://schemas.microsoft.com/office/drawing/2014/main" id="{2035D76B-C321-7F70-2380-E0357470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9" y="3768602"/>
            <a:ext cx="655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在古典物理中，同類的粒子可以追蹤它們過去的軌跡來區分！</a:t>
            </a:r>
          </a:p>
        </p:txBody>
      </p:sp>
    </p:spTree>
    <p:extLst>
      <p:ext uri="{BB962C8B-B14F-4D97-AF65-F5344CB8AC3E}">
        <p14:creationId xmlns:p14="http://schemas.microsoft.com/office/powerpoint/2010/main" val="4251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7D96D0BA-DACC-D840-8864-71DE8298F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45F76D54-A3B0-FB46-A16C-E731FCA7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0E3FA300-9418-D841-9C62-F68240EC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034AFF28-6F93-4E4A-AFD7-26387AB5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6386" name="Object 6">
            <a:extLst>
              <a:ext uri="{FF2B5EF4-FFF2-40B4-BE49-F238E27FC236}">
                <a16:creationId xmlns:a16="http://schemas.microsoft.com/office/drawing/2014/main" id="{4B22DBE9-2582-1E4E-92D2-470E385D0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6386" name="Object 6">
                        <a:extLst>
                          <a:ext uri="{FF2B5EF4-FFF2-40B4-BE49-F238E27FC236}">
                            <a16:creationId xmlns:a16="http://schemas.microsoft.com/office/drawing/2014/main" id="{4B22DBE9-2582-1E4E-92D2-470E385D0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7">
            <a:extLst>
              <a:ext uri="{FF2B5EF4-FFF2-40B4-BE49-F238E27FC236}">
                <a16:creationId xmlns:a16="http://schemas.microsoft.com/office/drawing/2014/main" id="{3BEB90EA-70E5-D648-8E4B-C627AE3D1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6387" name="Object 7">
                        <a:extLst>
                          <a:ext uri="{FF2B5EF4-FFF2-40B4-BE49-F238E27FC236}">
                            <a16:creationId xmlns:a16="http://schemas.microsoft.com/office/drawing/2014/main" id="{3BEB90EA-70E5-D648-8E4B-C627AE3D18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AutoShape 8">
            <a:extLst>
              <a:ext uri="{FF2B5EF4-FFF2-40B4-BE49-F238E27FC236}">
                <a16:creationId xmlns:a16="http://schemas.microsoft.com/office/drawing/2014/main" id="{01AC18EC-D927-3243-9450-B47261D8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091C8F49-728E-D743-BEE8-8B7B2130E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D86D1618-A351-AE4E-B7F4-77B5753DC8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02A5DA9E-55CA-3646-BF51-E8EF35EC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DDD1AB65-413A-B848-8B89-43DF1420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C032EBF2-DDDC-4F43-A098-95C778F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C8F5A400-92C2-4247-A043-9122B7194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6" name="Text Box 15">
            <a:extLst>
              <a:ext uri="{FF2B5EF4-FFF2-40B4-BE49-F238E27FC236}">
                <a16:creationId xmlns:a16="http://schemas.microsoft.com/office/drawing/2014/main" id="{0F8A5765-8D3D-B345-9ADC-A6C6BF12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148" y="2180139"/>
            <a:ext cx="3598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但在量子力學中，我們能分辨嗎？</a:t>
            </a:r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367551B8-14F9-614B-9BB7-9E7130BE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79938C54-DC85-504A-9009-5B3C3DCB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3576B55-4780-A54A-AD29-ABBACA841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2A300022-C738-734F-B58F-6646890A9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B4A7A2A-9A63-D042-AFF9-29339D7A3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0F82E021-47EA-084B-AE66-5B1897622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E4A03773-2280-A545-BB51-62028388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1DE62807-6153-8742-B4E8-902ED521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4FFBCFB9-BBF3-2043-864E-10636BF1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8BDE0DC9-3E09-4D44-8DD6-C9B1F54DF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2363" name="Object 27">
            <a:extLst>
              <a:ext uri="{FF2B5EF4-FFF2-40B4-BE49-F238E27FC236}">
                <a16:creationId xmlns:a16="http://schemas.microsoft.com/office/drawing/2014/main" id="{3D5C6E4C-EE9F-6841-B413-44B0DED472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781300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7424400" imgH="18732500" progId="MS_ClipArt_Gallery.2">
                  <p:embed/>
                </p:oleObj>
              </mc:Choice>
              <mc:Fallback>
                <p:oleObj name="Clip" r:id="rId7" imgW="17424400" imgH="18732500" progId="MS_ClipArt_Gallery.2">
                  <p:embed/>
                  <p:pic>
                    <p:nvPicPr>
                      <p:cNvPr id="142363" name="Object 27">
                        <a:extLst>
                          <a:ext uri="{FF2B5EF4-FFF2-40B4-BE49-F238E27FC236}">
                            <a16:creationId xmlns:a16="http://schemas.microsoft.com/office/drawing/2014/main" id="{3D5C6E4C-EE9F-6841-B413-44B0DED47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781300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64" name="Line 28">
            <a:extLst>
              <a:ext uri="{FF2B5EF4-FFF2-40B4-BE49-F238E27FC236}">
                <a16:creationId xmlns:a16="http://schemas.microsoft.com/office/drawing/2014/main" id="{E85D882B-7049-7648-8138-CD83411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4075" y="2349500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2365" name="Line 29">
            <a:extLst>
              <a:ext uri="{FF2B5EF4-FFF2-40B4-BE49-F238E27FC236}">
                <a16:creationId xmlns:a16="http://schemas.microsoft.com/office/drawing/2014/main" id="{9F6E36F4-8A14-4B4C-821C-E2F232B3B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2349500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6389" name="Object 30">
            <a:extLst>
              <a:ext uri="{FF2B5EF4-FFF2-40B4-BE49-F238E27FC236}">
                <a16:creationId xmlns:a16="http://schemas.microsoft.com/office/drawing/2014/main" id="{FC3C5D8A-3B07-0F45-8D23-8F04B9E2A4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1196975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6389" name="Object 30">
                        <a:extLst>
                          <a:ext uri="{FF2B5EF4-FFF2-40B4-BE49-F238E27FC236}">
                            <a16:creationId xmlns:a16="http://schemas.microsoft.com/office/drawing/2014/main" id="{FC3C5D8A-3B07-0F45-8D23-8F04B9E2A4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196975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31">
            <a:extLst>
              <a:ext uri="{FF2B5EF4-FFF2-40B4-BE49-F238E27FC236}">
                <a16:creationId xmlns:a16="http://schemas.microsoft.com/office/drawing/2014/main" id="{8E781545-0BB4-784B-9178-D9F589E73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6731000" imgH="4686300" progId="Equation.3">
                  <p:embed/>
                </p:oleObj>
              </mc:Choice>
              <mc:Fallback>
                <p:oleObj name="方程式" r:id="rId10" imgW="6731000" imgH="4686300" progId="Equation.3">
                  <p:embed/>
                  <p:pic>
                    <p:nvPicPr>
                      <p:cNvPr id="16390" name="Object 31">
                        <a:extLst>
                          <a:ext uri="{FF2B5EF4-FFF2-40B4-BE49-F238E27FC236}">
                            <a16:creationId xmlns:a16="http://schemas.microsoft.com/office/drawing/2014/main" id="{8E781545-0BB4-784B-9178-D9F589E73A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32">
            <a:extLst>
              <a:ext uri="{FF2B5EF4-FFF2-40B4-BE49-F238E27FC236}">
                <a16:creationId xmlns:a16="http://schemas.microsoft.com/office/drawing/2014/main" id="{755F4B90-ECEF-E643-A781-6392220E9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7315200" imgH="4686300" progId="Equation.3">
                  <p:embed/>
                </p:oleObj>
              </mc:Choice>
              <mc:Fallback>
                <p:oleObj name="方程式" r:id="rId11" imgW="7315200" imgH="4686300" progId="Equation.3">
                  <p:embed/>
                  <p:pic>
                    <p:nvPicPr>
                      <p:cNvPr id="16391" name="Object 32">
                        <a:extLst>
                          <a:ext uri="{FF2B5EF4-FFF2-40B4-BE49-F238E27FC236}">
                            <a16:creationId xmlns:a16="http://schemas.microsoft.com/office/drawing/2014/main" id="{755F4B90-ECEF-E643-A781-6392220E9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33">
            <a:extLst>
              <a:ext uri="{FF2B5EF4-FFF2-40B4-BE49-F238E27FC236}">
                <a16:creationId xmlns:a16="http://schemas.microsoft.com/office/drawing/2014/main" id="{340D87E6-BC48-A144-A749-575D5A0A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798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6392" name="Object 33">
                        <a:extLst>
                          <a:ext uri="{FF2B5EF4-FFF2-40B4-BE49-F238E27FC236}">
                            <a16:creationId xmlns:a16="http://schemas.microsoft.com/office/drawing/2014/main" id="{340D87E6-BC48-A144-A749-575D5A0A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34">
            <a:extLst>
              <a:ext uri="{FF2B5EF4-FFF2-40B4-BE49-F238E27FC236}">
                <a16:creationId xmlns:a16="http://schemas.microsoft.com/office/drawing/2014/main" id="{73A28C04-71DF-084A-BF04-774F8C346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2150" y="6237288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6393" name="Object 34">
                        <a:extLst>
                          <a:ext uri="{FF2B5EF4-FFF2-40B4-BE49-F238E27FC236}">
                            <a16:creationId xmlns:a16="http://schemas.microsoft.com/office/drawing/2014/main" id="{73A28C04-71DF-084A-BF04-774F8C346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6237288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35">
            <a:extLst>
              <a:ext uri="{FF2B5EF4-FFF2-40B4-BE49-F238E27FC236}">
                <a16:creationId xmlns:a16="http://schemas.microsoft.com/office/drawing/2014/main" id="{03CA77C5-3F9D-FA48-84A4-F9E74215A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0650" y="623728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7315200" imgH="4686300" progId="Equation.3">
                  <p:embed/>
                </p:oleObj>
              </mc:Choice>
              <mc:Fallback>
                <p:oleObj name="方程式" r:id="rId14" imgW="7315200" imgH="4686300" progId="Equation.3">
                  <p:embed/>
                  <p:pic>
                    <p:nvPicPr>
                      <p:cNvPr id="16394" name="Object 35">
                        <a:extLst>
                          <a:ext uri="{FF2B5EF4-FFF2-40B4-BE49-F238E27FC236}">
                            <a16:creationId xmlns:a16="http://schemas.microsoft.com/office/drawing/2014/main" id="{03CA77C5-3F9D-FA48-84A4-F9E74215A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623728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5">
            <a:extLst>
              <a:ext uri="{FF2B5EF4-FFF2-40B4-BE49-F238E27FC236}">
                <a16:creationId xmlns:a16="http://schemas.microsoft.com/office/drawing/2014/main" id="{E5496A02-A9D4-82A9-ADBE-C7BEAAF9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925" y="4408269"/>
            <a:ext cx="38362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在量子力學中，粒子的路徑並不存在！我</a:t>
            </a:r>
            <a:r>
              <a:rPr lang="zh-TW" altLang="en-US" sz="1800" dirty="0"/>
              <a:t>們不能分辨電子</a:t>
            </a:r>
            <a:r>
              <a:rPr lang="en-US" altLang="zh-TW" sz="1800" dirty="0"/>
              <a:t>1</a:t>
            </a:r>
            <a:r>
              <a:rPr lang="zh-TW" altLang="en-US" sz="1800" dirty="0"/>
              <a:t>及電子</a:t>
            </a:r>
            <a:r>
              <a:rPr lang="en-US" altLang="zh-TW" sz="1800" dirty="0"/>
              <a:t>2</a:t>
            </a:r>
            <a:r>
              <a:rPr lang="zh-TW" alt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398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2">
            <a:extLst>
              <a:ext uri="{FF2B5EF4-FFF2-40B4-BE49-F238E27FC236}">
                <a16:creationId xmlns:a16="http://schemas.microsoft.com/office/drawing/2014/main" id="{E3921F1F-A562-8A44-98A2-BC032AE78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7419" name="Picture 3" descr="pdss017017">
            <a:extLst>
              <a:ext uri="{FF2B5EF4-FFF2-40B4-BE49-F238E27FC236}">
                <a16:creationId xmlns:a16="http://schemas.microsoft.com/office/drawing/2014/main" id="{7ED05068-D824-1348-8C63-48E8CC78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Oval 4">
            <a:extLst>
              <a:ext uri="{FF2B5EF4-FFF2-40B4-BE49-F238E27FC236}">
                <a16:creationId xmlns:a16="http://schemas.microsoft.com/office/drawing/2014/main" id="{AC5DAB70-5315-1049-A9D3-6B73AA6CF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1" name="Oval 5">
            <a:extLst>
              <a:ext uri="{FF2B5EF4-FFF2-40B4-BE49-F238E27FC236}">
                <a16:creationId xmlns:a16="http://schemas.microsoft.com/office/drawing/2014/main" id="{B13781B8-6F46-7B42-97D2-CBB16EE6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165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7410" name="Object 6">
            <a:extLst>
              <a:ext uri="{FF2B5EF4-FFF2-40B4-BE49-F238E27FC236}">
                <a16:creationId xmlns:a16="http://schemas.microsoft.com/office/drawing/2014/main" id="{7DAD20E1-86E1-A047-8E38-67089997F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4515" y="611051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7410" name="Object 6">
                        <a:extLst>
                          <a:ext uri="{FF2B5EF4-FFF2-40B4-BE49-F238E27FC236}">
                            <a16:creationId xmlns:a16="http://schemas.microsoft.com/office/drawing/2014/main" id="{7DAD20E1-86E1-A047-8E38-67089997FC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515" y="611051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7">
            <a:extLst>
              <a:ext uri="{FF2B5EF4-FFF2-40B4-BE49-F238E27FC236}">
                <a16:creationId xmlns:a16="http://schemas.microsoft.com/office/drawing/2014/main" id="{EE4A0265-5FD8-D849-A0A3-F0D856839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3015" y="611051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7411" name="Object 7">
                        <a:extLst>
                          <a:ext uri="{FF2B5EF4-FFF2-40B4-BE49-F238E27FC236}">
                            <a16:creationId xmlns:a16="http://schemas.microsoft.com/office/drawing/2014/main" id="{EE4A0265-5FD8-D849-A0A3-F0D856839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015" y="611051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AutoShape 8">
            <a:extLst>
              <a:ext uri="{FF2B5EF4-FFF2-40B4-BE49-F238E27FC236}">
                <a16:creationId xmlns:a16="http://schemas.microsoft.com/office/drawing/2014/main" id="{0B34A626-1173-084A-81A7-080731114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615" y="2652943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7423" name="Line 9">
            <a:extLst>
              <a:ext uri="{FF2B5EF4-FFF2-40B4-BE49-F238E27FC236}">
                <a16:creationId xmlns:a16="http://schemas.microsoft.com/office/drawing/2014/main" id="{7E1AFA68-C95E-EC48-82C2-B354A94140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5702" y="1428981"/>
            <a:ext cx="71438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Line 10">
            <a:extLst>
              <a:ext uri="{FF2B5EF4-FFF2-40B4-BE49-F238E27FC236}">
                <a16:creationId xmlns:a16="http://schemas.microsoft.com/office/drawing/2014/main" id="{500F7124-1AA4-214C-8053-5F2DF0F54B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5340" y="1428981"/>
            <a:ext cx="144462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5" name="Line 11">
            <a:extLst>
              <a:ext uri="{FF2B5EF4-FFF2-40B4-BE49-F238E27FC236}">
                <a16:creationId xmlns:a16="http://schemas.microsoft.com/office/drawing/2014/main" id="{91241796-BD8D-0C40-8226-F6A128C15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302" y="8527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6" name="Rectangle 12">
            <a:extLst>
              <a:ext uri="{FF2B5EF4-FFF2-40B4-BE49-F238E27FC236}">
                <a16:creationId xmlns:a16="http://schemas.microsoft.com/office/drawing/2014/main" id="{2FF3807A-46AC-0A49-94B3-A47ECEEC4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277" y="565381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7" name="Oval 13">
            <a:extLst>
              <a:ext uri="{FF2B5EF4-FFF2-40B4-BE49-F238E27FC236}">
                <a16:creationId xmlns:a16="http://schemas.microsoft.com/office/drawing/2014/main" id="{0D8A5180-2AA1-5248-B6C0-400E1A697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997181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8" name="Oval 14">
            <a:extLst>
              <a:ext uri="{FF2B5EF4-FFF2-40B4-BE49-F238E27FC236}">
                <a16:creationId xmlns:a16="http://schemas.microsoft.com/office/drawing/2014/main" id="{20771B0A-5154-4147-BC18-434FE84D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702" y="997181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0" name="Oval 16">
            <a:extLst>
              <a:ext uri="{FF2B5EF4-FFF2-40B4-BE49-F238E27FC236}">
                <a16:creationId xmlns:a16="http://schemas.microsoft.com/office/drawing/2014/main" id="{E4026653-C7D6-324C-A5B3-009CAA42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1" name="Oval 17">
            <a:extLst>
              <a:ext uri="{FF2B5EF4-FFF2-40B4-BE49-F238E27FC236}">
                <a16:creationId xmlns:a16="http://schemas.microsoft.com/office/drawing/2014/main" id="{174C9EC0-04A5-D84A-816A-999AE7B78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2" name="Line 18">
            <a:extLst>
              <a:ext uri="{FF2B5EF4-FFF2-40B4-BE49-F238E27FC236}">
                <a16:creationId xmlns:a16="http://schemas.microsoft.com/office/drawing/2014/main" id="{419F18E8-A9A0-F04A-88B9-9E706C2D04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4149725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3" name="Line 19">
            <a:extLst>
              <a:ext uri="{FF2B5EF4-FFF2-40B4-BE49-F238E27FC236}">
                <a16:creationId xmlns:a16="http://schemas.microsoft.com/office/drawing/2014/main" id="{F687105E-1A6C-044A-88C6-3182F12B63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0650" y="4221163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4" name="Line 20">
            <a:extLst>
              <a:ext uri="{FF2B5EF4-FFF2-40B4-BE49-F238E27FC236}">
                <a16:creationId xmlns:a16="http://schemas.microsoft.com/office/drawing/2014/main" id="{8F371A59-2633-4546-9B26-531784069E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5" name="Line 21">
            <a:extLst>
              <a:ext uri="{FF2B5EF4-FFF2-40B4-BE49-F238E27FC236}">
                <a16:creationId xmlns:a16="http://schemas.microsoft.com/office/drawing/2014/main" id="{984593DE-29F0-D44D-A432-94529589D1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6" name="Line 22">
            <a:extLst>
              <a:ext uri="{FF2B5EF4-FFF2-40B4-BE49-F238E27FC236}">
                <a16:creationId xmlns:a16="http://schemas.microsoft.com/office/drawing/2014/main" id="{25943028-D02F-2641-9EEC-B41F2E470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7" name="Rectangle 23">
            <a:extLst>
              <a:ext uri="{FF2B5EF4-FFF2-40B4-BE49-F238E27FC236}">
                <a16:creationId xmlns:a16="http://schemas.microsoft.com/office/drawing/2014/main" id="{9E3924C0-D2C3-934C-B5E6-809DFFCD8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8" name="Oval 24">
            <a:extLst>
              <a:ext uri="{FF2B5EF4-FFF2-40B4-BE49-F238E27FC236}">
                <a16:creationId xmlns:a16="http://schemas.microsoft.com/office/drawing/2014/main" id="{4790019F-C43C-DB42-AB72-CB993926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9" name="Oval 25">
            <a:extLst>
              <a:ext uri="{FF2B5EF4-FFF2-40B4-BE49-F238E27FC236}">
                <a16:creationId xmlns:a16="http://schemas.microsoft.com/office/drawing/2014/main" id="{F7A98851-94D7-7F42-BC1E-A0E7EE31D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40" name="Line 29">
            <a:extLst>
              <a:ext uri="{FF2B5EF4-FFF2-40B4-BE49-F238E27FC236}">
                <a16:creationId xmlns:a16="http://schemas.microsoft.com/office/drawing/2014/main" id="{6C962D84-0EA1-D74C-ACB7-9E76F98B3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0877" y="4021368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41" name="Line 30">
            <a:extLst>
              <a:ext uri="{FF2B5EF4-FFF2-40B4-BE49-F238E27FC236}">
                <a16:creationId xmlns:a16="http://schemas.microsoft.com/office/drawing/2014/main" id="{BA9201EB-BD8F-9847-AB43-520369579E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7140" y="4021368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7412" name="Object 31">
            <a:extLst>
              <a:ext uri="{FF2B5EF4-FFF2-40B4-BE49-F238E27FC236}">
                <a16:creationId xmlns:a16="http://schemas.microsoft.com/office/drawing/2014/main" id="{7D22B4F1-2CB5-C047-8479-A5C80774FE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177" y="1070206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7412" name="Object 31">
                        <a:extLst>
                          <a:ext uri="{FF2B5EF4-FFF2-40B4-BE49-F238E27FC236}">
                            <a16:creationId xmlns:a16="http://schemas.microsoft.com/office/drawing/2014/main" id="{7D22B4F1-2CB5-C047-8479-A5C80774FE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177" y="1070206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32">
            <a:extLst>
              <a:ext uri="{FF2B5EF4-FFF2-40B4-BE49-F238E27FC236}">
                <a16:creationId xmlns:a16="http://schemas.microsoft.com/office/drawing/2014/main" id="{37EFDC60-9ADC-054F-A2A3-4CEF90D927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1052513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6731000" imgH="4686300" progId="Equation.3">
                  <p:embed/>
                </p:oleObj>
              </mc:Choice>
              <mc:Fallback>
                <p:oleObj name="方程式" r:id="rId8" imgW="6731000" imgH="4686300" progId="Equation.3">
                  <p:embed/>
                  <p:pic>
                    <p:nvPicPr>
                      <p:cNvPr id="17413" name="Object 32">
                        <a:extLst>
                          <a:ext uri="{FF2B5EF4-FFF2-40B4-BE49-F238E27FC236}">
                            <a16:creationId xmlns:a16="http://schemas.microsoft.com/office/drawing/2014/main" id="{37EFDC60-9ADC-054F-A2A3-4CEF90D927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1052513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33">
            <a:extLst>
              <a:ext uri="{FF2B5EF4-FFF2-40B4-BE49-F238E27FC236}">
                <a16:creationId xmlns:a16="http://schemas.microsoft.com/office/drawing/2014/main" id="{6C46B78D-2044-CC40-B6B0-4DC64EA232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8940" y="1070206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7315200" imgH="4686300" progId="Equation.3">
                  <p:embed/>
                </p:oleObj>
              </mc:Choice>
              <mc:Fallback>
                <p:oleObj name="方程式" r:id="rId9" imgW="7315200" imgH="4686300" progId="Equation.3">
                  <p:embed/>
                  <p:pic>
                    <p:nvPicPr>
                      <p:cNvPr id="17414" name="Object 33">
                        <a:extLst>
                          <a:ext uri="{FF2B5EF4-FFF2-40B4-BE49-F238E27FC236}">
                            <a16:creationId xmlns:a16="http://schemas.microsoft.com/office/drawing/2014/main" id="{6C46B78D-2044-CC40-B6B0-4DC64EA232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940" y="1070206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Object 34">
            <a:extLst>
              <a:ext uri="{FF2B5EF4-FFF2-40B4-BE49-F238E27FC236}">
                <a16:creationId xmlns:a16="http://schemas.microsoft.com/office/drawing/2014/main" id="{C736AC4D-70FA-6248-A856-AE639FB7CD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1052513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7415" name="Object 34">
                        <a:extLst>
                          <a:ext uri="{FF2B5EF4-FFF2-40B4-BE49-F238E27FC236}">
                            <a16:creationId xmlns:a16="http://schemas.microsoft.com/office/drawing/2014/main" id="{C736AC4D-70FA-6248-A856-AE639FB7CD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052513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35">
            <a:extLst>
              <a:ext uri="{FF2B5EF4-FFF2-40B4-BE49-F238E27FC236}">
                <a16:creationId xmlns:a16="http://schemas.microsoft.com/office/drawing/2014/main" id="{937A0C67-CA08-9248-8123-CDA6A2736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5734050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7315200" imgH="4686300" progId="Equation.3">
                  <p:embed/>
                </p:oleObj>
              </mc:Choice>
              <mc:Fallback>
                <p:oleObj name="方程式" r:id="rId11" imgW="7315200" imgH="4686300" progId="Equation.3">
                  <p:embed/>
                  <p:pic>
                    <p:nvPicPr>
                      <p:cNvPr id="17416" name="Object 35">
                        <a:extLst>
                          <a:ext uri="{FF2B5EF4-FFF2-40B4-BE49-F238E27FC236}">
                            <a16:creationId xmlns:a16="http://schemas.microsoft.com/office/drawing/2014/main" id="{937A0C67-CA08-9248-8123-CDA6A27364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5734050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36">
            <a:extLst>
              <a:ext uri="{FF2B5EF4-FFF2-40B4-BE49-F238E27FC236}">
                <a16:creationId xmlns:a16="http://schemas.microsoft.com/office/drawing/2014/main" id="{235D8A77-913F-3047-A112-97977CB672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580548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6731000" imgH="4686300" progId="Equation.3">
                  <p:embed/>
                </p:oleObj>
              </mc:Choice>
              <mc:Fallback>
                <p:oleObj name="方程式" r:id="rId12" imgW="6731000" imgH="4686300" progId="Equation.3">
                  <p:embed/>
                  <p:pic>
                    <p:nvPicPr>
                      <p:cNvPr id="17417" name="Object 36">
                        <a:extLst>
                          <a:ext uri="{FF2B5EF4-FFF2-40B4-BE49-F238E27FC236}">
                            <a16:creationId xmlns:a16="http://schemas.microsoft.com/office/drawing/2014/main" id="{235D8A77-913F-3047-A112-97977CB672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580548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11F371-3784-E4AC-D7F3-2821CFED37EC}"/>
                  </a:ext>
                </a:extLst>
              </p:cNvPr>
              <p:cNvSpPr txBox="1"/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11F371-3784-E4AC-D7F3-2821CFED3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blipFill>
                <a:blip r:embed="rId14"/>
                <a:stretch>
                  <a:fillRect l="-10526"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2BBBDA8-06D9-E842-B2F7-8736D52D5A0B}"/>
              </a:ext>
            </a:extLst>
          </p:cNvPr>
          <p:cNvSpPr txBox="1"/>
          <p:nvPr/>
        </p:nvSpPr>
        <p:spPr bwMode="auto">
          <a:xfrm>
            <a:off x="3163482" y="4261082"/>
            <a:ext cx="28898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要不，末狀態不能編號，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C53F5-CC04-281E-34C1-86B7557086BE}"/>
              </a:ext>
            </a:extLst>
          </p:cNvPr>
          <p:cNvSpPr txBox="1"/>
          <p:nvPr/>
        </p:nvSpPr>
        <p:spPr bwMode="auto">
          <a:xfrm>
            <a:off x="3170015" y="4668313"/>
            <a:ext cx="412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不然，編號後必須加上互換的結果！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1298C-2C55-2028-1FE5-8B1CC0F92B35}"/>
              </a:ext>
            </a:extLst>
          </p:cNvPr>
          <p:cNvSpPr txBox="1"/>
          <p:nvPr/>
        </p:nvSpPr>
        <p:spPr bwMode="auto">
          <a:xfrm>
            <a:off x="3291457" y="5141110"/>
            <a:ext cx="3944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意思是實驗結果在互換後必須不變！</a:t>
            </a:r>
          </a:p>
        </p:txBody>
      </p:sp>
    </p:spTree>
    <p:extLst>
      <p:ext uri="{BB962C8B-B14F-4D97-AF65-F5344CB8AC3E}">
        <p14:creationId xmlns:p14="http://schemas.microsoft.com/office/powerpoint/2010/main" val="279510613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1" name="Oval 3">
            <a:extLst>
              <a:ext uri="{FF2B5EF4-FFF2-40B4-BE49-F238E27FC236}">
                <a16:creationId xmlns:a16="http://schemas.microsoft.com/office/drawing/2014/main" id="{01074E5A-7016-E747-B206-F1BE9CF22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006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2" name="Oval 4">
            <a:extLst>
              <a:ext uri="{FF2B5EF4-FFF2-40B4-BE49-F238E27FC236}">
                <a16:creationId xmlns:a16="http://schemas.microsoft.com/office/drawing/2014/main" id="{B84450EE-1B73-0642-B887-8D795F10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869" y="118433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8434" name="Object 5">
            <a:extLst>
              <a:ext uri="{FF2B5EF4-FFF2-40B4-BE49-F238E27FC236}">
                <a16:creationId xmlns:a16="http://schemas.microsoft.com/office/drawing/2014/main" id="{4BB8FD82-F7D4-0746-B9DD-12EB06D3EC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64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3505200" imgH="4686300" progId="Equation.3">
                  <p:embed/>
                </p:oleObj>
              </mc:Choice>
              <mc:Fallback>
                <p:oleObj name="方程式" r:id="rId2" imgW="3505200" imgH="4686300" progId="Equation.3">
                  <p:embed/>
                  <p:pic>
                    <p:nvPicPr>
                      <p:cNvPr id="18434" name="Object 5">
                        <a:extLst>
                          <a:ext uri="{FF2B5EF4-FFF2-40B4-BE49-F238E27FC236}">
                            <a16:creationId xmlns:a16="http://schemas.microsoft.com/office/drawing/2014/main" id="{4BB8FD82-F7D4-0746-B9DD-12EB06D3EC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64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6">
            <a:extLst>
              <a:ext uri="{FF2B5EF4-FFF2-40B4-BE49-F238E27FC236}">
                <a16:creationId xmlns:a16="http://schemas.microsoft.com/office/drawing/2014/main" id="{9716A648-9AD6-CA4D-966F-F1E7BCDBB7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7744" y="183362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3505200" imgH="4686300" progId="Equation.3">
                  <p:embed/>
                </p:oleObj>
              </mc:Choice>
              <mc:Fallback>
                <p:oleObj name="方程式" r:id="rId4" imgW="3505200" imgH="4686300" progId="Equation.3">
                  <p:embed/>
                  <p:pic>
                    <p:nvPicPr>
                      <p:cNvPr id="18435" name="Object 6">
                        <a:extLst>
                          <a:ext uri="{FF2B5EF4-FFF2-40B4-BE49-F238E27FC236}">
                            <a16:creationId xmlns:a16="http://schemas.microsoft.com/office/drawing/2014/main" id="{9716A648-9AD6-CA4D-966F-F1E7BCDBB7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44" y="183362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Text Box 7">
            <a:extLst>
              <a:ext uri="{FF2B5EF4-FFF2-40B4-BE49-F238E27FC236}">
                <a16:creationId xmlns:a16="http://schemas.microsoft.com/office/drawing/2014/main" id="{2E6E8817-F81D-304E-BFF7-9F8FE149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467707"/>
            <a:ext cx="6265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物理學家透過實驗發現：</a:t>
            </a:r>
            <a:r>
              <a:rPr lang="en-US" altLang="zh-TW" sz="1800" dirty="0"/>
              <a:t>Two electrons are </a:t>
            </a:r>
            <a:r>
              <a:rPr lang="en-US" altLang="zh-TW" sz="1800" dirty="0">
                <a:solidFill>
                  <a:srgbClr val="FF0000"/>
                </a:solidFill>
              </a:rPr>
              <a:t>indistinguishable</a:t>
            </a:r>
            <a:r>
              <a:rPr lang="en-US" altLang="zh-TW" sz="1800" dirty="0"/>
              <a:t>!</a:t>
            </a:r>
            <a:endParaRPr lang="zh-TW" altLang="en-US" sz="1800" dirty="0"/>
          </a:p>
        </p:txBody>
      </p:sp>
      <p:sp>
        <p:nvSpPr>
          <p:cNvPr id="18444" name="Text Box 8">
            <a:extLst>
              <a:ext uri="{FF2B5EF4-FFF2-40B4-BE49-F238E27FC236}">
                <a16:creationId xmlns:a16="http://schemas.microsoft.com/office/drawing/2014/main" id="{D53B66E6-773B-A841-9100-3CAF6EE3D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3429000"/>
            <a:ext cx="6876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有關兩個電子測量，在兩者</a:t>
            </a:r>
            <a:r>
              <a:rPr lang="zh-TW" altLang="en-US" sz="1800" dirty="0">
                <a:solidFill>
                  <a:srgbClr val="FF0000"/>
                </a:solidFill>
              </a:rPr>
              <a:t>交換後</a:t>
            </a:r>
            <a:r>
              <a:rPr lang="zh-TW" altLang="en-US" sz="1800" dirty="0"/>
              <a:t>必須與</a:t>
            </a:r>
            <a:r>
              <a:rPr lang="zh-TW" altLang="en-US" sz="1800" dirty="0">
                <a:solidFill>
                  <a:srgbClr val="FF0000"/>
                </a:solidFill>
              </a:rPr>
              <a:t>交換前</a:t>
            </a:r>
            <a:r>
              <a:rPr lang="zh-TW" altLang="en-US" sz="1800" dirty="0"/>
              <a:t>結果必須相同！</a:t>
            </a:r>
          </a:p>
        </p:txBody>
      </p:sp>
      <p:sp>
        <p:nvSpPr>
          <p:cNvPr id="18445" name="Text Box 10">
            <a:extLst>
              <a:ext uri="{FF2B5EF4-FFF2-40B4-BE49-F238E27FC236}">
                <a16:creationId xmlns:a16="http://schemas.microsoft.com/office/drawing/2014/main" id="{4FB13ECE-0A6D-224D-87F7-9AA6C5EE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556" y="2953544"/>
            <a:ext cx="540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因此多個粒子的狀態必須加上一個</a:t>
            </a:r>
            <a:r>
              <a:rPr lang="zh-TW" altLang="en-US" sz="1800" b="1" dirty="0">
                <a:solidFill>
                  <a:srgbClr val="FF0000"/>
                </a:solidFill>
              </a:rPr>
              <a:t>額外的條件</a:t>
            </a:r>
            <a:r>
              <a:rPr lang="zh-TW" altLang="en-US" sz="1800" dirty="0"/>
              <a:t>：</a:t>
            </a:r>
          </a:p>
        </p:txBody>
      </p:sp>
      <p:sp>
        <p:nvSpPr>
          <p:cNvPr id="18446" name="Oval 11">
            <a:extLst>
              <a:ext uri="{FF2B5EF4-FFF2-40B4-BE49-F238E27FC236}">
                <a16:creationId xmlns:a16="http://schemas.microsoft.com/office/drawing/2014/main" id="{946508FA-EDFB-DB46-A739-5247C6201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56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7" name="Oval 12">
            <a:extLst>
              <a:ext uri="{FF2B5EF4-FFF2-40B4-BE49-F238E27FC236}">
                <a16:creationId xmlns:a16="http://schemas.microsoft.com/office/drawing/2014/main" id="{CD0FEE8E-454C-A343-9BD7-1598403C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4644" y="5000686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8" name="Oval 16">
            <a:extLst>
              <a:ext uri="{FF2B5EF4-FFF2-40B4-BE49-F238E27FC236}">
                <a16:creationId xmlns:a16="http://schemas.microsoft.com/office/drawing/2014/main" id="{E8FE7028-D017-3240-95F6-0AF00613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5594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49" name="Oval 17">
            <a:extLst>
              <a:ext uri="{FF2B5EF4-FFF2-40B4-BE49-F238E27FC236}">
                <a16:creationId xmlns:a16="http://schemas.microsoft.com/office/drawing/2014/main" id="{34B40F55-147E-8A4C-B83C-8D17F845A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456" y="4927661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8450" name="Line 20">
            <a:extLst>
              <a:ext uri="{FF2B5EF4-FFF2-40B4-BE49-F238E27FC236}">
                <a16:creationId xmlns:a16="http://schemas.microsoft.com/office/drawing/2014/main" id="{27DCC88F-FD89-1D41-B30D-C2F422014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4731" y="5143561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8436" name="Object 21">
            <a:extLst>
              <a:ext uri="{FF2B5EF4-FFF2-40B4-BE49-F238E27FC236}">
                <a16:creationId xmlns:a16="http://schemas.microsoft.com/office/drawing/2014/main" id="{8B373B46-E3B3-8244-AA28-6A666A0326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0044" y="4927661"/>
          <a:ext cx="574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921000" imgH="2336800" progId="Equation.3">
                  <p:embed/>
                </p:oleObj>
              </mc:Choice>
              <mc:Fallback>
                <p:oleObj name="方程式" r:id="rId5" imgW="2921000" imgH="2336800" progId="Equation.3">
                  <p:embed/>
                  <p:pic>
                    <p:nvPicPr>
                      <p:cNvPr id="18436" name="Object 21">
                        <a:extLst>
                          <a:ext uri="{FF2B5EF4-FFF2-40B4-BE49-F238E27FC236}">
                            <a16:creationId xmlns:a16="http://schemas.microsoft.com/office/drawing/2014/main" id="{8B373B46-E3B3-8244-AA28-6A666A032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044" y="4927661"/>
                        <a:ext cx="574675" cy="4603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22">
            <a:extLst>
              <a:ext uri="{FF2B5EF4-FFF2-40B4-BE49-F238E27FC236}">
                <a16:creationId xmlns:a16="http://schemas.microsoft.com/office/drawing/2014/main" id="{42D25252-BE75-0947-9E5A-680FFBD7BA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4781" y="5648386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8437" name="Object 22">
                        <a:extLst>
                          <a:ext uri="{FF2B5EF4-FFF2-40B4-BE49-F238E27FC236}">
                            <a16:creationId xmlns:a16="http://schemas.microsoft.com/office/drawing/2014/main" id="{42D25252-BE75-0947-9E5A-680FFBD7BA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781" y="5648386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23">
            <a:extLst>
              <a:ext uri="{FF2B5EF4-FFF2-40B4-BE49-F238E27FC236}">
                <a16:creationId xmlns:a16="http://schemas.microsoft.com/office/drawing/2014/main" id="{745D31EA-54A4-F44C-A83C-66047505B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5456" y="5576949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8438" name="Object 23">
                        <a:extLst>
                          <a:ext uri="{FF2B5EF4-FFF2-40B4-BE49-F238E27FC236}">
                            <a16:creationId xmlns:a16="http://schemas.microsoft.com/office/drawing/2014/main" id="{745D31EA-54A4-F44C-A83C-66047505BC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456" y="5576949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24">
            <a:extLst>
              <a:ext uri="{FF2B5EF4-FFF2-40B4-BE49-F238E27FC236}">
                <a16:creationId xmlns:a16="http://schemas.microsoft.com/office/drawing/2014/main" id="{A3C9210E-FAE0-E942-B67E-FBCF9D78CC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5594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8439" name="Object 24">
                        <a:extLst>
                          <a:ext uri="{FF2B5EF4-FFF2-40B4-BE49-F238E27FC236}">
                            <a16:creationId xmlns:a16="http://schemas.microsoft.com/office/drawing/2014/main" id="{A3C9210E-FAE0-E942-B67E-FBCF9D78C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5594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0" name="Object 25">
            <a:extLst>
              <a:ext uri="{FF2B5EF4-FFF2-40B4-BE49-F238E27FC236}">
                <a16:creationId xmlns:a16="http://schemas.microsoft.com/office/drawing/2014/main" id="{E716365F-639F-4D4C-A51B-324F3DDD45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2569" y="5648386"/>
          <a:ext cx="495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8440" name="Object 25">
                        <a:extLst>
                          <a:ext uri="{FF2B5EF4-FFF2-40B4-BE49-F238E27FC236}">
                            <a16:creationId xmlns:a16="http://schemas.microsoft.com/office/drawing/2014/main" id="{E716365F-639F-4D4C-A51B-324F3DDD45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569" y="5648386"/>
                        <a:ext cx="4953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A94C283-5717-FD79-7FF8-19774C18D54B}"/>
              </a:ext>
            </a:extLst>
          </p:cNvPr>
          <p:cNvSpPr txBox="1"/>
          <p:nvPr/>
        </p:nvSpPr>
        <p:spPr bwMode="auto">
          <a:xfrm>
            <a:off x="1583556" y="626140"/>
            <a:ext cx="6588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因此全同粒子的狀態，在粒子互換後實驗結果必須不變！</a:t>
            </a:r>
          </a:p>
        </p:txBody>
      </p:sp>
    </p:spTree>
    <p:extLst>
      <p:ext uri="{BB962C8B-B14F-4D97-AF65-F5344CB8AC3E}">
        <p14:creationId xmlns:p14="http://schemas.microsoft.com/office/powerpoint/2010/main" val="17839739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40" y="280712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211" y="2413444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040" y="2057547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736" y="2051370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629334" y="280712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912640" y="2189054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3245268" y="2286411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2157" y="5546917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8971" y="5553675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929574" y="6090793"/>
            <a:ext cx="7818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但很明顯這兩個波函數都不適合，不是在互換下不變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/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設定無限大位能井中，有一個電子處於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狀態，一個電子處於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9575" y="2908495"/>
                <a:ext cx="8065106" cy="369332"/>
              </a:xfrm>
              <a:prstGeom prst="rect">
                <a:avLst/>
              </a:prstGeom>
              <a:blipFill>
                <a:blip r:embed="rId7"/>
                <a:stretch>
                  <a:fillRect l="-471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294E8AF-2C39-6468-76C9-08680883C188}"/>
              </a:ext>
            </a:extLst>
          </p:cNvPr>
          <p:cNvSpPr txBox="1"/>
          <p:nvPr/>
        </p:nvSpPr>
        <p:spPr bwMode="auto">
          <a:xfrm>
            <a:off x="929575" y="4995095"/>
            <a:ext cx="4153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我可以寫下兩個可能的波函數：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F9A760-7824-A12D-BAA1-533E744F2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577" y="3671913"/>
            <a:ext cx="3401030" cy="1713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/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兩個以上粒子的波函數是各個粒子位置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207" y="3302581"/>
                <a:ext cx="6038057" cy="381515"/>
              </a:xfrm>
              <a:prstGeom prst="rect">
                <a:avLst/>
              </a:prstGeom>
              <a:blipFill>
                <a:blip r:embed="rId9"/>
                <a:stretch>
                  <a:fillRect l="-839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2411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D0F1-84D3-4982-8B82-4352EB37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28149"/>
            <a:ext cx="3760440" cy="6401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/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927E8E4-B8A9-6340-9698-F1602A98A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5032" y="482461"/>
                <a:ext cx="1785169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/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35494F26-A3CD-EB2C-9602-98331D101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536036"/>
                <a:ext cx="1785169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/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3" y="2730871"/>
                <a:ext cx="407419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/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7102" y="5686897"/>
                <a:ext cx="407419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/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239079"/>
                <a:ext cx="41158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/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3275110"/>
                <a:ext cx="41158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BFAD45-1C66-6D39-6BDC-D184548D39E3}"/>
              </a:ext>
            </a:extLst>
          </p:cNvPr>
          <p:cNvSpPr txBox="1"/>
          <p:nvPr/>
        </p:nvSpPr>
        <p:spPr bwMode="auto">
          <a:xfrm>
            <a:off x="1763688" y="6386222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不可能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是兩個全同電子能存在的狀態！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BA1B3-8397-B808-E251-4E969DCE6300}"/>
              </a:ext>
            </a:extLst>
          </p:cNvPr>
          <p:cNvSpPr txBox="1"/>
          <p:nvPr/>
        </p:nvSpPr>
        <p:spPr bwMode="auto">
          <a:xfrm>
            <a:off x="6444208" y="141277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等機率線</a:t>
            </a:r>
          </a:p>
        </p:txBody>
      </p:sp>
    </p:spTree>
    <p:extLst>
      <p:ext uri="{BB962C8B-B14F-4D97-AF65-F5344CB8AC3E}">
        <p14:creationId xmlns:p14="http://schemas.microsoft.com/office/powerpoint/2010/main" val="29326672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56213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27" y="2788945"/>
                <a:ext cx="324733" cy="246221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05F0F63-E28C-CC31-D5BC-BC498396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956" y="2433048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652" y="2426871"/>
            <a:ext cx="273600" cy="27536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231250" y="656213"/>
            <a:ext cx="263616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5E4ECD-86E7-C0A7-1C9D-AC4D6B37346B}"/>
              </a:ext>
            </a:extLst>
          </p:cNvPr>
          <p:cNvCxnSpPr/>
          <p:nvPr/>
        </p:nvCxnSpPr>
        <p:spPr>
          <a:xfrm>
            <a:off x="3514556" y="2564555"/>
            <a:ext cx="237447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3DC59-DACD-CF61-B811-6F8DF04FC71B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2847184" y="2661912"/>
            <a:ext cx="2516904" cy="514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3411340"/>
                <a:ext cx="2257926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3178" y="3411340"/>
                <a:ext cx="178516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1475656" y="4000327"/>
            <a:ext cx="6995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但這兩個狀態的和與差，這兩個線性組合卻是在互換下不變的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/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4375635"/>
                <a:ext cx="5429499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/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5301208"/>
                <a:ext cx="5384679" cy="6646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9479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FFDC4-DD51-1878-FF36-0056CC14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20" y="121993"/>
            <a:ext cx="4111972" cy="6011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/>
              <p:nvPr/>
            </p:nvSpPr>
            <p:spPr bwMode="auto">
              <a:xfrm>
                <a:off x="3542028" y="1211284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2028" y="1211284"/>
                <a:ext cx="5429499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/>
              <p:nvPr/>
            </p:nvSpPr>
            <p:spPr bwMode="auto">
              <a:xfrm>
                <a:off x="3521270" y="146575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1270" y="146575"/>
                <a:ext cx="5429499" cy="66460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/>
              <p:nvPr/>
            </p:nvSpPr>
            <p:spPr bwMode="auto">
              <a:xfrm>
                <a:off x="6413369" y="857344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3369" y="857344"/>
                <a:ext cx="85495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>
            <a:extLst>
              <a:ext uri="{FF2B5EF4-FFF2-40B4-BE49-F238E27FC236}">
                <a16:creationId xmlns:a16="http://schemas.microsoft.com/office/drawing/2014/main" id="{C35A6FC5-6FEB-A9DC-9190-550F9F05AA64}"/>
              </a:ext>
            </a:extLst>
          </p:cNvPr>
          <p:cNvSpPr/>
          <p:nvPr/>
        </p:nvSpPr>
        <p:spPr>
          <a:xfrm>
            <a:off x="6057575" y="808131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/>
              <p:nvPr/>
            </p:nvSpPr>
            <p:spPr bwMode="auto">
              <a:xfrm>
                <a:off x="3542028" y="4594932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2028" y="4594932"/>
                <a:ext cx="5435334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/>
              <p:nvPr/>
            </p:nvSpPr>
            <p:spPr bwMode="auto">
              <a:xfrm>
                <a:off x="3521270" y="3530223"/>
                <a:ext cx="543533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1270" y="3530223"/>
                <a:ext cx="5435334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/>
              <p:nvPr/>
            </p:nvSpPr>
            <p:spPr bwMode="auto">
              <a:xfrm>
                <a:off x="6413369" y="4240992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3369" y="4240992"/>
                <a:ext cx="85495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9CB38B48-7892-94EC-4756-04B57CB52DFA}"/>
              </a:ext>
            </a:extLst>
          </p:cNvPr>
          <p:cNvSpPr/>
          <p:nvPr/>
        </p:nvSpPr>
        <p:spPr>
          <a:xfrm>
            <a:off x="6057575" y="4191779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4632214" y="5402614"/>
            <a:ext cx="3895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機率密度的粒子互換下不變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1ADA1-4F1A-BAC0-D557-BEF8D9B0F497}"/>
              </a:ext>
            </a:extLst>
          </p:cNvPr>
          <p:cNvSpPr txBox="1"/>
          <p:nvPr/>
        </p:nvSpPr>
        <p:spPr bwMode="auto">
          <a:xfrm>
            <a:off x="323528" y="6297880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這兩個狀態才有可能是兩個全同電子能存在的狀態！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/>
              <p:nvPr/>
            </p:nvSpPr>
            <p:spPr bwMode="auto">
              <a:xfrm>
                <a:off x="4628754" y="5810159"/>
                <a:ext cx="44773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注意兩個粒子位置接近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的機率很小！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8754" y="5810159"/>
                <a:ext cx="4477370" cy="369332"/>
              </a:xfrm>
              <a:prstGeom prst="rect">
                <a:avLst/>
              </a:prstGeom>
              <a:blipFill>
                <a:blip r:embed="rId9"/>
                <a:stretch>
                  <a:fillRect l="-1130" t="-6667" r="-565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0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1C348-FE6F-8ABB-B764-287C7E63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019679"/>
            <a:ext cx="3450064" cy="35723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 bwMode="auto">
          <a:xfrm>
            <a:off x="711647" y="1340768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現在問：</a:t>
            </a:r>
            <a:r>
              <a:rPr lang="zh-TW" altLang="en-US" dirty="0"/>
              <a:t>如果溫度</a:t>
            </a:r>
            <a:r>
              <a:rPr lang="zh-TW" altLang="en-US" sz="1800" dirty="0"/>
              <a:t>為零，電子的狀態會是如何？</a:t>
            </a:r>
          </a:p>
        </p:txBody>
      </p:sp>
      <p:sp>
        <p:nvSpPr>
          <p:cNvPr id="3" name="文字方塊 6">
            <a:extLst>
              <a:ext uri="{FF2B5EF4-FFF2-40B4-BE49-F238E27FC236}">
                <a16:creationId xmlns:a16="http://schemas.microsoft.com/office/drawing/2014/main" id="{20EE7F32-E626-0CD1-99FD-527F60D40DB6}"/>
              </a:ext>
            </a:extLst>
          </p:cNvPr>
          <p:cNvSpPr txBox="1"/>
          <p:nvPr/>
        </p:nvSpPr>
        <p:spPr bwMode="auto">
          <a:xfrm>
            <a:off x="711646" y="1746960"/>
            <a:ext cx="7720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根據波茲曼</a:t>
            </a:r>
            <a:r>
              <a:rPr lang="zh-TW" altLang="en-US" dirty="0"/>
              <a:t>分佈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/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8">
                <a:extLst>
                  <a:ext uri="{FF2B5EF4-FFF2-40B4-BE49-F238E27FC236}">
                    <a16:creationId xmlns:a16="http://schemas.microsoft.com/office/drawing/2014/main" id="{C2C7E33A-8ADA-994B-9165-CD320696C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17" y="2565267"/>
                <a:ext cx="2017796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8145ED0-972B-14FB-D0DF-656ADEE0F46C}"/>
              </a:ext>
            </a:extLst>
          </p:cNvPr>
          <p:cNvSpPr txBox="1"/>
          <p:nvPr/>
        </p:nvSpPr>
        <p:spPr bwMode="auto">
          <a:xfrm>
            <a:off x="2809022" y="2547762"/>
            <a:ext cx="2608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基態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Ground State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A6EE5-898E-20E4-6C78-6019D48EA41F}"/>
              </a:ext>
            </a:extLst>
          </p:cNvPr>
          <p:cNvSpPr/>
          <p:nvPr/>
        </p:nvSpPr>
        <p:spPr>
          <a:xfrm>
            <a:off x="3635896" y="4941168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F3095E-BBA1-948D-821F-8660E7082127}"/>
              </a:ext>
            </a:extLst>
          </p:cNvPr>
          <p:cNvSpPr txBox="1"/>
          <p:nvPr/>
        </p:nvSpPr>
        <p:spPr bwMode="auto">
          <a:xfrm>
            <a:off x="711646" y="2138609"/>
            <a:ext cx="6673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彼此不干擾的電子個自都會選擇進入能量最低的狀態。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/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電子氣是把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個彼此無作用的自由電子放入箱中。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C3EFBD-9FF5-AAA9-CB51-A3E9D110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17" y="404664"/>
                <a:ext cx="6202947" cy="369332"/>
              </a:xfrm>
              <a:prstGeom prst="rect">
                <a:avLst/>
              </a:prstGeom>
              <a:blipFill>
                <a:blip r:embed="rId4"/>
                <a:stretch>
                  <a:fillRect l="-81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8F5BB9-7583-C10E-05FC-7508247A7A17}"/>
              </a:ext>
            </a:extLst>
          </p:cNvPr>
          <p:cNvSpPr txBox="1"/>
          <p:nvPr/>
        </p:nvSpPr>
        <p:spPr bwMode="auto">
          <a:xfrm>
            <a:off x="745317" y="810856"/>
            <a:ext cx="757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電子彼此無作用，所以電子就會選擇進入以上所得到的單一電子定態。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3986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6">
            <a:extLst>
              <a:ext uri="{FF2B5EF4-FFF2-40B4-BE49-F238E27FC236}">
                <a16:creationId xmlns:a16="http://schemas.microsoft.com/office/drawing/2014/main" id="{39893224-BF80-AE47-A200-9B116467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28" y="1703572"/>
            <a:ext cx="1368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全同粒子</a:t>
            </a:r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DE8459FA-913E-4A40-B92B-84565909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808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3" name="Oval 8">
            <a:extLst>
              <a:ext uri="{FF2B5EF4-FFF2-40B4-BE49-F238E27FC236}">
                <a16:creationId xmlns:a16="http://schemas.microsoft.com/office/drawing/2014/main" id="{A7C6212C-D0B9-134C-969B-4407CEB57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670" y="1522759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2D7F7E96-335F-6145-8D2D-6DDFA3868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973" y="2012781"/>
            <a:ext cx="452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617C5034-2552-3740-BF67-601CDFE1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730" y="1977431"/>
            <a:ext cx="452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sp>
        <p:nvSpPr>
          <p:cNvPr id="19468" name="Line 14">
            <a:extLst>
              <a:ext uri="{FF2B5EF4-FFF2-40B4-BE49-F238E27FC236}">
                <a16:creationId xmlns:a16="http://schemas.microsoft.com/office/drawing/2014/main" id="{F7874F90-DF64-8E4F-8083-4F910F6CF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3872" y="1738659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453" y="4279856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1" y="4712571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61970" y="4746626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463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8191" y="4255705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324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/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3121900"/>
                <a:ext cx="2656240" cy="276999"/>
              </a:xfrm>
              <a:prstGeom prst="rect">
                <a:avLst/>
              </a:prstGeom>
              <a:blipFill>
                <a:blip r:embed="rId4"/>
                <a:stretch>
                  <a:fillRect t="-4348" r="-47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/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416" y="2717864"/>
                <a:ext cx="850874" cy="276999"/>
              </a:xfrm>
              <a:prstGeom prst="rect">
                <a:avLst/>
              </a:prstGeom>
              <a:blipFill>
                <a:blip r:embed="rId5"/>
                <a:stretch>
                  <a:fillRect l="-2941" r="-147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8B2063-F15F-5D71-6CBA-B962BA981292}"/>
              </a:ext>
            </a:extLst>
          </p:cNvPr>
          <p:cNvSpPr txBox="1"/>
          <p:nvPr/>
        </p:nvSpPr>
        <p:spPr bwMode="auto">
          <a:xfrm>
            <a:off x="1845635" y="2706082"/>
            <a:ext cx="2149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當兩粒子互換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41CD6-22AD-A7D8-D5C0-D277F325EB66}"/>
              </a:ext>
            </a:extLst>
          </p:cNvPr>
          <p:cNvSpPr txBox="1"/>
          <p:nvPr/>
        </p:nvSpPr>
        <p:spPr bwMode="auto">
          <a:xfrm>
            <a:off x="787823" y="3453696"/>
            <a:ext cx="5080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實驗觀察結果不變，波函數的絕對值必須不變。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2CBCC-9E79-8E11-FBD0-FE6874E77A23}"/>
              </a:ext>
            </a:extLst>
          </p:cNvPr>
          <p:cNvSpPr txBox="1"/>
          <p:nvPr/>
        </p:nvSpPr>
        <p:spPr bwMode="auto">
          <a:xfrm>
            <a:off x="798467" y="3823268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波函數必須加上額外條件，有兩種可能：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0E13F-DB06-F81E-CA2B-2D1D58FD18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856" y="2781374"/>
            <a:ext cx="3401030" cy="17139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804793" y="4244898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798467" y="4683590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C4FC9-3A14-F6CE-5E23-0815619B40B0}"/>
              </a:ext>
            </a:extLst>
          </p:cNvPr>
          <p:cNvSpPr txBox="1"/>
          <p:nvPr/>
        </p:nvSpPr>
        <p:spPr bwMode="auto">
          <a:xfrm>
            <a:off x="798467" y="5174580"/>
            <a:ext cx="3290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這是實驗證實的結果！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E03CD6-692A-6E5F-7D0E-2A8BD060D923}"/>
                  </a:ext>
                </a:extLst>
              </p:cNvPr>
              <p:cNvSpPr txBox="1"/>
              <p:nvPr/>
            </p:nvSpPr>
            <p:spPr bwMode="auto">
              <a:xfrm>
                <a:off x="829240" y="5642752"/>
                <a:ext cx="70551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反對稱態之下，兩個粒子位置接近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的機率很小！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E03CD6-692A-6E5F-7D0E-2A8BD060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240" y="5642752"/>
                <a:ext cx="7055128" cy="369332"/>
              </a:xfrm>
              <a:prstGeom prst="rect">
                <a:avLst/>
              </a:prstGeom>
              <a:blipFill>
                <a:blip r:embed="rId7"/>
                <a:stretch>
                  <a:fillRect l="-7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2653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8D034-AA78-4651-FA49-9C1C19886AE9}"/>
              </a:ext>
            </a:extLst>
          </p:cNvPr>
          <p:cNvSpPr txBox="1"/>
          <p:nvPr/>
        </p:nvSpPr>
        <p:spPr bwMode="auto">
          <a:xfrm>
            <a:off x="1499384" y="5157192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基本粒子物理的量子場論可以證明自旋是整數的粒子是波色子。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5B8C8-2D6A-8338-B7FE-CFB6A30CC336}"/>
              </a:ext>
            </a:extLst>
          </p:cNvPr>
          <p:cNvSpPr txBox="1"/>
          <p:nvPr/>
        </p:nvSpPr>
        <p:spPr bwMode="auto">
          <a:xfrm>
            <a:off x="1499384" y="5545003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自旋是半整數的粒子是費米子。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04248-A4F1-7477-B56E-6A228132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67335"/>
            <a:ext cx="275313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32C1B4-06AB-60B1-847B-BED8650B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97" y="867334"/>
            <a:ext cx="301898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BF4EC-DB19-1797-4E83-A329D9045025}"/>
              </a:ext>
            </a:extLst>
          </p:cNvPr>
          <p:cNvSpPr txBox="1"/>
          <p:nvPr/>
        </p:nvSpPr>
        <p:spPr bwMode="auto">
          <a:xfrm>
            <a:off x="1521216" y="5932814"/>
            <a:ext cx="7083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這可以說是相對論原則加上量子力學原則後，理論必須的結果！</a:t>
            </a:r>
          </a:p>
        </p:txBody>
      </p:sp>
    </p:spTree>
    <p:extLst>
      <p:ext uri="{BB962C8B-B14F-4D97-AF65-F5344CB8AC3E}">
        <p14:creationId xmlns:p14="http://schemas.microsoft.com/office/powerpoint/2010/main" val="6477520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02" y="1606212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320" y="2038927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961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270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B4541B-FCBB-2B84-B9E7-237FDD64B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271264"/>
            <a:ext cx="7061200" cy="1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1F7CA-C0E6-8352-5C60-375C02302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2492896"/>
            <a:ext cx="7416800" cy="77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1052142" y="1571254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1045816" y="2009946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</p:spTree>
    <p:extLst>
      <p:ext uri="{BB962C8B-B14F-4D97-AF65-F5344CB8AC3E}">
        <p14:creationId xmlns:p14="http://schemas.microsoft.com/office/powerpoint/2010/main" val="32309776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/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我們可以從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出發，強制對稱條件可以符合：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1561719"/>
                <a:ext cx="7924292" cy="369332"/>
              </a:xfrm>
              <a:prstGeom prst="rect">
                <a:avLst/>
              </a:prstGeom>
              <a:blipFill>
                <a:blip r:embed="rId2"/>
                <a:stretch>
                  <a:fillRect l="-6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>
            <a:extLst>
              <a:ext uri="{FF2B5EF4-FFF2-40B4-BE49-F238E27FC236}">
                <a16:creationId xmlns:a16="http://schemas.microsoft.com/office/drawing/2014/main" id="{720A591C-AEE0-B0C1-494B-562ACBE5A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13" y="705249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波色子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869F7C79-F9D5-39D1-B121-EB56453E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806" y="1075182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/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9997BF-D849-1A88-29B8-B845A6042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770" y="1145416"/>
                <a:ext cx="2377189" cy="276999"/>
              </a:xfrm>
              <a:prstGeom prst="rect">
                <a:avLst/>
              </a:prstGeom>
              <a:blipFill>
                <a:blip r:embed="rId3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/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CD4BA6-36D9-02FA-3F67-E6660D49C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6086" y="734596"/>
                <a:ext cx="2149435" cy="276999"/>
              </a:xfrm>
              <a:prstGeom prst="rect">
                <a:avLst/>
              </a:prstGeom>
              <a:blipFill>
                <a:blip r:embed="rId4"/>
                <a:stretch>
                  <a:fillRect l="-2924" b="-3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371D98D-DBA8-3178-19B1-1E7D80D5C141}"/>
              </a:ext>
            </a:extLst>
          </p:cNvPr>
          <p:cNvSpPr txBox="1"/>
          <p:nvPr/>
        </p:nvSpPr>
        <p:spPr bwMode="auto">
          <a:xfrm>
            <a:off x="958013" y="304897"/>
            <a:ext cx="4834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雙全同粒子波函數有兩種可能：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/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806" y="1977602"/>
                <a:ext cx="6723149" cy="664606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/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4298" y="3635157"/>
                <a:ext cx="660375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/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012" y="4221088"/>
                <a:ext cx="7395845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/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991" y="4787258"/>
                <a:ext cx="4843488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007E207-ABA3-A126-6D56-855717A8AA1D}"/>
              </a:ext>
            </a:extLst>
          </p:cNvPr>
          <p:cNvSpPr txBox="1"/>
          <p:nvPr/>
        </p:nvSpPr>
        <p:spPr bwMode="auto">
          <a:xfrm>
            <a:off x="944479" y="5325210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就是將所有可能互換形成的波函數都加起來，結果自然是對稱的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/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加上去的第二項，其實是原來波函數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↔2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互換，加上去，結果自然是對稱的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232" y="2724994"/>
                <a:ext cx="8215767" cy="369332"/>
              </a:xfrm>
              <a:prstGeom prst="rect">
                <a:avLst/>
              </a:prstGeom>
              <a:blipFill>
                <a:blip r:embed="rId9"/>
                <a:stretch>
                  <a:fillRect l="-4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F36197-8567-9B9B-820C-4F6601523758}"/>
              </a:ext>
            </a:extLst>
          </p:cNvPr>
          <p:cNvSpPr txBox="1"/>
          <p:nvPr/>
        </p:nvSpPr>
        <p:spPr bwMode="auto">
          <a:xfrm>
            <a:off x="914550" y="3157526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這樣的方法很容易擴展到粒子數大於2的情況：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078BF-8496-75AF-EB00-CB1EB7B0FCCF}"/>
              </a:ext>
            </a:extLst>
          </p:cNvPr>
          <p:cNvSpPr txBox="1"/>
          <p:nvPr/>
        </p:nvSpPr>
        <p:spPr bwMode="auto">
          <a:xfrm>
            <a:off x="934802" y="624466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這就稱為對稱化，波色子量子系統必定得選擇對稱化後的狀態。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2C551-777A-CF78-0669-F11D3C775984}"/>
              </a:ext>
            </a:extLst>
          </p:cNvPr>
          <p:cNvSpPr txBox="1"/>
          <p:nvPr/>
        </p:nvSpPr>
        <p:spPr bwMode="auto">
          <a:xfrm>
            <a:off x="934802" y="5800480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驗證：任意兩個粒子互換，波函數是不變的！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/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50464" y="5803954"/>
                <a:ext cx="3131840" cy="369332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1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6" grpId="0"/>
      <p:bldP spid="3" grpId="0"/>
      <p:bldP spid="4" grpId="0"/>
      <p:bldP spid="17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D0D906-A1DB-7558-7FA0-E249C73F469A}"/>
              </a:ext>
            </a:extLst>
          </p:cNvPr>
          <p:cNvSpPr txBox="1"/>
          <p:nvPr/>
        </p:nvSpPr>
        <p:spPr bwMode="auto">
          <a:xfrm>
            <a:off x="732578" y="373046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要反對稱化也不難，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338" y="2192173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2051" y="2778104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030" y="3344274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14C7591-E377-4006-8222-2A823412C27B}"/>
              </a:ext>
            </a:extLst>
          </p:cNvPr>
          <p:cNvSpPr txBox="1"/>
          <p:nvPr/>
        </p:nvSpPr>
        <p:spPr bwMode="auto">
          <a:xfrm>
            <a:off x="749455" y="3933056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驗證：任意兩個粒子互換，波函數變號！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/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A8096C5-46F4-758F-37F2-3C30C4F25351}"/>
              </a:ext>
            </a:extLst>
          </p:cNvPr>
          <p:cNvSpPr txBox="1"/>
          <p:nvPr/>
        </p:nvSpPr>
        <p:spPr bwMode="auto">
          <a:xfrm>
            <a:off x="749455" y="5898024"/>
            <a:ext cx="7458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但這樣的符號比較複雜，原則上可行，粒子多了就很難用。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5BD450-DA44-0BAD-4118-5D8F94FDB4DC}"/>
              </a:ext>
            </a:extLst>
          </p:cNvPr>
          <p:cNvSpPr txBox="1"/>
          <p:nvPr/>
        </p:nvSpPr>
        <p:spPr bwMode="auto">
          <a:xfrm>
            <a:off x="751660" y="4410472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稱為反對稱化，費米子量子系統必定得選擇反對稱化後的狀態。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A2059B-482E-D2C9-4B36-36EB4CB6556C}"/>
              </a:ext>
            </a:extLst>
          </p:cNvPr>
          <p:cNvSpPr txBox="1"/>
          <p:nvPr/>
        </p:nvSpPr>
        <p:spPr bwMode="auto">
          <a:xfrm>
            <a:off x="732578" y="4887888"/>
            <a:ext cx="7200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很容易看出來若有兩個粒子的狀態相同，反對稱化後就會為零。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4BB239-1CEF-6482-380E-6070A3BF5E2F}"/>
              </a:ext>
            </a:extLst>
          </p:cNvPr>
          <p:cNvSpPr txBox="1"/>
          <p:nvPr/>
        </p:nvSpPr>
        <p:spPr bwMode="auto">
          <a:xfrm>
            <a:off x="749455" y="5392956"/>
            <a:ext cx="2938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這就是不相容原理的源頭。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/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095" y="863392"/>
                <a:ext cx="6723149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2BAD58-0311-6713-D4F9-256434CD20FF}"/>
              </a:ext>
            </a:extLst>
          </p:cNvPr>
          <p:cNvSpPr txBox="1"/>
          <p:nvPr/>
        </p:nvSpPr>
        <p:spPr bwMode="auto">
          <a:xfrm>
            <a:off x="751055" y="1687105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推廣到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粒子的情況：</a:t>
            </a:r>
          </a:p>
        </p:txBody>
      </p:sp>
    </p:spTree>
    <p:extLst>
      <p:ext uri="{BB962C8B-B14F-4D97-AF65-F5344CB8AC3E}">
        <p14:creationId xmlns:p14="http://schemas.microsoft.com/office/powerpoint/2010/main" val="22582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9" grpId="0"/>
      <p:bldP spid="30" grpId="0" animBg="1"/>
      <p:bldP spid="31" grpId="0"/>
      <p:bldP spid="32" grpId="0"/>
      <p:bldP spid="33" grpId="0"/>
      <p:bldP spid="34" grpId="0"/>
      <p:bldP spid="3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 descr="42bio3">
            <a:extLst>
              <a:ext uri="{FF2B5EF4-FFF2-40B4-BE49-F238E27FC236}">
                <a16:creationId xmlns:a16="http://schemas.microsoft.com/office/drawing/2014/main" id="{95554FE1-4F03-1545-8B57-85FC293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2272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E1A34B21-C3CB-1A47-8D85-1C789F1E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143" y="5174473"/>
            <a:ext cx="4321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Pauli Exclusion Principle (1925)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若兩電子存於同一態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l-GR" sz="1800" dirty="0"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6143" y="3096712"/>
                <a:ext cx="4536578" cy="369332"/>
              </a:xfrm>
              <a:prstGeom prst="rect">
                <a:avLst/>
              </a:prstGeom>
              <a:blipFill>
                <a:blip r:embed="rId3"/>
                <a:stretch>
                  <a:fillRect l="-111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8" name="Text Box 10">
            <a:extLst>
              <a:ext uri="{FF2B5EF4-FFF2-40B4-BE49-F238E27FC236}">
                <a16:creationId xmlns:a16="http://schemas.microsoft.com/office/drawing/2014/main" id="{ABC996ED-2889-E44F-B211-DBA9309C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61" y="4595816"/>
            <a:ext cx="3760379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任兩電子不能存於同一量子態！</a:t>
            </a:r>
          </a:p>
        </p:txBody>
      </p:sp>
      <p:pic>
        <p:nvPicPr>
          <p:cNvPr id="20489" name="Picture 11" descr="42p1371">
            <a:extLst>
              <a:ext uri="{FF2B5EF4-FFF2-40B4-BE49-F238E27FC236}">
                <a16:creationId xmlns:a16="http://schemas.microsoft.com/office/drawing/2014/main" id="{3BAB08AB-7754-EB49-979C-DBC9A4BA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5876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/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1CC285-5A35-F137-C06D-5B79F44C9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2683" y="2728821"/>
                <a:ext cx="2377189" cy="276999"/>
              </a:xfrm>
              <a:prstGeom prst="rect">
                <a:avLst/>
              </a:prstGeom>
              <a:blipFill>
                <a:blip r:embed="rId5"/>
                <a:stretch>
                  <a:fillRect l="-1596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434F52-E8F5-4F7E-A6D6-DBA54DC15CD1}"/>
              </a:ext>
            </a:extLst>
          </p:cNvPr>
          <p:cNvSpPr txBox="1"/>
          <p:nvPr/>
        </p:nvSpPr>
        <p:spPr bwMode="auto">
          <a:xfrm>
            <a:off x="3856136" y="4044701"/>
            <a:ext cx="1638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l-GR" sz="1800" dirty="0">
                <a:cs typeface="Times New Roman" panose="02020603050405020304" pitchFamily="18" charset="0"/>
              </a:rPr>
              <a:t>則波函數為零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/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80" y="3575050"/>
                <a:ext cx="5547207" cy="276999"/>
              </a:xfrm>
              <a:prstGeom prst="rect">
                <a:avLst/>
              </a:prstGeom>
              <a:blipFill>
                <a:blip r:embed="rId6"/>
                <a:stretch>
                  <a:fillRect l="-1598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/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7579" y="4090868"/>
                <a:ext cx="720725" cy="276999"/>
              </a:xfrm>
              <a:prstGeom prst="rect">
                <a:avLst/>
              </a:prstGeom>
              <a:blipFill>
                <a:blip r:embed="rId7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9C711D-1E32-03AC-EB24-C205A3AE5B6E}"/>
              </a:ext>
            </a:extLst>
          </p:cNvPr>
          <p:cNvSpPr txBox="1"/>
          <p:nvPr/>
        </p:nvSpPr>
        <p:spPr bwMode="auto">
          <a:xfrm>
            <a:off x="2911475" y="2314043"/>
            <a:ext cx="6626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將兩個電子互換時，包力假設波函數大小相等，但多一負號。</a:t>
            </a:r>
          </a:p>
        </p:txBody>
      </p:sp>
    </p:spTree>
    <p:extLst>
      <p:ext uri="{BB962C8B-B14F-4D97-AF65-F5344CB8AC3E}">
        <p14:creationId xmlns:p14="http://schemas.microsoft.com/office/powerpoint/2010/main" val="17164863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43" y="702522"/>
            <a:ext cx="3423784" cy="5606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A5733-1F96-F786-20DD-D77881DBED6E}"/>
              </a:ext>
            </a:extLst>
          </p:cNvPr>
          <p:cNvSpPr txBox="1"/>
          <p:nvPr/>
        </p:nvSpPr>
        <p:spPr bwMode="auto">
          <a:xfrm>
            <a:off x="1763688" y="272153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這是實驗可以驗證的，考慮粒子的散射：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/>
              <p:nvPr/>
            </p:nvSpPr>
            <p:spPr bwMode="auto">
              <a:xfrm>
                <a:off x="5508104" y="1772816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1772816"/>
                <a:ext cx="244827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/>
              <p:nvPr/>
            </p:nvSpPr>
            <p:spPr bwMode="auto">
              <a:xfrm>
                <a:off x="5508104" y="3833573"/>
                <a:ext cx="2823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氧原子核的散射角為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833573"/>
                <a:ext cx="2823368" cy="369332"/>
              </a:xfrm>
              <a:prstGeom prst="rect">
                <a:avLst/>
              </a:prstGeom>
              <a:blipFill>
                <a:blip r:embed="rId4"/>
                <a:stretch>
                  <a:fillRect l="-178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/>
              <p:nvPr/>
            </p:nvSpPr>
            <p:spPr bwMode="auto">
              <a:xfrm>
                <a:off x="5508104" y="3429000"/>
                <a:ext cx="30323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429000"/>
                <a:ext cx="3032388" cy="369332"/>
              </a:xfrm>
              <a:prstGeom prst="rect">
                <a:avLst/>
              </a:prstGeom>
              <a:blipFill>
                <a:blip r:embed="rId5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491A281-6F07-2307-1B73-A8CBEBB564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43" t="14662" r="25465" b="22089"/>
          <a:stretch/>
        </p:blipFill>
        <p:spPr>
          <a:xfrm>
            <a:off x="5614985" y="2246897"/>
            <a:ext cx="757215" cy="296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366D8-478C-795D-CC1F-D734AAD01D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141" t="-9415" r="2913" b="-1"/>
          <a:stretch/>
        </p:blipFill>
        <p:spPr>
          <a:xfrm>
            <a:off x="5614986" y="4307654"/>
            <a:ext cx="988230" cy="4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930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68" y="987772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如果使用的是兩個全同的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blipFill>
                <a:blip r:embed="rId3"/>
                <a:stretch>
                  <a:fillRect l="-11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0824" y="2107820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1216" y="4688818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2337" y="4237973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0664" y="3055284"/>
            <a:ext cx="237758" cy="38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/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blipFill>
                <a:blip r:embed="rId4"/>
                <a:stretch>
                  <a:fillRect l="-174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/>
              <p:nvPr/>
            </p:nvSpPr>
            <p:spPr bwMode="auto">
              <a:xfrm>
                <a:off x="4996917" y="2006452"/>
                <a:ext cx="34995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另一個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6917" y="2006452"/>
                <a:ext cx="3499520" cy="369332"/>
              </a:xfrm>
              <a:prstGeom prst="rect">
                <a:avLst/>
              </a:prstGeom>
              <a:blipFill>
                <a:blip r:embed="rId5"/>
                <a:stretch>
                  <a:fillRect l="-144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72AEB8B-8ADB-6B44-BF05-37FBA59D335C}"/>
              </a:ext>
            </a:extLst>
          </p:cNvPr>
          <p:cNvSpPr txBox="1"/>
          <p:nvPr/>
        </p:nvSpPr>
        <p:spPr bwMode="auto">
          <a:xfrm>
            <a:off x="5004048" y="2375454"/>
            <a:ext cx="3631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你無法分辨這兩個結果！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1041A-CE6D-16D4-248A-CF4901B2312C}"/>
              </a:ext>
            </a:extLst>
          </p:cNvPr>
          <p:cNvSpPr txBox="1"/>
          <p:nvPr/>
        </p:nvSpPr>
        <p:spPr bwMode="auto">
          <a:xfrm>
            <a:off x="5004048" y="3245784"/>
            <a:ext cx="2411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但無法分辨有兩種！</a:t>
            </a:r>
          </a:p>
        </p:txBody>
      </p:sp>
    </p:spTree>
    <p:extLst>
      <p:ext uri="{BB962C8B-B14F-4D97-AF65-F5344CB8AC3E}">
        <p14:creationId xmlns:p14="http://schemas.microsoft.com/office/powerpoint/2010/main" val="283564992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06" y="724962"/>
            <a:ext cx="2823369" cy="4623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C59C48-34AB-D37C-80DB-C29B309E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380711"/>
            <a:ext cx="500380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259F2-C640-5B82-12A5-30D048156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1" y="5490157"/>
            <a:ext cx="69469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8C2E5-B4D6-BAB8-6F56-EC127B6B2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89" y="5940110"/>
            <a:ext cx="1028700" cy="215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0AAA1F-1513-4903-C556-5624DDB15D8C}"/>
              </a:ext>
            </a:extLst>
          </p:cNvPr>
          <p:cNvSpPr/>
          <p:nvPr/>
        </p:nvSpPr>
        <p:spPr>
          <a:xfrm>
            <a:off x="2052001" y="5922205"/>
            <a:ext cx="1800200" cy="266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7EB6C-9FC6-CFFB-7104-5F5CB433DD5E}"/>
              </a:ext>
            </a:extLst>
          </p:cNvPr>
          <p:cNvSpPr/>
          <p:nvPr/>
        </p:nvSpPr>
        <p:spPr>
          <a:xfrm>
            <a:off x="5796417" y="5674453"/>
            <a:ext cx="1152128" cy="26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D36B9-A49A-50D7-6A3D-CC9B22F42167}"/>
              </a:ext>
            </a:extLst>
          </p:cNvPr>
          <p:cNvSpPr/>
          <p:nvPr/>
        </p:nvSpPr>
        <p:spPr>
          <a:xfrm>
            <a:off x="1043889" y="5490157"/>
            <a:ext cx="5400600" cy="201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/>
              <p:nvPr/>
            </p:nvSpPr>
            <p:spPr bwMode="auto">
              <a:xfrm>
                <a:off x="3743908" y="2002508"/>
                <a:ext cx="4436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如果是兩個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古典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粒子碰撞，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3908" y="2002508"/>
                <a:ext cx="4436036" cy="369332"/>
              </a:xfrm>
              <a:prstGeom prst="rect">
                <a:avLst/>
              </a:prstGeom>
              <a:blipFill>
                <a:blip r:embed="rId6"/>
                <a:stretch>
                  <a:fillRect l="-11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/>
              <p:nvPr/>
            </p:nvSpPr>
            <p:spPr bwMode="auto">
              <a:xfrm>
                <a:off x="3754874" y="2475671"/>
                <a:ext cx="50037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等於是之前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粒子與氧原子和散射的實驗，</a:t>
                </a:r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4874" y="2475671"/>
                <a:ext cx="5003799" cy="369332"/>
              </a:xfrm>
              <a:prstGeom prst="rect">
                <a:avLst/>
              </a:prstGeom>
              <a:blipFill>
                <a:blip r:embed="rId7"/>
                <a:stretch>
                  <a:fillRect l="-101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FD0B90-C595-BA18-88BB-B5005C89E396}"/>
              </a:ext>
            </a:extLst>
          </p:cNvPr>
          <p:cNvSpPr txBox="1"/>
          <p:nvPr/>
        </p:nvSpPr>
        <p:spPr bwMode="auto">
          <a:xfrm>
            <a:off x="3754875" y="2890979"/>
            <a:ext cx="4436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但我們選擇在探測器上不分辨粒子的身份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95477-6A2E-C9C9-3F75-B9BCEDCCBA49}"/>
              </a:ext>
            </a:extLst>
          </p:cNvPr>
          <p:cNvSpPr txBox="1"/>
          <p:nvPr/>
        </p:nvSpPr>
        <p:spPr bwMode="auto">
          <a:xfrm>
            <a:off x="3754875" y="3339277"/>
            <a:ext cx="500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原則上我們可以透過路徑分徑分辨左邊兩個圖，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251DAA-6FF0-D74E-1285-75F860FA3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699850" y="2046230"/>
            <a:ext cx="783704" cy="216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C5DE6B-C4A7-BDE0-5847-63612515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951820" y="4302115"/>
            <a:ext cx="783704" cy="216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5A27A2-5713-26DA-F766-34B536302380}"/>
              </a:ext>
            </a:extLst>
          </p:cNvPr>
          <p:cNvSpPr txBox="1"/>
          <p:nvPr/>
        </p:nvSpPr>
        <p:spPr bwMode="auto">
          <a:xfrm>
            <a:off x="3754875" y="3827083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探測器上量到粒子的數目，就是兩圖的數目的和。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0FCCB-1A5E-CB99-8574-55ADBF5A3BAE}"/>
              </a:ext>
            </a:extLst>
          </p:cNvPr>
          <p:cNvSpPr txBox="1"/>
          <p:nvPr/>
        </p:nvSpPr>
        <p:spPr bwMode="auto">
          <a:xfrm>
            <a:off x="948316" y="5296539"/>
            <a:ext cx="46552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在垂直散射，兩圖的數目是相等的！</a:t>
            </a:r>
          </a:p>
        </p:txBody>
      </p:sp>
    </p:spTree>
    <p:extLst>
      <p:ext uri="{BB962C8B-B14F-4D97-AF65-F5344CB8AC3E}">
        <p14:creationId xmlns:p14="http://schemas.microsoft.com/office/powerpoint/2010/main" val="15643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1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24" y="981065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694770" y="541888"/>
                <a:ext cx="79393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粒子是量子粒子，那路徑無法觀察，兩個圖就完全無法分辨：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770" y="541888"/>
                <a:ext cx="7939338" cy="369332"/>
              </a:xfrm>
              <a:prstGeom prst="rect">
                <a:avLst/>
              </a:prstGeom>
              <a:blipFill>
                <a:blip r:embed="rId3"/>
                <a:stretch>
                  <a:fillRect l="-63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014380" y="2101113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094772" y="4684274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975893" y="4231266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1574220" y="3048577"/>
            <a:ext cx="237758" cy="38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D08017-7DC9-E62F-C6E4-EA861771B0C6}"/>
              </a:ext>
            </a:extLst>
          </p:cNvPr>
          <p:cNvSpPr txBox="1"/>
          <p:nvPr/>
        </p:nvSpPr>
        <p:spPr bwMode="auto">
          <a:xfrm>
            <a:off x="4097605" y="3501351"/>
            <a:ext cx="34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上圖將末粒子互換就是下圖。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8E7E9-4808-4750-9805-DB0561E8BEA8}"/>
              </a:ext>
            </a:extLst>
          </p:cNvPr>
          <p:cNvSpPr txBox="1"/>
          <p:nvPr/>
        </p:nvSpPr>
        <p:spPr bwMode="auto">
          <a:xfrm>
            <a:off x="4097604" y="3953560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兩個振幅天生就必須相加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6A758-A57E-B2DC-1150-D0731D90ACD9}"/>
              </a:ext>
            </a:extLst>
          </p:cNvPr>
          <p:cNvSpPr txBox="1"/>
          <p:nvPr/>
        </p:nvSpPr>
        <p:spPr bwMode="auto">
          <a:xfrm>
            <a:off x="4097605" y="441229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才能符合末態是對稱的要求。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350389-5439-6ABE-A280-9D862452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5517232"/>
            <a:ext cx="5690535" cy="64866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7474B69-BC6A-5FAC-9FA3-B89DDDED1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220" y="1936673"/>
            <a:ext cx="1252425" cy="937572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F83D703-CF91-B73D-4377-A9021BF9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41" y="4431512"/>
            <a:ext cx="1252425" cy="937572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52B053-0F77-1689-1BC8-E362F1A9DA15}"/>
              </a:ext>
            </a:extLst>
          </p:cNvPr>
          <p:cNvSpPr txBox="1"/>
          <p:nvPr/>
        </p:nvSpPr>
        <p:spPr bwMode="auto">
          <a:xfrm>
            <a:off x="4115990" y="2101113"/>
            <a:ext cx="3957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但計算時，上圖與下圖是不一樣的。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B994E-841F-B1B6-EF74-2E3C0B037274}"/>
              </a:ext>
            </a:extLst>
          </p:cNvPr>
          <p:cNvSpPr txBox="1"/>
          <p:nvPr/>
        </p:nvSpPr>
        <p:spPr bwMode="auto">
          <a:xfrm>
            <a:off x="4115990" y="2553308"/>
            <a:ext cx="470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所以必須要求計算結果與粒子的分辨無關。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D0C16-5F18-9016-BCA0-069983828BC2}"/>
              </a:ext>
            </a:extLst>
          </p:cNvPr>
          <p:cNvSpPr txBox="1"/>
          <p:nvPr/>
        </p:nvSpPr>
        <p:spPr bwMode="auto">
          <a:xfrm>
            <a:off x="4140589" y="2982038"/>
            <a:ext cx="470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要求計算結果在粒子互換後不變，這不難。</a:t>
            </a:r>
          </a:p>
        </p:txBody>
      </p:sp>
    </p:spTree>
    <p:extLst>
      <p:ext uri="{BB962C8B-B14F-4D97-AF65-F5344CB8AC3E}">
        <p14:creationId xmlns:p14="http://schemas.microsoft.com/office/powerpoint/2010/main" val="23510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3" grpId="1" animBg="1"/>
      <p:bldP spid="8" grpId="0" animBg="1"/>
      <p:bldP spid="8" grpId="1" animBg="1"/>
      <p:bldP spid="23" grpId="0"/>
      <p:bldP spid="12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電子能填到的最高能量，就稱為費米能量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 Energy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8768" y="2724404"/>
                <a:ext cx="6806815" cy="369332"/>
              </a:xfrm>
              <a:prstGeom prst="rect">
                <a:avLst/>
              </a:prstGeom>
              <a:blipFill>
                <a:blip r:embed="rId2"/>
                <a:stretch>
                  <a:fillRect l="-7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1232345" y="1041083"/>
            <a:ext cx="6405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319093" y="2308679"/>
            <a:ext cx="7560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所以彼此不作用的自由電子，彼此卻好像有一個不能忽略的排斥作用。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0BB2B3-B666-6E9F-E5BE-D904C0535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69" y="1035231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/>
              <a:t>電子滿足不形容原理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：兩個電子不能占據同一個量子態。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E522294-CB1B-B71C-0DA0-6721B2F3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093" y="1884927"/>
            <a:ext cx="68164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>
                <a:latin typeface="Times New Roman" charset="0"/>
                <a:cs typeface="Times New Roman" charset="0"/>
              </a:rPr>
              <a:t>一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個量子狀態，只能放置一個電子。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0DD8A-488A-11E9-26FF-4488F6EADD7B}"/>
              </a:ext>
            </a:extLst>
          </p:cNvPr>
          <p:cNvSpPr txBox="1"/>
          <p:nvPr/>
        </p:nvSpPr>
        <p:spPr bwMode="auto">
          <a:xfrm>
            <a:off x="1319093" y="1461175"/>
            <a:ext cx="6994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電子會一個一個由下往上填，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由最低的能階向上一一配置！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8B40D-61AB-218C-89DE-CD81E8E12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84"/>
          <a:stretch/>
        </p:blipFill>
        <p:spPr>
          <a:xfrm>
            <a:off x="4495162" y="4077072"/>
            <a:ext cx="2376028" cy="204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/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621854-2EE7-599B-61F9-930165DEB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3337" y="5393813"/>
                <a:ext cx="548055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63E7A619-4162-927D-0ABB-DBF683C7F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703" y="3288599"/>
            <a:ext cx="2404675" cy="28321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ECC888-1C57-24CE-9453-EB1160D3B49E}"/>
              </a:ext>
            </a:extLst>
          </p:cNvPr>
          <p:cNvSpPr txBox="1"/>
          <p:nvPr/>
        </p:nvSpPr>
        <p:spPr bwMode="auto">
          <a:xfrm>
            <a:off x="1319093" y="599189"/>
            <a:ext cx="4909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電子等費米子卻有奇特的社交規則：</a:t>
            </a:r>
          </a:p>
        </p:txBody>
      </p:sp>
    </p:spTree>
    <p:extLst>
      <p:ext uri="{BB962C8B-B14F-4D97-AF65-F5344CB8AC3E}">
        <p14:creationId xmlns:p14="http://schemas.microsoft.com/office/powerpoint/2010/main" val="319272471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FB7EC-8D62-E89E-A9C2-1FC3D22DCC3E}"/>
              </a:ext>
            </a:extLst>
          </p:cNvPr>
          <p:cNvSpPr txBox="1"/>
          <p:nvPr/>
        </p:nvSpPr>
        <p:spPr bwMode="auto">
          <a:xfrm>
            <a:off x="918121" y="3110942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這類似雙狹縫干涉，無法分辨粒子由那一個狹縫通過，波函數就得相加，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6FF91-004E-8B86-79A4-9FDD6A7B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573016"/>
            <a:ext cx="5410200" cy="273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80C10-F1DF-2007-63F5-3D25B6BC01DA}"/>
              </a:ext>
            </a:extLst>
          </p:cNvPr>
          <p:cNvSpPr txBox="1"/>
          <p:nvPr/>
        </p:nvSpPr>
        <p:spPr bwMode="auto">
          <a:xfrm>
            <a:off x="918121" y="639625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若以探照燈分辨粒子由那一個狹縫通過，機率就得相加。這是非全同粒子。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B3CC5-39C9-699A-3285-00273B2D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21" y="257871"/>
            <a:ext cx="5537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485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620688"/>
            <a:ext cx="3168352" cy="518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3928" y="1740736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4320" y="4323897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5441" y="3870889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3768" y="2688200"/>
            <a:ext cx="237758" cy="38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50389-5439-6ABE-A280-9D8624525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604" y="5206961"/>
            <a:ext cx="5250969" cy="598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FD598D-61DE-C84C-3FAB-5EB78132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5914844"/>
            <a:ext cx="6946900" cy="698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3F1771-A363-14B6-CA8A-20B19409F5DC}"/>
              </a:ext>
            </a:extLst>
          </p:cNvPr>
          <p:cNvSpPr/>
          <p:nvPr/>
        </p:nvSpPr>
        <p:spPr>
          <a:xfrm>
            <a:off x="1623864" y="5944843"/>
            <a:ext cx="5540424" cy="211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6D6AFE-2386-F6B9-AA08-A65FDCA5F12F}"/>
              </a:ext>
            </a:extLst>
          </p:cNvPr>
          <p:cNvSpPr/>
          <p:nvPr/>
        </p:nvSpPr>
        <p:spPr>
          <a:xfrm>
            <a:off x="6444207" y="6133499"/>
            <a:ext cx="1221523" cy="33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CB1EF8-080C-3585-F0D9-4AC31CE9BA2B}"/>
              </a:ext>
            </a:extLst>
          </p:cNvPr>
          <p:cNvSpPr txBox="1"/>
          <p:nvPr/>
        </p:nvSpPr>
        <p:spPr bwMode="auto">
          <a:xfrm>
            <a:off x="4543364" y="6326889"/>
            <a:ext cx="4440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這是前一個計算，古典粒子的兩倍。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7103A-DB98-D24C-7154-A39F0AD973B9}"/>
              </a:ext>
            </a:extLst>
          </p:cNvPr>
          <p:cNvSpPr txBox="1"/>
          <p:nvPr/>
        </p:nvSpPr>
        <p:spPr bwMode="auto">
          <a:xfrm>
            <a:off x="4150374" y="4777556"/>
            <a:ext cx="4788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簡言之，古典是數目相加，量子是振幅相加。</a:t>
            </a:r>
          </a:p>
        </p:txBody>
      </p:sp>
    </p:spTree>
    <p:extLst>
      <p:ext uri="{BB962C8B-B14F-4D97-AF65-F5344CB8AC3E}">
        <p14:creationId xmlns:p14="http://schemas.microsoft.com/office/powerpoint/2010/main" val="14781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7340E-C8E5-CD73-EB11-595258E8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4125"/>
            <a:ext cx="4039649" cy="646975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65F9A9F-B1AC-923D-27B3-1BC3D50EF9C8}"/>
              </a:ext>
            </a:extLst>
          </p:cNvPr>
          <p:cNvSpPr/>
          <p:nvPr/>
        </p:nvSpPr>
        <p:spPr>
          <a:xfrm>
            <a:off x="4283968" y="4797152"/>
            <a:ext cx="288032" cy="6480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7244781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DE13F-7089-985E-B2F3-BAEBA6C2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00" y="123179"/>
            <a:ext cx="3497735" cy="52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E9823-6556-D331-B24D-B8336312E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60" t="62732" r="22009" b="1988"/>
          <a:stretch/>
        </p:blipFill>
        <p:spPr>
          <a:xfrm>
            <a:off x="2588284" y="5760540"/>
            <a:ext cx="3864134" cy="474931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D9211F3B-35B6-EE55-081D-A5C59481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725" y="6293749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/>
              <p:nvPr/>
            </p:nvSpPr>
            <p:spPr bwMode="auto">
              <a:xfrm>
                <a:off x="3950724" y="6327804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0724" y="6327804"/>
                <a:ext cx="2580065" cy="276999"/>
              </a:xfrm>
              <a:prstGeom prst="rect">
                <a:avLst/>
              </a:prstGeom>
              <a:blipFill>
                <a:blip r:embed="rId4"/>
                <a:stretch>
                  <a:fillRect l="-1961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DA9F3B3-11CD-28DC-48F6-F1BEC03B7F53}"/>
              </a:ext>
            </a:extLst>
          </p:cNvPr>
          <p:cNvSpPr txBox="1"/>
          <p:nvPr/>
        </p:nvSpPr>
        <p:spPr bwMode="auto">
          <a:xfrm>
            <a:off x="2187221" y="6264768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7A06B-52BD-47FA-794F-2E43EADD405A}"/>
              </a:ext>
            </a:extLst>
          </p:cNvPr>
          <p:cNvSpPr txBox="1"/>
          <p:nvPr/>
        </p:nvSpPr>
        <p:spPr bwMode="auto">
          <a:xfrm>
            <a:off x="2560219" y="5372428"/>
            <a:ext cx="4191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費米子散射的末狀態必須是反對稱的。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/>
              <p:nvPr/>
            </p:nvSpPr>
            <p:spPr bwMode="auto">
              <a:xfrm>
                <a:off x="3635896" y="4689042"/>
                <a:ext cx="538467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4689042"/>
                <a:ext cx="5384679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06369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67533-003F-E604-D4BA-373FBF25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74" y="188640"/>
            <a:ext cx="3503651" cy="5390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C6555-D309-3A47-52D1-32BA91DE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49" y="5578872"/>
            <a:ext cx="53467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7591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81090-49B6-87B7-70D5-FDC0F5FD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4" y="0"/>
            <a:ext cx="53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0976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95D53-50D7-1ABA-5FF1-A8A7BB8E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475656" y="142435"/>
            <a:ext cx="6192688" cy="6573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A664C-2A92-6875-A5C1-D53304EC46F2}"/>
              </a:ext>
            </a:extLst>
          </p:cNvPr>
          <p:cNvSpPr/>
          <p:nvPr/>
        </p:nvSpPr>
        <p:spPr>
          <a:xfrm>
            <a:off x="1475656" y="2636912"/>
            <a:ext cx="61926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467791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0FA3C6C-F4D1-C33B-DB7F-4D589F97E2AF}"/>
              </a:ext>
            </a:extLst>
          </p:cNvPr>
          <p:cNvSpPr/>
          <p:nvPr/>
        </p:nvSpPr>
        <p:spPr>
          <a:xfrm>
            <a:off x="1265179" y="2709776"/>
            <a:ext cx="37577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0E9E0-B1AD-335A-9AC3-97E3F3A1A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 b="9050"/>
          <a:stretch/>
        </p:blipFill>
        <p:spPr>
          <a:xfrm>
            <a:off x="827584" y="760332"/>
            <a:ext cx="7108328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/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blipFill>
                <a:blip r:embed="rId3"/>
                <a:stretch>
                  <a:fillRect l="-103448" t="-160870" r="-82759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/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blipFill>
                <a:blip r:embed="rId4"/>
                <a:stretch>
                  <a:fillRect l="-100000" t="-160870" r="-80000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/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blipFill>
                <a:blip r:embed="rId5"/>
                <a:stretch>
                  <a:fillRect l="-103448" t="-168182" r="-827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AF51FD-D22A-6B18-33A0-9C637B866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7" t="73100" r="36181" b="9050"/>
          <a:stretch/>
        </p:blipFill>
        <p:spPr>
          <a:xfrm>
            <a:off x="1591752" y="2709776"/>
            <a:ext cx="1008076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/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blipFill>
                <a:blip r:embed="rId7"/>
                <a:stretch>
                  <a:fillRect l="-100000" t="-156522" r="-7666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/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blipFill>
                <a:blip r:embed="rId8"/>
                <a:stretch>
                  <a:fillRect l="-93548" t="-160870" r="-74194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0ED7186-86A3-B5A4-BEB3-B9086A1E5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06" t="73100" r="23012" b="20658"/>
          <a:stretch/>
        </p:blipFill>
        <p:spPr>
          <a:xfrm>
            <a:off x="1591716" y="2709776"/>
            <a:ext cx="1008112" cy="55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/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blipFill>
                <a:blip r:embed="rId9"/>
                <a:stretch>
                  <a:fillRect l="-100000" t="-160870" r="-76667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/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/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/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959A236-2208-33CE-AC59-52807C74A1D8}"/>
              </a:ext>
            </a:extLst>
          </p:cNvPr>
          <p:cNvSpPr txBox="1"/>
          <p:nvPr/>
        </p:nvSpPr>
        <p:spPr bwMode="auto">
          <a:xfrm>
            <a:off x="2798117" y="3298614"/>
            <a:ext cx="554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Occupation Number Representation 狀態佔據數表象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D3698-7926-5F61-5214-C8F9BC8D69AE}"/>
              </a:ext>
            </a:extLst>
          </p:cNvPr>
          <p:cNvSpPr txBox="1"/>
          <p:nvPr/>
        </p:nvSpPr>
        <p:spPr bwMode="auto">
          <a:xfrm>
            <a:off x="2798117" y="3684841"/>
            <a:ext cx="4870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記住：若是費米子，佔據數不能超過1。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C182C-3019-7C36-2FB1-D71529924992}"/>
              </a:ext>
            </a:extLst>
          </p:cNvPr>
          <p:cNvSpPr txBox="1"/>
          <p:nvPr/>
        </p:nvSpPr>
        <p:spPr bwMode="auto">
          <a:xfrm>
            <a:off x="2798117" y="2547894"/>
            <a:ext cx="5137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狀態不要編號，符號就會很簡單。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/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1,1,1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這個態，用波函數寫，就會變成：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blipFill>
                <a:blip r:embed="rId13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FF450DD-083C-4718-BE00-65DEF3B86E0E}"/>
              </a:ext>
            </a:extLst>
          </p:cNvPr>
          <p:cNvSpPr txBox="1"/>
          <p:nvPr/>
        </p:nvSpPr>
        <p:spPr bwMode="auto">
          <a:xfrm>
            <a:off x="1234946" y="5998529"/>
            <a:ext cx="5497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這樣的表象，粒子數目還可以自然的有變化！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C7E61-D7DF-66CE-6F76-46AEC2258D76}"/>
              </a:ext>
            </a:extLst>
          </p:cNvPr>
          <p:cNvSpPr txBox="1"/>
          <p:nvPr/>
        </p:nvSpPr>
        <p:spPr bwMode="auto">
          <a:xfrm>
            <a:off x="2798117" y="2922607"/>
            <a:ext cx="507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只要標明每一個可能狀態的粒子數即可</a:t>
            </a:r>
          </a:p>
        </p:txBody>
      </p:sp>
    </p:spTree>
    <p:extLst>
      <p:ext uri="{BB962C8B-B14F-4D97-AF65-F5344CB8AC3E}">
        <p14:creationId xmlns:p14="http://schemas.microsoft.com/office/powerpoint/2010/main" val="25283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4" grpId="0"/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1"/>
          <p:cNvSpPr txBox="1">
            <a:spLocks noChangeArrowheads="1"/>
          </p:cNvSpPr>
          <p:nvPr/>
        </p:nvSpPr>
        <p:spPr bwMode="auto">
          <a:xfrm>
            <a:off x="2286000" y="642938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周期表是根據原子的基態來排列。</a:t>
            </a:r>
          </a:p>
        </p:txBody>
      </p:sp>
      <p:sp>
        <p:nvSpPr>
          <p:cNvPr id="55299" name="文字方塊 2"/>
          <p:cNvSpPr txBox="1">
            <a:spLocks noChangeArrowheads="1"/>
          </p:cNvSpPr>
          <p:nvPr/>
        </p:nvSpPr>
        <p:spPr bwMode="auto">
          <a:xfrm>
            <a:off x="2286000" y="107156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原子可以被激發</a:t>
            </a:r>
          </a:p>
        </p:txBody>
      </p:sp>
      <p:pic>
        <p:nvPicPr>
          <p:cNvPr id="55300" name="Picture 3" descr="C:\Users\Chia-Hung Chang\Downloads\Data\Knight\Media\Chapter42\Images\42_19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044700"/>
            <a:ext cx="39385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C:\Users\Chia-Hung Chang\Downloads\Data\Knight\Media\Chapter42\Images\42_1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14813"/>
            <a:ext cx="34290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C:\Users\Chia-Hung Chang\Downloads\Data\Knight\Media\Chapter42\Images\42_18Figurea-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85938"/>
            <a:ext cx="34210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hia-Hung Chang\Downloads\Data\Knight\Media\Chapter42\Images\42_25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25538"/>
            <a:ext cx="396716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文字方塊 2"/>
          <p:cNvSpPr txBox="1">
            <a:spLocks noChangeArrowheads="1"/>
          </p:cNvSpPr>
          <p:nvPr/>
        </p:nvSpPr>
        <p:spPr bwMode="auto">
          <a:xfrm>
            <a:off x="2339975" y="5876925"/>
            <a:ext cx="431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將填滿的電子組態忽略，只記價電子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91378-5B93-0724-B1D5-C5DBFAE66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56747"/>
            <a:ext cx="2857500" cy="336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/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而且只有</a:t>
                </a:r>
                <a:r>
                  <a:rPr lang="en-GB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能量略低於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的電子才有機會透過加熱或加電場改變狀態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0ABA6D3-BC4F-CC88-DDAD-71C3574AE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4202212"/>
                <a:ext cx="7745154" cy="369332"/>
              </a:xfrm>
              <a:prstGeom prst="rect">
                <a:avLst/>
              </a:prstGeom>
              <a:blipFill>
                <a:blip r:embed="rId3"/>
                <a:stretch>
                  <a:fillRect l="-6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76DC3FD-B92A-1024-1F7B-FE877F2F0345}"/>
              </a:ext>
            </a:extLst>
          </p:cNvPr>
          <p:cNvSpPr txBox="1"/>
          <p:nvPr/>
        </p:nvSpPr>
        <p:spPr bwMode="auto">
          <a:xfrm>
            <a:off x="1219334" y="4621778"/>
            <a:ext cx="55849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其餘的電子，改變的機會都已被其他電子佔據。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/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可見固體的性質，常是由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電子在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時的行為所決定！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02063-D5E1-80F4-6FE3-7F6733D9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334" y="5032366"/>
                <a:ext cx="6953066" cy="369332"/>
              </a:xfrm>
              <a:prstGeom prst="rect">
                <a:avLst/>
              </a:prstGeom>
              <a:blipFill>
                <a:blip r:embed="rId4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/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如何由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計算費</a:t>
                </a:r>
                <a:r>
                  <a:rPr lang="zh-TW" altLang="en-US" sz="1800" dirty="0"/>
                  <a:t>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DFEE00E8-F638-994E-1711-F9718814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6058954"/>
                <a:ext cx="6260514" cy="369332"/>
              </a:xfrm>
              <a:prstGeom prst="rect">
                <a:avLst/>
              </a:prstGeom>
              <a:blipFill>
                <a:blip r:embed="rId5"/>
                <a:stretch>
                  <a:fillRect l="-810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/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sz="1800" dirty="0"/>
                  <a:t>顯然由自由</a:t>
                </a:r>
                <a:r>
                  <a:rPr lang="zh-TW" altLang="en-US" dirty="0"/>
                  <a:t>電子個數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決定，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EDB09373-AE3A-924B-5A4B-DBC3950E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4525" y="5636598"/>
                <a:ext cx="6260514" cy="369332"/>
              </a:xfrm>
              <a:prstGeom prst="rect">
                <a:avLst/>
              </a:prstGeom>
              <a:blipFill>
                <a:blip r:embed="rId6"/>
                <a:stretch>
                  <a:fillRect l="-810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>
            <a:fillRect/>
          </a:stretch>
        </p:blipFill>
        <p:spPr bwMode="auto">
          <a:xfrm>
            <a:off x="928688" y="1500188"/>
            <a:ext cx="3838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2"/>
          <p:cNvSpPr txBox="1">
            <a:spLocks noChangeArrowheads="1"/>
          </p:cNvSpPr>
          <p:nvPr/>
        </p:nvSpPr>
        <p:spPr bwMode="auto">
          <a:xfrm>
            <a:off x="3429000" y="714375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激發的機制</a:t>
            </a:r>
          </a:p>
        </p:txBody>
      </p:sp>
      <p:sp>
        <p:nvSpPr>
          <p:cNvPr id="5" name="橢圓 4"/>
          <p:cNvSpPr/>
          <p:nvPr/>
        </p:nvSpPr>
        <p:spPr>
          <a:xfrm>
            <a:off x="2571750" y="1500188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500688" y="1571625"/>
          <a:ext cx="20002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3000" imgH="393480" progId="Equation.3">
                  <p:embed/>
                </p:oleObj>
              </mc:Choice>
              <mc:Fallback>
                <p:oleObj name="方程式" r:id="rId3" imgW="1143000" imgH="39348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1571625"/>
                        <a:ext cx="2000250" cy="6873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/>
          <a:stretch>
            <a:fillRect/>
          </a:stretch>
        </p:blipFill>
        <p:spPr bwMode="auto">
          <a:xfrm>
            <a:off x="971550" y="4149725"/>
            <a:ext cx="38385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3257550" y="6007100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584" name="文字方塊 8"/>
          <p:cNvSpPr txBox="1">
            <a:spLocks noChangeArrowheads="1"/>
          </p:cNvSpPr>
          <p:nvPr/>
        </p:nvSpPr>
        <p:spPr bwMode="auto">
          <a:xfrm>
            <a:off x="900113" y="1052513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吸收光子</a:t>
            </a:r>
          </a:p>
        </p:txBody>
      </p:sp>
      <p:sp>
        <p:nvSpPr>
          <p:cNvPr id="20490" name="文字方塊 9"/>
          <p:cNvSpPr txBox="1">
            <a:spLocks noChangeArrowheads="1"/>
          </p:cNvSpPr>
          <p:nvPr/>
        </p:nvSpPr>
        <p:spPr bwMode="auto">
          <a:xfrm>
            <a:off x="971550" y="364490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電子撞擊</a:t>
            </a:r>
          </a:p>
        </p:txBody>
      </p:sp>
      <p:pic>
        <p:nvPicPr>
          <p:cNvPr id="130053" name="Picture 5" descr="http://www.swondesign.com/projects/menu_3/project_11/images/1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157788"/>
            <a:ext cx="22193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7" descr="http://www.avidimages.com/preview/2006/08/11/neon_light_open_sign_avidimages_651_pre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162718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文字方塊 12"/>
          <p:cNvSpPr txBox="1">
            <a:spLocks noChangeArrowheads="1"/>
          </p:cNvSpPr>
          <p:nvPr/>
        </p:nvSpPr>
        <p:spPr bwMode="auto">
          <a:xfrm>
            <a:off x="5435600" y="2492375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起點在室溫下只能是基態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0490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4313"/>
            <a:ext cx="33432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7" r="74495" b="68343"/>
          <a:stretch>
            <a:fillRect/>
          </a:stretch>
        </p:blipFill>
        <p:spPr bwMode="auto">
          <a:xfrm>
            <a:off x="5508625" y="2781300"/>
            <a:ext cx="9779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3419475" y="5445125"/>
          <a:ext cx="17748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56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445125"/>
                        <a:ext cx="1774825" cy="5000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文字方塊 7"/>
          <p:cNvSpPr txBox="1">
            <a:spLocks noChangeArrowheads="1"/>
          </p:cNvSpPr>
          <p:nvPr/>
        </p:nvSpPr>
        <p:spPr bwMode="auto">
          <a:xfrm>
            <a:off x="3059113" y="4941888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Selection Rule </a:t>
            </a:r>
            <a:r>
              <a:rPr lang="zh-TW" altLang="en-US">
                <a:latin typeface="Times New Roman" charset="0"/>
                <a:cs typeface="Times New Roman" charset="0"/>
              </a:rPr>
              <a:t>選擇規則</a:t>
            </a:r>
          </a:p>
        </p:txBody>
      </p:sp>
      <p:sp>
        <p:nvSpPr>
          <p:cNvPr id="25606" name="文字方塊 8"/>
          <p:cNvSpPr txBox="1">
            <a:spLocks noChangeArrowheads="1"/>
          </p:cNvSpPr>
          <p:nvPr/>
        </p:nvSpPr>
        <p:spPr bwMode="auto">
          <a:xfrm>
            <a:off x="3059113" y="450850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角動量守恆對可以躍遷的狀態是有限制的。</a:t>
            </a:r>
          </a:p>
        </p:txBody>
      </p:sp>
      <p:pic>
        <p:nvPicPr>
          <p:cNvPr id="25607" name="Picture 4" descr="C:\Users\Chia-Hung Chang\Downloads\Data\Knight\Media\Chapter42\Images\42_UnnumPho_p1316-P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6250"/>
            <a:ext cx="1955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字方塊 10"/>
          <p:cNvSpPr txBox="1">
            <a:spLocks noChangeArrowheads="1"/>
          </p:cNvSpPr>
          <p:nvPr/>
        </p:nvSpPr>
        <p:spPr bwMode="auto">
          <a:xfrm>
            <a:off x="6443663" y="1844675"/>
            <a:ext cx="2449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Beryllium</a:t>
            </a:r>
            <a:r>
              <a:rPr lang="zh-TW" altLang="en-US">
                <a:latin typeface="Times New Roman" charset="0"/>
                <a:cs typeface="Times New Roman" charset="0"/>
              </a:rPr>
              <a:t> 離子的放光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C:\Users\Chia-Hung Chang\Downloads\Data\Knight\Media\Chapter42\Images\42_28Figurea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3845"/>
          <a:stretch>
            <a:fillRect/>
          </a:stretch>
        </p:blipFill>
        <p:spPr bwMode="auto">
          <a:xfrm>
            <a:off x="1187450" y="620713"/>
            <a:ext cx="345757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Chia-Hung Chang\Downloads\Data\Knight\Media\Chapter42\Images\42_2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/>
          <a:stretch>
            <a:fillRect/>
          </a:stretch>
        </p:blipFill>
        <p:spPr bwMode="auto">
          <a:xfrm>
            <a:off x="1258888" y="4437063"/>
            <a:ext cx="3340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5219700" y="1268413"/>
          <a:ext cx="17748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66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268413"/>
                        <a:ext cx="1774825" cy="5000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文字方塊 6"/>
          <p:cNvSpPr txBox="1">
            <a:spLocks noChangeArrowheads="1"/>
          </p:cNvSpPr>
          <p:nvPr/>
        </p:nvSpPr>
        <p:spPr bwMode="auto">
          <a:xfrm>
            <a:off x="5003800" y="371633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Na</a:t>
            </a:r>
            <a:r>
              <a:rPr lang="zh-TW" altLang="en-US">
                <a:latin typeface="Times New Roman" charset="0"/>
                <a:cs typeface="Times New Roman" charset="0"/>
              </a:rPr>
              <a:t>的能階與放射光譜</a:t>
            </a: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5219700" y="1916113"/>
          <a:ext cx="200025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3000" imgH="393480" progId="Equation.3">
                  <p:embed/>
                </p:oleObj>
              </mc:Choice>
              <mc:Fallback>
                <p:oleObj name="方程式" r:id="rId6" imgW="1143000" imgH="393480" progId="Equation.3">
                  <p:embed/>
                  <p:pic>
                    <p:nvPicPr>
                      <p:cNvPr id="266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916113"/>
                        <a:ext cx="2000250" cy="6873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t="25896"/>
          <a:stretch>
            <a:fillRect/>
          </a:stretch>
        </p:blipFill>
        <p:spPr bwMode="auto">
          <a:xfrm>
            <a:off x="3214688" y="714375"/>
            <a:ext cx="21383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2"/>
          <p:cNvSpPr txBox="1">
            <a:spLocks noChangeArrowheads="1"/>
          </p:cNvSpPr>
          <p:nvPr/>
        </p:nvSpPr>
        <p:spPr bwMode="auto">
          <a:xfrm>
            <a:off x="1785938" y="2714625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電子自激發態躍遷是一個無法預測的量子躍遷</a:t>
            </a:r>
          </a:p>
        </p:txBody>
      </p:sp>
      <p:pic>
        <p:nvPicPr>
          <p:cNvPr id="57348" name="Picture 2" descr="C:\Users\Chia-Hung Chang\Downloads\Data\Knight\Media\Chapter42\Images\42_30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14750"/>
            <a:ext cx="35956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文字方塊 4"/>
          <p:cNvSpPr txBox="1">
            <a:spLocks noChangeArrowheads="1"/>
          </p:cNvSpPr>
          <p:nvPr/>
        </p:nvSpPr>
        <p:spPr bwMode="auto">
          <a:xfrm>
            <a:off x="1785938" y="3214688"/>
            <a:ext cx="600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激發一群原子，由放出光子數，測量躍遷與時間的關係</a:t>
            </a:r>
          </a:p>
        </p:txBody>
      </p:sp>
      <p:sp>
        <p:nvSpPr>
          <p:cNvPr id="57350" name="文字方塊 5"/>
          <p:cNvSpPr txBox="1">
            <a:spLocks noChangeArrowheads="1"/>
          </p:cNvSpPr>
          <p:nvPr/>
        </p:nvSpPr>
        <p:spPr bwMode="auto">
          <a:xfrm>
            <a:off x="4857750" y="3857625"/>
            <a:ext cx="235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躍遷並非立即</a:t>
            </a:r>
          </a:p>
        </p:txBody>
      </p:sp>
      <p:sp>
        <p:nvSpPr>
          <p:cNvPr id="57351" name="文字方塊 6"/>
          <p:cNvSpPr txBox="1">
            <a:spLocks noChangeArrowheads="1"/>
          </p:cNvSpPr>
          <p:nvPr/>
        </p:nvSpPr>
        <p:spPr bwMode="auto">
          <a:xfrm>
            <a:off x="4857750" y="4357688"/>
            <a:ext cx="3500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完全相同的原子，停留在激發態的時間無法確定！</a:t>
            </a:r>
          </a:p>
        </p:txBody>
      </p:sp>
      <p:sp>
        <p:nvSpPr>
          <p:cNvPr id="57352" name="文字方塊 7"/>
          <p:cNvSpPr txBox="1">
            <a:spLocks noChangeArrowheads="1"/>
          </p:cNvSpPr>
          <p:nvPr/>
        </p:nvSpPr>
        <p:spPr bwMode="auto">
          <a:xfrm>
            <a:off x="4857750" y="5214938"/>
            <a:ext cx="4071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單位時間內，躍遷發生的機率可以預測。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Mac\Dropbox\Documents\課程\Young\Chapter39\A_Images\A_Figures_and_Photos\39_28_Figur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514653" cy="26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\\Mac\Dropbox\Documents\課程\Young\Chapter39\A_Images\A_Figures_and_Photos\39_28_Figure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57" y="348054"/>
            <a:ext cx="4186648" cy="260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\\Mac\Dropbox\Documents\課程\Young\Chapter39\A_Images\A_Figures_and_Photos\39_28_Figure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78" y="3501008"/>
            <a:ext cx="5450757" cy="27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1415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Mac\Dropbox\Documents\課程\Young\Chapter39\A_Images\A_Figures_and_Photos\39_29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47100" cy="55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78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可見：能量低於費米能量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  <a:r>
                  <a:rPr lang="zh-TW" altLang="en-US" dirty="0">
                    <a:latin typeface="Times New Roman" charset="0"/>
                    <a:cs typeface="Times New Roman" charset="0"/>
                  </a:rPr>
                  <a:t>計算能態數目即可。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646" y="1018335"/>
                <a:ext cx="8265216" cy="369332"/>
              </a:xfrm>
              <a:prstGeom prst="rect">
                <a:avLst/>
              </a:prstGeom>
              <a:blipFill>
                <a:blip r:embed="rId2"/>
                <a:stretch>
                  <a:fillRect l="-7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/>
                  <a:t>空間，一個態即是一個點</a:t>
                </a:r>
                <a:r>
                  <a:rPr lang="zh-TW" altLang="en-US" dirty="0"/>
                  <a:t>，</a:t>
                </a:r>
                <a:r>
                  <a:rPr lang="zh-TW" altLang="en-US" sz="1800" dirty="0"/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6" y="1453478"/>
                <a:ext cx="6508385" cy="411010"/>
              </a:xfrm>
              <a:prstGeom prst="rect">
                <a:avLst/>
              </a:prstGeom>
              <a:blipFill>
                <a:blip r:embed="rId3"/>
                <a:stretch>
                  <a:fillRect l="-975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4">
            <a:extLst>
              <a:ext uri="{FF2B5EF4-FFF2-40B4-BE49-F238E27FC236}">
                <a16:creationId xmlns:a16="http://schemas.microsoft.com/office/drawing/2014/main" id="{8DF8E09C-7369-B5D3-934E-AB2FBFFF4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46" y="541996"/>
            <a:ext cx="660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因為一個量子態</a:t>
            </a:r>
            <a:r>
              <a:rPr lang="zh-TW" altLang="en-US" dirty="0">
                <a:latin typeface="Times New Roman" charset="0"/>
                <a:cs typeface="Times New Roman" charset="0"/>
              </a:rPr>
              <a:t>只能容納一個電子，</a:t>
            </a:r>
            <a:endParaRPr lang="zh-TW" altLang="en-US" sz="1800" dirty="0">
              <a:latin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/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9791C4-6FC9-7654-26C9-6731AA8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9166" y="2793608"/>
                <a:ext cx="2721578" cy="64812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1DB3C40-5573-9E38-FF61-312890C07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88" y="1906180"/>
            <a:ext cx="2721578" cy="2818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729215-7B93-142F-0595-59CCE9B68A48}"/>
              </a:ext>
            </a:extLst>
          </p:cNvPr>
          <p:cNvSpPr txBox="1"/>
          <p:nvPr/>
        </p:nvSpPr>
        <p:spPr bwMode="auto">
          <a:xfrm>
            <a:off x="846088" y="4803145"/>
            <a:ext cx="2196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定義與原點距離：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/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675904-DA6B-50F3-E991-0EB8D51D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341" y="4773991"/>
                <a:ext cx="2196134" cy="6560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/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3DFB01-3892-47BA-0F2E-5C03F982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66568" y="4776099"/>
                <a:ext cx="158417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/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因此能量小於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的態，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距離平方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就小於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/>
                                    <a:ea typeface="Cambria Math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。將此值記為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57406328-34F0-BD97-FE9E-45BEBBEF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88" y="5430004"/>
                <a:ext cx="7898530" cy="524182"/>
              </a:xfrm>
              <a:prstGeom prst="rect">
                <a:avLst/>
              </a:prstGeom>
              <a:blipFill>
                <a:blip r:embed="rId8"/>
                <a:stretch>
                  <a:fillRect l="-642"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/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對應的點就在一半徑為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的球內，因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狀態分佈密度是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，球體積就是狀態數目。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4A1859-7603-331E-5825-CC3EF965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088" y="5965745"/>
                <a:ext cx="8130774" cy="369332"/>
              </a:xfrm>
              <a:prstGeom prst="rect">
                <a:avLst/>
              </a:prstGeom>
              <a:blipFill>
                <a:blip r:embed="rId9"/>
                <a:stretch>
                  <a:fillRect l="-6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4072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1013-2841-1E57-A2C1-7477F7A17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35" y="1011171"/>
            <a:ext cx="2376264" cy="2460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/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有電子佔據的態，對應的點就在一半徑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的八分之一球內，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22EEFA-7CB0-71F6-0C45-4765B6CE5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27678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/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狀態分佈的密度是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，八分之一球的體積就是狀態數目。</a:t>
                </a:r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5333D-66F3-6AB7-F26F-41E3026E8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44520"/>
                <a:ext cx="6336704" cy="369332"/>
              </a:xfrm>
              <a:prstGeom prst="rect">
                <a:avLst/>
              </a:prstGeom>
              <a:blipFill>
                <a:blip r:embed="rId4"/>
                <a:stretch>
                  <a:fillRect l="-80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/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  <m:sup/>
                        <m:e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487AD-01F9-242B-D463-ECC56EDF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8442" y="1196379"/>
                <a:ext cx="2213619" cy="869469"/>
              </a:xfrm>
              <a:prstGeom prst="rect">
                <a:avLst/>
              </a:prstGeom>
              <a:blipFill>
                <a:blip r:embed="rId5"/>
                <a:stretch>
                  <a:fillRect l="-26286" t="-115942" r="-571" b="-1826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/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能量低於費米能量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zh-TW" altLang="en-US" dirty="0"/>
                  <a:t>的能態的數目乘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zh-TW" altLang="en-US" dirty="0"/>
                  <a:t>就是電子個數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C262FC05-7900-888E-5C19-1626E364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3429504"/>
                <a:ext cx="6828619" cy="369332"/>
              </a:xfrm>
              <a:prstGeom prst="rect">
                <a:avLst/>
              </a:prstGeom>
              <a:blipFill>
                <a:blip r:embed="rId6"/>
                <a:stretch>
                  <a:fillRect l="-743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/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=2∙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</a:rPr>
                                            <m:t>ℏ</m:t>
                                          </m:r>
                                        </m:e>
                                        <m:sup>
                                          <m:r>
                                            <a:rPr lang="en-US" altLang="zh-CN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2DA468-AC16-F539-8C6B-0188F8059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6505" y="3781939"/>
                <a:ext cx="5677515" cy="7811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/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85E2D-3395-9DF6-C51B-E24E1E3EB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950" y="4679871"/>
                <a:ext cx="3597763" cy="679417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/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TW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50AF0A-42AA-B7DB-E02A-EF4D090BD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2007" y="1236089"/>
                <a:ext cx="32545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/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由單位體積電子數決定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95EC3D-0DC5-375C-CE64-0F0FA36E5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18713" y="4884730"/>
                <a:ext cx="3816424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/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C39FF4-BEEF-7595-B34F-84FD60DA4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9032" y="4748352"/>
                <a:ext cx="936105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/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BEA946-584C-5CB8-4944-349B46CD5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9647" y="1349025"/>
                <a:ext cx="1791072" cy="648191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/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以銅為例，代入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57CEE8-A1D2-9070-AF1F-636C4539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368561"/>
                <a:ext cx="3024336" cy="369332"/>
              </a:xfrm>
              <a:prstGeom prst="rect">
                <a:avLst/>
              </a:prstGeom>
              <a:blipFill>
                <a:blip r:embed="rId13"/>
                <a:stretch>
                  <a:fillRect l="-16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/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∙80000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3250F-3F05-A8CE-706A-FB037E08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343" y="5368561"/>
                <a:ext cx="2328154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/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費米能量</a:t>
                </a:r>
                <a:r>
                  <a:rPr lang="en-TW" dirty="0">
                    <a:solidFill>
                      <a:srgbClr val="FF0000"/>
                    </a:solidFill>
                  </a:rPr>
                  <a:t>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80000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度的熱能。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C752-8BC7-BC9A-B96F-E4DA31978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49497" y="5399896"/>
                <a:ext cx="3394364" cy="369332"/>
              </a:xfrm>
              <a:prstGeom prst="rect">
                <a:avLst/>
              </a:prstGeom>
              <a:blipFill>
                <a:blip r:embed="rId15"/>
                <a:stretch>
                  <a:fillRect l="-148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/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電子速度高達</a:t>
                </a:r>
                <a14:m>
                  <m:oMath xmlns:m="http://schemas.openxmlformats.org/officeDocument/2006/math"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0.1</m:t>
                    </m:r>
                    <m:r>
                      <a:rPr lang="en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D167D2-ED75-C27C-A1CD-A3B559640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4733" y="5723931"/>
                <a:ext cx="2672735" cy="369332"/>
              </a:xfrm>
              <a:prstGeom prst="rect">
                <a:avLst/>
              </a:prstGeom>
              <a:blipFill>
                <a:blip r:embed="rId16"/>
                <a:stretch>
                  <a:fillRect l="-188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161EFB6-275F-91E8-7079-E03C9939D342}"/>
              </a:ext>
            </a:extLst>
          </p:cNvPr>
          <p:cNvSpPr txBox="1"/>
          <p:nvPr/>
        </p:nvSpPr>
        <p:spPr bwMode="auto">
          <a:xfrm>
            <a:off x="1116505" y="6117897"/>
            <a:ext cx="774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這表示電子氣在溫度為零，能量最低時，電子必然是充滿動能！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52656-F56F-58FD-98A5-7F4E9744F3E1}"/>
              </a:ext>
            </a:extLst>
          </p:cNvPr>
          <p:cNvSpPr txBox="1"/>
          <p:nvPr/>
        </p:nvSpPr>
        <p:spPr bwMode="auto">
          <a:xfrm>
            <a:off x="1120950" y="6457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民主的活力？</a:t>
            </a:r>
            <a:r>
              <a:rPr lang="en-TW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F8587-2159-E8B6-5B2A-28DF7165FFF6}"/>
              </a:ext>
            </a:extLst>
          </p:cNvPr>
          <p:cNvSpPr txBox="1"/>
          <p:nvPr/>
        </p:nvSpPr>
        <p:spPr bwMode="auto">
          <a:xfrm>
            <a:off x="2919831" y="6453785"/>
            <a:ext cx="1768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量子驚奇！</a:t>
            </a:r>
          </a:p>
        </p:txBody>
      </p:sp>
    </p:spTree>
    <p:extLst>
      <p:ext uri="{BB962C8B-B14F-4D97-AF65-F5344CB8AC3E}">
        <p14:creationId xmlns:p14="http://schemas.microsoft.com/office/powerpoint/2010/main" val="42190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1" grpId="0"/>
      <p:bldP spid="12" grpId="0" animBg="1"/>
      <p:bldP spid="9" grpId="0"/>
      <p:bldP spid="15" grpId="0"/>
      <p:bldP spid="17" grpId="0"/>
      <p:bldP spid="18" grpId="0"/>
      <p:bldP spid="14" grpId="0"/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9F3CF-17FC-FD66-8585-8E59AB1FD2C2}"/>
              </a:ext>
            </a:extLst>
          </p:cNvPr>
          <p:cNvSpPr txBox="1"/>
          <p:nvPr/>
        </p:nvSpPr>
        <p:spPr bwMode="auto">
          <a:xfrm>
            <a:off x="3435863" y="195541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Fermi Surface</a:t>
            </a:r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10624"/>
            <a:ext cx="2605158" cy="223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/>
              <p:nvPr/>
            </p:nvSpPr>
            <p:spPr>
              <a:xfrm>
                <a:off x="681160" y="1303175"/>
                <a:ext cx="3509238" cy="5629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zh-TW" altLang="en-US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851F0B76-6B7A-7571-8552-142DE5945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0" y="1303175"/>
                <a:ext cx="3509238" cy="562975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/>
              <p:nvPr/>
            </p:nvSpPr>
            <p:spPr>
              <a:xfrm>
                <a:off x="4227951" y="1379509"/>
                <a:ext cx="4705273" cy="410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角波數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dirty="0" err="1"/>
                  <a:t>是一個向量，標記電子的狀態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AD0DEC-AD18-472B-8B5E-EA2DFEB8D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951" y="1379509"/>
                <a:ext cx="4705273" cy="410305"/>
              </a:xfrm>
              <a:prstGeom prst="rect">
                <a:avLst/>
              </a:prstGeom>
              <a:blipFill>
                <a:blip r:embed="rId7"/>
                <a:stretch>
                  <a:fillRect l="-1348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6320CD-E8E6-A77E-CC9C-02D2759604D4}"/>
                  </a:ext>
                </a:extLst>
              </p:cNvPr>
              <p:cNvSpPr txBox="1"/>
              <p:nvPr/>
            </p:nvSpPr>
            <p:spPr bwMode="auto">
              <a:xfrm>
                <a:off x="681160" y="593626"/>
                <a:ext cx="7680499" cy="57246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6320CD-E8E6-A77E-CC9C-02D27596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160" y="593626"/>
                <a:ext cx="7680499" cy="572464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611102" y="1885073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1DD9A952-7998-F68E-21EF-DA28DEE5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13" y="4575913"/>
            <a:ext cx="2762761" cy="20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/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有了這個圖像，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TW" altLang="en-US" dirty="0"/>
                  <a:t>個電子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總能量也能計算。已知定態的能量為：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1CAE80-677B-E1EC-5FF2-2D21C608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60648"/>
                <a:ext cx="6912768" cy="369332"/>
              </a:xfrm>
              <a:prstGeom prst="rect">
                <a:avLst/>
              </a:prstGeom>
              <a:blipFill>
                <a:blip r:embed="rId2"/>
                <a:stretch>
                  <a:fillRect l="-7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/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39DAAD-9B38-818A-3FDB-710AB41F7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23152" y="87516"/>
                <a:ext cx="1509288" cy="648126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/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能量接近在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𝐸</m:t>
                    </m:r>
                    <m:r>
                      <a:rPr lang="en-US" altLang="zh-TW" i="1" dirty="0">
                        <a:latin typeface="Cambria Math"/>
                      </a:rPr>
                      <m:t>+</m:t>
                    </m:r>
                    <m:r>
                      <a:rPr lang="en-US" altLang="zh-TW" i="1" dirty="0">
                        <a:latin typeface="Cambria Math"/>
                      </a:rPr>
                      <m:t>𝑑𝐸</m:t>
                    </m:r>
                  </m:oMath>
                </a14:m>
                <a:r>
                  <a:rPr lang="zh-TW" altLang="en-US" dirty="0"/>
                  <a:t>之間的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態</m:t>
                    </m:r>
                  </m:oMath>
                </a14:m>
                <a:r>
                  <a:rPr lang="zh-TW" altLang="en-US" dirty="0"/>
                  <a:t>，代表的點就位於半徑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dirty="0"/>
                  <a:t>、厚度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𝑑𝑛</m:t>
                    </m:r>
                  </m:oMath>
                </a14:m>
                <a:r>
                  <a:rPr lang="zh-TW" altLang="en-US" dirty="0"/>
                  <a:t>的球殼內。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3605DF21-D142-29CE-CB73-C2A61B74F9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94" y="693762"/>
                <a:ext cx="8424936" cy="369332"/>
              </a:xfrm>
              <a:prstGeom prst="rect">
                <a:avLst/>
              </a:prstGeom>
              <a:blipFill>
                <a:blip r:embed="rId4"/>
                <a:stretch>
                  <a:fillRect l="-60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D0C57A0-D68C-A9CF-3AF4-2490DAAB93E6}"/>
              </a:ext>
            </a:extLst>
          </p:cNvPr>
          <p:cNvSpPr txBox="1"/>
          <p:nvPr/>
        </p:nvSpPr>
        <p:spPr bwMode="auto">
          <a:xfrm>
            <a:off x="625394" y="1109013"/>
            <a:ext cx="3586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cs typeface="Times New Roman" pitchFamily="18" charset="0"/>
              </a:rPr>
              <a:t>球殼內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狀態數目就是球殼體積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4B4DA-F7E9-44DF-E362-73FEE53B3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0" t="2116" r="46310"/>
          <a:stretch/>
        </p:blipFill>
        <p:spPr>
          <a:xfrm>
            <a:off x="641214" y="3203074"/>
            <a:ext cx="2865935" cy="3717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/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B2236F-F37E-4368-198F-7F9EB378C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166" y="4046204"/>
                <a:ext cx="792215" cy="239425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/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A67E43-B8B4-0D5B-59DB-028400780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935" y="4285629"/>
                <a:ext cx="792214" cy="385170"/>
              </a:xfrm>
              <a:prstGeom prst="rect">
                <a:avLst/>
              </a:prstGeom>
              <a:blipFill>
                <a:blip r:embed="rId7"/>
                <a:stretch>
                  <a:fillRect l="-6349" t="-3226" b="-96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0CEC034-3F50-F021-2DAE-6CEB257CF6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" t="33761" b="32103"/>
          <a:stretch/>
        </p:blipFill>
        <p:spPr>
          <a:xfrm>
            <a:off x="3688672" y="3203074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/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FCD9332-FF36-5F4C-F2CA-AF0BF871A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036" y="5462498"/>
                <a:ext cx="379680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/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F3C11A-812B-02C0-C953-D47706691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738" y="4590892"/>
                <a:ext cx="379680" cy="2916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/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8C4957B-135C-E9BE-6F13-E7A203E45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564" y="3223229"/>
                <a:ext cx="37968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58F87CA-61AF-97E6-3386-FDBAED0D5214}"/>
              </a:ext>
            </a:extLst>
          </p:cNvPr>
          <p:cNvSpPr txBox="1"/>
          <p:nvPr/>
        </p:nvSpPr>
        <p:spPr>
          <a:xfrm>
            <a:off x="3995298" y="3303744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/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7">
                <a:extLst>
                  <a:ext uri="{FF2B5EF4-FFF2-40B4-BE49-F238E27FC236}">
                    <a16:creationId xmlns:a16="http://schemas.microsoft.com/office/drawing/2014/main" id="{CC3AA312-BAC1-5E6D-4794-4FADCD5563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651" y="1089819"/>
                <a:ext cx="123045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/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F63F69-14BA-0D38-A719-71E27EA4B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928" y="4262770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/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A5BD1E-625C-B4DB-1586-3C35DC03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322" y="3300087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/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786768-6120-00BD-7A09-AB4D5A60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370" y="2343457"/>
                <a:ext cx="6696745" cy="937436"/>
              </a:xfrm>
              <a:prstGeom prst="rect">
                <a:avLst/>
              </a:prstGeom>
              <a:blipFill>
                <a:blip r:embed="rId15"/>
                <a:stretch>
                  <a:fillRect t="-101333" b="-16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/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6444E7-F401-F62C-49DC-E4F733372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025" y="2551975"/>
                <a:ext cx="1102481" cy="520399"/>
              </a:xfrm>
              <a:prstGeom prst="rect">
                <a:avLst/>
              </a:prstGeom>
              <a:blipFill>
                <a:blip r:embed="rId16"/>
                <a:stretch>
                  <a:fillRect l="-4598" t="-7317" r="-2299" b="-146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/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球殼內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總能量即是狀態的能量乘狀態數，接著再加總至費米能量對應的半徑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CC3B22-A7D9-D803-B9DB-D44B41224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749" y="1982887"/>
                <a:ext cx="8219054" cy="369332"/>
              </a:xfrm>
              <a:prstGeom prst="rect">
                <a:avLst/>
              </a:prstGeom>
              <a:blipFill>
                <a:blip r:embed="rId17"/>
                <a:stretch>
                  <a:fillRect l="-154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/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表示，這個量記為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，稱狀態數密度density of states.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08EFEE-3F7D-42EE-F32F-70F5C4146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523415"/>
                <a:ext cx="7128792" cy="369332"/>
              </a:xfrm>
              <a:prstGeom prst="rect">
                <a:avLst/>
              </a:prstGeom>
              <a:blipFill>
                <a:blip r:embed="rId18"/>
                <a:stretch>
                  <a:fillRect l="-71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10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4" grpId="0" animBg="1"/>
      <p:bldP spid="26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FBB06-F286-895C-CF27-FAE1EA0DF68E}"/>
              </a:ext>
            </a:extLst>
          </p:cNvPr>
          <p:cNvSpPr txBox="1"/>
          <p:nvPr/>
        </p:nvSpPr>
        <p:spPr bwMode="auto">
          <a:xfrm>
            <a:off x="3563888" y="65204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電子的社會學</a:t>
            </a:r>
          </a:p>
        </p:txBody>
      </p:sp>
      <p:pic>
        <p:nvPicPr>
          <p:cNvPr id="1026" name="Picture 2" descr="Why is Sociology Important in Today's Society?">
            <a:extLst>
              <a:ext uri="{FF2B5EF4-FFF2-40B4-BE49-F238E27FC236}">
                <a16:creationId xmlns:a16="http://schemas.microsoft.com/office/drawing/2014/main" id="{E1B858CA-208B-DE1D-CF07-529AF3C5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14" y="1581311"/>
            <a:ext cx="6702772" cy="40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362F8-2846-B518-56EE-4A4D45500D62}"/>
              </a:ext>
            </a:extLst>
          </p:cNvPr>
          <p:cNvSpPr txBox="1"/>
          <p:nvPr/>
        </p:nvSpPr>
        <p:spPr bwMode="auto">
          <a:xfrm>
            <a:off x="3203848" y="1142989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Identical Particles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全同粒子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2D1C8-B468-92FE-F5D4-EA6E1F9810D4}"/>
              </a:ext>
            </a:extLst>
          </p:cNvPr>
          <p:cNvSpPr txBox="1"/>
          <p:nvPr/>
        </p:nvSpPr>
        <p:spPr bwMode="auto">
          <a:xfrm>
            <a:off x="2411760" y="5651956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在三維的空間，電子的社會學更加戲劇化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7AE69-C8D7-CDBB-0505-11987D3D6E8B}"/>
              </a:ext>
            </a:extLst>
          </p:cNvPr>
          <p:cNvSpPr txBox="1"/>
          <p:nvPr/>
        </p:nvSpPr>
        <p:spPr bwMode="auto">
          <a:xfrm>
            <a:off x="1907704" y="6094661"/>
            <a:ext cx="7002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新的量子效應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彼此沒有作用的電子，其實會彼此影響。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3992777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0EFA6-66D1-10C9-6FBB-200A333F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38" y="459411"/>
            <a:ext cx="7772400" cy="13370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/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DD3CAC0-D5EB-8779-064D-F0FE080E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9" y="1864431"/>
                <a:ext cx="1531806" cy="495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05F675-D116-6FB8-56D0-94D0445B019E}"/>
              </a:ext>
            </a:extLst>
          </p:cNvPr>
          <p:cNvSpPr txBox="1"/>
          <p:nvPr/>
        </p:nvSpPr>
        <p:spPr bwMode="auto">
          <a:xfrm>
            <a:off x="2404319" y="1949318"/>
            <a:ext cx="5824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能量隨體積減少而變大，壓縮電子氣會增加其內能。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3A948-A0F3-487D-4C92-A8BC535F9631}"/>
              </a:ext>
            </a:extLst>
          </p:cNvPr>
          <p:cNvSpPr txBox="1"/>
          <p:nvPr/>
        </p:nvSpPr>
        <p:spPr bwMode="auto">
          <a:xfrm>
            <a:off x="2392122" y="2346875"/>
            <a:ext cx="5824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可見電子氣如理想氣體一般，有一個對外的壓力！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/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8D74FE-E29C-265E-84F0-EFCE3E969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38" y="2869062"/>
                <a:ext cx="2772309" cy="775662"/>
              </a:xfrm>
              <a:prstGeom prst="rect">
                <a:avLst/>
              </a:prstGeom>
              <a:blipFill>
                <a:blip r:embed="rId4"/>
                <a:stretch>
                  <a:fillRect b="-1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8B841CE-FEE0-995B-E47F-8A1B86BAE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798" y="2774821"/>
            <a:ext cx="2152483" cy="2228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/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1D0BFD-0D95-2FAE-8503-1E30F7F7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8298" y="3733158"/>
                <a:ext cx="3149228" cy="775662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F867C7C-D406-61C3-0F19-99141EC0C05C}"/>
              </a:ext>
            </a:extLst>
          </p:cNvPr>
          <p:cNvSpPr txBox="1"/>
          <p:nvPr/>
        </p:nvSpPr>
        <p:spPr bwMode="auto">
          <a:xfrm>
            <a:off x="735938" y="4687761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/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390E1E-EFB2-14D3-FAFE-E182D0DF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6780" y="4536664"/>
                <a:ext cx="941244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/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6386F3-BDEC-B64E-5571-D06011B92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063" y="5533834"/>
                <a:ext cx="2243870" cy="775662"/>
              </a:xfrm>
              <a:prstGeom prst="rect">
                <a:avLst/>
              </a:prstGeom>
              <a:blipFill>
                <a:blip r:embed="rId8"/>
                <a:stretch>
                  <a:fillRect b="-48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A2C242D2-7EBC-6A96-2984-93B5B8E4FC20}"/>
              </a:ext>
            </a:extLst>
          </p:cNvPr>
          <p:cNvSpPr txBox="1"/>
          <p:nvPr/>
        </p:nvSpPr>
        <p:spPr bwMode="auto">
          <a:xfrm>
            <a:off x="3085437" y="5775281"/>
            <a:ext cx="573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右邊是常數，這就是電子氣溫度為零時的狀態方程式！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F8FC6-111C-BB19-E73F-33D87DD3C8CC}"/>
              </a:ext>
            </a:extLst>
          </p:cNvPr>
          <p:cNvSpPr/>
          <p:nvPr/>
        </p:nvSpPr>
        <p:spPr>
          <a:xfrm>
            <a:off x="2699792" y="459411"/>
            <a:ext cx="1800200" cy="37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B51F5-F50A-62D0-44D5-3C89FE23D1C5}"/>
              </a:ext>
            </a:extLst>
          </p:cNvPr>
          <p:cNvSpPr txBox="1"/>
          <p:nvPr/>
        </p:nvSpPr>
        <p:spPr bwMode="auto">
          <a:xfrm>
            <a:off x="733449" y="5095849"/>
            <a:ext cx="4221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壓力與體積滿足特定關係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9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F12_11">
            <a:extLst>
              <a:ext uri="{FF2B5EF4-FFF2-40B4-BE49-F238E27FC236}">
                <a16:creationId xmlns:a16="http://schemas.microsoft.com/office/drawing/2014/main" id="{18B8BA96-789C-C3CE-C6AA-4008482A0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4" t="695" b="36842"/>
          <a:stretch/>
        </p:blipFill>
        <p:spPr bwMode="auto">
          <a:xfrm>
            <a:off x="6344605" y="498704"/>
            <a:ext cx="2088232" cy="202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/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5">
                <a:extLst>
                  <a:ext uri="{FF2B5EF4-FFF2-40B4-BE49-F238E27FC236}">
                    <a16:creationId xmlns:a16="http://schemas.microsoft.com/office/drawing/2014/main" id="{F942228A-D3FB-8B6A-6F1E-819851FA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5" y="918563"/>
                <a:ext cx="1656185" cy="61279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9">
            <a:extLst>
              <a:ext uri="{FF2B5EF4-FFF2-40B4-BE49-F238E27FC236}">
                <a16:creationId xmlns:a16="http://schemas.microsoft.com/office/drawing/2014/main" id="{CBE88F21-5C0A-B00E-CA0C-1EC4B0FE9A5A}"/>
              </a:ext>
            </a:extLst>
          </p:cNvPr>
          <p:cNvSpPr/>
          <p:nvPr/>
        </p:nvSpPr>
        <p:spPr>
          <a:xfrm>
            <a:off x="755576" y="487207"/>
            <a:ext cx="4961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物質的體積變化比例與壓力變化成正比！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/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TW" dirty="0"/>
                  <a:t>是</a:t>
                </a:r>
                <a:r>
                  <a:rPr lang="zh-TW" altLang="en-US" dirty="0">
                    <a:latin typeface="Helvetica Neue" panose="02000503000000020004" pitchFamily="2" charset="0"/>
                  </a:rPr>
                  <a:t>體積彈性係數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Modulus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CF24344-18BE-FBD8-86A1-2B6DB01E1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105" y="1040295"/>
                <a:ext cx="3520860" cy="369332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/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20">
                <a:extLst>
                  <a:ext uri="{FF2B5EF4-FFF2-40B4-BE49-F238E27FC236}">
                    <a16:creationId xmlns:a16="http://schemas.microsoft.com/office/drawing/2014/main" id="{A66F7675-986D-4BFD-D05A-68A1D60D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48" y="2034984"/>
                <a:ext cx="3102324" cy="618311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/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𝑛𝑅𝑇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71CC153-15C1-0C2B-0478-6261E9EAF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54" y="1599722"/>
                <a:ext cx="17651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18E6C45-A256-639D-61CC-6EAF8CA7251C}"/>
              </a:ext>
            </a:extLst>
          </p:cNvPr>
          <p:cNvSpPr txBox="1"/>
          <p:nvPr/>
        </p:nvSpPr>
        <p:spPr bwMode="auto">
          <a:xfrm>
            <a:off x="2682794" y="1568644"/>
            <a:ext cx="16796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等溫理想氣體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/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558411A2-05F3-8912-53B2-CE283274B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829" y="3244389"/>
                <a:ext cx="116153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/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=1.4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0">
                <a:extLst>
                  <a:ext uri="{FF2B5EF4-FFF2-40B4-BE49-F238E27FC236}">
                    <a16:creationId xmlns:a16="http://schemas.microsoft.com/office/drawing/2014/main" id="{D06AB9FC-27D0-7603-4664-CCE3663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3119900"/>
                <a:ext cx="3710530" cy="618311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/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21">
                <a:extLst>
                  <a:ext uri="{FF2B5EF4-FFF2-40B4-BE49-F238E27FC236}">
                    <a16:creationId xmlns:a16="http://schemas.microsoft.com/office/drawing/2014/main" id="{4BC1E2B8-E8F7-FAD6-3C96-FD3054938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89" y="2693621"/>
                <a:ext cx="14868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EDAB0EA-0786-DA3F-54A9-42457656C4F6}"/>
              </a:ext>
            </a:extLst>
          </p:cNvPr>
          <p:cNvSpPr txBox="1"/>
          <p:nvPr/>
        </p:nvSpPr>
        <p:spPr bwMode="auto">
          <a:xfrm>
            <a:off x="2677677" y="2681686"/>
            <a:ext cx="1718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/>
              <a:t>絕熱理想氣體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58B36A-4B5D-ECB9-7F5F-AF1F3EF19178}"/>
              </a:ext>
            </a:extLst>
          </p:cNvPr>
          <p:cNvSpPr txBox="1"/>
          <p:nvPr/>
        </p:nvSpPr>
        <p:spPr bwMode="auto">
          <a:xfrm>
            <a:off x="755576" y="116632"/>
            <a:ext cx="6545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這是可以測量驗證的。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AA518-B09E-1E6C-8D9F-D7D1100E99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5314"/>
          <a:stretch/>
        </p:blipFill>
        <p:spPr>
          <a:xfrm>
            <a:off x="821148" y="5804156"/>
            <a:ext cx="7575910" cy="809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/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𝑐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0">
                <a:extLst>
                  <a:ext uri="{FF2B5EF4-FFF2-40B4-BE49-F238E27FC236}">
                    <a16:creationId xmlns:a16="http://schemas.microsoft.com/office/drawing/2014/main" id="{B87B552F-FF8C-ADBE-31A3-C5B4C3A6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4372277"/>
                <a:ext cx="4725764" cy="618311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/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0">
                <a:extLst>
                  <a:ext uri="{FF2B5EF4-FFF2-40B4-BE49-F238E27FC236}">
                    <a16:creationId xmlns:a16="http://schemas.microsoft.com/office/drawing/2014/main" id="{94559744-C424-6992-2185-930A50DE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33" y="5015369"/>
                <a:ext cx="2493516" cy="775662"/>
              </a:xfrm>
              <a:prstGeom prst="rect">
                <a:avLst/>
              </a:prstGeom>
              <a:blipFill>
                <a:blip r:embed="rId12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0202CC7-6F57-5171-9940-A65BF8A77601}"/>
              </a:ext>
            </a:extLst>
          </p:cNvPr>
          <p:cNvSpPr txBox="1"/>
          <p:nvPr/>
        </p:nvSpPr>
        <p:spPr bwMode="auto">
          <a:xfrm>
            <a:off x="3287840" y="5246613"/>
            <a:ext cx="4725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體積彈性係數也由單位體積電子數決定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/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</m:oMath>
                  </m:oMathPara>
                </a14:m>
                <a:endParaRPr lang="en-TW" i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30C3CF-16FA-6712-7E78-868F8D302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489" y="3809698"/>
                <a:ext cx="1085324" cy="4991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47EB1CC-32DE-1625-135F-B3AD63F2295B}"/>
              </a:ext>
            </a:extLst>
          </p:cNvPr>
          <p:cNvSpPr txBox="1"/>
          <p:nvPr/>
        </p:nvSpPr>
        <p:spPr bwMode="auto">
          <a:xfrm>
            <a:off x="2053591" y="3870578"/>
            <a:ext cx="268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電子氣的狀態方程式！</a:t>
            </a:r>
          </a:p>
        </p:txBody>
      </p:sp>
    </p:spTree>
    <p:extLst>
      <p:ext uri="{BB962C8B-B14F-4D97-AF65-F5344CB8AC3E}">
        <p14:creationId xmlns:p14="http://schemas.microsoft.com/office/powerpoint/2010/main" val="3008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7" grpId="0"/>
      <p:bldP spid="9" grpId="0" animBg="1"/>
      <p:bldP spid="12" grpId="0" animBg="1"/>
      <p:bldP spid="21" grpId="0"/>
      <p:bldP spid="22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FE9786-CBD6-647C-D6BC-3B07A2F7A9F2}"/>
              </a:ext>
            </a:extLst>
          </p:cNvPr>
          <p:cNvSpPr txBox="1"/>
          <p:nvPr/>
        </p:nvSpPr>
        <p:spPr bwMode="auto">
          <a:xfrm>
            <a:off x="2123728" y="1196752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接著可以為電子氣加上電場，增加溫度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8535B-1778-9C2C-7443-3EA20A83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" b="3743"/>
          <a:stretch/>
        </p:blipFill>
        <p:spPr>
          <a:xfrm>
            <a:off x="2123727" y="1772816"/>
            <a:ext cx="324214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8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Z:\Dropbox\Documents\課程\Young\Chapter42\A_Images\A_Figures_and_Photos\42_2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9"/>
          <a:stretch/>
        </p:blipFill>
        <p:spPr bwMode="auto">
          <a:xfrm>
            <a:off x="1086124" y="2636912"/>
            <a:ext cx="3485876" cy="25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41184" y="732161"/>
                <a:ext cx="2396425" cy="5339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184" y="732161"/>
                <a:ext cx="2396425" cy="533992"/>
              </a:xfrm>
              <a:prstGeom prst="rect">
                <a:avLst/>
              </a:prstGeom>
              <a:blipFill>
                <a:blip r:embed="rId3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1060041" y="296685"/>
                <a:ext cx="6974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時，氣體分子處於能量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的機率等於：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0041" y="296685"/>
                <a:ext cx="6974130" cy="369332"/>
              </a:xfrm>
              <a:prstGeom prst="rect">
                <a:avLst/>
              </a:prstGeom>
              <a:blipFill>
                <a:blip r:embed="rId4"/>
                <a:stretch>
                  <a:fillRect l="-7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 bwMode="auto">
          <a:xfrm>
            <a:off x="1086124" y="1332202"/>
            <a:ext cx="71366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在理想電子氣體，此式必須以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Fermi-Dirac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TW" altLang="en-US" sz="1800" dirty="0"/>
              <a:t>取代，稱費米統計：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37170" y="1770201"/>
                <a:ext cx="2147959" cy="7713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1800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70" y="1770201"/>
                <a:ext cx="2147959" cy="771365"/>
              </a:xfrm>
              <a:prstGeom prst="rect">
                <a:avLst/>
              </a:prstGeom>
              <a:blipFill>
                <a:blip r:embed="rId5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824297" y="4102567"/>
                <a:ext cx="82131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297" y="4102567"/>
                <a:ext cx="82131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770914" y="1921302"/>
                <a:ext cx="2175917" cy="4810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>
                        <a:latin typeface="Cambria Math"/>
                        <a:ea typeface="Cambria Math"/>
                        <a:cs typeface="Times New Roman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≫0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914" y="1921302"/>
                <a:ext cx="2175917" cy="481029"/>
              </a:xfrm>
              <a:prstGeom prst="rect">
                <a:avLst/>
              </a:prstGeom>
              <a:blipFill>
                <a:blip r:embed="rId7"/>
                <a:stretch>
                  <a:fillRect l="-1156" b="-102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3573967" y="84336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Boltzmann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Z:\Dropbox\Documents\課程\Young\Chapter42\A_Images\A_Figures_and_Photos\42_22_Figure.jpg">
            <a:extLst>
              <a:ext uri="{FF2B5EF4-FFF2-40B4-BE49-F238E27FC236}">
                <a16:creationId xmlns:a16="http://schemas.microsoft.com/office/drawing/2014/main" id="{BF8C7879-AC04-5AE4-70AF-2FF00C9A1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9" b="16275"/>
          <a:stretch/>
        </p:blipFill>
        <p:spPr bwMode="auto">
          <a:xfrm>
            <a:off x="5994512" y="2658464"/>
            <a:ext cx="2945357" cy="25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2F5EE62-C902-81AC-5A37-24239322F194}"/>
              </a:ext>
            </a:extLst>
          </p:cNvPr>
          <p:cNvSpPr/>
          <p:nvPr/>
        </p:nvSpPr>
        <p:spPr>
          <a:xfrm>
            <a:off x="5050567" y="3645024"/>
            <a:ext cx="368777" cy="279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/>
              <p:nvPr/>
            </p:nvSpPr>
            <p:spPr bwMode="auto">
              <a:xfrm>
                <a:off x="1086124" y="5262632"/>
                <a:ext cx="8057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總能量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即是狀態的能量、乘狀態數</a:t>
                </a:r>
                <a:r>
                  <a:rPr lang="zh-TW" altLang="en-US" dirty="0"/>
                  <a:t>密度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，乘費米統計，再加總至無限大：</a:t>
                </a:r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CDCC13-92AA-003D-3A48-C6BBC63A5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6124" y="5262632"/>
                <a:ext cx="8057876" cy="369332"/>
              </a:xfrm>
              <a:prstGeom prst="rect">
                <a:avLst/>
              </a:prstGeom>
              <a:blipFill>
                <a:blip r:embed="rId9"/>
                <a:stretch>
                  <a:fillRect l="-630" t="-6667" r="-63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/>
              <p:nvPr/>
            </p:nvSpPr>
            <p:spPr bwMode="auto">
              <a:xfrm>
                <a:off x="1137170" y="5703431"/>
                <a:ext cx="3290814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BA5490-CDC1-2053-F930-C38BF57DA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170" y="5703431"/>
                <a:ext cx="3290814" cy="937436"/>
              </a:xfrm>
              <a:prstGeom prst="rect">
                <a:avLst/>
              </a:prstGeom>
              <a:blipFill>
                <a:blip r:embed="rId10"/>
                <a:stretch>
                  <a:fillRect t="-108108" b="-1621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8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841D9486-8672-46C1-7819-6100B0237FF8}"/>
                  </a:ext>
                </a:extLst>
              </p:cNvPr>
              <p:cNvSpPr txBox="1"/>
              <p:nvPr/>
            </p:nvSpPr>
            <p:spPr bwMode="auto">
              <a:xfrm>
                <a:off x="611560" y="1748614"/>
                <a:ext cx="61140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導體</a:t>
                </a:r>
                <a:r>
                  <a:rPr lang="zh-TW" altLang="en-US" dirty="0"/>
                  <a:t>熱</a:t>
                </a:r>
                <a:r>
                  <a:rPr lang="zh-TW" altLang="en-US" sz="1800" dirty="0"/>
                  <a:t>性質例如比熱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zh-TW" altLang="en-US" sz="1800" dirty="0"/>
                  <a:t>就可以推導出來！</a:t>
                </a:r>
              </a:p>
            </p:txBody>
          </p:sp>
        </mc:Choice>
        <mc:Fallback xmlns="">
          <p:sp>
            <p:nvSpPr>
              <p:cNvPr id="2" name="文字方塊 5">
                <a:extLst>
                  <a:ext uri="{FF2B5EF4-FFF2-40B4-BE49-F238E27FC236}">
                    <a16:creationId xmlns:a16="http://schemas.microsoft.com/office/drawing/2014/main" id="{841D9486-8672-46C1-7819-6100B0237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748614"/>
                <a:ext cx="6114047" cy="369332"/>
              </a:xfrm>
              <a:prstGeom prst="rect">
                <a:avLst/>
              </a:prstGeom>
              <a:blipFill>
                <a:blip r:embed="rId2"/>
                <a:stretch>
                  <a:fillRect l="-8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E87001-C6FA-75D2-9423-8E99E5CA4AE8}"/>
                  </a:ext>
                </a:extLst>
              </p:cNvPr>
              <p:cNvSpPr txBox="1"/>
              <p:nvPr/>
            </p:nvSpPr>
            <p:spPr bwMode="auto">
              <a:xfrm>
                <a:off x="613375" y="662928"/>
                <a:ext cx="3485876" cy="9374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E87001-C6FA-75D2-9423-8E99E5CA4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375" y="662928"/>
                <a:ext cx="3485876" cy="937436"/>
              </a:xfrm>
              <a:prstGeom prst="rect">
                <a:avLst/>
              </a:prstGeom>
              <a:blipFill>
                <a:blip r:embed="rId3"/>
                <a:stretch>
                  <a:fillRect t="-106667" b="-158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/>
              <p:nvPr/>
            </p:nvSpPr>
            <p:spPr bwMode="auto">
              <a:xfrm>
                <a:off x="611560" y="2117946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但別忘了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：室溫時，電子費米機率變化很小！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4A7BF7-D907-F9E2-EA25-A7CE2851F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117946"/>
                <a:ext cx="6624736" cy="369332"/>
              </a:xfrm>
              <a:prstGeom prst="rect">
                <a:avLst/>
              </a:prstGeom>
              <a:blipFill>
                <a:blip r:embed="rId4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522FE4-B05A-13D8-4294-A1FE4F968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717"/>
          <a:stretch/>
        </p:blipFill>
        <p:spPr>
          <a:xfrm>
            <a:off x="6228184" y="199161"/>
            <a:ext cx="2678595" cy="2259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87348-57E8-17A4-75AF-D835B2D46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28" y="2514616"/>
            <a:ext cx="6574616" cy="102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EBE31-F8BE-01FC-20FC-37E2F1739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080" y="3519149"/>
            <a:ext cx="6574616" cy="29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41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92794-4C00-A493-8362-BB575141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72" y="0"/>
            <a:ext cx="6092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F9136-5682-9702-3995-F90B7556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77" y="0"/>
            <a:ext cx="569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1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488AC4-AAC1-0BB2-E92C-21A93892A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326" y="0"/>
            <a:ext cx="3907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86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18BFF-088A-70C1-0EB4-79626F45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985" y="0"/>
            <a:ext cx="392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56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EB030-6EAE-B450-8F86-7E896DDC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94" y="0"/>
            <a:ext cx="5604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80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1404228" y="167967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3742084" y="1082015"/>
            <a:ext cx="16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絕緣體</a:t>
            </a:r>
            <a:r>
              <a:rPr lang="zh-TW" altLang="en-US" dirty="0"/>
              <a:t>與導體</a:t>
            </a:r>
            <a:endParaRPr lang="zh-TW" altLang="en-US" sz="1800" dirty="0"/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84340" y="5094928"/>
            <a:ext cx="8166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如果電子未填滿能帶（稱</a:t>
            </a:r>
            <a:r>
              <a:rPr lang="en-US" altLang="zh-TW" sz="1800" dirty="0"/>
              <a:t>Conduction</a:t>
            </a:r>
            <a:r>
              <a:rPr lang="zh-TW" altLang="en-US" sz="1800" dirty="0"/>
              <a:t>）</a:t>
            </a:r>
            <a:r>
              <a:rPr lang="en-US" altLang="zh-TW" sz="1800" dirty="0"/>
              <a:t> </a:t>
            </a:r>
            <a:r>
              <a:rPr lang="zh-TW" altLang="en-US" sz="1800" dirty="0"/>
              <a:t>，未滿能帶內的電子很容易改變狀態。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84340" y="5528315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/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7431" y="3861048"/>
                <a:ext cx="708399" cy="369332"/>
              </a:xfrm>
              <a:prstGeom prst="rect">
                <a:avLst/>
              </a:prstGeom>
              <a:blipFill>
                <a:blip r:embed="rId3"/>
                <a:stretch>
                  <a:fillRect r="-87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096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19189" y="1904087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</a:t>
            </a:r>
          </a:p>
        </p:txBody>
      </p:sp>
      <p:pic>
        <p:nvPicPr>
          <p:cNvPr id="15366" name="Picture 7" descr="C:\Users\Chia-Hung Chang\Downloads\Data\Knight\Media\Chapter31\Images\31_1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" y="2854762"/>
            <a:ext cx="2556763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hia-Hung Chang\Downloads\Data\Knight\Media\Chapter31\Images\31_13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86" y="2854762"/>
            <a:ext cx="31242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7"/>
          <p:cNvSpPr txBox="1">
            <a:spLocks noChangeArrowheads="1"/>
          </p:cNvSpPr>
          <p:nvPr/>
        </p:nvSpPr>
        <p:spPr bwMode="auto">
          <a:xfrm>
            <a:off x="4923451" y="1905674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zh-TW" altLang="en-US" sz="1800" i="1" dirty="0"/>
              <a:t> </a:t>
            </a:r>
            <a:r>
              <a:rPr lang="zh-TW" altLang="en-US" sz="1800" dirty="0"/>
              <a:t>是兩次碰撞間的平均間隔時間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87AB060E-AFE1-454D-B0AD-381864D502CE}"/>
              </a:ext>
            </a:extLst>
          </p:cNvPr>
          <p:cNvSpPr txBox="1"/>
          <p:nvPr/>
        </p:nvSpPr>
        <p:spPr bwMode="auto">
          <a:xfrm>
            <a:off x="1426523" y="360654"/>
            <a:ext cx="347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電場對電子產生一加速度：</a:t>
            </a:r>
            <a:endParaRPr kumimoji="1"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B6BD3A-65E0-0443-A0C1-E5FAAC19A896}"/>
              </a:ext>
            </a:extLst>
          </p:cNvPr>
          <p:cNvSpPr txBox="1"/>
          <p:nvPr/>
        </p:nvSpPr>
        <p:spPr bwMode="auto">
          <a:xfrm>
            <a:off x="1435175" y="1366539"/>
            <a:ext cx="7386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我們可以兩次碰撞間，電子的</a:t>
            </a:r>
            <a:r>
              <a:rPr kumimoji="1" lang="zh-TW" altLang="en-US" sz="1800" dirty="0"/>
              <a:t>平均速度，來估計電子漂移的平均速度。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766C4CA-F80B-F147-AC13-EF45B967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88" y="2414390"/>
            <a:ext cx="4410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5D3D-1C19-7870-3F0A-3B437BAC2FA7}"/>
              </a:ext>
            </a:extLst>
          </p:cNvPr>
          <p:cNvSpPr txBox="1"/>
          <p:nvPr/>
        </p:nvSpPr>
        <p:spPr bwMode="auto">
          <a:xfrm>
            <a:off x="1419188" y="953967"/>
            <a:ext cx="7515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這是等加速度運動，電子速度一直增加，直到與離子碰撞後大致歸零。</a:t>
            </a: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B02AA23-CF42-0EA5-C7A0-6568763A7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13150"/>
          <a:stretch/>
        </p:blipFill>
        <p:spPr>
          <a:xfrm>
            <a:off x="6221448" y="2871089"/>
            <a:ext cx="2634887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4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F29F7-4DB3-FB57-1754-275765488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-5716"/>
            <a:ext cx="5570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327EF-D024-03E0-4B81-56D9BDD9B3EF}"/>
              </a:ext>
            </a:extLst>
          </p:cNvPr>
          <p:cNvSpPr txBox="1"/>
          <p:nvPr/>
        </p:nvSpPr>
        <p:spPr bwMode="auto">
          <a:xfrm>
            <a:off x="467544" y="3212976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比較進化的推導：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8E3C4-6229-7944-53E8-F87A095B6FA6}"/>
              </a:ext>
            </a:extLst>
          </p:cNvPr>
          <p:cNvSpPr/>
          <p:nvPr/>
        </p:nvSpPr>
        <p:spPr>
          <a:xfrm>
            <a:off x="4601942" y="4221088"/>
            <a:ext cx="3138409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/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D3E50CE2-4B8E-2337-E7DB-A66ECB7D6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583563"/>
                <a:ext cx="1211550" cy="566694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431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88904-D523-3689-6220-C7401593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36" y="1080121"/>
            <a:ext cx="2336800" cy="407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01364-79B3-E80E-5ED6-F62271CE6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/>
          <a:stretch/>
        </p:blipFill>
        <p:spPr>
          <a:xfrm>
            <a:off x="3774413" y="1080120"/>
            <a:ext cx="2239648" cy="193761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701CA-4409-98BE-99F5-1396632D526F}"/>
              </a:ext>
            </a:extLst>
          </p:cNvPr>
          <p:cNvCxnSpPr/>
          <p:nvPr/>
        </p:nvCxnSpPr>
        <p:spPr>
          <a:xfrm flipH="1">
            <a:off x="5048740" y="2023572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/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F985FC-0C9D-ADF8-7881-1DABB55AF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572" y="1712974"/>
                <a:ext cx="211019" cy="310598"/>
              </a:xfrm>
              <a:prstGeom prst="rect">
                <a:avLst/>
              </a:prstGeom>
              <a:blipFill>
                <a:blip r:embed="rId4"/>
                <a:stretch>
                  <a:fillRect l="-23529" r="-17647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D03CF0B-9A97-0795-EF25-FF14A019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7" r="2726"/>
          <a:stretch/>
        </p:blipFill>
        <p:spPr>
          <a:xfrm>
            <a:off x="3832077" y="3089888"/>
            <a:ext cx="2181984" cy="2060475"/>
          </a:xfrm>
          <a:prstGeom prst="rect">
            <a:avLst/>
          </a:prstGeom>
        </p:spPr>
      </p:pic>
      <p:sp>
        <p:nvSpPr>
          <p:cNvPr id="10" name="AutoShape 2" descr="3: Fermi Sphere and Fermi Surface.  ">
            <a:extLst>
              <a:ext uri="{FF2B5EF4-FFF2-40B4-BE49-F238E27FC236}">
                <a16:creationId xmlns:a16="http://schemas.microsoft.com/office/drawing/2014/main" id="{F9D28299-4692-C419-F056-E66CCB1BB7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8068" y="202996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28" name="Picture 4" descr="3: Fermi Sphere and Fermi Surface. | Download Scientific Diagram">
            <a:extLst>
              <a:ext uri="{FF2B5EF4-FFF2-40B4-BE49-F238E27FC236}">
                <a16:creationId xmlns:a16="http://schemas.microsoft.com/office/drawing/2014/main" id="{7B075EA7-EF78-AC83-0F47-8558A8AA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1" y="1090287"/>
            <a:ext cx="2256747" cy="19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65ABC8-A585-CA25-3EC8-7BB16AA55340}"/>
              </a:ext>
            </a:extLst>
          </p:cNvPr>
          <p:cNvSpPr txBox="1"/>
          <p:nvPr/>
        </p:nvSpPr>
        <p:spPr bwMode="auto">
          <a:xfrm>
            <a:off x="722420" y="278404"/>
            <a:ext cx="7921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有電子佔據的態就在一個球內！此球面是能量最高的邊界，就稱為費米面！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CAF7-0BCE-73C7-00EE-F24B9BC26396}"/>
              </a:ext>
            </a:extLst>
          </p:cNvPr>
          <p:cNvSpPr txBox="1"/>
          <p:nvPr/>
        </p:nvSpPr>
        <p:spPr bwMode="auto">
          <a:xfrm>
            <a:off x="722420" y="700860"/>
            <a:ext cx="6039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費米面在常數電場下會沿電場反方向定速移動。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BF9A8E77-0AE3-C474-26CB-BD61EC86B28E}"/>
              </a:ext>
            </a:extLst>
          </p:cNvPr>
          <p:cNvSpPr/>
          <p:nvPr/>
        </p:nvSpPr>
        <p:spPr>
          <a:xfrm flipH="1">
            <a:off x="6765308" y="4449338"/>
            <a:ext cx="824632" cy="288032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59D2E2-61E8-8EE2-70D9-57C939B866CC}"/>
              </a:ext>
            </a:extLst>
          </p:cNvPr>
          <p:cNvSpPr txBox="1"/>
          <p:nvPr/>
        </p:nvSpPr>
        <p:spPr bwMode="auto">
          <a:xfrm>
            <a:off x="722420" y="5311401"/>
            <a:ext cx="8434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同時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右邊能量超越原本費米面的電子，可以與離子散射，回到能量較低的狀態。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/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兩個過程彼此抵消時，高斯面就會停在該處，此時的平均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𝑒𝐸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𝜏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179C20-A7CB-2294-B7F4-5561AD34F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542" y="5726303"/>
                <a:ext cx="8434431" cy="369332"/>
              </a:xfrm>
              <a:prstGeom prst="rect">
                <a:avLst/>
              </a:prstGeom>
              <a:blipFill>
                <a:blip r:embed="rId6"/>
                <a:stretch>
                  <a:fillRect l="-60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/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FC050E-130B-EC7A-69DC-7618B2942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3274163"/>
                <a:ext cx="1612686" cy="525978"/>
              </a:xfrm>
              <a:prstGeom prst="rect">
                <a:avLst/>
              </a:prstGeom>
              <a:blipFill>
                <a:blip r:embed="rId7"/>
                <a:stretch>
                  <a:fillRect l="-3125" t="-2326" r="-2344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/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𝜏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D2FBF0-103E-69DE-951D-8F1D117E3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552" y="4023194"/>
                <a:ext cx="1113061" cy="276999"/>
              </a:xfrm>
              <a:prstGeom prst="rect">
                <a:avLst/>
              </a:prstGeom>
              <a:blipFill>
                <a:blip r:embed="rId8"/>
                <a:stretch>
                  <a:fillRect l="-4545" r="-1136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/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8">
                <a:extLst>
                  <a:ext uri="{FF2B5EF4-FFF2-40B4-BE49-F238E27FC236}">
                    <a16:creationId xmlns:a16="http://schemas.microsoft.com/office/drawing/2014/main" id="{96211003-9B97-EB1D-2651-9FA80802C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534" y="4505361"/>
                <a:ext cx="1834255" cy="618246"/>
              </a:xfrm>
              <a:prstGeom prst="rect">
                <a:avLst/>
              </a:prstGeom>
              <a:blipFill>
                <a:blip r:embed="rId9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B811CCE-B68A-C1A1-921E-FC5FD7D42963}"/>
              </a:ext>
            </a:extLst>
          </p:cNvPr>
          <p:cNvSpPr txBox="1"/>
          <p:nvPr/>
        </p:nvSpPr>
        <p:spPr bwMode="auto">
          <a:xfrm>
            <a:off x="1958787" y="3974991"/>
            <a:ext cx="1919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達到穩定的飄移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/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平均速度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就維持向右大概不變，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14BC1D0-0B15-A647-CD4B-C7404B012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21" y="6136808"/>
                <a:ext cx="6539099" cy="369332"/>
              </a:xfrm>
              <a:prstGeom prst="rect">
                <a:avLst/>
              </a:prstGeom>
              <a:blipFill>
                <a:blip r:embed="rId10"/>
                <a:stretch>
                  <a:fillRect l="-97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98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  <p:bldP spid="12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">
            <a:extLst>
              <a:ext uri="{FF2B5EF4-FFF2-40B4-BE49-F238E27FC236}">
                <a16:creationId xmlns:a16="http://schemas.microsoft.com/office/drawing/2014/main" id="{AF2724D7-BC3D-C3A1-54C1-CB481BC0E5D3}"/>
              </a:ext>
            </a:extLst>
          </p:cNvPr>
          <p:cNvSpPr txBox="1"/>
          <p:nvPr/>
        </p:nvSpPr>
        <p:spPr bwMode="auto">
          <a:xfrm>
            <a:off x="3347864" y="141277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半導體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A205F-0696-0B61-04C7-ADB175EB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2192993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86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495DE-809D-FE4B-A73C-6770FBA6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4609554" cy="4922066"/>
          </a:xfrm>
          <a:prstGeom prst="rect">
            <a:avLst/>
          </a:prstGeom>
        </p:spPr>
      </p:pic>
      <p:pic>
        <p:nvPicPr>
          <p:cNvPr id="3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9A762960-245A-6941-B199-35DF5E81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5342919" y="1907120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/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E8C0FEBD-8E5F-DD41-9281-68627281D4F8}"/>
              </a:ext>
            </a:extLst>
          </p:cNvPr>
          <p:cNvSpPr txBox="1"/>
          <p:nvPr/>
        </p:nvSpPr>
        <p:spPr bwMode="auto">
          <a:xfrm>
            <a:off x="395536" y="5805963"/>
            <a:ext cx="8625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若全滿的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能帶與全空的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能帶間隙很小時，情況與絕緣體很不一樣！</a:t>
            </a:r>
          </a:p>
        </p:txBody>
      </p:sp>
    </p:spTree>
    <p:extLst>
      <p:ext uri="{BB962C8B-B14F-4D97-AF65-F5344CB8AC3E}">
        <p14:creationId xmlns:p14="http://schemas.microsoft.com/office/powerpoint/2010/main" val="3521327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55576" y="5062274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67" y="2618932"/>
            <a:ext cx="2552502" cy="21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55576" y="5481133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001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C78EC0-CAB2-A23B-4882-23108D734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49"/>
          <a:stretch/>
        </p:blipFill>
        <p:spPr>
          <a:xfrm>
            <a:off x="796058" y="114611"/>
            <a:ext cx="2504033" cy="1840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0FA8CB-2276-B598-158F-E1CCB35C9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58"/>
          <a:stretch/>
        </p:blipFill>
        <p:spPr>
          <a:xfrm>
            <a:off x="4663585" y="146171"/>
            <a:ext cx="2088232" cy="1840814"/>
          </a:xfrm>
          <a:prstGeom prst="rect">
            <a:avLst/>
          </a:prstGeom>
        </p:spPr>
      </p:pic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0333" y="32811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" y="2048462"/>
            <a:ext cx="5998569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5986393" y="2442119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5986393" y="2658364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3DBF7-3C6D-B8BD-BBD4-A1ECC7D9E253}"/>
              </a:ext>
            </a:extLst>
          </p:cNvPr>
          <p:cNvSpPr txBox="1"/>
          <p:nvPr/>
        </p:nvSpPr>
        <p:spPr bwMode="auto">
          <a:xfrm>
            <a:off x="4355197" y="332654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Direct Gap 發光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93B9B-B8D0-2137-8CCF-15FEFA1FA978}"/>
              </a:ext>
            </a:extLst>
          </p:cNvPr>
          <p:cNvSpPr txBox="1"/>
          <p:nvPr/>
        </p:nvSpPr>
        <p:spPr bwMode="auto">
          <a:xfrm>
            <a:off x="1976103" y="326261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Indirect Gap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BF1FD1B-ECF1-DFF8-34D9-3C8CBAA8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>
          <a:xfrm>
            <a:off x="6832233" y="3281133"/>
            <a:ext cx="2099124" cy="1802981"/>
          </a:xfrm>
          <a:prstGeom prst="rect">
            <a:avLst/>
          </a:prstGeom>
        </p:spPr>
      </p:pic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858326" y="157724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89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 left: the energy band structure of silicon. At right: the energy... |  Download Scientific Diagram">
            <a:extLst>
              <a:ext uri="{FF2B5EF4-FFF2-40B4-BE49-F238E27FC236}">
                <a16:creationId xmlns:a16="http://schemas.microsoft.com/office/drawing/2014/main" id="{CCC42112-0E22-C763-35DE-BAC6B323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5" y="1170731"/>
            <a:ext cx="8256189" cy="45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96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lculated energy band structure of silicon (diamond-cubic crystal structure). ">
            <a:extLst>
              <a:ext uri="{FF2B5EF4-FFF2-40B4-BE49-F238E27FC236}">
                <a16:creationId xmlns:a16="http://schemas.microsoft.com/office/drawing/2014/main" id="{D32EA56C-935E-9BA8-502E-E77A3984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960567"/>
            <a:ext cx="7380312" cy="49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23E690-2E0C-AF9C-5EB2-0ED3D760D4CB}"/>
              </a:ext>
            </a:extLst>
          </p:cNvPr>
          <p:cNvSpPr txBox="1"/>
          <p:nvPr/>
        </p:nvSpPr>
        <p:spPr bwMode="auto">
          <a:xfrm>
            <a:off x="2879812" y="6290067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橫軸是能態波函數的晶體動量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903811-08F9-9B41-43F1-E969C980ABC7}"/>
              </a:ext>
            </a:extLst>
          </p:cNvPr>
          <p:cNvCxnSpPr>
            <a:cxnSpLocks/>
          </p:cNvCxnSpPr>
          <p:nvPr/>
        </p:nvCxnSpPr>
        <p:spPr>
          <a:xfrm flipV="1">
            <a:off x="3059832" y="3140968"/>
            <a:ext cx="1368152" cy="288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55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3C4BA-4E27-039F-511D-734AC51D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14"/>
          <a:stretch/>
        </p:blipFill>
        <p:spPr>
          <a:xfrm>
            <a:off x="2346616" y="401134"/>
            <a:ext cx="2729440" cy="3022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/>
              <p:nvPr/>
            </p:nvSpPr>
            <p:spPr bwMode="auto">
              <a:xfrm>
                <a:off x="1179033" y="3908179"/>
                <a:ext cx="4983865" cy="6033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033" y="3908179"/>
                <a:ext cx="4983865" cy="603307"/>
              </a:xfrm>
              <a:prstGeom prst="rect">
                <a:avLst/>
              </a:prstGeom>
              <a:blipFill>
                <a:blip r:embed="rId3"/>
                <a:stretch>
                  <a:fillRect l="-508"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/>
              <p:nvPr/>
            </p:nvSpPr>
            <p:spPr bwMode="auto">
              <a:xfrm>
                <a:off x="1115616" y="4581128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稱為電子有效質量。就是若將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代入動能公式就得到電子在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導帶的</a:t>
                </a:r>
                <a:r>
                  <a:rPr lang="en-TW" dirty="0"/>
                  <a:t>能量。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581128"/>
                <a:ext cx="7920880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/>
              <p:nvPr/>
            </p:nvSpPr>
            <p:spPr bwMode="auto">
              <a:xfrm>
                <a:off x="1108829" y="6067706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能量最低點附近，傳導電子完全像</a:t>
                </a:r>
                <a:r>
                  <a:rPr 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、動量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的自由電子！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829" y="6067706"/>
                <a:ext cx="7855659" cy="369332"/>
              </a:xfrm>
              <a:prstGeom prst="rect">
                <a:avLst/>
              </a:prstGeom>
              <a:blipFill>
                <a:blip r:embed="rId5"/>
                <a:stretch>
                  <a:fillRect l="-645" t="-6667" r="-16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/>
              <p:nvPr/>
            </p:nvSpPr>
            <p:spPr bwMode="auto">
              <a:xfrm>
                <a:off x="1115616" y="4967805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/>
                  <a:t>電子組成的波包，群速度為動量為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800" dirty="0"/>
                  <a:t>的電子波包的群速度：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967805"/>
                <a:ext cx="7272808" cy="369332"/>
              </a:xfrm>
              <a:prstGeom prst="rect">
                <a:avLst/>
              </a:prstGeom>
              <a:blipFill>
                <a:blip r:embed="rId6"/>
                <a:stretch>
                  <a:fillRect l="-52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/>
              <p:nvPr/>
            </p:nvSpPr>
            <p:spPr bwMode="auto">
              <a:xfrm>
                <a:off x="1179033" y="5336021"/>
                <a:ext cx="3181876" cy="6665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min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033" y="5336021"/>
                <a:ext cx="3181876" cy="666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EEABAD-7B87-631C-E6D8-6E273AEB771D}"/>
                  </a:ext>
                </a:extLst>
              </p:cNvPr>
              <p:cNvSpPr txBox="1"/>
              <p:nvPr/>
            </p:nvSpPr>
            <p:spPr bwMode="auto">
              <a:xfrm>
                <a:off x="1108829" y="3492970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由價能帶跳上導能帶的傳導電子，在能量最低點</a:t>
                </a:r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附近，能量可寫成：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EEABAD-7B87-631C-E6D8-6E273AEB7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829" y="3492970"/>
                <a:ext cx="7855659" cy="369332"/>
              </a:xfrm>
              <a:prstGeom prst="rect">
                <a:avLst/>
              </a:prstGeom>
              <a:blipFill>
                <a:blip r:embed="rId8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61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4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4" y="590054"/>
            <a:ext cx="2197330" cy="37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字方塊 6"/>
          <p:cNvSpPr txBox="1">
            <a:spLocks noChangeArrowheads="1"/>
          </p:cNvSpPr>
          <p:nvPr/>
        </p:nvSpPr>
        <p:spPr bwMode="auto">
          <a:xfrm>
            <a:off x="806714" y="4407561"/>
            <a:ext cx="7857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在未填滿的能帶內的電子能態，感覺就像原子能態中的連續能量自由態！</a:t>
            </a:r>
          </a:p>
        </p:txBody>
      </p:sp>
      <p:pic>
        <p:nvPicPr>
          <p:cNvPr id="13320" name="Picture 5" descr="F3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 b="4970"/>
          <a:stretch>
            <a:fillRect/>
          </a:stretch>
        </p:blipFill>
        <p:spPr bwMode="auto">
          <a:xfrm>
            <a:off x="4005583" y="1753292"/>
            <a:ext cx="1764783" cy="258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3102730" y="1969316"/>
            <a:ext cx="1368151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06714" y="4849636"/>
            <a:ext cx="7857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這些電子在固體內完全自由移動。彷彿沒有原子核存在一般。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40577F-252F-B345-91A6-F76182D3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06" y="1479802"/>
            <a:ext cx="1799801" cy="285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FB364A2B-E471-E278-17BE-4DA0C6C41D67}"/>
              </a:ext>
            </a:extLst>
          </p:cNvPr>
          <p:cNvSpPr txBox="1"/>
          <p:nvPr/>
        </p:nvSpPr>
        <p:spPr bwMode="auto">
          <a:xfrm>
            <a:off x="806714" y="5301208"/>
            <a:ext cx="7530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這個模型有時就稱為</a:t>
            </a:r>
            <a:r>
              <a:rPr lang="zh-TW" altLang="en-US" sz="1800" dirty="0">
                <a:solidFill>
                  <a:srgbClr val="FF0000"/>
                </a:solidFill>
              </a:rPr>
              <a:t>無交互作用的理想電子氣體</a:t>
            </a:r>
            <a:r>
              <a:rPr lang="zh-TW" altLang="en-US" sz="1800" dirty="0"/>
              <a:t>。電子因此作自由運動。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9BF24-EB80-9E04-CFE4-A6269D87540B}"/>
              </a:ext>
            </a:extLst>
          </p:cNvPr>
          <p:cNvSpPr txBox="1"/>
          <p:nvPr/>
        </p:nvSpPr>
        <p:spPr bwMode="auto">
          <a:xfrm>
            <a:off x="839638" y="5766298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但彼此沒有作用的電子，其實會彼此影響。</a:t>
            </a:r>
          </a:p>
        </p:txBody>
      </p:sp>
    </p:spTree>
    <p:extLst>
      <p:ext uri="{BB962C8B-B14F-4D97-AF65-F5344CB8AC3E}">
        <p14:creationId xmlns:p14="http://schemas.microsoft.com/office/powerpoint/2010/main" val="553500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54DA-FEB1-8E91-6A08-E5126B9A1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81"/>
          <a:stretch/>
        </p:blipFill>
        <p:spPr>
          <a:xfrm>
            <a:off x="1331640" y="4350021"/>
            <a:ext cx="6120680" cy="194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/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而傳導電子的性質就如帶負電，質量為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電子有效質量的自由粒子！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blipFill>
                <a:blip r:embed="rId3"/>
                <a:stretch>
                  <a:fillRect l="-6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/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blipFill>
                <a:blip r:embed="rId4"/>
                <a:stretch>
                  <a:fillRect l="-5102" t="-2381" r="-306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/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在外加均勻電場下，所有電子態的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會以均勻變化率變化：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blipFill>
                <a:blip r:embed="rId5"/>
                <a:stretch>
                  <a:fillRect l="-7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AE2499-A5A5-4688-86E6-9D17AF24C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7" r="2726"/>
          <a:stretch/>
        </p:blipFill>
        <p:spPr>
          <a:xfrm>
            <a:off x="3565879" y="2182542"/>
            <a:ext cx="2181984" cy="2060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0A4384-63B2-A766-748B-B6272C97DF86}"/>
              </a:ext>
            </a:extLst>
          </p:cNvPr>
          <p:cNvCxnSpPr/>
          <p:nvPr/>
        </p:nvCxnSpPr>
        <p:spPr>
          <a:xfrm flipH="1">
            <a:off x="5352925" y="2398474"/>
            <a:ext cx="2880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86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DB068350-53F7-904E-AF8A-04386ECE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04360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C7491-0480-E24C-8511-3AE8049D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61" y="1916832"/>
            <a:ext cx="5313271" cy="259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AB01E-E216-E746-A922-66943C49856C}"/>
              </a:ext>
            </a:extLst>
          </p:cNvPr>
          <p:cNvSpPr txBox="1"/>
          <p:nvPr/>
        </p:nvSpPr>
        <p:spPr bwMode="auto">
          <a:xfrm>
            <a:off x="5220072" y="4725144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電洞也能導電！</a:t>
            </a:r>
          </a:p>
        </p:txBody>
      </p:sp>
    </p:spTree>
    <p:extLst>
      <p:ext uri="{BB962C8B-B14F-4D97-AF65-F5344CB8AC3E}">
        <p14:creationId xmlns:p14="http://schemas.microsoft.com/office/powerpoint/2010/main" val="2018757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625D0-3E1A-5B39-8EA3-2334204D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84"/>
          <a:stretch/>
        </p:blipFill>
        <p:spPr>
          <a:xfrm>
            <a:off x="782041" y="266211"/>
            <a:ext cx="4730071" cy="295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/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blipFill>
                <a:blip r:embed="rId3"/>
                <a:stretch>
                  <a:fillRect l="-2459" t="-4348" r="-82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/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稱為電洞的有效質量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/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blipFill>
                <a:blip r:embed="rId5"/>
                <a:stretch>
                  <a:fillRect l="-2206" r="-735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/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價能帶的能量：設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blipFill>
                <a:blip r:embed="rId6"/>
                <a:stretch>
                  <a:fillRect l="-118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769468-10A8-2EF6-07E4-CE0B1EA1DC90}"/>
              </a:ext>
            </a:extLst>
          </p:cNvPr>
          <p:cNvSpPr txBox="1"/>
          <p:nvPr/>
        </p:nvSpPr>
        <p:spPr bwMode="auto">
          <a:xfrm>
            <a:off x="647367" y="5162072"/>
            <a:ext cx="5775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因此若以左圖能量為零點，右圖狀態的能量即為：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/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電洞的行為完全像</a:t>
                </a:r>
                <a:r>
                  <a:rPr lang="en-US" dirty="0" err="1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、動量為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的自由粒子！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blipFill>
                <a:blip r:embed="rId7"/>
                <a:stretch>
                  <a:fillRect l="-5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/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考慮右圖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態缺電子的電洞，此狀態是在左圖將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態電子移入頂點電洞。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blipFill>
                <a:blip r:embed="rId8"/>
                <a:stretch>
                  <a:fillRect l="-4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/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blipFill>
                <a:blip r:embed="rId10"/>
                <a:stretch>
                  <a:fillRect l="-621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572ABD-F59A-C460-2083-0D99288BF306}"/>
              </a:ext>
            </a:extLst>
          </p:cNvPr>
          <p:cNvSpPr txBox="1"/>
          <p:nvPr/>
        </p:nvSpPr>
        <p:spPr bwMode="auto">
          <a:xfrm>
            <a:off x="648666" y="4748097"/>
            <a:ext cx="5773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而右圖狀態相對於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左圖狀態，實體電子能量是增加的。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/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U-turn Arrow 27">
            <a:extLst>
              <a:ext uri="{FF2B5EF4-FFF2-40B4-BE49-F238E27FC236}">
                <a16:creationId xmlns:a16="http://schemas.microsoft.com/office/drawing/2014/main" id="{41F24AEC-C22D-8A22-560B-90D2DEA2C5DE}"/>
              </a:ext>
            </a:extLst>
          </p:cNvPr>
          <p:cNvSpPr/>
          <p:nvPr/>
        </p:nvSpPr>
        <p:spPr>
          <a:xfrm rot="2643285" flipH="1">
            <a:off x="2243749" y="1771350"/>
            <a:ext cx="430964" cy="178696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4836-7EA7-0700-A44D-9975A79E6D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1340" y="4231065"/>
            <a:ext cx="2613064" cy="187786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3850329-BF51-2DC2-D14B-F9C8880E3FCF}"/>
              </a:ext>
            </a:extLst>
          </p:cNvPr>
          <p:cNvSpPr/>
          <p:nvPr/>
        </p:nvSpPr>
        <p:spPr>
          <a:xfrm>
            <a:off x="3186734" y="1456125"/>
            <a:ext cx="433980" cy="2471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C950B-8C3E-0460-F81F-D3F81395FB9C}"/>
              </a:ext>
            </a:extLst>
          </p:cNvPr>
          <p:cNvSpPr txBox="1"/>
          <p:nvPr/>
        </p:nvSpPr>
        <p:spPr bwMode="auto">
          <a:xfrm>
            <a:off x="648666" y="3763849"/>
            <a:ext cx="5939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左圖狀態，動量為移走電子動量的負號：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60F19-59ED-5AA9-D29F-D3DB9197C7B8}"/>
              </a:ext>
            </a:extLst>
          </p:cNvPr>
          <p:cNvSpPr txBox="1"/>
          <p:nvPr/>
        </p:nvSpPr>
        <p:spPr bwMode="auto">
          <a:xfrm>
            <a:off x="646069" y="4223787"/>
            <a:ext cx="6155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左圖狀態動量為零，因此上式即為右圖狀態的動量！</a:t>
            </a:r>
          </a:p>
        </p:txBody>
      </p:sp>
    </p:spTree>
    <p:extLst>
      <p:ext uri="{BB962C8B-B14F-4D97-AF65-F5344CB8AC3E}">
        <p14:creationId xmlns:p14="http://schemas.microsoft.com/office/powerpoint/2010/main" val="8367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ECE888-CDDA-4A10-4D9A-DFD1CC4A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660"/>
          <a:stretch/>
        </p:blipFill>
        <p:spPr>
          <a:xfrm>
            <a:off x="1210128" y="260648"/>
            <a:ext cx="6458216" cy="201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2CD47-A8F6-BFC7-06BB-CD93A709CE8B}"/>
              </a:ext>
            </a:extLst>
          </p:cNvPr>
          <p:cNvSpPr txBox="1"/>
          <p:nvPr/>
        </p:nvSpPr>
        <p:spPr bwMode="auto">
          <a:xfrm>
            <a:off x="1374870" y="4048122"/>
            <a:ext cx="7319954" cy="37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</a:rPr>
              <a:t>可見電洞的性質如帶正電！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A1FB4-06F1-83A8-BC43-3813791ADD83}"/>
              </a:ext>
            </a:extLst>
          </p:cNvPr>
          <p:cNvSpPr txBox="1"/>
          <p:nvPr/>
        </p:nvSpPr>
        <p:spPr bwMode="auto">
          <a:xfrm>
            <a:off x="1374870" y="6335524"/>
            <a:ext cx="7319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從這基礎就能建立整個半導體理論，幾乎無需再回到能帶等等概念！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80782-A29F-8F94-72D5-C75692A8E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10" b="1311"/>
          <a:stretch/>
        </p:blipFill>
        <p:spPr>
          <a:xfrm>
            <a:off x="1397374" y="4454447"/>
            <a:ext cx="6120680" cy="1744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/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blipFill>
                <a:blip r:embed="rId5"/>
                <a:stretch>
                  <a:fillRect l="-404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/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會均勻變化率變化：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blipFill>
                <a:blip r:embed="rId6"/>
                <a:stretch>
                  <a:fillRect l="-606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/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在軸上電洞位置，也跟著電子如一條chain移動，若以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sz="1800" b="0" i="1" smtClean="0">
                        <a:latin typeface="Cambria Math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/>
                  <a:t>表示：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blipFill>
                <a:blip r:embed="rId7"/>
                <a:stretch>
                  <a:fillRect l="-5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/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blipFill>
                <a:blip r:embed="rId8"/>
                <a:stretch>
                  <a:fillRect l="-3150" t="-2326" r="-1575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072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E49964C-4027-CE5E-5D9C-55E8A326A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90" y="764704"/>
            <a:ext cx="4066386" cy="323024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E39B982-D3EA-A792-3D42-98BC7611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3943722" cy="22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1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18CA1B1-C655-68FC-78F5-62AAF22A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10" y="0"/>
            <a:ext cx="666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1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6E925-470A-FA10-15BB-60D135C0D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5" b="3614"/>
          <a:stretch/>
        </p:blipFill>
        <p:spPr>
          <a:xfrm>
            <a:off x="1378034" y="5515357"/>
            <a:ext cx="3989449" cy="816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3D96C-0145-5E76-A193-715A5BB72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0" r="12493"/>
          <a:stretch/>
        </p:blipFill>
        <p:spPr>
          <a:xfrm>
            <a:off x="5341194" y="1332804"/>
            <a:ext cx="3267864" cy="25221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/>
              <p:nvPr/>
            </p:nvSpPr>
            <p:spPr bwMode="auto">
              <a:xfrm>
                <a:off x="2076716" y="4481863"/>
                <a:ext cx="2629703" cy="953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6716" y="4481863"/>
                <a:ext cx="2629703" cy="953594"/>
              </a:xfrm>
              <a:prstGeom prst="rect">
                <a:avLst/>
              </a:prstGeom>
              <a:blipFill>
                <a:blip r:embed="rId4"/>
                <a:stretch>
                  <a:fillRect l="-12981" t="-102597" b="-1532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86B31B-AABB-BF79-7CBF-BD2E16D7C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" b="2812"/>
          <a:stretch/>
        </p:blipFill>
        <p:spPr>
          <a:xfrm>
            <a:off x="2040750" y="1356017"/>
            <a:ext cx="3152455" cy="3023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/>
              <p:nvPr/>
            </p:nvSpPr>
            <p:spPr bwMode="auto">
              <a:xfrm>
                <a:off x="1144018" y="445179"/>
                <a:ext cx="61123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溫度為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時，導帶的電子數，也就是價帶的電洞數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018" y="445179"/>
                <a:ext cx="6112347" cy="369332"/>
              </a:xfrm>
              <a:prstGeom prst="rect">
                <a:avLst/>
              </a:prstGeom>
              <a:blipFill>
                <a:blip r:embed="rId6"/>
                <a:stretch>
                  <a:fillRect l="-10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/>
              <p:nvPr/>
            </p:nvSpPr>
            <p:spPr bwMode="auto">
              <a:xfrm>
                <a:off x="1148184" y="836712"/>
                <a:ext cx="7407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可以以狀態發生機率Fermi-Dirac Factor</a:t>
                </a:r>
                <a:r>
                  <a:rPr lang="en-US" altLang="zh-TW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及狀態數密度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8184" y="836712"/>
                <a:ext cx="7407246" cy="369332"/>
              </a:xfrm>
              <a:prstGeom prst="rect">
                <a:avLst/>
              </a:prstGeom>
              <a:blipFill>
                <a:blip r:embed="rId7"/>
                <a:stretch>
                  <a:fillRect l="-68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/>
              <p:nvPr/>
            </p:nvSpPr>
            <p:spPr bwMode="auto">
              <a:xfrm>
                <a:off x="4185093" y="5625947"/>
                <a:ext cx="1008112" cy="5108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𝐺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5093" y="5625947"/>
                <a:ext cx="1008112" cy="510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013AC6B-669B-9C0D-9DD9-D7A6B7DC31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8" t="33761" b="32103"/>
          <a:stretch/>
        </p:blipFill>
        <p:spPr>
          <a:xfrm>
            <a:off x="5759737" y="3854920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/>
              <p:nvPr/>
            </p:nvSpPr>
            <p:spPr>
              <a:xfrm>
                <a:off x="6149101" y="6114344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101" y="6114344"/>
                <a:ext cx="37968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/>
              <p:nvPr/>
            </p:nvSpPr>
            <p:spPr>
              <a:xfrm>
                <a:off x="8231803" y="5242738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803" y="5242738"/>
                <a:ext cx="379680" cy="2916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/>
              <p:nvPr/>
            </p:nvSpPr>
            <p:spPr>
              <a:xfrm>
                <a:off x="6959629" y="3875075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629" y="3875075"/>
                <a:ext cx="37968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6837C5A-6828-0757-2E63-870C7D3DEAE1}"/>
              </a:ext>
            </a:extLst>
          </p:cNvPr>
          <p:cNvSpPr txBox="1"/>
          <p:nvPr/>
        </p:nvSpPr>
        <p:spPr>
          <a:xfrm>
            <a:off x="6066363" y="3955590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/>
              <p:nvPr/>
            </p:nvSpPr>
            <p:spPr>
              <a:xfrm>
                <a:off x="7309993" y="4914616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993" y="4914616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/>
              <p:nvPr/>
            </p:nvSpPr>
            <p:spPr>
              <a:xfrm>
                <a:off x="7702387" y="3951933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387" y="3951933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1FC1143-1341-C024-D5B8-8F4476D5ED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077" r="4309" b="3243"/>
          <a:stretch/>
        </p:blipFill>
        <p:spPr>
          <a:xfrm>
            <a:off x="605371" y="1361839"/>
            <a:ext cx="1190165" cy="30366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FCD64-BC9C-A97D-3573-B71EA8A1C4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561" t="6764" r="57303" b="50632"/>
          <a:stretch/>
        </p:blipFill>
        <p:spPr>
          <a:xfrm>
            <a:off x="595452" y="1361838"/>
            <a:ext cx="1190165" cy="1518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E8BE04-78D1-22E9-0A99-98C67A44616E}"/>
              </a:ext>
            </a:extLst>
          </p:cNvPr>
          <p:cNvSpPr/>
          <p:nvPr/>
        </p:nvSpPr>
        <p:spPr>
          <a:xfrm>
            <a:off x="612000" y="3024750"/>
            <a:ext cx="1039671" cy="67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423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27392" y="603866"/>
            <a:ext cx="3340977" cy="2194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949354"/>
            <a:ext cx="5194194" cy="367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438444" y="893747"/>
                <a:ext cx="1528047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44" y="893747"/>
                <a:ext cx="1528047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438444" y="1391727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44" y="1391727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3438444" y="2169271"/>
                <a:ext cx="175952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2.00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44" y="2169271"/>
                <a:ext cx="175952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72DA95-B488-7BEF-B7F9-5CC720FEF0BE}"/>
              </a:ext>
            </a:extLst>
          </p:cNvPr>
          <p:cNvSpPr txBox="1"/>
          <p:nvPr/>
        </p:nvSpPr>
        <p:spPr bwMode="auto">
          <a:xfrm>
            <a:off x="5051374" y="912739"/>
            <a:ext cx="3262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導電電子密度由能隙決定！</a:t>
            </a:r>
          </a:p>
        </p:txBody>
      </p:sp>
    </p:spTree>
    <p:extLst>
      <p:ext uri="{BB962C8B-B14F-4D97-AF65-F5344CB8AC3E}">
        <p14:creationId xmlns:p14="http://schemas.microsoft.com/office/powerpoint/2010/main" val="3879985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24BB0C-3005-2B36-C2F2-8DE8F766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9461"/>
            <a:ext cx="3470320" cy="22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) Resistivity vs. temperature for the silicon/PANI PNCs; and (b)... |  Download Scientific Diagram">
            <a:extLst>
              <a:ext uri="{FF2B5EF4-FFF2-40B4-BE49-F238E27FC236}">
                <a16:creationId xmlns:a16="http://schemas.microsoft.com/office/drawing/2014/main" id="{241FB845-7C32-84EB-7DB9-6CDA64E9A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1269" y="2040444"/>
            <a:ext cx="3440692" cy="26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7">
            <a:extLst>
              <a:ext uri="{FF2B5EF4-FFF2-40B4-BE49-F238E27FC236}">
                <a16:creationId xmlns:a16="http://schemas.microsoft.com/office/drawing/2014/main" id="{7C972B83-7873-E7D3-4717-A10F6251A958}"/>
              </a:ext>
            </a:extLst>
          </p:cNvPr>
          <p:cNvSpPr txBox="1"/>
          <p:nvPr/>
        </p:nvSpPr>
        <p:spPr bwMode="auto">
          <a:xfrm>
            <a:off x="2459914" y="5013176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C26B7F49-EC8F-8460-AF0F-0B036D990951}"/>
              </a:ext>
            </a:extLst>
          </p:cNvPr>
          <p:cNvSpPr txBox="1"/>
          <p:nvPr/>
        </p:nvSpPr>
        <p:spPr bwMode="auto">
          <a:xfrm>
            <a:off x="2459914" y="5450787"/>
            <a:ext cx="5640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相對的、導體的電阻率隨溫度增加而增加。</a:t>
            </a:r>
          </a:p>
        </p:txBody>
      </p:sp>
    </p:spTree>
    <p:extLst>
      <p:ext uri="{BB962C8B-B14F-4D97-AF65-F5344CB8AC3E}">
        <p14:creationId xmlns:p14="http://schemas.microsoft.com/office/powerpoint/2010/main" val="19047417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3059280-D82A-0F13-3641-4C3799113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58" y="908720"/>
            <a:ext cx="5650106" cy="594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/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6250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5">
            <a:extLst>
              <a:ext uri="{FF2B5EF4-FFF2-40B4-BE49-F238E27FC236}">
                <a16:creationId xmlns:a16="http://schemas.microsoft.com/office/drawing/2014/main" id="{ABAE9D8D-C41E-AFDE-7163-D1FDEFDBF540}"/>
              </a:ext>
            </a:extLst>
          </p:cNvPr>
          <p:cNvSpPr/>
          <p:nvPr/>
        </p:nvSpPr>
        <p:spPr>
          <a:xfrm>
            <a:off x="2051720" y="51253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373288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B4A67A-EA88-B41F-EB5E-6FF227FF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38" y="3443841"/>
            <a:ext cx="2257776" cy="2042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A7443-B114-D111-08D6-592843F660C0}"/>
              </a:ext>
            </a:extLst>
          </p:cNvPr>
          <p:cNvSpPr txBox="1"/>
          <p:nvPr/>
        </p:nvSpPr>
        <p:spPr bwMode="auto">
          <a:xfrm>
            <a:off x="1406286" y="557854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在接近底部處，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/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94B600-75B5-DA97-40CF-7CA8045B4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2470" y="5615283"/>
                <a:ext cx="1708416" cy="276999"/>
              </a:xfrm>
              <a:prstGeom prst="rect">
                <a:avLst/>
              </a:prstGeom>
              <a:blipFill>
                <a:blip r:embed="rId3"/>
                <a:stretch>
                  <a:fillRect l="-2206" t="-4348" r="-735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8449DD9-D590-9DD3-5BF6-72A378C29FC8}"/>
              </a:ext>
            </a:extLst>
          </p:cNvPr>
          <p:cNvSpPr txBox="1"/>
          <p:nvPr/>
        </p:nvSpPr>
        <p:spPr bwMode="auto">
          <a:xfrm>
            <a:off x="4934678" y="5578546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如同一自由電子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7327610-7F0B-2245-C957-45CD0808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887240"/>
            <a:ext cx="6123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這些電子定態原來屬於私人，現在卻是</a:t>
            </a:r>
            <a:r>
              <a:rPr lang="zh-TW" altLang="en-US" sz="1800" dirty="0">
                <a:solidFill>
                  <a:srgbClr val="FF0000"/>
                </a:solidFill>
              </a:rPr>
              <a:t>公共財產</a:t>
            </a:r>
            <a:r>
              <a:rPr lang="zh-TW" altLang="en-US" sz="1800" dirty="0"/>
              <a:t>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40D01-8745-9922-D5EB-CD4CB2823D2C}"/>
              </a:ext>
            </a:extLst>
          </p:cNvPr>
          <p:cNvSpPr txBox="1"/>
          <p:nvPr/>
        </p:nvSpPr>
        <p:spPr bwMode="auto">
          <a:xfrm>
            <a:off x="2898450" y="481171"/>
            <a:ext cx="2430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ight Binding Model</a:t>
            </a:r>
            <a:endParaRPr lang="en-TW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02B48E-012A-8355-D0CE-1131522FDB2D}"/>
              </a:ext>
            </a:extLst>
          </p:cNvPr>
          <p:cNvSpPr txBox="1"/>
          <p:nvPr/>
        </p:nvSpPr>
        <p:spPr bwMode="auto">
          <a:xfrm>
            <a:off x="1403648" y="6020974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對於這些底部電子，原子核的位能似乎不存在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/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計算發現：每一角波數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對應一定態，能量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的關係如下圖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37F045-6173-70D6-19DE-C5374814E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2996952"/>
                <a:ext cx="7203438" cy="369332"/>
              </a:xfrm>
              <a:prstGeom prst="rect">
                <a:avLst/>
              </a:prstGeom>
              <a:blipFill>
                <a:blip r:embed="rId4"/>
                <a:stretch>
                  <a:fillRect l="-70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0C9C23-B9BF-3B36-588A-B2F8B98D2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1" t="69282"/>
          <a:stretch/>
        </p:blipFill>
        <p:spPr>
          <a:xfrm>
            <a:off x="1403648" y="1299592"/>
            <a:ext cx="5662166" cy="14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2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AC103-5CE6-2018-35C7-C4406E5E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5400"/>
            <a:ext cx="73025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4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0437E-3FDD-7381-032B-8370988C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64" y="0"/>
            <a:ext cx="563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61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9E074-1707-C894-1110-91300685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09" y="0"/>
            <a:ext cx="577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8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ECD3C-5CDA-42FD-A3A3-F0025F7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41" y="0"/>
            <a:ext cx="547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8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203B3-A78D-03BA-0E5C-3DC1AED9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79" y="0"/>
            <a:ext cx="5654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2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F24C9-E960-88B7-1844-3FD043B0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19" y="0"/>
            <a:ext cx="5763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46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8BB58-FF76-831B-C967-FFCB8F19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72" y="0"/>
            <a:ext cx="563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2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2BC44-027D-CFA8-55D9-91D0956D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533400"/>
            <a:ext cx="70993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5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585E28-FF81-9899-5ED1-DCED1C9C88C8}"/>
              </a:ext>
            </a:extLst>
          </p:cNvPr>
          <p:cNvSpPr/>
          <p:nvPr/>
        </p:nvSpPr>
        <p:spPr>
          <a:xfrm>
            <a:off x="355615" y="3545987"/>
            <a:ext cx="468052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AC051B-B409-E91A-9D12-4F6B4F36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0" y="3599456"/>
            <a:ext cx="4513684" cy="254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EDB673AB-ED6D-3CA1-FE84-DDBB216ECA83}"/>
              </a:ext>
            </a:extLst>
          </p:cNvPr>
          <p:cNvSpPr txBox="1"/>
          <p:nvPr/>
        </p:nvSpPr>
        <p:spPr bwMode="auto">
          <a:xfrm>
            <a:off x="1706277" y="132180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但我們可以用雜質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9">
                <a:extLst>
                  <a:ext uri="{FF2B5EF4-FFF2-40B4-BE49-F238E27FC236}">
                    <a16:creationId xmlns:a16="http://schemas.microsoft.com/office/drawing/2014/main" id="{30768518-BF8D-226C-84DF-26579B3D41F0}"/>
                  </a:ext>
                </a:extLst>
              </p:cNvPr>
              <p:cNvSpPr/>
              <p:nvPr/>
            </p:nvSpPr>
            <p:spPr>
              <a:xfrm>
                <a:off x="1706277" y="426495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5" name="矩形 9">
                <a:extLst>
                  <a:ext uri="{FF2B5EF4-FFF2-40B4-BE49-F238E27FC236}">
                    <a16:creationId xmlns:a16="http://schemas.microsoft.com/office/drawing/2014/main" id="{30768518-BF8D-226C-84DF-26579B3D41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277" y="426495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6250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89AE347-61D7-7848-442E-93BECF5F777A}"/>
              </a:ext>
            </a:extLst>
          </p:cNvPr>
          <p:cNvSpPr/>
          <p:nvPr/>
        </p:nvSpPr>
        <p:spPr>
          <a:xfrm>
            <a:off x="1706277" y="8944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  <p:pic>
        <p:nvPicPr>
          <p:cNvPr id="7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5CC58DE6-C4AE-89F6-CB8E-1E71AB4C7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27"/>
          <a:stretch/>
        </p:blipFill>
        <p:spPr bwMode="auto">
          <a:xfrm>
            <a:off x="655519" y="2012078"/>
            <a:ext cx="3776772" cy="139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70D71D9E-2E4F-6448-7DD8-0DF9FEE7D012}"/>
              </a:ext>
            </a:extLst>
          </p:cNvPr>
          <p:cNvSpPr/>
          <p:nvPr/>
        </p:nvSpPr>
        <p:spPr>
          <a:xfrm>
            <a:off x="3463831" y="1881383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F64E7-0227-6041-5E23-1F52893D5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290" y="2564903"/>
            <a:ext cx="1759409" cy="3751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BB3D8-E8A5-A3A2-6347-2A4EF753D676}"/>
              </a:ext>
            </a:extLst>
          </p:cNvPr>
          <p:cNvSpPr txBox="1"/>
          <p:nvPr/>
        </p:nvSpPr>
        <p:spPr bwMode="auto">
          <a:xfrm>
            <a:off x="4872067" y="1724400"/>
            <a:ext cx="2956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加入五個價電子的磷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98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01" y="885137"/>
            <a:ext cx="6075197" cy="2442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1734306" y="3345261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價能帶已填滿，多出來的電子，就會進入全空的傳導帶。</a:t>
            </a:r>
          </a:p>
        </p:txBody>
      </p:sp>
      <p:pic>
        <p:nvPicPr>
          <p:cNvPr id="9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751756B1-FFEB-ED21-90C5-1C4D5008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8283" r="33921" b="1338"/>
          <a:stretch/>
        </p:blipFill>
        <p:spPr bwMode="auto">
          <a:xfrm>
            <a:off x="2843808" y="3735899"/>
            <a:ext cx="2980748" cy="24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3A0C44-8E7B-4D38-0C20-8CB8BD53BFE7}"/>
              </a:ext>
            </a:extLst>
          </p:cNvPr>
          <p:cNvSpPr/>
          <p:nvPr/>
        </p:nvSpPr>
        <p:spPr>
          <a:xfrm>
            <a:off x="4585383" y="530120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F4C5A7-E8EC-334A-4E8F-19AF6923B834}"/>
              </a:ext>
            </a:extLst>
          </p:cNvPr>
          <p:cNvSpPr/>
          <p:nvPr/>
        </p:nvSpPr>
        <p:spPr>
          <a:xfrm>
            <a:off x="4841165" y="1715253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D641A-DFA0-590A-D944-F3887EF4936F}"/>
              </a:ext>
            </a:extLst>
          </p:cNvPr>
          <p:cNvSpPr txBox="1"/>
          <p:nvPr/>
        </p:nvSpPr>
        <p:spPr bwMode="auto">
          <a:xfrm>
            <a:off x="1734306" y="6205649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但不完全……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FB0F6-4752-319D-62AB-15DFB8AA188F}"/>
              </a:ext>
            </a:extLst>
          </p:cNvPr>
          <p:cNvSpPr txBox="1"/>
          <p:nvPr/>
        </p:nvSpPr>
        <p:spPr bwMode="auto">
          <a:xfrm>
            <a:off x="1719099" y="431905"/>
            <a:ext cx="5285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如此晶體結構幾乎不變，但電子會多出一個。</a:t>
            </a:r>
          </a:p>
        </p:txBody>
      </p:sp>
    </p:spTree>
    <p:extLst>
      <p:ext uri="{BB962C8B-B14F-4D97-AF65-F5344CB8AC3E}">
        <p14:creationId xmlns:p14="http://schemas.microsoft.com/office/powerpoint/2010/main" val="619690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94" y="691425"/>
            <a:ext cx="1684399" cy="13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C2F54-A687-806D-539F-80CA16A9F75E}"/>
              </a:ext>
            </a:extLst>
          </p:cNvPr>
          <p:cNvSpPr txBox="1"/>
          <p:nvPr/>
        </p:nvSpPr>
        <p:spPr bwMode="auto">
          <a:xfrm>
            <a:off x="1283987" y="2220032"/>
            <a:ext cx="432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3維空間能量本徵態的定態方程式：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/>
              <p:nvPr/>
            </p:nvSpPr>
            <p:spPr bwMode="auto">
              <a:xfrm>
                <a:off x="1332628" y="2718268"/>
                <a:ext cx="332062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BE3738E3-DD31-1869-7318-E9C94D18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2628" y="2718268"/>
                <a:ext cx="3320626" cy="648126"/>
              </a:xfrm>
              <a:prstGeom prst="rect">
                <a:avLst/>
              </a:prstGeom>
              <a:blipFill>
                <a:blip r:embed="rId3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/>
              <p:nvPr/>
            </p:nvSpPr>
            <p:spPr bwMode="auto">
              <a:xfrm>
                <a:off x="1331640" y="3429000"/>
                <a:ext cx="4639850" cy="66633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A24E0CF-9621-3BF6-2344-E2E8FAB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3429000"/>
                <a:ext cx="4639850" cy="666336"/>
              </a:xfrm>
              <a:prstGeom prst="rect">
                <a:avLst/>
              </a:prstGeom>
              <a:blipFill>
                <a:blip r:embed="rId4"/>
                <a:stretch>
                  <a:fillRect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/>
              <p:nvPr/>
            </p:nvSpPr>
            <p:spPr bwMode="auto">
              <a:xfrm>
                <a:off x="1330760" y="4140151"/>
                <a:ext cx="406284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AAEDB3AF-8224-A739-AB30-839A17C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60" y="4140151"/>
                <a:ext cx="4062843" cy="717312"/>
              </a:xfrm>
              <a:prstGeom prst="rect">
                <a:avLst/>
              </a:prstGeom>
              <a:blipFill>
                <a:blip r:embed="rId5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/>
              <p:nvPr/>
            </p:nvSpPr>
            <p:spPr bwMode="auto">
              <a:xfrm>
                <a:off x="1330760" y="4917181"/>
                <a:ext cx="380959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75AF4494-333C-FBFE-BFFA-AA1D99F5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760" y="4917181"/>
                <a:ext cx="3809591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9FE226-441C-5DE8-8A10-CB1231668846}"/>
              </a:ext>
            </a:extLst>
          </p:cNvPr>
          <p:cNvSpPr txBox="1"/>
          <p:nvPr/>
        </p:nvSpPr>
        <p:spPr bwMode="auto">
          <a:xfrm>
            <a:off x="3276842" y="657197"/>
            <a:ext cx="5128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描述導電固體，三度空間的Free Electron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/>
              <p:nvPr/>
            </p:nvSpPr>
            <p:spPr bwMode="auto">
              <a:xfrm>
                <a:off x="3373344" y="1516612"/>
                <a:ext cx="1279909" cy="67262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6">
                <a:extLst>
                  <a:ext uri="{FF2B5EF4-FFF2-40B4-BE49-F238E27FC236}">
                    <a16:creationId xmlns:a16="http://schemas.microsoft.com/office/drawing/2014/main" id="{5EA57DC1-41F9-9638-9FEC-D2A1FF40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3344" y="1516612"/>
                <a:ext cx="1279909" cy="6726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E447173-493A-D677-F34B-5C31C2729A0D}"/>
              </a:ext>
            </a:extLst>
          </p:cNvPr>
          <p:cNvSpPr txBox="1"/>
          <p:nvPr/>
        </p:nvSpPr>
        <p:spPr bwMode="auto">
          <a:xfrm>
            <a:off x="3288698" y="1039375"/>
            <a:ext cx="5128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Non-Interacting Electron Gas (Sommerfeld Model)</a:t>
            </a:r>
          </a:p>
        </p:txBody>
      </p:sp>
      <p:pic>
        <p:nvPicPr>
          <p:cNvPr id="1026" name="Picture 2" descr="Nominated 84 Times For Nobel Prize But Never Won | Wonders of Physics: A  Blog About Physics, Astronomy and Science History">
            <a:extLst>
              <a:ext uri="{FF2B5EF4-FFF2-40B4-BE49-F238E27FC236}">
                <a16:creationId xmlns:a16="http://schemas.microsoft.com/office/drawing/2014/main" id="{9862578B-7C30-0987-04BA-0C44E5EE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11" y="1516612"/>
            <a:ext cx="3044729" cy="17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2974D5-D2CF-772C-CB87-5DF7DF89E00E}"/>
              </a:ext>
            </a:extLst>
          </p:cNvPr>
          <p:cNvSpPr txBox="1"/>
          <p:nvPr/>
        </p:nvSpPr>
        <p:spPr bwMode="auto">
          <a:xfrm>
            <a:off x="1289422" y="5646123"/>
            <a:ext cx="5244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將固體的邊界想像為無法透過的箱子。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1918A-731F-75C0-3EF6-65D48F342E23}"/>
              </a:ext>
            </a:extLst>
          </p:cNvPr>
          <p:cNvSpPr txBox="1"/>
          <p:nvPr/>
        </p:nvSpPr>
        <p:spPr bwMode="auto">
          <a:xfrm>
            <a:off x="5278663" y="5118059"/>
            <a:ext cx="3138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沒有位能。但的確有邊界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46103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5" r="34902" b="8843"/>
          <a:stretch/>
        </p:blipFill>
        <p:spPr>
          <a:xfrm>
            <a:off x="2978976" y="177972"/>
            <a:ext cx="1944216" cy="2226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968372" y="2430446"/>
            <a:ext cx="7662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多出來的電子，與多出來的磷原子核正電荷，會如氫原子，形成束縛態。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B9666-AEE3-9993-75A0-1C46C6F74076}"/>
              </a:ext>
            </a:extLst>
          </p:cNvPr>
          <p:cNvSpPr txBox="1"/>
          <p:nvPr/>
        </p:nvSpPr>
        <p:spPr bwMode="auto">
          <a:xfrm>
            <a:off x="955269" y="2845097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但因此電子的有效質量一般小於電子質量，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74E5B-593D-59B8-A171-224364D881D0}"/>
              </a:ext>
            </a:extLst>
          </p:cNvPr>
          <p:cNvSpPr txBox="1"/>
          <p:nvPr/>
        </p:nvSpPr>
        <p:spPr bwMode="auto">
          <a:xfrm>
            <a:off x="968372" y="3274748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而且必須考慮半導體內的介電性，一般極大。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/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遠小於氫原子束縛能，以及能隙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，而半徑遠大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30Å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blipFill>
                <a:blip r:embed="rId3"/>
                <a:stretch>
                  <a:fillRect l="-634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920D2C-443C-33BB-B139-D61EC3DE3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3"/>
          <a:stretch/>
        </p:blipFill>
        <p:spPr>
          <a:xfrm>
            <a:off x="2402912" y="4523574"/>
            <a:ext cx="4185312" cy="217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/>
              <p:nvPr/>
            </p:nvSpPr>
            <p:spPr bwMode="auto">
              <a:xfrm>
                <a:off x="971600" y="4149080"/>
                <a:ext cx="7659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這些束縛態的能量略低於傳導帶下端，與導帶的間隙就是束縛能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149080"/>
                <a:ext cx="7659496" cy="369332"/>
              </a:xfrm>
              <a:prstGeom prst="rect">
                <a:avLst/>
              </a:prstGeom>
              <a:blipFill>
                <a:blip r:embed="rId5"/>
                <a:stretch>
                  <a:fillRect l="-662" t="-6667" r="-33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CB607471-38E7-1091-761E-06A4F52ADDA5}"/>
              </a:ext>
            </a:extLst>
          </p:cNvPr>
          <p:cNvSpPr/>
          <p:nvPr/>
        </p:nvSpPr>
        <p:spPr>
          <a:xfrm>
            <a:off x="4026136" y="1072052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DB1E95-D26A-3C71-AE57-2E6FBA466C37}"/>
              </a:ext>
            </a:extLst>
          </p:cNvPr>
          <p:cNvSpPr/>
          <p:nvPr/>
        </p:nvSpPr>
        <p:spPr>
          <a:xfrm rot="2553425">
            <a:off x="3714219" y="906198"/>
            <a:ext cx="530773" cy="744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267598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39807-05EA-72AD-A60D-E5F0A824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7277100" cy="481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31765-75EB-DCC7-C979-F429AF03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16" y="4991100"/>
            <a:ext cx="7226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36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258947" y="162547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73292" y="457868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173292" y="4965292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此電子的能態，在傳導帶之下，且間隙極小，稱為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Doner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態。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173293" y="600589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3995936" y="206084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173292" y="5356005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CC043-5724-0B43-AB56-70491C726568}"/>
              </a:ext>
            </a:extLst>
          </p:cNvPr>
          <p:cNvSpPr txBox="1"/>
          <p:nvPr/>
        </p:nvSpPr>
        <p:spPr bwMode="auto">
          <a:xfrm>
            <a:off x="6861923" y="2690235"/>
            <a:ext cx="7605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/>
              <a:t>鍺</a:t>
            </a:r>
            <a:r>
              <a:rPr lang="zh-TW" altLang="en-US" sz="1600" dirty="0"/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DE6D3-E354-6D4B-B4CC-550A97E4D7EE}"/>
              </a:ext>
            </a:extLst>
          </p:cNvPr>
          <p:cNvSpPr txBox="1"/>
          <p:nvPr/>
        </p:nvSpPr>
        <p:spPr bwMode="auto">
          <a:xfrm>
            <a:off x="6861923" y="3007774"/>
            <a:ext cx="1539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/>
              <a:t>砷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Arsenic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E0A7B2DB-CB5B-88FD-FDDF-E94D26773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3961376" y="20222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4A14301E-E5A9-DCE4-963E-FDEA14A35EF1}"/>
              </a:ext>
            </a:extLst>
          </p:cNvPr>
          <p:cNvSpPr/>
          <p:nvPr/>
        </p:nvSpPr>
        <p:spPr>
          <a:xfrm>
            <a:off x="7170191" y="897541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5487032" y="310982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5148064" y="3117693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3758091E-8124-F374-8194-EAAA5CCEE5C9}"/>
              </a:ext>
            </a:extLst>
          </p:cNvPr>
          <p:cNvSpPr/>
          <p:nvPr/>
        </p:nvSpPr>
        <p:spPr>
          <a:xfrm>
            <a:off x="6861923" y="89754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5277664" y="3247293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DBCFD1B3-7249-CD8A-395B-892C29FF5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4261647" y="16084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3893474" y="908059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013154" y="149350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039615" y="343680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</a:t>
            </a:r>
            <a:r>
              <a:rPr lang="zh-TW" altLang="en-US" dirty="0"/>
              <a:t>於價帶出現一</a:t>
            </a:r>
            <a:r>
              <a:rPr lang="zh-TW" altLang="en-US" sz="1800" dirty="0"/>
              <a:t>個電洞。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031336" y="3834808"/>
            <a:ext cx="79286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此電洞與帶負電原子核的束縛態，稱為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態，在價帶上方，間隙也極小，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026847" y="5117617"/>
            <a:ext cx="646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039612" y="424758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因此室溫時即可以有電子由價帶跳上空的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039612" y="4679591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價帶出現電洞</a:t>
            </a:r>
            <a:r>
              <a:rPr lang="zh-TW" altLang="en-US" dirty="0"/>
              <a:t>，電洞可以移動，就可以導電。</a:t>
            </a:r>
            <a:endParaRPr lang="zh-TW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6BF8B-B1E8-1F42-920F-7B6EAA86F918}"/>
              </a:ext>
            </a:extLst>
          </p:cNvPr>
          <p:cNvSpPr txBox="1"/>
          <p:nvPr/>
        </p:nvSpPr>
        <p:spPr bwMode="auto">
          <a:xfrm>
            <a:off x="6823432" y="2415020"/>
            <a:ext cx="16143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Gallium </a:t>
            </a:r>
            <a:r>
              <a:rPr lang="zh-TW" altLang="en-US" sz="1600" dirty="0"/>
              <a:t>鎵</a:t>
            </a:r>
            <a:endParaRPr lang="en-TW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B44E5B-535D-D76F-0227-961407302C99}"/>
              </a:ext>
            </a:extLst>
          </p:cNvPr>
          <p:cNvSpPr/>
          <p:nvPr/>
        </p:nvSpPr>
        <p:spPr>
          <a:xfrm>
            <a:off x="5129753" y="2753574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C78E01-CF52-D428-F494-78F249488710}"/>
              </a:ext>
            </a:extLst>
          </p:cNvPr>
          <p:cNvSpPr/>
          <p:nvPr/>
        </p:nvSpPr>
        <p:spPr>
          <a:xfrm>
            <a:off x="5129753" y="2561981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AA6D81-0935-88A7-4203-7456051FAA8F}"/>
              </a:ext>
            </a:extLst>
          </p:cNvPr>
          <p:cNvCxnSpPr>
            <a:cxnSpLocks/>
          </p:cNvCxnSpPr>
          <p:nvPr/>
        </p:nvCxnSpPr>
        <p:spPr>
          <a:xfrm flipV="1">
            <a:off x="4261647" y="2691581"/>
            <a:ext cx="295240" cy="1227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>
            <a:extLst>
              <a:ext uri="{FF2B5EF4-FFF2-40B4-BE49-F238E27FC236}">
                <a16:creationId xmlns:a16="http://schemas.microsoft.com/office/drawing/2014/main" id="{08585130-8CEB-CE64-A9A0-9B522234543F}"/>
              </a:ext>
            </a:extLst>
          </p:cNvPr>
          <p:cNvSpPr/>
          <p:nvPr/>
        </p:nvSpPr>
        <p:spPr>
          <a:xfrm>
            <a:off x="6878854" y="842097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E074B86-4B81-2FFB-C347-8B04C67277FE}"/>
              </a:ext>
            </a:extLst>
          </p:cNvPr>
          <p:cNvSpPr/>
          <p:nvPr/>
        </p:nvSpPr>
        <p:spPr>
          <a:xfrm>
            <a:off x="7162194" y="85616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96BD41-6743-873F-4395-B9BD00639A7C}"/>
              </a:ext>
            </a:extLst>
          </p:cNvPr>
          <p:cNvSpPr/>
          <p:nvPr/>
        </p:nvSpPr>
        <p:spPr>
          <a:xfrm>
            <a:off x="5445504" y="255111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5CDFD-D211-60C2-2FC5-B175A0F2948A}"/>
              </a:ext>
            </a:extLst>
          </p:cNvPr>
          <p:cNvSpPr/>
          <p:nvPr/>
        </p:nvSpPr>
        <p:spPr>
          <a:xfrm>
            <a:off x="5698855" y="2732459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B937F2-7D23-B93E-1174-C9B4F9D105C4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573400" y="2659987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17F00F-67E3-C1E1-7F6D-D4AB15A6E99A}"/>
              </a:ext>
            </a:extLst>
          </p:cNvPr>
          <p:cNvSpPr txBox="1"/>
          <p:nvPr/>
        </p:nvSpPr>
        <p:spPr bwMode="auto">
          <a:xfrm>
            <a:off x="1026847" y="5802981"/>
            <a:ext cx="7933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以帶正電的粒子來導電的固態導體，在自然界是不存在的，</a:t>
            </a:r>
            <a:endParaRPr lang="en-TW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54FBCA-A8EC-E079-2E1E-4FB8377F5CF6}"/>
              </a:ext>
            </a:extLst>
          </p:cNvPr>
          <p:cNvSpPr txBox="1"/>
          <p:nvPr/>
        </p:nvSpPr>
        <p:spPr bwMode="auto">
          <a:xfrm>
            <a:off x="1013154" y="6241007"/>
            <a:ext cx="6104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因此這是一種人類利用半導體所發明的新材料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89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23457" y="4339484"/>
                <a:ext cx="89205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因能量間隙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dirty="0"/>
                  <a:t>很小，定溫下，許多電子會由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Doner Level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上到傳導帶，如氫原子的游離。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457" y="4339484"/>
                <a:ext cx="8920543" cy="369332"/>
              </a:xfrm>
              <a:prstGeom prst="rect">
                <a:avLst/>
              </a:prstGeom>
              <a:blipFill>
                <a:blip r:embed="rId2"/>
                <a:stretch>
                  <a:fillRect l="-569" t="-6667" r="-42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202154" y="4748702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在導帶上，這些電子的能量分佈大致是波茲曼分佈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154" y="4748702"/>
                <a:ext cx="7142437" cy="392993"/>
              </a:xfrm>
              <a:prstGeom prst="rect">
                <a:avLst/>
              </a:prstGeom>
              <a:blipFill>
                <a:blip r:embed="rId3"/>
                <a:stretch>
                  <a:fillRect l="-532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237142" y="3926469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半導體內，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278164" y="606762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173292" y="516113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1769260" y="1655735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1430292" y="1663607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1559892" y="1793207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77" r="4309" b="3243"/>
          <a:stretch/>
        </p:blipFill>
        <p:spPr>
          <a:xfrm>
            <a:off x="3042531" y="634364"/>
            <a:ext cx="1402109" cy="35774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3042531" y="2661252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31C45-031E-C98F-6135-67E5DBF6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1" r="56420" b="18725"/>
          <a:stretch/>
        </p:blipFill>
        <p:spPr>
          <a:xfrm>
            <a:off x="7484154" y="606762"/>
            <a:ext cx="1436389" cy="3460737"/>
          </a:xfrm>
          <a:prstGeom prst="rect">
            <a:avLst/>
          </a:prstGeom>
        </p:spPr>
      </p:pic>
      <p:pic>
        <p:nvPicPr>
          <p:cNvPr id="11" name="Picture 2" descr="Z:\Dropbox\Documents\課程\Young\Chapter42\A_Images\A_Figures_and_Photos\42_27_Figure.jpg">
            <a:extLst>
              <a:ext uri="{FF2B5EF4-FFF2-40B4-BE49-F238E27FC236}">
                <a16:creationId xmlns:a16="http://schemas.microsoft.com/office/drawing/2014/main" id="{FD165043-E6B6-0B0C-050E-A6188DCA6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4667539" y="642785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5D0FBE8-6890-CAF6-7A02-CB757A9259C0}"/>
              </a:ext>
            </a:extLst>
          </p:cNvPr>
          <p:cNvSpPr/>
          <p:nvPr/>
        </p:nvSpPr>
        <p:spPr>
          <a:xfrm>
            <a:off x="5903818" y="2488300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964F45-F368-A3F8-B001-A435A57C3A92}"/>
              </a:ext>
            </a:extLst>
          </p:cNvPr>
          <p:cNvSpPr/>
          <p:nvPr/>
        </p:nvSpPr>
        <p:spPr>
          <a:xfrm>
            <a:off x="5903818" y="2296707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120A53-CB07-7EBF-07D5-845346750110}"/>
              </a:ext>
            </a:extLst>
          </p:cNvPr>
          <p:cNvSpPr/>
          <p:nvPr/>
        </p:nvSpPr>
        <p:spPr>
          <a:xfrm>
            <a:off x="6219569" y="2285837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CDBC7-32EB-89E7-A6AE-33D80A2E673E}"/>
              </a:ext>
            </a:extLst>
          </p:cNvPr>
          <p:cNvSpPr/>
          <p:nvPr/>
        </p:nvSpPr>
        <p:spPr>
          <a:xfrm>
            <a:off x="6472920" y="2467185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CF661C-A830-FC8B-A8EB-E1316E0D2BD6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347465" y="2394713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">
            <a:extLst>
              <a:ext uri="{FF2B5EF4-FFF2-40B4-BE49-F238E27FC236}">
                <a16:creationId xmlns:a16="http://schemas.microsoft.com/office/drawing/2014/main" id="{69EC2937-9CDE-62E9-A7B8-29155D0207A3}"/>
              </a:ext>
            </a:extLst>
          </p:cNvPr>
          <p:cNvSpPr txBox="1"/>
          <p:nvPr/>
        </p:nvSpPr>
        <p:spPr bwMode="auto">
          <a:xfrm>
            <a:off x="275541" y="5746867"/>
            <a:ext cx="6276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同時，還是有比較少的電子會跳上導帶，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">
                <a:extLst>
                  <a:ext uri="{FF2B5EF4-FFF2-40B4-BE49-F238E27FC236}">
                    <a16:creationId xmlns:a16="http://schemas.microsoft.com/office/drawing/2014/main" id="{786CEEED-CFE7-E8D1-8048-185F7885AE16}"/>
                  </a:ext>
                </a:extLst>
              </p:cNvPr>
              <p:cNvSpPr txBox="1"/>
              <p:nvPr/>
            </p:nvSpPr>
            <p:spPr bwMode="auto">
              <a:xfrm>
                <a:off x="237142" y="6185924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在導帶上，這些電子的數量大致是波茲曼分佈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2" name="文字方塊 3">
                <a:extLst>
                  <a:ext uri="{FF2B5EF4-FFF2-40B4-BE49-F238E27FC236}">
                    <a16:creationId xmlns:a16="http://schemas.microsoft.com/office/drawing/2014/main" id="{786CEEED-CFE7-E8D1-8048-185F7885A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142" y="6185924"/>
                <a:ext cx="7142437" cy="392993"/>
              </a:xfrm>
              <a:prstGeom prst="rect">
                <a:avLst/>
              </a:prstGeom>
              <a:blipFill>
                <a:blip r:embed="rId7"/>
                <a:stretch>
                  <a:fillRect l="-709"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4">
            <a:extLst>
              <a:ext uri="{FF2B5EF4-FFF2-40B4-BE49-F238E27FC236}">
                <a16:creationId xmlns:a16="http://schemas.microsoft.com/office/drawing/2014/main" id="{724BBCFE-E060-754A-5E3D-8ADB44DD7A86}"/>
              </a:ext>
            </a:extLst>
          </p:cNvPr>
          <p:cNvSpPr txBox="1"/>
          <p:nvPr/>
        </p:nvSpPr>
        <p:spPr bwMode="auto">
          <a:xfrm>
            <a:off x="275541" y="5336188"/>
            <a:ext cx="8328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半導體內，電子從價帶</a:t>
            </a:r>
            <a:r>
              <a:rPr lang="zh-TW" altLang="en-US" dirty="0"/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TW" altLang="en-US" sz="1800" dirty="0"/>
              <a:t>，</a:t>
            </a:r>
            <a:r>
              <a:rPr lang="zh-TW" altLang="en-US" dirty="0"/>
              <a:t>也同理在價帶有電洞的分佈。</a:t>
            </a:r>
            <a:endParaRPr lang="zh-TW" alt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0CE5E-7E7B-D98B-8AEE-9A9FD91B16D7}"/>
              </a:ext>
            </a:extLst>
          </p:cNvPr>
          <p:cNvSpPr txBox="1"/>
          <p:nvPr/>
        </p:nvSpPr>
        <p:spPr bwMode="auto">
          <a:xfrm>
            <a:off x="267640" y="101438"/>
            <a:ext cx="5951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室溫下，雜質半導體內的電子與電洞分佈：</a:t>
            </a:r>
          </a:p>
        </p:txBody>
      </p:sp>
    </p:spTree>
    <p:extLst>
      <p:ext uri="{BB962C8B-B14F-4D97-AF65-F5344CB8AC3E}">
        <p14:creationId xmlns:p14="http://schemas.microsoft.com/office/powerpoint/2010/main" val="20973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1" grpId="0"/>
      <p:bldP spid="22" grpId="0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F85BB-F48D-7096-B840-EFAFDE9E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6" y="1196752"/>
            <a:ext cx="6480248" cy="5256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DF8AC-76AC-9075-71BD-45CF5ED17418}"/>
              </a:ext>
            </a:extLst>
          </p:cNvPr>
          <p:cNvSpPr/>
          <p:nvPr/>
        </p:nvSpPr>
        <p:spPr>
          <a:xfrm>
            <a:off x="1331876" y="5589240"/>
            <a:ext cx="648024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7DACB-5FCA-8D41-6FFE-CA4408BB025C}"/>
              </a:ext>
            </a:extLst>
          </p:cNvPr>
          <p:cNvSpPr/>
          <p:nvPr/>
        </p:nvSpPr>
        <p:spPr>
          <a:xfrm>
            <a:off x="1348571" y="3681028"/>
            <a:ext cx="6480248" cy="972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EB07B-3BE1-5CAD-1EB0-D648D9D5C851}"/>
              </a:ext>
            </a:extLst>
          </p:cNvPr>
          <p:cNvSpPr txBox="1"/>
          <p:nvPr/>
        </p:nvSpPr>
        <p:spPr bwMode="auto">
          <a:xfrm>
            <a:off x="1311696" y="620688"/>
            <a:ext cx="7580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當溫度不高時，雜質貢獻的載體密度會比溫度產生的載體密度重要！</a:t>
            </a:r>
          </a:p>
        </p:txBody>
      </p:sp>
    </p:spTree>
    <p:extLst>
      <p:ext uri="{BB962C8B-B14F-4D97-AF65-F5344CB8AC3E}">
        <p14:creationId xmlns:p14="http://schemas.microsoft.com/office/powerpoint/2010/main" val="4990504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98" y="1554857"/>
            <a:ext cx="3304702" cy="187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402886" y="1062317"/>
            <a:ext cx="849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將不同型的半導體組合在一起，可以製造出各式半導體元件，來控制電路中的電流：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4857"/>
            <a:ext cx="1872208" cy="19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97" y="3724945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6" y="3731518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34" y="3724945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835440" y="6004122"/>
            <a:ext cx="3473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IC </a:t>
            </a:r>
            <a:r>
              <a:rPr lang="zh-TW" altLang="en-US" sz="1800" dirty="0"/>
              <a:t>積體電路</a:t>
            </a:r>
            <a:endParaRPr lang="zh-CN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B7DDD-D2FB-53AD-9943-05C0EFD521FE}"/>
              </a:ext>
            </a:extLst>
          </p:cNvPr>
          <p:cNvSpPr txBox="1"/>
          <p:nvPr/>
        </p:nvSpPr>
        <p:spPr bwMode="auto">
          <a:xfrm>
            <a:off x="402886" y="633075"/>
            <a:ext cx="8338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利用雜質滲入的技術，在一塊半導體晶體內，可以自由製成兩種類似導體的材料。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827D02-5386-7CF9-14BA-88FB01E3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63" y="3686846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CDB08-2ABA-EAFB-54DD-A2BAC3B3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2" y="3693419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42E87-370F-4359-E3C2-7FE1B2E2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600" y="3686846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918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27584" y="249289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p-n Junction, Diode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二極體：電流只能朝單一方向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流動！整流器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469421" y="2514327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1"/>
          <a:stretch/>
        </p:blipFill>
        <p:spPr bwMode="auto">
          <a:xfrm flipH="1">
            <a:off x="843859" y="1124744"/>
            <a:ext cx="1442872" cy="6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5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613433" y="131317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685410" y="4592258"/>
            <a:ext cx="8098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Bias</a:t>
            </a:r>
            <a:r>
              <a:rPr lang="zh-TW" altLang="en-US" sz="1800" dirty="0"/>
              <a:t>流向，電子流入</a:t>
            </a:r>
            <a:r>
              <a:rPr lang="en-US" altLang="zh-TW" sz="1800" dirty="0"/>
              <a:t>n</a:t>
            </a:r>
            <a:r>
              <a:rPr lang="zh-TW" altLang="en-US" sz="1800" dirty="0"/>
              <a:t>，可以推動原來傳帶中電子流動。</a:t>
            </a: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E010C9F8-CFD3-E6A3-596D-A15B00E2F204}"/>
              </a:ext>
            </a:extLst>
          </p:cNvPr>
          <p:cNvSpPr txBox="1"/>
          <p:nvPr/>
        </p:nvSpPr>
        <p:spPr bwMode="auto">
          <a:xfrm>
            <a:off x="683568" y="4941168"/>
            <a:ext cx="8207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同時，電子從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流走，等於加入電洞，電洞在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中可以流動到介面，與電子抵消。</a:t>
            </a:r>
          </a:p>
        </p:txBody>
      </p:sp>
      <p:pic>
        <p:nvPicPr>
          <p:cNvPr id="14" name="Picture 2" descr="Z:\Dropbox\Documents\課程\Young\Chapter42\A_Images\A_Figures_and_Photos\42_26_Figure.jpg">
            <a:extLst>
              <a:ext uri="{FF2B5EF4-FFF2-40B4-BE49-F238E27FC236}">
                <a16:creationId xmlns:a16="http://schemas.microsoft.com/office/drawing/2014/main" id="{DFB7B1D2-DD50-9FCB-C4AA-2E0858C09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4" b="2239"/>
          <a:stretch/>
        </p:blipFill>
        <p:spPr bwMode="auto">
          <a:xfrm>
            <a:off x="4667006" y="1396873"/>
            <a:ext cx="270981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A068E2-C9A9-1616-4E7F-E31AE4EC25A6}"/>
              </a:ext>
            </a:extLst>
          </p:cNvPr>
          <p:cNvCxnSpPr/>
          <p:nvPr/>
        </p:nvCxnSpPr>
        <p:spPr>
          <a:xfrm flipH="1">
            <a:off x="3077431" y="1982679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BA2CA48-C447-A806-C5DD-E9835B040779}"/>
              </a:ext>
            </a:extLst>
          </p:cNvPr>
          <p:cNvSpPr/>
          <p:nvPr/>
        </p:nvSpPr>
        <p:spPr>
          <a:xfrm>
            <a:off x="3436026" y="191067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625902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66267" y="1679377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 bwMode="auto">
          <a:xfrm>
            <a:off x="854328" y="5189221"/>
            <a:ext cx="8289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Bias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流向，電子從左流入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，只能填入電洞，能傳導的電洞反而消失了。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866266" y="5662989"/>
            <a:ext cx="7256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中的電子，根本無法流動。因此電子幾乎無法流過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zh-TW" altLang="en-US" sz="1800" dirty="0"/>
              <a:t>，到達介面。</a:t>
            </a:r>
          </a:p>
        </p:txBody>
      </p:sp>
      <p:pic>
        <p:nvPicPr>
          <p:cNvPr id="9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31158" r="32977" b="60562"/>
          <a:stretch/>
        </p:blipFill>
        <p:spPr bwMode="auto">
          <a:xfrm rot="10800000">
            <a:off x="1911826" y="3839617"/>
            <a:ext cx="125730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19835" r="93053" b="71885"/>
          <a:stretch/>
        </p:blipFill>
        <p:spPr bwMode="auto">
          <a:xfrm rot="10800000">
            <a:off x="906557" y="3047529"/>
            <a:ext cx="207453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:\Dropbox\Documents\課程\Young\Chapter42\A_Images\A_Figures_and_Photos\42_27_Figure.jpg">
            <a:extLst>
              <a:ext uri="{FF2B5EF4-FFF2-40B4-BE49-F238E27FC236}">
                <a16:creationId xmlns:a16="http://schemas.microsoft.com/office/drawing/2014/main" id="{8027A5BC-B492-F454-3A68-FBDF721F8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3" b="2838"/>
          <a:stretch/>
        </p:blipFill>
        <p:spPr bwMode="auto">
          <a:xfrm>
            <a:off x="4823297" y="2564904"/>
            <a:ext cx="273175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91BB42-A601-60B3-6E08-063771DAFBEC}"/>
              </a:ext>
            </a:extLst>
          </p:cNvPr>
          <p:cNvCxnSpPr>
            <a:cxnSpLocks/>
          </p:cNvCxnSpPr>
          <p:nvPr/>
        </p:nvCxnSpPr>
        <p:spPr>
          <a:xfrm>
            <a:off x="1071658" y="2420888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C70E172-DB68-A65F-99EE-74B77A0FA05E}"/>
              </a:ext>
            </a:extLst>
          </p:cNvPr>
          <p:cNvSpPr/>
          <p:nvPr/>
        </p:nvSpPr>
        <p:spPr>
          <a:xfrm>
            <a:off x="1491928" y="2348880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76750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/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𝑤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𝑣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𝑢𝑣𝑤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2C3ABC70-9735-9879-82AA-18A2F117E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0413" y="3241590"/>
                <a:ext cx="5886547" cy="717312"/>
              </a:xfrm>
              <a:prstGeom prst="rect">
                <a:avLst/>
              </a:prstGeom>
              <a:blipFill>
                <a:blip r:embed="rId2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845709" y="2093080"/>
            <a:ext cx="5078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嘗試將波函數分解為三個變數個別函數的乘積：</a:t>
            </a:r>
          </a:p>
        </p:txBody>
      </p:sp>
      <p:pic>
        <p:nvPicPr>
          <p:cNvPr id="2060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0" y="75410"/>
            <a:ext cx="2448446" cy="20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899061" y="5062011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/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F13AD06C-24E7-3C35-5682-420635683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9027" y="745008"/>
                <a:ext cx="5383460" cy="720325"/>
              </a:xfrm>
              <a:prstGeom prst="rect">
                <a:avLst/>
              </a:prstGeom>
              <a:blipFill>
                <a:blip r:embed="rId4"/>
                <a:stretch>
                  <a:fillRect b="-17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/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𝑤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3A13BD02-763B-9916-75F5-95755FE9B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470" y="2473636"/>
                <a:ext cx="347866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/>
              <p:nvPr/>
            </p:nvSpPr>
            <p:spPr bwMode="auto">
              <a:xfrm>
                <a:off x="1004598" y="3240377"/>
                <a:ext cx="592521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5E4AC693-B7BF-C31B-C0E4-EF5F68425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4598" y="3240377"/>
                <a:ext cx="5925212" cy="717312"/>
              </a:xfrm>
              <a:prstGeom prst="rect">
                <a:avLst/>
              </a:prstGeom>
              <a:blipFill>
                <a:blip r:embed="rId6"/>
                <a:stretch>
                  <a:fillRect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/>
              <p:nvPr/>
            </p:nvSpPr>
            <p:spPr bwMode="auto">
              <a:xfrm>
                <a:off x="917561" y="3941814"/>
                <a:ext cx="60992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括號內分別只是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的函數，相加後為常數的唯一可能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1FF4EF-89B0-9F27-263E-93AC2C912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3941814"/>
                <a:ext cx="6099286" cy="369332"/>
              </a:xfrm>
              <a:prstGeom prst="rect">
                <a:avLst/>
              </a:prstGeom>
              <a:blipFill>
                <a:blip r:embed="rId7"/>
                <a:stretch>
                  <a:fillRect l="-83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/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5F7C33-1A80-7430-9744-18912BA18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3928" y="4653136"/>
                <a:ext cx="20992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/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D8CC0C-30BB-4797-1F09-C1F8ACF10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4653136"/>
                <a:ext cx="2090412" cy="648126"/>
              </a:xfrm>
              <a:prstGeom prst="rect">
                <a:avLst/>
              </a:prstGeom>
              <a:blipFill>
                <a:blip r:embed="rId9"/>
                <a:stretch>
                  <a:fillRect b="-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/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870618-01E8-D355-C58B-74B54B9DA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4" y="5301262"/>
                <a:ext cx="2090412" cy="695447"/>
              </a:xfrm>
              <a:prstGeom prst="rect">
                <a:avLst/>
              </a:prstGeom>
              <a:blipFill>
                <a:blip r:embed="rId10"/>
                <a:stretch>
                  <a:fillRect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/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20813-D151-422B-3462-58C730186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7413" y="5996709"/>
                <a:ext cx="2090412" cy="64812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代入定態方程式後，再除以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1E97DCF1-A477-33B9-FC0A-68C2B0CBA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709" y="2885321"/>
                <a:ext cx="5078413" cy="369332"/>
              </a:xfrm>
              <a:prstGeom prst="rect">
                <a:avLst/>
              </a:prstGeom>
              <a:blipFill>
                <a:blip r:embed="rId12"/>
                <a:stretch>
                  <a:fillRect l="-9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8FB01F10-1413-0E01-41AC-B65157DB9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676" y="305965"/>
            <a:ext cx="4840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3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維箱子</a:t>
            </a:r>
            <a:r>
              <a:rPr lang="en-US" altLang="zh-TW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內自由空間的電子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/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括號內都是常數，訂為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86A836-5CD7-BFC8-AC09-3764D5690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561" y="4294057"/>
                <a:ext cx="6390456" cy="369332"/>
              </a:xfrm>
              <a:prstGeom prst="rect">
                <a:avLst/>
              </a:prstGeom>
              <a:blipFill>
                <a:blip r:embed="rId13"/>
                <a:stretch>
                  <a:fillRect l="-794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4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56" grpId="0"/>
      <p:bldP spid="16" grpId="0"/>
      <p:bldP spid="6" grpId="0" animBg="1"/>
      <p:bldP spid="2" grpId="0" animBg="1"/>
      <p:bldP spid="7" grpId="0"/>
      <p:bldP spid="9" grpId="0" animBg="1"/>
      <p:bldP spid="12" grpId="0" animBg="1"/>
      <p:bldP spid="13" grpId="0" animBg="1"/>
      <p:bldP spid="14" grpId="0" animBg="1"/>
      <p:bldP spid="17" grpId="0"/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751E5-D9A2-9106-B78E-DE4A334B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1143000"/>
            <a:ext cx="322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36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1C8BD-1361-B906-B338-27519E86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26" y="836712"/>
            <a:ext cx="3910603" cy="4192559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3958" y="5092580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69183" y="5493566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716" y="5926207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右邊電子離開後留下正電離子，左邊電子進入帶負電，薄層中會有一向右電場。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86051" y="6358848"/>
            <a:ext cx="3181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之間出現電位差！</a:t>
            </a:r>
          </a:p>
        </p:txBody>
      </p:sp>
      <p:pic>
        <p:nvPicPr>
          <p:cNvPr id="7" name="Picture 6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721BE818-B3D9-A151-AE44-BC39CCFF0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5269" b="32527"/>
          <a:stretch/>
        </p:blipFill>
        <p:spPr bwMode="auto">
          <a:xfrm>
            <a:off x="6444208" y="828664"/>
            <a:ext cx="1987165" cy="17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920" y="389235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1F888-D65E-ACB5-9FC4-EEAE2C1A2E19}"/>
              </a:ext>
            </a:extLst>
          </p:cNvPr>
          <p:cNvCxnSpPr/>
          <p:nvPr/>
        </p:nvCxnSpPr>
        <p:spPr>
          <a:xfrm flipH="1">
            <a:off x="3203848" y="1124744"/>
            <a:ext cx="86409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D62D2E5F-BD1D-55BD-92AC-3B70248CB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5" t="23428" r="22776" b="32527"/>
          <a:stretch/>
        </p:blipFill>
        <p:spPr bwMode="auto">
          <a:xfrm>
            <a:off x="6439759" y="3466195"/>
            <a:ext cx="1991614" cy="15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492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BFA48-D75F-E29A-17A7-5DD5F6EB6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06" b="18725"/>
          <a:stretch/>
        </p:blipFill>
        <p:spPr>
          <a:xfrm>
            <a:off x="2305101" y="1441095"/>
            <a:ext cx="2997360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18B4F-6F1E-4CD8-FB2E-EAFC2643E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b="3243"/>
          <a:stretch/>
        </p:blipFill>
        <p:spPr>
          <a:xfrm>
            <a:off x="3745261" y="865031"/>
            <a:ext cx="1557200" cy="3600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1C7C94-99CD-EF56-0489-F41AE912E7D1}"/>
              </a:ext>
            </a:extLst>
          </p:cNvPr>
          <p:cNvCxnSpPr>
            <a:cxnSpLocks/>
          </p:cNvCxnSpPr>
          <p:nvPr/>
        </p:nvCxnSpPr>
        <p:spPr>
          <a:xfrm flipV="1">
            <a:off x="4537349" y="2377199"/>
            <a:ext cx="0" cy="42208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2080C3-FEFF-6E04-8500-7E6F5D90C126}"/>
              </a:ext>
            </a:extLst>
          </p:cNvPr>
          <p:cNvCxnSpPr>
            <a:cxnSpLocks/>
          </p:cNvCxnSpPr>
          <p:nvPr/>
        </p:nvCxnSpPr>
        <p:spPr>
          <a:xfrm flipV="1">
            <a:off x="3169197" y="2429597"/>
            <a:ext cx="0" cy="121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C7CCC8E-52F6-81BC-F0AD-10E5DA0D2F1B}"/>
              </a:ext>
            </a:extLst>
          </p:cNvPr>
          <p:cNvSpPr/>
          <p:nvPr/>
        </p:nvSpPr>
        <p:spPr>
          <a:xfrm>
            <a:off x="2305101" y="865031"/>
            <a:ext cx="14401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6BACC2E-5C8A-1973-CB76-6C4F6F7043BB}"/>
              </a:ext>
            </a:extLst>
          </p:cNvPr>
          <p:cNvSpPr/>
          <p:nvPr/>
        </p:nvSpPr>
        <p:spPr>
          <a:xfrm>
            <a:off x="3736413" y="1343351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93BDFBA-D9E9-CA0E-E797-044D11CAEC17}"/>
              </a:ext>
            </a:extLst>
          </p:cNvPr>
          <p:cNvSpPr/>
          <p:nvPr/>
        </p:nvSpPr>
        <p:spPr>
          <a:xfrm flipH="1" flipV="1">
            <a:off x="3338370" y="1949077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0BA87-3142-F6DE-B49E-66CFD0E286E6}"/>
              </a:ext>
            </a:extLst>
          </p:cNvPr>
          <p:cNvSpPr txBox="1"/>
          <p:nvPr/>
        </p:nvSpPr>
        <p:spPr bwMode="auto">
          <a:xfrm>
            <a:off x="755576" y="392333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Zone產生前：考慮兩種雜質半導體內的電子電洞分佈：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58A4B-F816-2170-3BBE-9D0A088DC9AE}"/>
              </a:ext>
            </a:extLst>
          </p:cNvPr>
          <p:cNvSpPr txBox="1"/>
          <p:nvPr/>
        </p:nvSpPr>
        <p:spPr bwMode="auto">
          <a:xfrm>
            <a:off x="755576" y="5972764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因此電子淨向左流，再填入價帶的電洞，如前述，產生了Depletion Zone。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D967D-2CD0-9CE0-496B-96A1698D7907}"/>
              </a:ext>
            </a:extLst>
          </p:cNvPr>
          <p:cNvSpPr txBox="1"/>
          <p:nvPr/>
        </p:nvSpPr>
        <p:spPr bwMode="auto">
          <a:xfrm>
            <a:off x="747410" y="4580491"/>
            <a:ext cx="596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讓我們專注於導帶內電子可能的流動：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/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左端p，價帶上方少量電子，因熱擾動由價帶跳上傳導帶，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。向右流。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blipFill>
                <a:blip r:embed="rId3"/>
                <a:stretch>
                  <a:fillRect l="-623" b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611C77-6D6A-D39A-66ED-9BB2B0CC3A14}"/>
              </a:ext>
            </a:extLst>
          </p:cNvPr>
          <p:cNvCxnSpPr>
            <a:cxnSpLocks/>
          </p:cNvCxnSpPr>
          <p:nvPr/>
        </p:nvCxnSpPr>
        <p:spPr>
          <a:xfrm flipV="1">
            <a:off x="6516216" y="4931359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/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右端n，Noner內電子，也會因熱到達傳導帶，</a:t>
                </a:r>
                <a:r>
                  <a:rPr lang="en-TW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。間隙較小，電子數量較大。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blipFill>
                <a:blip r:embed="rId4"/>
                <a:stretch>
                  <a:fillRect l="-59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26172A-D989-D731-1220-61E8FE2860B7}"/>
              </a:ext>
            </a:extLst>
          </p:cNvPr>
          <p:cNvCxnSpPr>
            <a:cxnSpLocks/>
          </p:cNvCxnSpPr>
          <p:nvPr/>
        </p:nvCxnSpPr>
        <p:spPr>
          <a:xfrm flipV="1">
            <a:off x="5436096" y="5422647"/>
            <a:ext cx="0" cy="395088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13">
            <a:extLst>
              <a:ext uri="{FF2B5EF4-FFF2-40B4-BE49-F238E27FC236}">
                <a16:creationId xmlns:a16="http://schemas.microsoft.com/office/drawing/2014/main" id="{B872CE8B-DF05-DF33-14B8-5A086E7B55D3}"/>
              </a:ext>
            </a:extLst>
          </p:cNvPr>
          <p:cNvSpPr/>
          <p:nvPr/>
        </p:nvSpPr>
        <p:spPr>
          <a:xfrm flipH="1" flipV="1">
            <a:off x="8631863" y="5128744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7855A9F9-71DB-178D-9BCA-F6E64E17B56F}"/>
              </a:ext>
            </a:extLst>
          </p:cNvPr>
          <p:cNvSpPr/>
          <p:nvPr/>
        </p:nvSpPr>
        <p:spPr>
          <a:xfrm>
            <a:off x="8493861" y="5803749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913127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>
            <a:off x="6588224" y="581508"/>
            <a:ext cx="1440160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/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Depletion Zone產生的電子位能差異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，應該加在兩端n與p的能帶圖上：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blipFill>
                <a:blip r:embed="rId3"/>
                <a:stretch>
                  <a:fillRect l="-66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DA5C5CE-B9D9-6435-6A00-199CE5D4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44931"/>
            <a:ext cx="3390900" cy="3721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/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左右兩端導帶的能量高度出現差距，也就是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構成了一個障礙。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blipFill>
                <a:blip r:embed="rId5"/>
                <a:stretch>
                  <a:fillRect l="-6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AD28594-6C86-B20F-E005-190811909B95}"/>
              </a:ext>
            </a:extLst>
          </p:cNvPr>
          <p:cNvSpPr txBox="1"/>
          <p:nvPr/>
        </p:nvSpPr>
        <p:spPr bwMode="auto">
          <a:xfrm>
            <a:off x="987215" y="504628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現在右端n的導帶電子，必須跳上到達左邊導帶的能高，才能往左流。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1BEA98B9-2094-B703-A77C-1BBEDE590722}"/>
              </a:ext>
            </a:extLst>
          </p:cNvPr>
          <p:cNvSpPr/>
          <p:nvPr/>
        </p:nvSpPr>
        <p:spPr>
          <a:xfrm>
            <a:off x="8101218" y="5209566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487004-66D9-16F9-7CF9-66FC0586EA0A}"/>
              </a:ext>
            </a:extLst>
          </p:cNvPr>
          <p:cNvCxnSpPr/>
          <p:nvPr/>
        </p:nvCxnSpPr>
        <p:spPr>
          <a:xfrm flipV="1">
            <a:off x="6444208" y="4909861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/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累積到使到達左邊導帶高，兩邊電子數量相同，電流就會抵消而達到穩定。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blipFill>
                <a:blip r:embed="rId6"/>
                <a:stretch>
                  <a:fillRect t="-10000" r="-15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C6610B-BE90-B470-B655-F13B8A5822DB}"/>
              </a:ext>
            </a:extLst>
          </p:cNvPr>
          <p:cNvCxnSpPr>
            <a:cxnSpLocks/>
          </p:cNvCxnSpPr>
          <p:nvPr/>
        </p:nvCxnSpPr>
        <p:spPr>
          <a:xfrm flipV="1">
            <a:off x="3203848" y="1385832"/>
            <a:ext cx="0" cy="903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>
            <a:extLst>
              <a:ext uri="{FF2B5EF4-FFF2-40B4-BE49-F238E27FC236}">
                <a16:creationId xmlns:a16="http://schemas.microsoft.com/office/drawing/2014/main" id="{0DE3272F-D1F9-5E3E-296B-D8AD2456D9A8}"/>
              </a:ext>
            </a:extLst>
          </p:cNvPr>
          <p:cNvSpPr/>
          <p:nvPr/>
        </p:nvSpPr>
        <p:spPr>
          <a:xfrm flipH="1">
            <a:off x="4194214" y="1209027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4D9CC-205E-30FB-6C81-0B396F863C13}"/>
              </a:ext>
            </a:extLst>
          </p:cNvPr>
          <p:cNvCxnSpPr>
            <a:cxnSpLocks/>
          </p:cNvCxnSpPr>
          <p:nvPr/>
        </p:nvCxnSpPr>
        <p:spPr>
          <a:xfrm flipV="1">
            <a:off x="5436096" y="1301958"/>
            <a:ext cx="0" cy="905215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Arrow 20">
            <a:extLst>
              <a:ext uri="{FF2B5EF4-FFF2-40B4-BE49-F238E27FC236}">
                <a16:creationId xmlns:a16="http://schemas.microsoft.com/office/drawing/2014/main" id="{CDE151BC-302E-9305-EDAE-00DAA203BE4D}"/>
              </a:ext>
            </a:extLst>
          </p:cNvPr>
          <p:cNvSpPr/>
          <p:nvPr/>
        </p:nvSpPr>
        <p:spPr>
          <a:xfrm>
            <a:off x="4131968" y="637583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5D4D4C97-8345-6C11-16CE-94C5C162C33F}"/>
              </a:ext>
            </a:extLst>
          </p:cNvPr>
          <p:cNvSpPr txBox="1"/>
          <p:nvPr/>
        </p:nvSpPr>
        <p:spPr bwMode="auto">
          <a:xfrm>
            <a:off x="986589" y="6276492"/>
            <a:ext cx="7905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可以說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</a:t>
            </a:r>
            <a:r>
              <a:rPr lang="zh-TW" altLang="en-US" sz="1800" dirty="0"/>
              <a:t>出現的電位差，阻止了電子由右向左的擴散繼續進行。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F3D5DFCB-7CB3-C1F6-ED57-D3E3AE8D1CCB}"/>
              </a:ext>
            </a:extLst>
          </p:cNvPr>
          <p:cNvSpPr/>
          <p:nvPr/>
        </p:nvSpPr>
        <p:spPr>
          <a:xfrm flipH="1">
            <a:off x="5247659" y="5601513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8ED6F-3CE8-7A2A-2A6A-EABC87154D10}"/>
              </a:ext>
            </a:extLst>
          </p:cNvPr>
          <p:cNvSpPr txBox="1"/>
          <p:nvPr/>
        </p:nvSpPr>
        <p:spPr bwMode="auto">
          <a:xfrm>
            <a:off x="989623" y="5458275"/>
            <a:ext cx="4883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向左電流變小，但向右電流並不被影響。</a:t>
            </a:r>
          </a:p>
        </p:txBody>
      </p:sp>
    </p:spTree>
    <p:extLst>
      <p:ext uri="{BB962C8B-B14F-4D97-AF65-F5344CB8AC3E}">
        <p14:creationId xmlns:p14="http://schemas.microsoft.com/office/powerpoint/2010/main" val="30257715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C8BD4-9A6F-EF7F-9FC0-D818A5F9E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1"/>
          <a:stretch/>
        </p:blipFill>
        <p:spPr>
          <a:xfrm>
            <a:off x="2247381" y="685633"/>
            <a:ext cx="3505200" cy="3571191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6009625" y="836712"/>
            <a:ext cx="2212997" cy="13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/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現在p-n間加上一順向的、正的電位差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，在介面左右能量差將縮小，如下圖：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blipFill>
                <a:blip r:embed="rId4"/>
                <a:stretch>
                  <a:fillRect l="-6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34065" y="4268043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左端p的價帶上方電子，依舊不受所加電壓影響。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986247" y="4256824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 flipH="1" flipV="1">
            <a:off x="3623195" y="1594315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019484" y="4683272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右端n的導帶下方，因熱達到左邊導帶能高的電子增加！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>
            <a:off x="3347192" y="1042230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732240" y="4648491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699130" y="1906453"/>
            <a:ext cx="0" cy="886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4914502" y="2146150"/>
            <a:ext cx="0" cy="340780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019484" y="5098501"/>
            <a:ext cx="5298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就是電子要跨越的門檻能差因加電壓變小，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034065" y="6325413"/>
            <a:ext cx="692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因此電子會淨流向左，隨電壓依指數增加的電流向右流。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4EA213-A5BA-F683-B01B-E9CE9A6FFD71}"/>
              </a:ext>
            </a:extLst>
          </p:cNvPr>
          <p:cNvSpPr/>
          <p:nvPr/>
        </p:nvSpPr>
        <p:spPr>
          <a:xfrm>
            <a:off x="3940955" y="1042230"/>
            <a:ext cx="1405169" cy="864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5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FDBA5DAB-D250-5EEF-890A-16026CD8E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6854837" y="2467619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/>
              <p:nvPr/>
            </p:nvSpPr>
            <p:spPr bwMode="auto">
              <a:xfrm>
                <a:off x="1019484" y="5503629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在導帶上電子的能量分佈是波茲曼分佈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84" y="5503629"/>
                <a:ext cx="7142437" cy="392993"/>
              </a:xfrm>
              <a:prstGeom prst="rect">
                <a:avLst/>
              </a:prstGeom>
              <a:blipFill>
                <a:blip r:embed="rId6"/>
                <a:stretch>
                  <a:fillRect l="-710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/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門檻降低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，達到的電子數就增加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倍！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blipFill>
                <a:blip r:embed="rId7"/>
                <a:stretch>
                  <a:fillRect l="-9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2762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DBB5A-A05D-F5C2-6B3A-AA0ED4C2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57" y="434917"/>
            <a:ext cx="3581400" cy="3835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754868" y="1298935"/>
            <a:ext cx="0" cy="766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>
            <a:off x="3750343" y="788987"/>
            <a:ext cx="191628" cy="21142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 flipH="1">
            <a:off x="3778320" y="1221909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V="1">
            <a:off x="4872362" y="2171166"/>
            <a:ext cx="0" cy="119086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2F4261-7F02-4AC2-7435-503F19BC5CC4}"/>
              </a:ext>
            </a:extLst>
          </p:cNvPr>
          <p:cNvSpPr txBox="1"/>
          <p:nvPr/>
        </p:nvSpPr>
        <p:spPr bwMode="auto">
          <a:xfrm>
            <a:off x="755577" y="4367711"/>
            <a:ext cx="7176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若p-n間加上一負的反向電位差，左右能量差加大，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82535F-01D0-185C-6000-20C948AF957C}"/>
              </a:ext>
            </a:extLst>
          </p:cNvPr>
          <p:cNvSpPr txBox="1"/>
          <p:nvPr/>
        </p:nvSpPr>
        <p:spPr bwMode="auto">
          <a:xfrm>
            <a:off x="730355" y="481054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左端p的價帶上方電子，依舊不受所加電壓影響。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2F1BB-9CF1-8FBA-F124-EA9563DEBD14}"/>
              </a:ext>
            </a:extLst>
          </p:cNvPr>
          <p:cNvCxnSpPr>
            <a:cxnSpLocks/>
          </p:cNvCxnSpPr>
          <p:nvPr/>
        </p:nvCxnSpPr>
        <p:spPr>
          <a:xfrm flipV="1">
            <a:off x="4854512" y="4781991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65ED3D-8A43-2294-4895-76261E6B81DC}"/>
              </a:ext>
            </a:extLst>
          </p:cNvPr>
          <p:cNvSpPr txBox="1"/>
          <p:nvPr/>
        </p:nvSpPr>
        <p:spPr bwMode="auto">
          <a:xfrm>
            <a:off x="730354" y="5214662"/>
            <a:ext cx="8064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右端n的導帶下方，因熱達到左邊導帶能高的電子則因門檻增加而減少！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CDD4C5-6C86-9913-98CD-53EED91726FB}"/>
              </a:ext>
            </a:extLst>
          </p:cNvPr>
          <p:cNvCxnSpPr>
            <a:cxnSpLocks/>
          </p:cNvCxnSpPr>
          <p:nvPr/>
        </p:nvCxnSpPr>
        <p:spPr>
          <a:xfrm flipV="1">
            <a:off x="5718365" y="5208439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36EB93-5A67-3599-E77D-B48C0B25E046}"/>
              </a:ext>
            </a:extLst>
          </p:cNvPr>
          <p:cNvSpPr txBox="1"/>
          <p:nvPr/>
        </p:nvSpPr>
        <p:spPr bwMode="auto">
          <a:xfrm>
            <a:off x="720371" y="5752028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因此電子會淨流向右，但只剩下半導體原來因室溫擾動產生的很小的導電度。</a:t>
            </a:r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134E279E-513E-9716-6554-D49E7253F613}"/>
              </a:ext>
            </a:extLst>
          </p:cNvPr>
          <p:cNvSpPr/>
          <p:nvPr/>
        </p:nvSpPr>
        <p:spPr>
          <a:xfrm flipH="1">
            <a:off x="8478810" y="6109208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0" name="Picture 29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0E082A95-2032-06C5-83F7-0D26F73CE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6336268" y="1175567"/>
            <a:ext cx="2306193" cy="11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0586AD94-4E24-A3E8-7A43-306AC6785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7039793" y="2626027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7E91167-11A7-8870-966A-5B00A0E35610}"/>
              </a:ext>
            </a:extLst>
          </p:cNvPr>
          <p:cNvSpPr/>
          <p:nvPr/>
        </p:nvSpPr>
        <p:spPr>
          <a:xfrm>
            <a:off x="4443938" y="985703"/>
            <a:ext cx="466379" cy="221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3521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Halliday10E\Image Gallery\CH41\halliday_10e_fig_41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32" y="2081552"/>
            <a:ext cx="4406708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1043608" y="2081552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84100" y="12735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電流只能朝單一方向流動！稱為整流器。</a:t>
            </a:r>
          </a:p>
        </p:txBody>
      </p:sp>
    </p:spTree>
    <p:extLst>
      <p:ext uri="{BB962C8B-B14F-4D97-AF65-F5344CB8AC3E}">
        <p14:creationId xmlns:p14="http://schemas.microsoft.com/office/powerpoint/2010/main" val="42355604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7333" y="436510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72558" y="4766090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333" y="5167076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左</a:t>
            </a:r>
            <a:r>
              <a:rPr lang="zh-TW" altLang="en-US" sz="1800" dirty="0"/>
              <a:t>邊電子離開後留下正電離子，右邊電子進入帶負電，薄層中會有一向右電場。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71091" y="5568063"/>
            <a:ext cx="6432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</a:t>
            </a:r>
            <a:r>
              <a:rPr lang="zh-TW" altLang="en-US" sz="1800" dirty="0"/>
              <a:t>間出現電位差！阻止擴散繼續進行，達成平衡。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333" y="741371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FA0B0-FEF1-B0A0-77DE-8C31BD96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0" y="1292785"/>
            <a:ext cx="5347419" cy="2786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4902-4ECA-ADF7-DD55-2D28597A6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8"/>
          <a:stretch/>
        </p:blipFill>
        <p:spPr>
          <a:xfrm>
            <a:off x="5497529" y="1321592"/>
            <a:ext cx="3600400" cy="2757649"/>
          </a:xfrm>
          <a:prstGeom prst="rect">
            <a:avLst/>
          </a:prstGeom>
        </p:spPr>
      </p:pic>
      <p:pic>
        <p:nvPicPr>
          <p:cNvPr id="13" name="Picture 1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242748A-4BA0-08D5-434A-CFBFFD468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6588224" y="98960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77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47BF0-F237-8007-0DDE-B8C5946E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9" y="174974"/>
            <a:ext cx="6852229" cy="3254026"/>
          </a:xfrm>
          <a:prstGeom prst="rect">
            <a:avLst/>
          </a:prstGeom>
        </p:spPr>
      </p:pic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7593114" y="402401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447"/>
          <a:stretch/>
        </p:blipFill>
        <p:spPr>
          <a:xfrm>
            <a:off x="293694" y="3879234"/>
            <a:ext cx="7126715" cy="2788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DDB6F-028A-C41E-82CA-792B32CFAAD0}"/>
              </a:ext>
            </a:extLst>
          </p:cNvPr>
          <p:cNvSpPr txBox="1"/>
          <p:nvPr/>
        </p:nvSpPr>
        <p:spPr bwMode="auto">
          <a:xfrm>
            <a:off x="53752" y="3469451"/>
            <a:ext cx="9036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Zone產生n-p間一正的電位差，電子位能差異，應該加在兩端n與p的能帶圖上：</a:t>
            </a:r>
          </a:p>
        </p:txBody>
      </p:sp>
    </p:spTree>
    <p:extLst>
      <p:ext uri="{BB962C8B-B14F-4D97-AF65-F5344CB8AC3E}">
        <p14:creationId xmlns:p14="http://schemas.microsoft.com/office/powerpoint/2010/main" val="31029162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447"/>
          <a:stretch/>
        </p:blipFill>
        <p:spPr>
          <a:xfrm>
            <a:off x="755576" y="949904"/>
            <a:ext cx="7126715" cy="2788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7AAB8-9AE5-C848-256E-44E90D603A9C}"/>
              </a:ext>
            </a:extLst>
          </p:cNvPr>
          <p:cNvSpPr txBox="1"/>
          <p:nvPr/>
        </p:nvSpPr>
        <p:spPr bwMode="auto">
          <a:xfrm>
            <a:off x="971600" y="3715963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讓我們專注於電子可能的流動：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479991-9F23-C181-0369-D42273B1B4C7}"/>
              </a:ext>
            </a:extLst>
          </p:cNvPr>
          <p:cNvCxnSpPr/>
          <p:nvPr/>
        </p:nvCxnSpPr>
        <p:spPr>
          <a:xfrm flipV="1">
            <a:off x="4572000" y="1669984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24B5C2-DEDD-9E83-EE9F-BB9F4DEB3EF8}"/>
              </a:ext>
            </a:extLst>
          </p:cNvPr>
          <p:cNvSpPr txBox="1"/>
          <p:nvPr/>
        </p:nvSpPr>
        <p:spPr bwMode="auto">
          <a:xfrm>
            <a:off x="964812" y="4138498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3B484A-B31C-17DE-46B8-321D46F071FC}"/>
              </a:ext>
            </a:extLst>
          </p:cNvPr>
          <p:cNvCxnSpPr>
            <a:cxnSpLocks/>
          </p:cNvCxnSpPr>
          <p:nvPr/>
        </p:nvCxnSpPr>
        <p:spPr>
          <a:xfrm flipV="1">
            <a:off x="5430348" y="4063064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AAC366FF-A2BC-C335-F94D-BA0FCFB58D70}"/>
              </a:ext>
            </a:extLst>
          </p:cNvPr>
          <p:cNvSpPr/>
          <p:nvPr/>
        </p:nvSpPr>
        <p:spPr>
          <a:xfrm>
            <a:off x="3491880" y="1880878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191D6041-6FF3-4768-C999-BCEB52598C6E}"/>
              </a:ext>
            </a:extLst>
          </p:cNvPr>
          <p:cNvSpPr/>
          <p:nvPr/>
        </p:nvSpPr>
        <p:spPr>
          <a:xfrm>
            <a:off x="7795526" y="4284595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EEFB9-CF51-F9A5-3E0B-6A8EE90234EC}"/>
              </a:ext>
            </a:extLst>
          </p:cNvPr>
          <p:cNvSpPr txBox="1"/>
          <p:nvPr/>
        </p:nvSpPr>
        <p:spPr bwMode="auto">
          <a:xfrm>
            <a:off x="971600" y="4575837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也可以由左端的導帶下方，因熱到達右邊傳導帶的能高，然後往右流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3BA2F630-72B7-E6A4-C5D2-E72138530350}"/>
              </a:ext>
            </a:extLst>
          </p:cNvPr>
          <p:cNvSpPr/>
          <p:nvPr/>
        </p:nvSpPr>
        <p:spPr>
          <a:xfrm flipH="1">
            <a:off x="8029417" y="4724953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D487BD-A268-E359-505D-AE210E6E2072}"/>
              </a:ext>
            </a:extLst>
          </p:cNvPr>
          <p:cNvCxnSpPr/>
          <p:nvPr/>
        </p:nvCxnSpPr>
        <p:spPr>
          <a:xfrm flipV="1">
            <a:off x="2627784" y="1669984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F07B70-EEA4-8A01-31D4-E7932F4349CA}"/>
              </a:ext>
            </a:extLst>
          </p:cNvPr>
          <p:cNvCxnSpPr/>
          <p:nvPr/>
        </p:nvCxnSpPr>
        <p:spPr>
          <a:xfrm flipV="1">
            <a:off x="6582476" y="4529853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Arrow 19">
            <a:extLst>
              <a:ext uri="{FF2B5EF4-FFF2-40B4-BE49-F238E27FC236}">
                <a16:creationId xmlns:a16="http://schemas.microsoft.com/office/drawing/2014/main" id="{999DF9EC-66DB-D0CF-BEC8-9A92B5CB7BAF}"/>
              </a:ext>
            </a:extLst>
          </p:cNvPr>
          <p:cNvSpPr/>
          <p:nvPr/>
        </p:nvSpPr>
        <p:spPr>
          <a:xfrm flipH="1">
            <a:off x="3531275" y="2061722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F2C38-E1C9-35A6-94A3-2A2BBD4684C2}"/>
              </a:ext>
            </a:extLst>
          </p:cNvPr>
          <p:cNvSpPr txBox="1"/>
          <p:nvPr/>
        </p:nvSpPr>
        <p:spPr bwMode="auto">
          <a:xfrm>
            <a:off x="971600" y="5013176"/>
            <a:ext cx="7699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兩個可能性能量差是一樣的，激發電子數量相同，因此電流會抵消。</a:t>
            </a:r>
          </a:p>
        </p:txBody>
      </p:sp>
    </p:spTree>
    <p:extLst>
      <p:ext uri="{BB962C8B-B14F-4D97-AF65-F5344CB8AC3E}">
        <p14:creationId xmlns:p14="http://schemas.microsoft.com/office/powerpoint/2010/main" val="80376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354205" y="5062327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能量等於：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263" y="5493641"/>
                <a:ext cx="3294753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263" y="4441336"/>
                <a:ext cx="2012409" cy="5821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7062" y="4441336"/>
                <a:ext cx="2742225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523228" y="4580733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4102980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/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0">
                <a:extLst>
                  <a:ext uri="{FF2B5EF4-FFF2-40B4-BE49-F238E27FC236}">
                    <a16:creationId xmlns:a16="http://schemas.microsoft.com/office/drawing/2014/main" id="{B883A3C3-967A-D4FA-4C4A-498559563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484" y="290117"/>
                <a:ext cx="1072473" cy="566694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3823755-3D78-13A1-F456-9CA190948AEA}"/>
              </a:ext>
            </a:extLst>
          </p:cNvPr>
          <p:cNvSpPr txBox="1"/>
          <p:nvPr/>
        </p:nvSpPr>
        <p:spPr bwMode="auto">
          <a:xfrm>
            <a:off x="2738219" y="431520"/>
            <a:ext cx="3102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角波數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Angular Wave Number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9B75F-081B-9797-2FC6-473CD276C359}"/>
              </a:ext>
            </a:extLst>
          </p:cNvPr>
          <p:cNvSpPr txBox="1"/>
          <p:nvPr/>
        </p:nvSpPr>
        <p:spPr bwMode="auto">
          <a:xfrm>
            <a:off x="5076056" y="5155199"/>
            <a:ext cx="3245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1800" dirty="0"/>
              <a:t>電子組成波包，群速度為：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/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68FEA2-FA4C-4EFF-A2DB-876424B7B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5563718"/>
                <a:ext cx="2502615" cy="619016"/>
              </a:xfrm>
              <a:prstGeom prst="rect">
                <a:avLst/>
              </a:prstGeom>
              <a:blipFill>
                <a:blip r:embed="rId8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644706" cy="3096344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 flipH="1">
            <a:off x="7146443" y="98227"/>
            <a:ext cx="1670843" cy="11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121137" y="3954808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現在n-p間加上一負的電位差，左右能量差縮小，如下圖，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/>
          <p:nvPr/>
        </p:nvCxnSpPr>
        <p:spPr>
          <a:xfrm flipV="1">
            <a:off x="6084168" y="5266505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80312" y="1800436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148064" y="1800436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203788" y="2169018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404938" y="1979521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</p:spTree>
    <p:extLst>
      <p:ext uri="{BB962C8B-B14F-4D97-AF65-F5344CB8AC3E}">
        <p14:creationId xmlns:p14="http://schemas.microsoft.com/office/powerpoint/2010/main" val="3818568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87" r="1"/>
          <a:stretch/>
        </p:blipFill>
        <p:spPr>
          <a:xfrm>
            <a:off x="4454680" y="118339"/>
            <a:ext cx="4297530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086077" y="3929060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若n-p間加上一正的電位差，左右能量差加大，如下圖，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084168" y="5482422"/>
            <a:ext cx="0" cy="360147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08304" y="1226079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076056" y="1226079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131780" y="1594661"/>
            <a:ext cx="81362" cy="10614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332930" y="1405164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09260-70ED-4F30-D9E7-E05479950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8" r="42854"/>
          <a:stretch/>
        </p:blipFill>
        <p:spPr>
          <a:xfrm>
            <a:off x="4454680" y="642206"/>
            <a:ext cx="868687" cy="30963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H="1" flipV="1">
            <a:off x="5549042" y="1139923"/>
            <a:ext cx="11614" cy="908591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060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22688" y="2352315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722688" y="5095185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22687" y="1161022"/>
            <a:ext cx="3214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順向 </a:t>
            </a:r>
            <a:r>
              <a:rPr lang="en-US" altLang="zh-TW" sz="1800" dirty="0"/>
              <a:t>Forward Bias</a:t>
            </a: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39731" y="3960952"/>
            <a:ext cx="2905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逆向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22721" y="1534893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n</a:t>
            </a:r>
            <a:r>
              <a:rPr lang="zh-TW" altLang="en-US" sz="1800" dirty="0"/>
              <a:t>，傳到介面，正好從右邊填補了離開的電子，電子可繼續向左滲透。</a:t>
            </a:r>
          </a:p>
        </p:txBody>
      </p:sp>
      <p:sp>
        <p:nvSpPr>
          <p:cNvPr id="4" name="矩形 3"/>
          <p:cNvSpPr/>
          <p:nvPr/>
        </p:nvSpPr>
        <p:spPr>
          <a:xfrm>
            <a:off x="722688" y="1913105"/>
            <a:ext cx="3997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因此電子繼續流入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。電流可以流動。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3820719" y="2352315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820719" y="4950736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750717" y="260815"/>
            <a:ext cx="3214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如此則通電時，方向不同，</a:t>
            </a:r>
            <a:endParaRPr lang="zh-CN" altLang="en-US" sz="1800" dirty="0"/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50717" y="630147"/>
            <a:ext cx="3070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結果完全不同！</a:t>
            </a:r>
            <a:endParaRPr lang="zh-CN" altLang="en-US" sz="1800" dirty="0"/>
          </a:p>
        </p:txBody>
      </p:sp>
      <p:pic>
        <p:nvPicPr>
          <p:cNvPr id="14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35BB049D-81DF-AF4D-A040-8925F94E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22776" b="32527"/>
          <a:stretch/>
        </p:blipFill>
        <p:spPr bwMode="auto">
          <a:xfrm>
            <a:off x="4710142" y="182071"/>
            <a:ext cx="3256604" cy="13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2">
            <a:extLst>
              <a:ext uri="{FF2B5EF4-FFF2-40B4-BE49-F238E27FC236}">
                <a16:creationId xmlns:a16="http://schemas.microsoft.com/office/drawing/2014/main" id="{36D5D808-7673-A442-8E36-C13B955BB38E}"/>
              </a:ext>
            </a:extLst>
          </p:cNvPr>
          <p:cNvSpPr txBox="1"/>
          <p:nvPr/>
        </p:nvSpPr>
        <p:spPr bwMode="auto">
          <a:xfrm>
            <a:off x="722721" y="4314186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p</a:t>
            </a:r>
            <a:r>
              <a:rPr lang="zh-TW" altLang="en-US" sz="1800" dirty="0"/>
              <a:t>，傳到介面，現在卻與從右邊滲透過來的電子擠在一起，搶奪電洞。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BCF62-A749-A848-AF52-4794BC87FB6B}"/>
              </a:ext>
            </a:extLst>
          </p:cNvPr>
          <p:cNvSpPr/>
          <p:nvPr/>
        </p:nvSpPr>
        <p:spPr>
          <a:xfrm>
            <a:off x="722688" y="4627761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介面上的電洞數量有限，電子無法繼續向右傳導。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103088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B88262-557B-B92E-9736-40FD4B264EC8}"/>
              </a:ext>
            </a:extLst>
          </p:cNvPr>
          <p:cNvSpPr/>
          <p:nvPr/>
        </p:nvSpPr>
        <p:spPr>
          <a:xfrm>
            <a:off x="4470457" y="142708"/>
            <a:ext cx="4643476" cy="6552728"/>
          </a:xfrm>
          <a:prstGeom prst="rect">
            <a:avLst/>
          </a:prstGeom>
          <a:solidFill>
            <a:srgbClr val="E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7352" y="2646813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114415" y="5034451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4040" y="1029706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加上順向電壓 </a:t>
            </a:r>
            <a:r>
              <a:rPr lang="en-US" altLang="zh-TW" sz="1800" dirty="0"/>
              <a:t>Forward Bias</a:t>
            </a:r>
            <a:r>
              <a:rPr lang="zh-TW" altLang="en-US" sz="1800" dirty="0"/>
              <a:t>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7352" y="4199222"/>
            <a:ext cx="382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若加上逆向電壓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584" y="1365304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內電子能量增加，</a:t>
            </a:r>
          </a:p>
        </p:txBody>
      </p:sp>
      <p:sp>
        <p:nvSpPr>
          <p:cNvPr id="4" name="矩形 3"/>
          <p:cNvSpPr/>
          <p:nvPr/>
        </p:nvSpPr>
        <p:spPr>
          <a:xfrm>
            <a:off x="82078" y="1745151"/>
            <a:ext cx="4335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有越多熱激發電子，具有足夠能量流入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919" y="4579088"/>
            <a:ext cx="34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內可以越過的電子大量減少。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 b="7901"/>
          <a:stretch/>
        </p:blipFill>
        <p:spPr bwMode="auto">
          <a:xfrm>
            <a:off x="3046345" y="2620127"/>
            <a:ext cx="75945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040855" y="5039936"/>
            <a:ext cx="797570" cy="14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8B3EF-0C3B-8C14-5B31-4877AAEB4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7"/>
          <a:stretch/>
        </p:blipFill>
        <p:spPr>
          <a:xfrm rot="60000">
            <a:off x="4540613" y="201491"/>
            <a:ext cx="4517335" cy="6455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62C9C1-5C06-F6CA-F7E1-F19AA8A098D2}"/>
              </a:ext>
            </a:extLst>
          </p:cNvPr>
          <p:cNvSpPr txBox="1"/>
          <p:nvPr/>
        </p:nvSpPr>
        <p:spPr bwMode="auto">
          <a:xfrm>
            <a:off x="102584" y="212339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因此淨電流向右，且是指數遞增。</a:t>
            </a:r>
            <a:endParaRPr lang="en-TW" sz="1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30607-217B-69CB-CB8C-92C72AAF9C0F}"/>
              </a:ext>
            </a:extLst>
          </p:cNvPr>
          <p:cNvCxnSpPr>
            <a:cxnSpLocks/>
          </p:cNvCxnSpPr>
          <p:nvPr/>
        </p:nvCxnSpPr>
        <p:spPr>
          <a:xfrm>
            <a:off x="4371387" y="2049986"/>
            <a:ext cx="2072821" cy="909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94171AA-D070-A718-20CC-A621E2115F42}"/>
              </a:ext>
            </a:extLst>
          </p:cNvPr>
          <p:cNvSpPr/>
          <p:nvPr/>
        </p:nvSpPr>
        <p:spPr>
          <a:xfrm>
            <a:off x="6444208" y="2780928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08366C-9FC6-5EA5-B71A-F8834503175F}"/>
              </a:ext>
            </a:extLst>
          </p:cNvPr>
          <p:cNvCxnSpPr>
            <a:cxnSpLocks/>
          </p:cNvCxnSpPr>
          <p:nvPr/>
        </p:nvCxnSpPr>
        <p:spPr>
          <a:xfrm>
            <a:off x="3275856" y="4675934"/>
            <a:ext cx="3284136" cy="483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22AFA29-C834-2700-580A-5D3BE5E12EE3}"/>
              </a:ext>
            </a:extLst>
          </p:cNvPr>
          <p:cNvSpPr/>
          <p:nvPr/>
        </p:nvSpPr>
        <p:spPr>
          <a:xfrm>
            <a:off x="6559993" y="4952116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832B68-2F72-4628-FED0-E533AB6A779B}"/>
              </a:ext>
            </a:extLst>
          </p:cNvPr>
          <p:cNvCxnSpPr>
            <a:cxnSpLocks/>
          </p:cNvCxnSpPr>
          <p:nvPr/>
        </p:nvCxnSpPr>
        <p:spPr>
          <a:xfrm>
            <a:off x="2109435" y="1550738"/>
            <a:ext cx="5558909" cy="2375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1">
            <a:extLst>
              <a:ext uri="{FF2B5EF4-FFF2-40B4-BE49-F238E27FC236}">
                <a16:creationId xmlns:a16="http://schemas.microsoft.com/office/drawing/2014/main" id="{5B2BB8ED-F880-1CD7-4631-E2383CB53B06}"/>
              </a:ext>
            </a:extLst>
          </p:cNvPr>
          <p:cNvSpPr txBox="1"/>
          <p:nvPr/>
        </p:nvSpPr>
        <p:spPr bwMode="auto">
          <a:xfrm>
            <a:off x="98370" y="182732"/>
            <a:ext cx="389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無電壓時，熱激發的電子可以傳播：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EF8747-B5F9-54CD-C0D7-2ECA05E2462D}"/>
              </a:ext>
            </a:extLst>
          </p:cNvPr>
          <p:cNvSpPr txBox="1"/>
          <p:nvPr/>
        </p:nvSpPr>
        <p:spPr bwMode="auto">
          <a:xfrm>
            <a:off x="84040" y="545141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但往右與往左的電子大致抵消。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6273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11" grpId="0"/>
      <p:bldP spid="17" grpId="0"/>
      <p:bldP spid="18" grpId="0" animBg="1"/>
      <p:bldP spid="2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 bwMode="auto">
          <a:xfrm>
            <a:off x="1649698" y="2853204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如果對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內輸入傳導電子，他們可以大量地流入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649698" y="5304321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的左邊再放一個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/>
              <a:t>並施以順向電壓，</a:t>
            </a:r>
          </a:p>
        </p:txBody>
      </p:sp>
      <p:sp>
        <p:nvSpPr>
          <p:cNvPr id="5" name="矩形 4"/>
          <p:cNvSpPr/>
          <p:nvPr/>
        </p:nvSpPr>
        <p:spPr>
          <a:xfrm>
            <a:off x="1649698" y="5712859"/>
            <a:ext cx="6968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傳導電子就可以由左邊的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大量地流入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，再大量流入右邊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3452266" y="2460502"/>
            <a:ext cx="1723456" cy="351643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 bwMode="auto">
          <a:xfrm>
            <a:off x="1649698" y="79263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介面中，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之間會有電位差！。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80CC8-5ACA-2C2D-17E2-1D90A6657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7" t="70418" r="14047"/>
          <a:stretch/>
        </p:blipFill>
        <p:spPr>
          <a:xfrm>
            <a:off x="2543821" y="1267503"/>
            <a:ext cx="3528392" cy="148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52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3961802" y="-625401"/>
            <a:ext cx="1669639" cy="41936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2465865" y="854615"/>
            <a:ext cx="3011079" cy="614362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 bwMode="auto">
          <a:xfrm>
            <a:off x="802662" y="5546607"/>
            <a:ext cx="8233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左邊的二極體的順向電壓控制流到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的電子，也就控制了流到右邊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/>
              <a:t>的電流大小。</a:t>
            </a:r>
            <a:endParaRPr lang="zh-CN" altLang="en-US" sz="1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8206" y="2420888"/>
            <a:ext cx="1690125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C4767-82E5-D2D6-727F-058055C13C40}"/>
              </a:ext>
            </a:extLst>
          </p:cNvPr>
          <p:cNvSpPr txBox="1"/>
          <p:nvPr/>
        </p:nvSpPr>
        <p:spPr bwMode="auto">
          <a:xfrm>
            <a:off x="2700324" y="6036725"/>
            <a:ext cx="3384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Bipolar Transistor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雙</a:t>
            </a:r>
            <a:r>
              <a:rPr lang="zh-TW" altLang="en-US" sz="1800" dirty="0"/>
              <a:t>極性電晶體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37695950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/>
              <a:t>transistor</a:t>
            </a:r>
            <a:endParaRPr lang="zh-TW" altLang="en-US" sz="1800" dirty="0"/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Reverse Bias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，電子進到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，在</a:t>
                </a:r>
                <a:r>
                  <a:rPr lang="zh-TW" altLang="en-US" sz="1800" dirty="0"/>
                  <a:t>介面遇左方來的電子。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blipFill>
                <a:blip r:embed="rId3"/>
                <a:stretch>
                  <a:fillRect l="-444" t="-6667" r="-29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，電子會由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被抽走進入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Emitter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電子無法繼續往左由流入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很小。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  <a:blipFill>
                <a:blip r:embed="rId5"/>
                <a:stretch>
                  <a:fillRect l="-1153" t="-6667" r="-28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來的，到介面上電子被電壓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推動，就能由繼續流入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blipFill>
                <a:blip r:embed="rId6"/>
                <a:stretch>
                  <a:fillRect l="-462" t="-6452" r="-3385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r="25373" b="32240"/>
          <a:stretch/>
        </p:blipFill>
        <p:spPr bwMode="auto">
          <a:xfrm>
            <a:off x="7822399" y="2414020"/>
            <a:ext cx="1089266" cy="12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687426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04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/>
              <a:t>transistor</a:t>
            </a:r>
            <a:endParaRPr lang="zh-TW" altLang="en-US" sz="1800" dirty="0"/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/>
                  <a:t>Reverse Bias</a:t>
                </a:r>
                <a:r>
                  <a:rPr lang="zh-TW" altLang="en-US" sz="1800" dirty="0"/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，因為</a:t>
                </a:r>
                <a:r>
                  <a:rPr lang="en-US" altLang="zh-TW" sz="1800" dirty="0"/>
                  <a:t>Base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沒有電洞，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blipFill>
                <a:blip r:embed="rId3"/>
                <a:stretch>
                  <a:fillRect l="-5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，電洞會由左方</a:t>
                </a:r>
                <a:r>
                  <a:rPr lang="en-US" altLang="zh-TW" sz="1800" dirty="0"/>
                  <a:t>emitter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流入很薄的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電流無法往右由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很小，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  <a:blipFill>
                <a:blip r:embed="rId5"/>
                <a:stretch>
                  <a:fillRect l="-98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這些流入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的電洞被電壓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推動，就能由繼續流入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blipFill>
                <a:blip r:embed="rId6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708920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01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27984" y="995193"/>
            <a:ext cx="3333750" cy="2257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27984" y="3922960"/>
            <a:ext cx="3333750" cy="176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22960"/>
            <a:ext cx="3333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45" y="4441533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5193"/>
            <a:ext cx="3333750" cy="22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51324" y="601366"/>
            <a:ext cx="322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audio amplifier</a:t>
            </a:r>
            <a:r>
              <a:rPr lang="zh-TW" altLang="en-US" sz="1800" dirty="0"/>
              <a:t> 音響放大器</a:t>
            </a:r>
            <a:endParaRPr lang="zh-CN" altLang="en-US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3404386"/>
            <a:ext cx="2319933" cy="10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991232"/>
            <a:ext cx="2952328" cy="22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293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842095-69A5-5A9C-5852-AAD62B7F9407}"/>
              </a:ext>
            </a:extLst>
          </p:cNvPr>
          <p:cNvSpPr txBox="1"/>
          <p:nvPr/>
        </p:nvSpPr>
        <p:spPr bwMode="auto">
          <a:xfrm>
            <a:off x="2021609" y="18864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金屬氧化物半導體、場效型電晶體 </a:t>
            </a: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C447A-3B9F-72BE-8480-7C7F009006B8}"/>
              </a:ext>
            </a:extLst>
          </p:cNvPr>
          <p:cNvSpPr txBox="1"/>
          <p:nvPr/>
        </p:nvSpPr>
        <p:spPr bwMode="auto">
          <a:xfrm>
            <a:off x="2011957" y="57049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Metal-Oxide-Semiconductor Field Effect Transistor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5B51-5F66-E11B-FB0A-D9055072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24944"/>
            <a:ext cx="5605367" cy="3879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63E49-EBEE-1649-F13A-A1B5CE76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945" y="953783"/>
            <a:ext cx="5616624" cy="19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2" descr="D:\Dropbox\Documents\課程\YoungTextBook\Images\Chapter41\A_Images\A_Figures_and_Photos\41_01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97" y="487185"/>
            <a:ext cx="2592462" cy="21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/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55BF59-911F-433B-2927-DE9B59610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50" y="2978207"/>
                <a:ext cx="2133818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/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793F0D-34AF-ED06-6BE6-FA474314F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769" y="2978207"/>
                <a:ext cx="213381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/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37E37C-F36D-6EE4-B8ED-1113DEDBF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1587" y="2984614"/>
                <a:ext cx="2133819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/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15">
                <a:extLst>
                  <a:ext uri="{FF2B5EF4-FFF2-40B4-BE49-F238E27FC236}">
                    <a16:creationId xmlns:a16="http://schemas.microsoft.com/office/drawing/2014/main" id="{280C5DCA-2AD7-4CC2-B3AD-64A7EDF3A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50" y="4089848"/>
                <a:ext cx="1954894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/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A60E071B-14DA-6CCA-9BCA-486E00998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607" y="4105977"/>
                <a:ext cx="1960537" cy="720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/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5">
                <a:extLst>
                  <a:ext uri="{FF2B5EF4-FFF2-40B4-BE49-F238E27FC236}">
                    <a16:creationId xmlns:a16="http://schemas.microsoft.com/office/drawing/2014/main" id="{00E45750-7074-65B4-B0C9-A952FFE70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693" y="4085261"/>
                <a:ext cx="1958100" cy="7203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/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960739-3C52-3DF6-AC54-DF3C2190D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7607" y="4921464"/>
                <a:ext cx="2721578" cy="648126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/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1F1FD11D-0CB4-4DC2-CB87-309BE558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7577" y="5703984"/>
                <a:ext cx="5423216" cy="7962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5">
            <a:extLst>
              <a:ext uri="{FF2B5EF4-FFF2-40B4-BE49-F238E27FC236}">
                <a16:creationId xmlns:a16="http://schemas.microsoft.com/office/drawing/2014/main" id="{BB749685-8860-A425-4E08-9E9E7A66B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896449"/>
            <a:ext cx="4669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別忘了：自由電子氣的電子還是比較像波！</a:t>
            </a:r>
          </a:p>
        </p:txBody>
      </p:sp>
      <p:sp>
        <p:nvSpPr>
          <p:cNvPr id="2" name="文字方塊 15">
            <a:extLst>
              <a:ext uri="{FF2B5EF4-FFF2-40B4-BE49-F238E27FC236}">
                <a16:creationId xmlns:a16="http://schemas.microsoft.com/office/drawing/2014/main" id="{5119D71F-9FC5-13BF-3C18-807ED750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103" y="449906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dirty="0">
                <a:latin typeface="Times New Roman" charset="0"/>
                <a:cs typeface="Times New Roman" charset="0"/>
              </a:rPr>
              <a:t>三維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簡化為三個一維</a:t>
            </a:r>
            <a:r>
              <a:rPr lang="en-US" altLang="zh-TW" dirty="0">
                <a:latin typeface="Times New Roman" charset="0"/>
                <a:cs typeface="Times New Roman" charset="0"/>
              </a:rPr>
              <a:t>Box</a:t>
            </a:r>
            <a:r>
              <a:rPr lang="zh-TW" altLang="en-US" dirty="0">
                <a:latin typeface="Times New Roman" charset="0"/>
                <a:cs typeface="Times New Roman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9D1EB-5DBC-D3C3-53CF-8A022E18F322}"/>
              </a:ext>
            </a:extLst>
          </p:cNvPr>
          <p:cNvSpPr txBox="1"/>
          <p:nvPr/>
        </p:nvSpPr>
        <p:spPr bwMode="auto">
          <a:xfrm>
            <a:off x="4025103" y="1323482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注意箱壁上波函數必須是零！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67D9F-D66B-1C06-F58B-4A781AAEF665}"/>
              </a:ext>
            </a:extLst>
          </p:cNvPr>
          <p:cNvSpPr txBox="1"/>
          <p:nvPr/>
        </p:nvSpPr>
        <p:spPr bwMode="auto">
          <a:xfrm>
            <a:off x="4025103" y="1756954"/>
            <a:ext cx="514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每一個方向有一個量子數，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/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一組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/>
                  <a:t>對應一個態！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28B3-AE42-F6EC-DD64-D203B4CAA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25103" y="2147393"/>
                <a:ext cx="4572000" cy="411010"/>
              </a:xfrm>
              <a:prstGeom prst="rect">
                <a:avLst/>
              </a:prstGeom>
              <a:blipFill>
                <a:blip r:embed="rId11"/>
                <a:stretch>
                  <a:fillRect l="-1108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C11BDF61-80E3-F839-1428-2614089718C5}"/>
              </a:ext>
            </a:extLst>
          </p:cNvPr>
          <p:cNvSpPr/>
          <p:nvPr/>
        </p:nvSpPr>
        <p:spPr>
          <a:xfrm>
            <a:off x="1547664" y="3068960"/>
            <a:ext cx="576064" cy="826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/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0">
                <a:extLst>
                  <a:ext uri="{FF2B5EF4-FFF2-40B4-BE49-F238E27FC236}">
                    <a16:creationId xmlns:a16="http://schemas.microsoft.com/office/drawing/2014/main" id="{EEC75E53-1BF2-10CB-6FA6-2C8E7D7B0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144" y="2693221"/>
                <a:ext cx="36110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1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8BA24-C34B-993A-0A27-582CF626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3693366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FC973-AD9B-3438-5736-06A40977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/>
          <a:stretch/>
        </p:blipFill>
        <p:spPr>
          <a:xfrm>
            <a:off x="4499991" y="1103351"/>
            <a:ext cx="3693366" cy="209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/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如此以閘電壓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blipFill>
                <a:blip r:embed="rId4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/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blipFill>
                <a:blip r:embed="rId5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2">
            <a:extLst>
              <a:ext uri="{FF2B5EF4-FFF2-40B4-BE49-F238E27FC236}">
                <a16:creationId xmlns:a16="http://schemas.microsoft.com/office/drawing/2014/main" id="{9E72297D-5ED5-9F4E-1CB4-3340116F8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947816" y="3391126"/>
            <a:ext cx="1669639" cy="419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F4789-A0E5-E0EE-4DB4-091B2A83E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063" y="4885294"/>
            <a:ext cx="3200400" cy="14351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056C870-1456-357B-76EA-9AEAD5E07BA3}"/>
              </a:ext>
            </a:extLst>
          </p:cNvPr>
          <p:cNvSpPr/>
          <p:nvPr/>
        </p:nvSpPr>
        <p:spPr>
          <a:xfrm>
            <a:off x="6300192" y="4653136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/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/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>
            <a:extLst>
              <a:ext uri="{FF2B5EF4-FFF2-40B4-BE49-F238E27FC236}">
                <a16:creationId xmlns:a16="http://schemas.microsoft.com/office/drawing/2014/main" id="{07C97AAB-D698-F4F6-85BB-3A0E784934F4}"/>
              </a:ext>
            </a:extLst>
          </p:cNvPr>
          <p:cNvSpPr/>
          <p:nvPr/>
        </p:nvSpPr>
        <p:spPr>
          <a:xfrm rot="16200000">
            <a:off x="5702075" y="5502621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/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120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Young\Chapter42\A_Images\A_Figures_and_Photos\42_35_Figure.jpg">
            <a:extLst>
              <a:ext uri="{FF2B5EF4-FFF2-40B4-BE49-F238E27FC236}">
                <a16:creationId xmlns:a16="http://schemas.microsoft.com/office/drawing/2014/main" id="{27FC58C9-7FF7-8744-A018-09518F8F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27" y="3147404"/>
            <a:ext cx="4724441" cy="28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1A9B1-EE31-334E-B46B-68B38155B882}"/>
              </a:ext>
            </a:extLst>
          </p:cNvPr>
          <p:cNvSpPr txBox="1"/>
          <p:nvPr/>
        </p:nvSpPr>
        <p:spPr bwMode="auto">
          <a:xfrm>
            <a:off x="3131841" y="6236526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</a:t>
            </a:r>
            <a:r>
              <a:rPr lang="en-TW" sz="1800" dirty="0"/>
              <a:t>積體電路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28355-5E94-E21D-0112-1FE93A16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26" y="1490426"/>
            <a:ext cx="4724441" cy="1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10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AFADDD-7A5D-DEAD-FCAB-833478374A36}"/>
              </a:ext>
            </a:extLst>
          </p:cNvPr>
          <p:cNvSpPr/>
          <p:nvPr/>
        </p:nvSpPr>
        <p:spPr>
          <a:xfrm>
            <a:off x="6417807" y="4933149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735457-8AD6-5EE7-9A3B-6372099A93B3}"/>
              </a:ext>
            </a:extLst>
          </p:cNvPr>
          <p:cNvSpPr/>
          <p:nvPr/>
        </p:nvSpPr>
        <p:spPr>
          <a:xfrm>
            <a:off x="3582699" y="4918092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CFF43-1DD2-FBF7-8C4D-4C70B6D96FAF}"/>
              </a:ext>
            </a:extLst>
          </p:cNvPr>
          <p:cNvSpPr/>
          <p:nvPr/>
        </p:nvSpPr>
        <p:spPr>
          <a:xfrm>
            <a:off x="727487" y="4941168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2DD970-CB37-5FD0-AB2A-E97F693D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7" y="1340769"/>
            <a:ext cx="2218756" cy="32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60A0EE-52A3-7C85-AB97-525B0925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2258737" cy="32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05FE8-DE2A-A840-5900-28EE6AF459E2}"/>
              </a:ext>
            </a:extLst>
          </p:cNvPr>
          <p:cNvSpPr txBox="1"/>
          <p:nvPr/>
        </p:nvSpPr>
        <p:spPr bwMode="auto">
          <a:xfrm>
            <a:off x="3677306" y="759100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Logical Gates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429083C-BD83-BB63-1363-5A3AFBDD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1" y="4941168"/>
            <a:ext cx="2088232" cy="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 symbol">
            <a:extLst>
              <a:ext uri="{FF2B5EF4-FFF2-40B4-BE49-F238E27FC236}">
                <a16:creationId xmlns:a16="http://schemas.microsoft.com/office/drawing/2014/main" id="{3F15F974-48DF-F3C2-AC5A-2833A157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78E2412-0FA7-A3BF-C2BD-29760BD6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60632"/>
            <a:ext cx="1270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4BD7E01-25C7-C53F-FE7D-B826DE6E3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44503"/>
            <a:ext cx="1752600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69CDE-81E8-CDA0-7F66-5FED25ECA595}"/>
              </a:ext>
            </a:extLst>
          </p:cNvPr>
          <p:cNvSpPr txBox="1"/>
          <p:nvPr/>
        </p:nvSpPr>
        <p:spPr bwMode="auto">
          <a:xfrm>
            <a:off x="3573758" y="5833109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電晶體可以組成邏輯閘門！</a:t>
            </a:r>
          </a:p>
        </p:txBody>
      </p:sp>
    </p:spTree>
    <p:extLst>
      <p:ext uri="{BB962C8B-B14F-4D97-AF65-F5344CB8AC3E}">
        <p14:creationId xmlns:p14="http://schemas.microsoft.com/office/powerpoint/2010/main" val="30672320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7CF743-E6A1-3897-D225-493366C9D436}"/>
              </a:ext>
            </a:extLst>
          </p:cNvPr>
          <p:cNvSpPr/>
          <p:nvPr/>
        </p:nvSpPr>
        <p:spPr>
          <a:xfrm>
            <a:off x="3419872" y="1340769"/>
            <a:ext cx="273630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D644F1-E1BE-2F64-52E7-AEDC292B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50" y="3269127"/>
            <a:ext cx="3759153" cy="28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4D4D2-E561-7802-4E7F-82A344FAC250}"/>
              </a:ext>
            </a:extLst>
          </p:cNvPr>
          <p:cNvSpPr txBox="1"/>
          <p:nvPr/>
        </p:nvSpPr>
        <p:spPr bwMode="auto">
          <a:xfrm>
            <a:off x="3388338" y="896376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i="0" u="none" strike="noStrike" dirty="0">
                <a:solidFill>
                  <a:srgbClr val="000000"/>
                </a:solidFill>
                <a:effectLst/>
                <a:latin typeface="+mn-lt"/>
              </a:rPr>
              <a:t>Half adder </a:t>
            </a:r>
            <a:r>
              <a:rPr lang="en-GB" sz="1800" dirty="0">
                <a:latin typeface="+mn-lt"/>
              </a:rPr>
              <a:t>logic circuits</a:t>
            </a:r>
            <a:endParaRPr lang="en-GB" sz="180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077C7EF-06AD-DFC5-849F-E981BECF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60962"/>
            <a:ext cx="2555776" cy="14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3271F-B0CD-9A25-BC01-81376227EEC9}"/>
              </a:ext>
            </a:extLst>
          </p:cNvPr>
          <p:cNvSpPr txBox="1"/>
          <p:nvPr/>
        </p:nvSpPr>
        <p:spPr bwMode="auto">
          <a:xfrm>
            <a:off x="2971650" y="480718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邏輯閘門可以組成演算電路！</a:t>
            </a:r>
          </a:p>
        </p:txBody>
      </p:sp>
    </p:spTree>
    <p:extLst>
      <p:ext uri="{BB962C8B-B14F-4D97-AF65-F5344CB8AC3E}">
        <p14:creationId xmlns:p14="http://schemas.microsoft.com/office/powerpoint/2010/main" val="5608457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Z:\Dropbox\Documents\課程\Young\Chapter42\A_Images\A_Figures_and_Photos\42_3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66" y="374922"/>
            <a:ext cx="4555728" cy="31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49" y="3645024"/>
            <a:ext cx="3539162" cy="24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9998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221BBA-9379-4146-90A7-FC6AD7E3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6" y="235596"/>
            <a:ext cx="3547348" cy="27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D93CF9-0B72-4E4E-AAE6-393301FC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40" y="3084567"/>
            <a:ext cx="357301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045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20072" y="598376"/>
            <a:ext cx="2802599" cy="2861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98376"/>
            <a:ext cx="2802599" cy="286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8289831-B061-B84B-86D1-C7381968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8376"/>
            <a:ext cx="384624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511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83ECD72-03C6-6B45-B37D-0F962A91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3B3597-3399-104E-989E-D6DDD103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18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68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圖片 2" descr="afg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2080"/>
            <a:ext cx="2967916" cy="289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文字方塊 4"/>
          <p:cNvSpPr txBox="1">
            <a:spLocks noChangeArrowheads="1"/>
          </p:cNvSpPr>
          <p:nvPr/>
        </p:nvSpPr>
        <p:spPr bwMode="auto">
          <a:xfrm>
            <a:off x="1341321" y="5326086"/>
            <a:ext cx="7119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若是加上一個電場，所有自由電子在同一方向會多一個位移！</a:t>
            </a:r>
          </a:p>
        </p:txBody>
      </p:sp>
      <p:sp>
        <p:nvSpPr>
          <p:cNvPr id="14342" name="文字方塊 5"/>
          <p:cNvSpPr txBox="1">
            <a:spLocks noChangeArrowheads="1"/>
          </p:cNvSpPr>
          <p:nvPr/>
        </p:nvSpPr>
        <p:spPr bwMode="auto">
          <a:xfrm>
            <a:off x="1341321" y="3913402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即使沒有外加電場，導體中電子也</a:t>
            </a:r>
            <a:r>
              <a:rPr lang="zh-CN" altLang="en-US" sz="1800" dirty="0"/>
              <a:t>不是靜止不動的</a:t>
            </a:r>
            <a:r>
              <a:rPr lang="zh-TW" altLang="en-US" sz="1800" dirty="0"/>
              <a:t>！</a:t>
            </a:r>
          </a:p>
        </p:txBody>
      </p:sp>
      <p:sp>
        <p:nvSpPr>
          <p:cNvPr id="14343" name="文字方塊 6"/>
          <p:cNvSpPr txBox="1">
            <a:spLocks noChangeArrowheads="1"/>
          </p:cNvSpPr>
          <p:nvPr/>
        </p:nvSpPr>
        <p:spPr bwMode="auto">
          <a:xfrm>
            <a:off x="1341321" y="4765608"/>
            <a:ext cx="7263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但每一個電子的位移彼此無關，平均總位移為零！也就沒有電流。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CEEAF562-26CA-484C-9467-064526C65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21" y="4339505"/>
            <a:ext cx="633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電子在導體中如氣體分子般混亂地移動！</a:t>
            </a:r>
          </a:p>
        </p:txBody>
      </p:sp>
      <p:sp>
        <p:nvSpPr>
          <p:cNvPr id="8" name="文字方塊 6">
            <a:extLst>
              <a:ext uri="{FF2B5EF4-FFF2-40B4-BE49-F238E27FC236}">
                <a16:creationId xmlns:a16="http://schemas.microsoft.com/office/drawing/2014/main" id="{B4D8280E-1F65-E745-892F-04A06067F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321" y="5737879"/>
            <a:ext cx="7263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電子平均總位移不為零！也就產生電流。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F4C2CF-8424-BD75-B429-A4B9A24463C6}"/>
              </a:ext>
            </a:extLst>
          </p:cNvPr>
          <p:cNvSpPr txBox="1"/>
          <p:nvPr/>
        </p:nvSpPr>
        <p:spPr bwMode="auto">
          <a:xfrm>
            <a:off x="1341321" y="6149672"/>
            <a:ext cx="4670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我們可以估計電子平均動得多快！</a:t>
            </a:r>
          </a:p>
        </p:txBody>
      </p:sp>
      <p:pic>
        <p:nvPicPr>
          <p:cNvPr id="10" name="Picture 7" descr="C:\Users\Chia-Hung Chang\Downloads\Data\Knight\Media\Chapter31\Images\31_13Figurea-F.jpg">
            <a:extLst>
              <a:ext uri="{FF2B5EF4-FFF2-40B4-BE49-F238E27FC236}">
                <a16:creationId xmlns:a16="http://schemas.microsoft.com/office/drawing/2014/main" id="{BEF0DF6A-DE3D-D799-0B5F-1B69749F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8996"/>
            <a:ext cx="29337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4478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1419189" y="1904087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</a:t>
            </a:r>
          </a:p>
        </p:txBody>
      </p:sp>
      <p:pic>
        <p:nvPicPr>
          <p:cNvPr id="15366" name="Picture 7" descr="C:\Users\Chia-Hung Chang\Downloads\Data\Knight\Media\Chapter31\Images\31_13Figurea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21" y="2854762"/>
            <a:ext cx="2556763" cy="29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C:\Users\Chia-Hung Chang\Downloads\Data\Knight\Media\Chapter31\Images\31_13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986" y="2854762"/>
            <a:ext cx="31242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7"/>
          <p:cNvSpPr txBox="1">
            <a:spLocks noChangeArrowheads="1"/>
          </p:cNvSpPr>
          <p:nvPr/>
        </p:nvSpPr>
        <p:spPr bwMode="auto">
          <a:xfrm>
            <a:off x="4923451" y="1905674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zh-TW" sz="1800" i="1" dirty="0"/>
              <a:t>τ</a:t>
            </a:r>
            <a:r>
              <a:rPr lang="zh-TW" altLang="en-US" sz="1800" i="1" dirty="0"/>
              <a:t> </a:t>
            </a:r>
            <a:r>
              <a:rPr lang="zh-TW" altLang="en-US" sz="1800" dirty="0"/>
              <a:t>是兩次碰撞間的平均間隔時間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𝑒𝐸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39883"/>
                <a:ext cx="1444049" cy="610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9971" y="1812364"/>
                <a:ext cx="1745478" cy="56669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87AB060E-AFE1-454D-B0AD-381864D502CE}"/>
              </a:ext>
            </a:extLst>
          </p:cNvPr>
          <p:cNvSpPr txBox="1"/>
          <p:nvPr/>
        </p:nvSpPr>
        <p:spPr bwMode="auto">
          <a:xfrm>
            <a:off x="1426523" y="360654"/>
            <a:ext cx="3474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電場對電子產生一加速度：</a:t>
            </a:r>
            <a:endParaRPr kumimoji="1"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7B6BD3A-65E0-0443-A0C1-E5FAAC19A896}"/>
              </a:ext>
            </a:extLst>
          </p:cNvPr>
          <p:cNvSpPr txBox="1"/>
          <p:nvPr/>
        </p:nvSpPr>
        <p:spPr bwMode="auto">
          <a:xfrm>
            <a:off x="1435175" y="1366539"/>
            <a:ext cx="7386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我們可以兩次碰撞間，電子的</a:t>
            </a:r>
            <a:r>
              <a:rPr kumimoji="1" lang="zh-TW" altLang="en-US" sz="1800" dirty="0"/>
              <a:t>平均速度，來估計電子漂移的平均速度。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766C4CA-F80B-F147-AC13-EF45B967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88" y="2414390"/>
            <a:ext cx="44104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平均漂移速度與電場成正比。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5D3D-1C19-7870-3F0A-3B437BAC2FA7}"/>
              </a:ext>
            </a:extLst>
          </p:cNvPr>
          <p:cNvSpPr txBox="1"/>
          <p:nvPr/>
        </p:nvSpPr>
        <p:spPr bwMode="auto">
          <a:xfrm>
            <a:off x="1419188" y="953967"/>
            <a:ext cx="7515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這是等加速度運動，電子速度一直增加，直到與離子碰撞後大致歸零。</a:t>
            </a:r>
          </a:p>
        </p:txBody>
      </p:sp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1B02AA23-CF42-0EA5-C7A0-6568763A7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5" b="13150"/>
          <a:stretch/>
        </p:blipFill>
        <p:spPr>
          <a:xfrm>
            <a:off x="6221448" y="2871089"/>
            <a:ext cx="2634887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41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10650</TotalTime>
  <Words>5131</Words>
  <Application>Microsoft Macintosh PowerPoint</Application>
  <PresentationFormat>On-screen Show (4:3)</PresentationFormat>
  <Paragraphs>670</Paragraphs>
  <Slides>155</Slides>
  <Notes>0</Notes>
  <HiddenSlides>75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155</vt:i4>
      </vt:variant>
    </vt:vector>
  </HeadingPairs>
  <TitlesOfParts>
    <vt:vector size="165" baseType="lpstr">
      <vt:lpstr>MingLiU</vt:lpstr>
      <vt:lpstr>PMingLiU</vt:lpstr>
      <vt:lpstr>Arial</vt:lpstr>
      <vt:lpstr>Calibri</vt:lpstr>
      <vt:lpstr>Cambria Math</vt:lpstr>
      <vt:lpstr>Helvetica Neue</vt:lpstr>
      <vt:lpstr>Times New Roman</vt:lpstr>
      <vt:lpstr>Office 佈景主題</vt:lpstr>
      <vt:lpstr>方程式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527</cp:revision>
  <dcterms:created xsi:type="dcterms:W3CDTF">2008-03-17T12:32:20Z</dcterms:created>
  <dcterms:modified xsi:type="dcterms:W3CDTF">2024-04-12T14:33:41Z</dcterms:modified>
</cp:coreProperties>
</file>