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564" r:id="rId2"/>
    <p:sldId id="1882" r:id="rId3"/>
    <p:sldId id="1856" r:id="rId4"/>
    <p:sldId id="1898" r:id="rId5"/>
    <p:sldId id="1870" r:id="rId6"/>
    <p:sldId id="1883" r:id="rId7"/>
    <p:sldId id="1858" r:id="rId8"/>
    <p:sldId id="1884" r:id="rId9"/>
    <p:sldId id="1885" r:id="rId10"/>
    <p:sldId id="1859" r:id="rId11"/>
    <p:sldId id="1860" r:id="rId12"/>
    <p:sldId id="1861" r:id="rId13"/>
    <p:sldId id="1862" r:id="rId14"/>
    <p:sldId id="1863" r:id="rId15"/>
    <p:sldId id="1864" r:id="rId16"/>
    <p:sldId id="1865" r:id="rId17"/>
    <p:sldId id="1866" r:id="rId18"/>
    <p:sldId id="1867" r:id="rId19"/>
    <p:sldId id="1868" r:id="rId20"/>
    <p:sldId id="1895" r:id="rId21"/>
    <p:sldId id="1869" r:id="rId22"/>
    <p:sldId id="1880" r:id="rId23"/>
    <p:sldId id="1881" r:id="rId24"/>
    <p:sldId id="1890" r:id="rId25"/>
    <p:sldId id="338" r:id="rId26"/>
    <p:sldId id="332" r:id="rId27"/>
    <p:sldId id="1894" r:id="rId28"/>
    <p:sldId id="497" r:id="rId29"/>
    <p:sldId id="498" r:id="rId30"/>
    <p:sldId id="334" r:id="rId31"/>
    <p:sldId id="335" r:id="rId32"/>
    <p:sldId id="345" r:id="rId33"/>
    <p:sldId id="528" r:id="rId34"/>
    <p:sldId id="1899" r:id="rId35"/>
    <p:sldId id="1889" r:id="rId36"/>
    <p:sldId id="575" r:id="rId37"/>
    <p:sldId id="594" r:id="rId38"/>
    <p:sldId id="565" r:id="rId39"/>
    <p:sldId id="579" r:id="rId40"/>
    <p:sldId id="581" r:id="rId41"/>
    <p:sldId id="1897" r:id="rId42"/>
    <p:sldId id="1796" r:id="rId43"/>
    <p:sldId id="1798" r:id="rId44"/>
    <p:sldId id="1797" r:id="rId45"/>
    <p:sldId id="588" r:id="rId46"/>
    <p:sldId id="589" r:id="rId47"/>
    <p:sldId id="1892" r:id="rId48"/>
    <p:sldId id="591" r:id="rId49"/>
    <p:sldId id="1780" r:id="rId50"/>
    <p:sldId id="1791" r:id="rId51"/>
    <p:sldId id="584" r:id="rId52"/>
    <p:sldId id="587" r:id="rId53"/>
    <p:sldId id="592" r:id="rId54"/>
    <p:sldId id="1896" r:id="rId55"/>
    <p:sldId id="1792" r:id="rId56"/>
    <p:sldId id="1793" r:id="rId57"/>
    <p:sldId id="1854" r:id="rId58"/>
    <p:sldId id="361" r:id="rId59"/>
    <p:sldId id="1886" r:id="rId60"/>
    <p:sldId id="1888" r:id="rId61"/>
    <p:sldId id="1787" r:id="rId62"/>
    <p:sldId id="1783" r:id="rId63"/>
    <p:sldId id="1784" r:id="rId64"/>
    <p:sldId id="1785" r:id="rId65"/>
    <p:sldId id="1786" r:id="rId66"/>
    <p:sldId id="1781" r:id="rId67"/>
    <p:sldId id="1782" r:id="rId68"/>
    <p:sldId id="1891" r:id="rId69"/>
    <p:sldId id="1800" r:id="rId70"/>
    <p:sldId id="1779" r:id="rId71"/>
    <p:sldId id="1801" r:id="rId72"/>
    <p:sldId id="1820" r:id="rId73"/>
    <p:sldId id="1809" r:id="rId74"/>
    <p:sldId id="1803" r:id="rId75"/>
    <p:sldId id="1815" r:id="rId76"/>
    <p:sldId id="331" r:id="rId77"/>
    <p:sldId id="522" r:id="rId78"/>
    <p:sldId id="368" r:id="rId79"/>
    <p:sldId id="337" r:id="rId80"/>
    <p:sldId id="521" r:id="rId81"/>
    <p:sldId id="1814" r:id="rId82"/>
    <p:sldId id="562" r:id="rId83"/>
    <p:sldId id="1813" r:id="rId84"/>
    <p:sldId id="516" r:id="rId85"/>
    <p:sldId id="526" r:id="rId86"/>
    <p:sldId id="1829" r:id="rId87"/>
    <p:sldId id="1827" r:id="rId88"/>
    <p:sldId id="1828" r:id="rId89"/>
    <p:sldId id="371" r:id="rId90"/>
    <p:sldId id="1826" r:id="rId91"/>
    <p:sldId id="1825" r:id="rId92"/>
    <p:sldId id="1804" r:id="rId93"/>
    <p:sldId id="1805" r:id="rId94"/>
    <p:sldId id="1806" r:id="rId95"/>
    <p:sldId id="1807" r:id="rId96"/>
    <p:sldId id="1808" r:id="rId97"/>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47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33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78"/>
    <p:restoredTop sz="96197" autoAdjust="0"/>
  </p:normalViewPr>
  <p:slideViewPr>
    <p:cSldViewPr>
      <p:cViewPr varScale="1">
        <p:scale>
          <a:sx n="107" d="100"/>
          <a:sy n="107" d="100"/>
        </p:scale>
        <p:origin x="160" y="624"/>
      </p:cViewPr>
      <p:guideLst>
        <p:guide orient="horz" pos="247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2F0E8003-1474-4B8E-940D-84CB7D9A8EA3}" type="datetimeFigureOut">
              <a:rPr lang="zh-TW" altLang="en-US"/>
              <a:pPr>
                <a:defRPr/>
              </a:pPr>
              <a:t>2024/5/1</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8799E8D5-88C0-4892-BDA7-B863EB089358}" type="slidenum">
              <a:rPr lang="zh-TW" altLang="en-US"/>
              <a:pPr>
                <a:defRPr/>
              </a:pPr>
              <a:t>‹#›</a:t>
            </a:fld>
            <a:endParaRPr lang="zh-TW" altLang="en-US"/>
          </a:p>
        </p:txBody>
      </p:sp>
    </p:spTree>
    <p:extLst>
      <p:ext uri="{BB962C8B-B14F-4D97-AF65-F5344CB8AC3E}">
        <p14:creationId xmlns:p14="http://schemas.microsoft.com/office/powerpoint/2010/main" val="259142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新細明體" pitchFamily="18" charset="-120"/>
              </a:defRPr>
            </a:lvl1pPr>
          </a:lstStyle>
          <a:p>
            <a:pPr>
              <a:defRPr/>
            </a:pPr>
            <a:fld id="{6B0C9555-E961-4F69-ACA4-79C5FA72A480}" type="datetimeFigureOut">
              <a:rPr lang="zh-TW" altLang="en-US"/>
              <a:pPr>
                <a:defRPr/>
              </a:pPr>
              <a:t>2024/5/1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新細明體" pitchFamily="18" charset="-120"/>
              </a:defRPr>
            </a:lvl1pPr>
          </a:lstStyle>
          <a:p>
            <a:pPr>
              <a:defRPr/>
            </a:pPr>
            <a:fld id="{2D7E969D-132A-4D59-8EC3-AD32CABFE40F}" type="slidenum">
              <a:rPr lang="zh-TW" altLang="en-US"/>
              <a:pPr>
                <a:defRPr/>
              </a:pPr>
              <a:t>‹#›</a:t>
            </a:fld>
            <a:endParaRPr lang="zh-TW" altLang="en-US"/>
          </a:p>
        </p:txBody>
      </p:sp>
    </p:spTree>
    <p:extLst>
      <p:ext uri="{BB962C8B-B14F-4D97-AF65-F5344CB8AC3E}">
        <p14:creationId xmlns:p14="http://schemas.microsoft.com/office/powerpoint/2010/main" val="2748605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FA44C2-06D8-43FF-A9AF-440150451A37}" type="datetimeFigureOut">
              <a:rPr lang="zh-TW" altLang="en-US"/>
              <a:pPr>
                <a:defRPr/>
              </a:pPr>
              <a:t>2024/5/1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8D53DD8-5C54-42B9-A2D9-B349CC4D3FE7}" type="slidenum">
              <a:rPr lang="zh-TW" altLang="en-US"/>
              <a:pPr>
                <a:defRPr/>
              </a:pPr>
              <a:t>‹#›</a:t>
            </a:fld>
            <a:endParaRPr lang="zh-TW" altLang="en-US"/>
          </a:p>
        </p:txBody>
      </p:sp>
    </p:spTree>
    <p:extLst>
      <p:ext uri="{BB962C8B-B14F-4D97-AF65-F5344CB8AC3E}">
        <p14:creationId xmlns:p14="http://schemas.microsoft.com/office/powerpoint/2010/main" val="83292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B0070E7-AD48-4024-954A-7A0ECBB641BF}" type="datetimeFigureOut">
              <a:rPr lang="zh-TW" altLang="en-US"/>
              <a:pPr>
                <a:defRPr/>
              </a:pPr>
              <a:t>2024/5/1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CC28289-0223-4D07-939A-CE42C3A48620}" type="slidenum">
              <a:rPr lang="zh-TW" altLang="en-US"/>
              <a:pPr>
                <a:defRPr/>
              </a:pPr>
              <a:t>‹#›</a:t>
            </a:fld>
            <a:endParaRPr lang="zh-TW" altLang="en-US"/>
          </a:p>
        </p:txBody>
      </p:sp>
    </p:spTree>
    <p:extLst>
      <p:ext uri="{BB962C8B-B14F-4D97-AF65-F5344CB8AC3E}">
        <p14:creationId xmlns:p14="http://schemas.microsoft.com/office/powerpoint/2010/main" val="10519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48ED59D-86BC-49FD-B825-082C079FB64A}" type="datetimeFigureOut">
              <a:rPr lang="zh-TW" altLang="en-US"/>
              <a:pPr>
                <a:defRPr/>
              </a:pPr>
              <a:t>2024/5/1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95E6B9A-1CD7-41FE-9B0E-446E3ABAC7D9}" type="slidenum">
              <a:rPr lang="zh-TW" altLang="en-US"/>
              <a:pPr>
                <a:defRPr/>
              </a:pPr>
              <a:t>‹#›</a:t>
            </a:fld>
            <a:endParaRPr lang="zh-TW" altLang="en-US"/>
          </a:p>
        </p:txBody>
      </p:sp>
    </p:spTree>
    <p:extLst>
      <p:ext uri="{BB962C8B-B14F-4D97-AF65-F5344CB8AC3E}">
        <p14:creationId xmlns:p14="http://schemas.microsoft.com/office/powerpoint/2010/main" val="401219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93973E9-25B0-4E2E-BAAE-455E95DB67F0}" type="datetimeFigureOut">
              <a:rPr lang="zh-TW" altLang="en-US"/>
              <a:pPr>
                <a:defRPr/>
              </a:pPr>
              <a:t>2024/5/1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49817C8-31D5-4801-B1B3-1FAA39DF877A}" type="slidenum">
              <a:rPr lang="zh-TW" altLang="en-US"/>
              <a:pPr>
                <a:defRPr/>
              </a:pPr>
              <a:t>‹#›</a:t>
            </a:fld>
            <a:endParaRPr lang="zh-TW" altLang="en-US"/>
          </a:p>
        </p:txBody>
      </p:sp>
    </p:spTree>
    <p:extLst>
      <p:ext uri="{BB962C8B-B14F-4D97-AF65-F5344CB8AC3E}">
        <p14:creationId xmlns:p14="http://schemas.microsoft.com/office/powerpoint/2010/main" val="295299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A0E8E49-37CB-46EF-BCAC-1DE3216CA0BA}" type="datetimeFigureOut">
              <a:rPr lang="zh-TW" altLang="en-US"/>
              <a:pPr>
                <a:defRPr/>
              </a:pPr>
              <a:t>2024/5/1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FBD286A-F7CE-4EE9-A765-A1A1E196A5F6}" type="slidenum">
              <a:rPr lang="zh-TW" altLang="en-US"/>
              <a:pPr>
                <a:defRPr/>
              </a:pPr>
              <a:t>‹#›</a:t>
            </a:fld>
            <a:endParaRPr lang="zh-TW" altLang="en-US"/>
          </a:p>
        </p:txBody>
      </p:sp>
    </p:spTree>
    <p:extLst>
      <p:ext uri="{BB962C8B-B14F-4D97-AF65-F5344CB8AC3E}">
        <p14:creationId xmlns:p14="http://schemas.microsoft.com/office/powerpoint/2010/main" val="41660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3923B38-7037-466F-BA37-D70B43316A1B}" type="datetimeFigureOut">
              <a:rPr lang="zh-TW" altLang="en-US"/>
              <a:pPr>
                <a:defRPr/>
              </a:pPr>
              <a:t>2024/5/1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E6B93C2-0A05-4449-AC77-ED2FD2FD8B73}" type="slidenum">
              <a:rPr lang="zh-TW" altLang="en-US"/>
              <a:pPr>
                <a:defRPr/>
              </a:pPr>
              <a:t>‹#›</a:t>
            </a:fld>
            <a:endParaRPr lang="zh-TW" altLang="en-US"/>
          </a:p>
        </p:txBody>
      </p:sp>
    </p:spTree>
    <p:extLst>
      <p:ext uri="{BB962C8B-B14F-4D97-AF65-F5344CB8AC3E}">
        <p14:creationId xmlns:p14="http://schemas.microsoft.com/office/powerpoint/2010/main" val="162955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1C288EF-1A6C-4C60-BE16-DB4D13EFD62F}" type="datetimeFigureOut">
              <a:rPr lang="zh-TW" altLang="en-US"/>
              <a:pPr>
                <a:defRPr/>
              </a:pPr>
              <a:t>2024/5/1</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9F4AB37-46D5-4BE7-98B8-3D0D1B444916}" type="slidenum">
              <a:rPr lang="zh-TW" altLang="en-US"/>
              <a:pPr>
                <a:defRPr/>
              </a:pPr>
              <a:t>‹#›</a:t>
            </a:fld>
            <a:endParaRPr lang="zh-TW" altLang="en-US"/>
          </a:p>
        </p:txBody>
      </p:sp>
    </p:spTree>
    <p:extLst>
      <p:ext uri="{BB962C8B-B14F-4D97-AF65-F5344CB8AC3E}">
        <p14:creationId xmlns:p14="http://schemas.microsoft.com/office/powerpoint/2010/main" val="385426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551FC559-E49E-430C-ABDB-882723C7652E}" type="datetimeFigureOut">
              <a:rPr lang="zh-TW" altLang="en-US"/>
              <a:pPr>
                <a:defRPr/>
              </a:pPr>
              <a:t>2024/5/1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23FE616-3A23-4736-9A25-AA16EC042ECA}" type="slidenum">
              <a:rPr lang="zh-TW" altLang="en-US"/>
              <a:pPr>
                <a:defRPr/>
              </a:pPr>
              <a:t>‹#›</a:t>
            </a:fld>
            <a:endParaRPr lang="zh-TW" altLang="en-US"/>
          </a:p>
        </p:txBody>
      </p:sp>
    </p:spTree>
    <p:extLst>
      <p:ext uri="{BB962C8B-B14F-4D97-AF65-F5344CB8AC3E}">
        <p14:creationId xmlns:p14="http://schemas.microsoft.com/office/powerpoint/2010/main" val="104817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D74B77B-672B-4CED-BCF5-76CABB2838E2}" type="datetimeFigureOut">
              <a:rPr lang="zh-TW" altLang="en-US"/>
              <a:pPr>
                <a:defRPr/>
              </a:pPr>
              <a:t>2024/5/1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C9E938FE-B7F1-42AD-84A7-8EC196758935}" type="slidenum">
              <a:rPr lang="zh-TW" altLang="en-US"/>
              <a:pPr>
                <a:defRPr/>
              </a:pPr>
              <a:t>‹#›</a:t>
            </a:fld>
            <a:endParaRPr lang="zh-TW" altLang="en-US"/>
          </a:p>
        </p:txBody>
      </p:sp>
    </p:spTree>
    <p:extLst>
      <p:ext uri="{BB962C8B-B14F-4D97-AF65-F5344CB8AC3E}">
        <p14:creationId xmlns:p14="http://schemas.microsoft.com/office/powerpoint/2010/main" val="181470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228D129-AD7D-4A40-8870-A15309344601}" type="datetimeFigureOut">
              <a:rPr lang="zh-TW" altLang="en-US"/>
              <a:pPr>
                <a:defRPr/>
              </a:pPr>
              <a:t>2024/5/1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A7C6B6-7C11-4490-898D-6B0026F096D6}" type="slidenum">
              <a:rPr lang="zh-TW" altLang="en-US"/>
              <a:pPr>
                <a:defRPr/>
              </a:pPr>
              <a:t>‹#›</a:t>
            </a:fld>
            <a:endParaRPr lang="zh-TW" altLang="en-US"/>
          </a:p>
        </p:txBody>
      </p:sp>
    </p:spTree>
    <p:extLst>
      <p:ext uri="{BB962C8B-B14F-4D97-AF65-F5344CB8AC3E}">
        <p14:creationId xmlns:p14="http://schemas.microsoft.com/office/powerpoint/2010/main" val="320580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079D379-BB0B-4744-9F53-F9DDD81DA4CA}" type="datetimeFigureOut">
              <a:rPr lang="zh-TW" altLang="en-US"/>
              <a:pPr>
                <a:defRPr/>
              </a:pPr>
              <a:t>2024/5/1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5698C23-9545-49C0-8E05-4AEB2895C442}" type="slidenum">
              <a:rPr lang="zh-TW" altLang="en-US"/>
              <a:pPr>
                <a:defRPr/>
              </a:pPr>
              <a:t>‹#›</a:t>
            </a:fld>
            <a:endParaRPr lang="zh-TW" altLang="en-US"/>
          </a:p>
        </p:txBody>
      </p:sp>
    </p:spTree>
    <p:extLst>
      <p:ext uri="{BB962C8B-B14F-4D97-AF65-F5344CB8AC3E}">
        <p14:creationId xmlns:p14="http://schemas.microsoft.com/office/powerpoint/2010/main" val="194110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632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632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A993EFFD-7999-46F0-AAF6-7765E241E78C}" type="datetimeFigureOut">
              <a:rPr lang="zh-TW" altLang="en-US"/>
              <a:pPr>
                <a:defRPr/>
              </a:pPr>
              <a:t>2024/5/1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2F4AAA8D-E2ED-435B-928D-B0FC0F5210B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21.png"/><Relationship Id="rId5" Type="http://schemas.openxmlformats.org/officeDocument/2006/relationships/image" Target="../media/image2110.png"/><Relationship Id="rId4" Type="http://schemas.openxmlformats.org/officeDocument/2006/relationships/image" Target="../media/image2100.png"/></Relationships>
</file>

<file path=ppt/slides/_rels/slide11.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130.png"/></Relationships>
</file>

<file path=ppt/slides/_rels/slide12.xml.rels><?xml version="1.0" encoding="UTF-8" standalone="yes"?>
<Relationships xmlns="http://schemas.openxmlformats.org/package/2006/relationships"><Relationship Id="rId8" Type="http://schemas.openxmlformats.org/officeDocument/2006/relationships/image" Target="../media/image2210.png"/><Relationship Id="rId3" Type="http://schemas.openxmlformats.org/officeDocument/2006/relationships/image" Target="../media/image2160.png"/><Relationship Id="rId7" Type="http://schemas.openxmlformats.org/officeDocument/2006/relationships/image" Target="../media/image220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90.png"/><Relationship Id="rId5" Type="http://schemas.openxmlformats.org/officeDocument/2006/relationships/image" Target="../media/image1970.png"/><Relationship Id="rId4" Type="http://schemas.openxmlformats.org/officeDocument/2006/relationships/image" Target="../media/image2170.png"/></Relationships>
</file>

<file path=ppt/slides/_rels/slide13.xml.rels><?xml version="1.0" encoding="UTF-8" standalone="yes"?>
<Relationships xmlns="http://schemas.openxmlformats.org/package/2006/relationships"><Relationship Id="rId3" Type="http://schemas.openxmlformats.org/officeDocument/2006/relationships/image" Target="../media/image2220.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80.png"/><Relationship Id="rId4" Type="http://schemas.openxmlformats.org/officeDocument/2006/relationships/image" Target="../media/image2230.png"/></Relationships>
</file>

<file path=ppt/slides/_rels/slide14.xml.rels><?xml version="1.0" encoding="UTF-8" standalone="yes"?>
<Relationships xmlns="http://schemas.openxmlformats.org/package/2006/relationships"><Relationship Id="rId8" Type="http://schemas.openxmlformats.org/officeDocument/2006/relationships/image" Target="../media/image2311.png"/><Relationship Id="rId3" Type="http://schemas.openxmlformats.org/officeDocument/2006/relationships/image" Target="../media/image2261.png"/><Relationship Id="rId7" Type="http://schemas.openxmlformats.org/officeDocument/2006/relationships/image" Target="../media/image2300.png"/><Relationship Id="rId2" Type="http://schemas.openxmlformats.org/officeDocument/2006/relationships/image" Target="../media/image2270.png"/><Relationship Id="rId1" Type="http://schemas.openxmlformats.org/officeDocument/2006/relationships/slideLayout" Target="../slideLayouts/slideLayout7.xml"/><Relationship Id="rId6" Type="http://schemas.openxmlformats.org/officeDocument/2006/relationships/image" Target="../media/image2290.png"/><Relationship Id="rId11" Type="http://schemas.openxmlformats.org/officeDocument/2006/relationships/image" Target="../media/image2331.png"/><Relationship Id="rId5" Type="http://schemas.openxmlformats.org/officeDocument/2006/relationships/image" Target="../media/image2291.png"/><Relationship Id="rId10" Type="http://schemas.openxmlformats.org/officeDocument/2006/relationships/image" Target="../media/image21.jpeg"/><Relationship Id="rId4" Type="http://schemas.openxmlformats.org/officeDocument/2006/relationships/image" Target="../media/image2280.png"/><Relationship Id="rId9" Type="http://schemas.openxmlformats.org/officeDocument/2006/relationships/image" Target="../media/image2200.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00.png"/><Relationship Id="rId18" Type="http://schemas.openxmlformats.org/officeDocument/2006/relationships/image" Target="../media/image2450.png"/><Relationship Id="rId3" Type="http://schemas.openxmlformats.org/officeDocument/2006/relationships/image" Target="../media/image2310.png"/><Relationship Id="rId7" Type="http://schemas.openxmlformats.org/officeDocument/2006/relationships/image" Target="../media/image2350.png"/><Relationship Id="rId12" Type="http://schemas.openxmlformats.org/officeDocument/2006/relationships/image" Target="../media/image2390.png"/><Relationship Id="rId17" Type="http://schemas.openxmlformats.org/officeDocument/2006/relationships/image" Target="../media/image2440.png"/><Relationship Id="rId2" Type="http://schemas.openxmlformats.org/officeDocument/2006/relationships/image" Target="../media/image13.png"/><Relationship Id="rId16" Type="http://schemas.openxmlformats.org/officeDocument/2006/relationships/image" Target="../media/image2430.png"/><Relationship Id="rId20" Type="http://schemas.openxmlformats.org/officeDocument/2006/relationships/image" Target="../media/image205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380.png"/><Relationship Id="rId5" Type="http://schemas.openxmlformats.org/officeDocument/2006/relationships/image" Target="../media/image2330.png"/><Relationship Id="rId15" Type="http://schemas.openxmlformats.org/officeDocument/2006/relationships/image" Target="../media/image2420.png"/><Relationship Id="rId10" Type="http://schemas.openxmlformats.org/officeDocument/2006/relationships/image" Target="../media/image2370.png"/><Relationship Id="rId19" Type="http://schemas.openxmlformats.org/officeDocument/2006/relationships/image" Target="../media/image2460.png"/><Relationship Id="rId4" Type="http://schemas.openxmlformats.org/officeDocument/2006/relationships/image" Target="../media/image14.png"/><Relationship Id="rId9" Type="http://schemas.openxmlformats.org/officeDocument/2006/relationships/image" Target="../media/image24.png"/><Relationship Id="rId14" Type="http://schemas.openxmlformats.org/officeDocument/2006/relationships/image" Target="../media/image24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6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21.png"/><Relationship Id="rId4" Type="http://schemas.openxmlformats.org/officeDocument/2006/relationships/image" Target="../media/image3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hyperlink" Target="http://upload.wikimedia.org/wikipedia/commons/6/6d/Translational_motion.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NUL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http://en.wikipedia.org/wiki/Image:Ohm3.gif" TargetMode="External"/><Relationship Id="rId7" Type="http://schemas.openxmlformats.org/officeDocument/2006/relationships/image" Target="NUL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54.pn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NUL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88.png"/><Relationship Id="rId7" Type="http://schemas.openxmlformats.org/officeDocument/2006/relationships/image" Target="../media/image3291.png"/><Relationship Id="rId2" Type="http://schemas.openxmlformats.org/officeDocument/2006/relationships/image" Target="../media/image327.png"/><Relationship Id="rId1" Type="http://schemas.openxmlformats.org/officeDocument/2006/relationships/slideLayout" Target="../slideLayouts/slideLayout7.xml"/><Relationship Id="rId6" Type="http://schemas.openxmlformats.org/officeDocument/2006/relationships/image" Target="../media/image780.png"/><Relationship Id="rId5" Type="http://schemas.openxmlformats.org/officeDocument/2006/relationships/image" Target="../media/image770.png"/><Relationship Id="rId4" Type="http://schemas.openxmlformats.org/officeDocument/2006/relationships/image" Target="../media/image760.png"/><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8" Type="http://schemas.openxmlformats.org/officeDocument/2006/relationships/image" Target="../media/image660.png"/><Relationship Id="rId3" Type="http://schemas.openxmlformats.org/officeDocument/2006/relationships/image" Target="../media/image790.png"/><Relationship Id="rId7" Type="http://schemas.openxmlformats.org/officeDocument/2006/relationships/image" Target="../media/image830.png"/><Relationship Id="rId17" Type="http://schemas.openxmlformats.org/officeDocument/2006/relationships/image" Target="../media/image650.png"/><Relationship Id="rId2" Type="http://schemas.openxmlformats.org/officeDocument/2006/relationships/image" Target="../media/image800.png"/><Relationship Id="rId16" Type="http://schemas.openxmlformats.org/officeDocument/2006/relationships/image" Target="../media/image630.png"/><Relationship Id="rId1" Type="http://schemas.openxmlformats.org/officeDocument/2006/relationships/slideLayout" Target="../slideLayouts/slideLayout7.xml"/><Relationship Id="rId11" Type="http://schemas.openxmlformats.org/officeDocument/2006/relationships/image" Target="../media/image860.png"/><Relationship Id="rId15" Type="http://schemas.openxmlformats.org/officeDocument/2006/relationships/image" Target="../media/image90.png"/><Relationship Id="rId4" Type="http://schemas.openxmlformats.org/officeDocument/2006/relationships/image" Target="../media/image620.png"/><Relationship Id="rId9" Type="http://schemas.openxmlformats.org/officeDocument/2006/relationships/image" Target="../media/image881.png"/><Relationship Id="rId1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291.png"/><Relationship Id="rId12" Type="http://schemas.openxmlformats.org/officeDocument/2006/relationships/image" Target="../media/image10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289.png"/><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70.png"/><Relationship Id="rId7" Type="http://schemas.openxmlformats.org/officeDocument/2006/relationships/image" Target="../media/image75.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200.png"/><Relationship Id="rId5" Type="http://schemas.openxmlformats.org/officeDocument/2006/relationships/image" Target="../media/image3190.png"/><Relationship Id="rId4" Type="http://schemas.openxmlformats.org/officeDocument/2006/relationships/image" Target="../media/image3180.png"/></Relationships>
</file>

<file path=ppt/slides/_rels/slide46.xml.rels><?xml version="1.0" encoding="UTF-8" standalone="yes"?>
<Relationships xmlns="http://schemas.openxmlformats.org/package/2006/relationships"><Relationship Id="rId8" Type="http://schemas.openxmlformats.org/officeDocument/2006/relationships/image" Target="../media/image3340.png"/><Relationship Id="rId13" Type="http://schemas.openxmlformats.org/officeDocument/2006/relationships/image" Target="../media/image3390.png"/><Relationship Id="rId3" Type="http://schemas.openxmlformats.org/officeDocument/2006/relationships/image" Target="../media/image3260.png"/><Relationship Id="rId7" Type="http://schemas.openxmlformats.org/officeDocument/2006/relationships/image" Target="../media/image3310.png"/><Relationship Id="rId12" Type="http://schemas.openxmlformats.org/officeDocument/2006/relationships/image" Target="../media/image3380.png"/><Relationship Id="rId2" Type="http://schemas.openxmlformats.org/officeDocument/2006/relationships/image" Target="../media/image3250.png"/><Relationship Id="rId1" Type="http://schemas.openxmlformats.org/officeDocument/2006/relationships/slideLayout" Target="../slideLayouts/slideLayout7.xml"/><Relationship Id="rId6" Type="http://schemas.openxmlformats.org/officeDocument/2006/relationships/image" Target="../media/image3290.png"/><Relationship Id="rId11" Type="http://schemas.openxmlformats.org/officeDocument/2006/relationships/image" Target="../media/image3370.png"/><Relationship Id="rId5" Type="http://schemas.openxmlformats.org/officeDocument/2006/relationships/image" Target="../media/image3280.png"/><Relationship Id="rId10" Type="http://schemas.openxmlformats.org/officeDocument/2006/relationships/image" Target="../media/image3360.png"/><Relationship Id="rId4" Type="http://schemas.openxmlformats.org/officeDocument/2006/relationships/image" Target="../media/image3270.png"/><Relationship Id="rId9" Type="http://schemas.openxmlformats.org/officeDocument/2006/relationships/image" Target="../media/image33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55.png"/><Relationship Id="rId7" Type="http://schemas.openxmlformats.org/officeDocument/2006/relationships/image" Target="../media/image3560.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3550.png"/><Relationship Id="rId5" Type="http://schemas.openxmlformats.org/officeDocument/2006/relationships/image" Target="../media/image91.png"/><Relationship Id="rId4" Type="http://schemas.openxmlformats.org/officeDocument/2006/relationships/image" Target="../media/image356.png"/><Relationship Id="rId9" Type="http://schemas.openxmlformats.org/officeDocument/2006/relationships/image" Target="../media/image104.png"/></Relationships>
</file>

<file path=ppt/slides/_rels/slide49.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71.png"/><Relationship Id="rId3" Type="http://schemas.openxmlformats.org/officeDocument/2006/relationships/image" Target="../media/image359.png"/><Relationship Id="rId7" Type="http://schemas.openxmlformats.org/officeDocument/2006/relationships/image" Target="../media/image3580.png"/><Relationship Id="rId12" Type="http://schemas.openxmlformats.org/officeDocument/2006/relationships/image" Target="../media/image36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63.png"/><Relationship Id="rId11" Type="http://schemas.openxmlformats.org/officeDocument/2006/relationships/image" Target="../media/image368.png"/><Relationship Id="rId5" Type="http://schemas.openxmlformats.org/officeDocument/2006/relationships/image" Target="../media/image361.png"/><Relationship Id="rId4" Type="http://schemas.openxmlformats.org/officeDocument/2006/relationships/image" Target="../media/image358.png"/><Relationship Id="rId9" Type="http://schemas.openxmlformats.org/officeDocument/2006/relationships/image" Target="../media/image364.png"/><Relationship Id="rId14" Type="http://schemas.openxmlformats.org/officeDocument/2006/relationships/image" Target="../media/image366.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903.png"/><Relationship Id="rId13" Type="http://schemas.openxmlformats.org/officeDocument/2006/relationships/image" Target="../media/image195.png"/><Relationship Id="rId18" Type="http://schemas.openxmlformats.org/officeDocument/2006/relationships/image" Target="../media/image197.png"/><Relationship Id="rId3" Type="http://schemas.openxmlformats.org/officeDocument/2006/relationships/image" Target="../media/image1904.png"/><Relationship Id="rId7" Type="http://schemas.openxmlformats.org/officeDocument/2006/relationships/image" Target="../media/image194.png"/><Relationship Id="rId12" Type="http://schemas.openxmlformats.org/officeDocument/2006/relationships/image" Target="NULL"/><Relationship Id="rId17" Type="http://schemas.openxmlformats.org/officeDocument/2006/relationships/image" Target="../media/image1964.png"/><Relationship Id="rId2" Type="http://schemas.openxmlformats.org/officeDocument/2006/relationships/image" Target="../media/image1891.png"/><Relationship Id="rId16" Type="http://schemas.openxmlformats.org/officeDocument/2006/relationships/image" Target="../media/image1954.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1.png"/><Relationship Id="rId15" Type="http://schemas.openxmlformats.org/officeDocument/2006/relationships/image" Target="../media/image196.png"/><Relationship Id="rId4" Type="http://schemas.openxmlformats.org/officeDocument/2006/relationships/image" Target="../media/image1911.png"/><Relationship Id="rId9" Type="http://schemas.openxmlformats.org/officeDocument/2006/relationships/image" Target="../media/image1913.png"/><Relationship Id="rId14" Type="http://schemas.openxmlformats.org/officeDocument/2006/relationships/image" Target="../media/image1934.png"/></Relationships>
</file>

<file path=ppt/slides/_rels/slide51.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102.png"/><Relationship Id="rId3" Type="http://schemas.openxmlformats.org/officeDocument/2006/relationships/image" Target="../media/image2421.png"/><Relationship Id="rId7" Type="http://schemas.openxmlformats.org/officeDocument/2006/relationships/image" Target="../media/image2461.png"/><Relationship Id="rId12" Type="http://schemas.openxmlformats.org/officeDocument/2006/relationships/image" Target="../media/image840.png"/><Relationship Id="rId17" Type="http://schemas.openxmlformats.org/officeDocument/2006/relationships/image" Target="../media/image880.png"/><Relationship Id="rId2" Type="http://schemas.openxmlformats.org/officeDocument/2006/relationships/image" Target="../media/image92.png"/><Relationship Id="rId16" Type="http://schemas.openxmlformats.org/officeDocument/2006/relationships/image" Target="../media/image2501.png"/><Relationship Id="rId1" Type="http://schemas.openxmlformats.org/officeDocument/2006/relationships/slideLayout" Target="../slideLayouts/slideLayout7.xml"/><Relationship Id="rId6" Type="http://schemas.openxmlformats.org/officeDocument/2006/relationships/image" Target="../media/image2451.png"/><Relationship Id="rId11" Type="http://schemas.openxmlformats.org/officeDocument/2006/relationships/image" Target="../media/image2510.png"/><Relationship Id="rId5" Type="http://schemas.openxmlformats.org/officeDocument/2006/relationships/image" Target="../media/image2441.png"/><Relationship Id="rId15" Type="http://schemas.openxmlformats.org/officeDocument/2006/relationships/image" Target="../media/image2540.png"/><Relationship Id="rId10" Type="http://schemas.openxmlformats.org/officeDocument/2006/relationships/image" Target="../media/image374.png"/><Relationship Id="rId4" Type="http://schemas.openxmlformats.org/officeDocument/2006/relationships/image" Target="../media/image2432.png"/><Relationship Id="rId9" Type="http://schemas.openxmlformats.org/officeDocument/2006/relationships/image" Target="../media/image369.png"/><Relationship Id="rId14" Type="http://schemas.openxmlformats.org/officeDocument/2006/relationships/image" Target="../media/image2530.png"/></Relationships>
</file>

<file path=ppt/slides/_rels/slide52.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3740.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3760.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13" Type="http://schemas.openxmlformats.org/officeDocument/2006/relationships/image" Target="../media/image2640.png"/><Relationship Id="rId18" Type="http://schemas.openxmlformats.org/officeDocument/2006/relationships/image" Target="../media/image2680.png"/><Relationship Id="rId3" Type="http://schemas.openxmlformats.org/officeDocument/2006/relationships/image" Target="../media/image2580.png"/><Relationship Id="rId7" Type="http://schemas.openxmlformats.org/officeDocument/2006/relationships/image" Target="../media/image2630.png"/><Relationship Id="rId17" Type="http://schemas.openxmlformats.org/officeDocument/2006/relationships/image" Target="../media/image2670.png"/><Relationship Id="rId2" Type="http://schemas.openxmlformats.org/officeDocument/2006/relationships/image" Target="../media/image2570.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620.png"/><Relationship Id="rId5" Type="http://schemas.openxmlformats.org/officeDocument/2006/relationships/image" Target="../media/image2600.png"/><Relationship Id="rId15" Type="http://schemas.openxmlformats.org/officeDocument/2006/relationships/image" Target="../media/image2660.png"/><Relationship Id="rId19" Type="http://schemas.openxmlformats.org/officeDocument/2006/relationships/image" Target="../media/image2690.png"/><Relationship Id="rId4" Type="http://schemas.openxmlformats.org/officeDocument/2006/relationships/image" Target="../media/image2590.png"/><Relationship Id="rId14" Type="http://schemas.openxmlformats.org/officeDocument/2006/relationships/image" Target="../media/image2650.png"/></Relationships>
</file>

<file path=ppt/slides/_rels/slide56.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2830.png"/><Relationship Id="rId3" Type="http://schemas.openxmlformats.org/officeDocument/2006/relationships/image" Target="../media/image92.png"/><Relationship Id="rId7" Type="http://schemas.openxmlformats.org/officeDocument/2006/relationships/image" Target="../media/image386.png"/><Relationship Id="rId12" Type="http://schemas.openxmlformats.org/officeDocument/2006/relationships/image" Target="../media/image2820.png"/><Relationship Id="rId2" Type="http://schemas.openxmlformats.org/officeDocument/2006/relationships/image" Target="../media/image380.png"/><Relationship Id="rId16" Type="http://schemas.openxmlformats.org/officeDocument/2006/relationships/image" Target="../media/image392.png"/><Relationship Id="rId1" Type="http://schemas.openxmlformats.org/officeDocument/2006/relationships/slideLayout" Target="../slideLayouts/slideLayout7.xml"/><Relationship Id="rId6" Type="http://schemas.openxmlformats.org/officeDocument/2006/relationships/image" Target="../media/image385.png"/><Relationship Id="rId11" Type="http://schemas.openxmlformats.org/officeDocument/2006/relationships/image" Target="../media/image2800.png"/><Relationship Id="rId5" Type="http://schemas.openxmlformats.org/officeDocument/2006/relationships/image" Target="../media/image384.png"/><Relationship Id="rId15" Type="http://schemas.openxmlformats.org/officeDocument/2006/relationships/image" Target="../media/image390.png"/><Relationship Id="rId10" Type="http://schemas.openxmlformats.org/officeDocument/2006/relationships/image" Target="../media/image2790.png"/><Relationship Id="rId4" Type="http://schemas.openxmlformats.org/officeDocument/2006/relationships/image" Target="../media/image383.png"/><Relationship Id="rId9" Type="http://schemas.openxmlformats.org/officeDocument/2006/relationships/image" Target="../media/image108.png"/><Relationship Id="rId14" Type="http://schemas.openxmlformats.org/officeDocument/2006/relationships/image" Target="../media/image389.png"/></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502.pn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4221.png"/><Relationship Id="rId3" Type="http://schemas.openxmlformats.org/officeDocument/2006/relationships/image" Target="../media/image4150.png"/><Relationship Id="rId7" Type="http://schemas.openxmlformats.org/officeDocument/2006/relationships/image" Target="../media/image4190.png"/><Relationship Id="rId2" Type="http://schemas.openxmlformats.org/officeDocument/2006/relationships/image" Target="../media/image9.tiff"/><Relationship Id="rId1" Type="http://schemas.openxmlformats.org/officeDocument/2006/relationships/slideLayout" Target="../slideLayouts/slideLayout7.xml"/><Relationship Id="rId6" Type="http://schemas.openxmlformats.org/officeDocument/2006/relationships/image" Target="../media/image4180.png"/><Relationship Id="rId5" Type="http://schemas.openxmlformats.org/officeDocument/2006/relationships/image" Target="../media/image4170.png"/><Relationship Id="rId10" Type="http://schemas.openxmlformats.org/officeDocument/2006/relationships/image" Target="../media/image4231.png"/><Relationship Id="rId4" Type="http://schemas.openxmlformats.org/officeDocument/2006/relationships/image" Target="../media/image4160.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4230.png"/><Relationship Id="rId7" Type="http://schemas.openxmlformats.org/officeDocument/2006/relationships/image" Target="../media/image427.png"/><Relationship Id="rId2" Type="http://schemas.openxmlformats.org/officeDocument/2006/relationships/image" Target="../media/image4220.png"/><Relationship Id="rId1" Type="http://schemas.openxmlformats.org/officeDocument/2006/relationships/slideLayout" Target="../slideLayouts/slideLayout7.xml"/><Relationship Id="rId6" Type="http://schemas.openxmlformats.org/officeDocument/2006/relationships/image" Target="../media/image426.png"/><Relationship Id="rId11" Type="http://schemas.openxmlformats.org/officeDocument/2006/relationships/image" Target="../media/image433.png"/><Relationship Id="rId5" Type="http://schemas.openxmlformats.org/officeDocument/2006/relationships/image" Target="../media/image425.png"/><Relationship Id="rId10" Type="http://schemas.openxmlformats.org/officeDocument/2006/relationships/image" Target="../media/image432.png"/><Relationship Id="rId4" Type="http://schemas.openxmlformats.org/officeDocument/2006/relationships/image" Target="../media/image424.png"/><Relationship Id="rId9" Type="http://schemas.openxmlformats.org/officeDocument/2006/relationships/image" Target="../media/image429.png"/></Relationships>
</file>

<file path=ppt/slides/_rels/slide71.xml.rels><?xml version="1.0" encoding="UTF-8" standalone="yes"?>
<Relationships xmlns="http://schemas.openxmlformats.org/package/2006/relationships"><Relationship Id="rId8" Type="http://schemas.openxmlformats.org/officeDocument/2006/relationships/image" Target="../media/image439.png"/><Relationship Id="rId3" Type="http://schemas.openxmlformats.org/officeDocument/2006/relationships/image" Target="../media/image435.png"/><Relationship Id="rId7" Type="http://schemas.openxmlformats.org/officeDocument/2006/relationships/image" Target="../media/image438.png"/><Relationship Id="rId2" Type="http://schemas.openxmlformats.org/officeDocument/2006/relationships/image" Target="../media/image434.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png"/><Relationship Id="rId4" Type="http://schemas.openxmlformats.org/officeDocument/2006/relationships/image" Target="../media/image436.png"/><Relationship Id="rId9" Type="http://schemas.openxmlformats.org/officeDocument/2006/relationships/image" Target="../media/image440.png"/></Relationships>
</file>

<file path=ppt/slides/_rels/slide72.xml.rels><?xml version="1.0" encoding="UTF-8" standalone="yes"?>
<Relationships xmlns="http://schemas.openxmlformats.org/package/2006/relationships"><Relationship Id="rId8" Type="http://schemas.openxmlformats.org/officeDocument/2006/relationships/image" Target="../media/image448.png"/><Relationship Id="rId13" Type="http://schemas.openxmlformats.org/officeDocument/2006/relationships/image" Target="../media/image454.png"/><Relationship Id="rId3" Type="http://schemas.openxmlformats.org/officeDocument/2006/relationships/image" Target="../media/image443.png"/><Relationship Id="rId7" Type="http://schemas.openxmlformats.org/officeDocument/2006/relationships/image" Target="../media/image447.png"/><Relationship Id="rId12" Type="http://schemas.openxmlformats.org/officeDocument/2006/relationships/image" Target="../media/image453.png"/><Relationship Id="rId2" Type="http://schemas.openxmlformats.org/officeDocument/2006/relationships/image" Target="../media/image442.png"/><Relationship Id="rId16" Type="http://schemas.openxmlformats.org/officeDocument/2006/relationships/image" Target="../media/image457.png"/><Relationship Id="rId1" Type="http://schemas.openxmlformats.org/officeDocument/2006/relationships/slideLayout" Target="../slideLayouts/slideLayout7.xml"/><Relationship Id="rId6" Type="http://schemas.openxmlformats.org/officeDocument/2006/relationships/image" Target="../media/image446.png"/><Relationship Id="rId11" Type="http://schemas.openxmlformats.org/officeDocument/2006/relationships/image" Target="../media/image452.png"/><Relationship Id="rId5" Type="http://schemas.openxmlformats.org/officeDocument/2006/relationships/image" Target="../media/image123.png"/><Relationship Id="rId15" Type="http://schemas.openxmlformats.org/officeDocument/2006/relationships/image" Target="../media/image456.png"/><Relationship Id="rId10" Type="http://schemas.openxmlformats.org/officeDocument/2006/relationships/image" Target="../media/image451.png"/><Relationship Id="rId4" Type="http://schemas.openxmlformats.org/officeDocument/2006/relationships/image" Target="../media/image444.png"/><Relationship Id="rId9" Type="http://schemas.openxmlformats.org/officeDocument/2006/relationships/image" Target="../media/image449.png"/></Relationships>
</file>

<file path=ppt/slides/_rels/slide73.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79.png"/><Relationship Id="rId7" Type="http://schemas.openxmlformats.org/officeDocument/2006/relationships/image" Target="../media/image391.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388.png"/><Relationship Id="rId5" Type="http://schemas.openxmlformats.org/officeDocument/2006/relationships/image" Target="../media/image382.png"/><Relationship Id="rId4" Type="http://schemas.openxmlformats.org/officeDocument/2006/relationships/image" Target="../media/image381.png"/></Relationships>
</file>

<file path=ppt/slides/_rels/slide74.xml.rels><?xml version="1.0" encoding="UTF-8" standalone="yes"?>
<Relationships xmlns="http://schemas.openxmlformats.org/package/2006/relationships"><Relationship Id="rId8" Type="http://schemas.openxmlformats.org/officeDocument/2006/relationships/image" Target="../media/image4470.png"/><Relationship Id="rId3" Type="http://schemas.openxmlformats.org/officeDocument/2006/relationships/image" Target="../media/image122.png"/><Relationship Id="rId7" Type="http://schemas.openxmlformats.org/officeDocument/2006/relationships/image" Target="../media/image4460.png"/><Relationship Id="rId2" Type="http://schemas.openxmlformats.org/officeDocument/2006/relationships/image" Target="../media/image447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23.png"/><Relationship Id="rId10" Type="http://schemas.openxmlformats.org/officeDocument/2006/relationships/image" Target="../media/image4490.png"/><Relationship Id="rId4" Type="http://schemas.openxmlformats.org/officeDocument/2006/relationships/image" Target="../media/image4570.png"/><Relationship Id="rId9" Type="http://schemas.openxmlformats.org/officeDocument/2006/relationships/image" Target="../media/image4480.png"/></Relationships>
</file>

<file path=ppt/slides/_rels/slide75.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tiff"/><Relationship Id="rId1" Type="http://schemas.openxmlformats.org/officeDocument/2006/relationships/slideLayout" Target="../slideLayouts/slideLayout7.xml"/><Relationship Id="rId5" Type="http://schemas.openxmlformats.org/officeDocument/2006/relationships/image" Target="../media/image128.tiff"/><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30.tiff"/><Relationship Id="rId4" Type="http://schemas.openxmlformats.org/officeDocument/2006/relationships/image" Target="../media/image129.tiff"/></Relationships>
</file>

<file path=ppt/slides/_rels/slide78.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133.tiff"/><Relationship Id="rId1" Type="http://schemas.openxmlformats.org/officeDocument/2006/relationships/slideLayout" Target="../slideLayouts/slideLayout7.xml"/><Relationship Id="rId6" Type="http://schemas.openxmlformats.org/officeDocument/2006/relationships/image" Target="../media/image4790.png"/><Relationship Id="rId5" Type="http://schemas.openxmlformats.org/officeDocument/2006/relationships/image" Target="../media/image4780.png"/><Relationship Id="rId4" Type="http://schemas.openxmlformats.org/officeDocument/2006/relationships/image" Target="../media/image495.png"/></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8.tiff"/><Relationship Id="rId7" Type="http://schemas.openxmlformats.org/officeDocument/2006/relationships/image" Target="../media/image501.png"/><Relationship Id="rId2" Type="http://schemas.openxmlformats.org/officeDocument/2006/relationships/image" Target="../media/image133.tiff"/><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498.png"/><Relationship Id="rId4" Type="http://schemas.openxmlformats.org/officeDocument/2006/relationships/image" Target="../media/image497.png"/></Relationships>
</file>

<file path=ppt/slides/_rels/slide83.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502.png"/></Relationships>
</file>

<file path=ppt/slides/_rels/slide8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000.png"/></Relationships>
</file>

<file path=ppt/slides/_rels/slide86.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1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image" Target="../media/image119.png"/><Relationship Id="rId9"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595"/>
            <a:ext cx="9144000" cy="4043210"/>
          </a:xfrm>
          <a:prstGeom prst="rect">
            <a:avLst/>
          </a:prstGeom>
        </p:spPr>
      </p:pic>
      <p:sp>
        <p:nvSpPr>
          <p:cNvPr id="4" name="TextBox 3">
            <a:extLst>
              <a:ext uri="{FF2B5EF4-FFF2-40B4-BE49-F238E27FC236}">
                <a16:creationId xmlns:a16="http://schemas.microsoft.com/office/drawing/2014/main" id="{A71121F7-E911-7E48-B778-A7094C158FED}"/>
              </a:ext>
            </a:extLst>
          </p:cNvPr>
          <p:cNvSpPr txBox="1"/>
          <p:nvPr/>
        </p:nvSpPr>
        <p:spPr bwMode="auto">
          <a:xfrm>
            <a:off x="2123728" y="765529"/>
            <a:ext cx="5400600"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Stationary </a:t>
            </a:r>
            <a:r>
              <a:rPr lang="en-TW" dirty="0">
                <a:latin typeface="Times New Roman" pitchFamily="18" charset="0"/>
                <a:cs typeface="Times New Roman" pitchFamily="18" charset="0"/>
              </a:rPr>
              <a:t>State </a:t>
            </a:r>
            <a:r>
              <a:rPr lang="en-TW">
                <a:latin typeface="Times New Roman" pitchFamily="18" charset="0"/>
                <a:cs typeface="Times New Roman" pitchFamily="18" charset="0"/>
              </a:rPr>
              <a:t>in </a:t>
            </a:r>
            <a:r>
              <a:rPr lang="en-US" dirty="0">
                <a:latin typeface="Times New Roman" pitchFamily="18" charset="0"/>
                <a:cs typeface="Times New Roman" pitchFamily="18" charset="0"/>
              </a:rPr>
              <a:t>1Dimension </a:t>
            </a:r>
            <a:r>
              <a:rPr lang="en-TW">
                <a:latin typeface="Times New Roman" pitchFamily="18" charset="0"/>
                <a:cs typeface="Times New Roman" pitchFamily="18" charset="0"/>
              </a:rPr>
              <a:t>Periodic </a:t>
            </a:r>
            <a:r>
              <a:rPr lang="en-TW" dirty="0">
                <a:latin typeface="Times New Roman" pitchFamily="18" charset="0"/>
                <a:cs typeface="Times New Roman" pitchFamily="18" charset="0"/>
              </a:rPr>
              <a:t>Potential </a:t>
            </a:r>
          </a:p>
        </p:txBody>
      </p:sp>
      <p:sp>
        <p:nvSpPr>
          <p:cNvPr id="6" name="TextBox 5">
            <a:extLst>
              <a:ext uri="{FF2B5EF4-FFF2-40B4-BE49-F238E27FC236}">
                <a16:creationId xmlns:a16="http://schemas.microsoft.com/office/drawing/2014/main" id="{942E17B2-8742-494A-33E1-083B84E790A2}"/>
              </a:ext>
            </a:extLst>
          </p:cNvPr>
          <p:cNvSpPr txBox="1"/>
          <p:nvPr/>
        </p:nvSpPr>
        <p:spPr bwMode="auto">
          <a:xfrm>
            <a:off x="3203848" y="1195814"/>
            <a:ext cx="2448272" cy="369332"/>
          </a:xfrm>
          <a:prstGeom prst="rect">
            <a:avLst/>
          </a:prstGeom>
          <a:noFill/>
          <a:ln w="9525">
            <a:noFill/>
            <a:miter lim="800000"/>
            <a:headEnd/>
            <a:tailEnd/>
          </a:ln>
        </p:spPr>
        <p:txBody>
          <a:bodyPr wrap="square" rtlCol="0">
            <a:spAutoFit/>
          </a:bodyPr>
          <a:lstStyle/>
          <a:p>
            <a:r>
              <a:rPr lang="en-US">
                <a:latin typeface="Times New Roman" pitchFamily="18" charset="0"/>
                <a:cs typeface="Times New Roman" pitchFamily="18" charset="0"/>
              </a:rPr>
              <a:t>一維固態物理初步</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
        <p:nvSpPr>
          <p:cNvPr id="4" name="TextBox 3">
            <a:extLst>
              <a:ext uri="{FF2B5EF4-FFF2-40B4-BE49-F238E27FC236}">
                <a16:creationId xmlns:a16="http://schemas.microsoft.com/office/drawing/2014/main" id="{5504E33B-CEDB-E7F9-C1C8-EC4FA49725AD}"/>
              </a:ext>
            </a:extLst>
          </p:cNvPr>
          <p:cNvSpPr txBox="1"/>
          <p:nvPr/>
        </p:nvSpPr>
        <p:spPr bwMode="auto">
          <a:xfrm>
            <a:off x="7272732" y="1223802"/>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903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771801" y="1969411"/>
            <a:ext cx="5184576" cy="2323005"/>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485653" y="992798"/>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240921" y="1475687"/>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240921" y="1475687"/>
                <a:ext cx="2250103" cy="276999"/>
              </a:xfrm>
              <a:prstGeom prst="rect">
                <a:avLst/>
              </a:prstGeom>
              <a:blipFill>
                <a:blip r:embed="rId3"/>
                <a:stretch>
                  <a:fillRect t="-4348" r="-562" b="-30435"/>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771800" y="4446991"/>
            <a:ext cx="5328592" cy="18204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9B7D9C-9A3E-0084-C7DC-96AA52BB1A0C}"/>
                  </a:ext>
                </a:extLst>
              </p:cNvPr>
              <p:cNvSpPr txBox="1"/>
              <p:nvPr/>
            </p:nvSpPr>
            <p:spPr bwMode="auto">
              <a:xfrm>
                <a:off x="8034676" y="2612250"/>
                <a:ext cx="79842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9B7D9C-9A3E-0084-C7DC-96AA52BB1A0C}"/>
                  </a:ext>
                </a:extLst>
              </p:cNvPr>
              <p:cNvSpPr txBox="1">
                <a:spLocks noRot="1" noChangeAspect="1" noMove="1" noResize="1" noEditPoints="1" noAdjustHandles="1" noChangeArrowheads="1" noChangeShapeType="1" noTextEdit="1"/>
              </p:cNvSpPr>
              <p:nvPr/>
            </p:nvSpPr>
            <p:spPr bwMode="auto">
              <a:xfrm>
                <a:off x="8034676" y="2612250"/>
                <a:ext cx="798424" cy="276999"/>
              </a:xfrm>
              <a:prstGeom prst="rect">
                <a:avLst/>
              </a:prstGeom>
              <a:blipFill>
                <a:blip r:embed="rId4"/>
                <a:stretch>
                  <a:fillRect t="-4348" r="-1563" b="-30435"/>
                </a:stretch>
              </a:blipFill>
              <a:ln w="9525">
                <a:noFill/>
                <a:miter lim="800000"/>
                <a:headEnd/>
                <a:tailEnd/>
              </a:ln>
            </p:spPr>
            <p:txBody>
              <a:bodyPr/>
              <a:lstStyle/>
              <a:p>
                <a:r>
                  <a:rPr lang="en-TW">
                    <a:noFill/>
                  </a:rPr>
                  <a:t> </a:t>
                </a:r>
              </a:p>
            </p:txBody>
          </p:sp>
        </mc:Fallback>
      </mc:AlternateContent>
      <p:sp>
        <p:nvSpPr>
          <p:cNvPr id="17" name="Freeform 16">
            <a:extLst>
              <a:ext uri="{FF2B5EF4-FFF2-40B4-BE49-F238E27FC236}">
                <a16:creationId xmlns:a16="http://schemas.microsoft.com/office/drawing/2014/main" id="{05C0E3FA-155C-E0D4-8A7D-712CB8094E4D}"/>
              </a:ext>
            </a:extLst>
          </p:cNvPr>
          <p:cNvSpPr/>
          <p:nvPr/>
        </p:nvSpPr>
        <p:spPr>
          <a:xfrm>
            <a:off x="4139952" y="2626998"/>
            <a:ext cx="2880321"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508045" y="644807"/>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508045" y="644807"/>
                <a:ext cx="1715854" cy="276999"/>
              </a:xfrm>
              <a:prstGeom prst="rect">
                <a:avLst/>
              </a:prstGeom>
              <a:blipFill>
                <a:blip r:embed="rId5"/>
                <a:stretch>
                  <a:fillRect l="-2941"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485653" y="590597"/>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cxnSp>
        <p:nvCxnSpPr>
          <p:cNvPr id="22" name="Straight Arrow Connector 21">
            <a:extLst>
              <a:ext uri="{FF2B5EF4-FFF2-40B4-BE49-F238E27FC236}">
                <a16:creationId xmlns:a16="http://schemas.microsoft.com/office/drawing/2014/main" id="{6B4A99FF-35E5-3314-FEC3-595C24BA92FE}"/>
              </a:ext>
            </a:extLst>
          </p:cNvPr>
          <p:cNvCxnSpPr>
            <a:cxnSpLocks/>
          </p:cNvCxnSpPr>
          <p:nvPr/>
        </p:nvCxnSpPr>
        <p:spPr>
          <a:xfrm flipH="1">
            <a:off x="5223899" y="2800456"/>
            <a:ext cx="860269" cy="250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0109E-4034-081B-BECA-491338BA5B26}"/>
                  </a:ext>
                </a:extLst>
              </p:cNvPr>
              <p:cNvSpPr txBox="1"/>
              <p:nvPr/>
            </p:nvSpPr>
            <p:spPr bwMode="auto">
              <a:xfrm>
                <a:off x="7794409" y="5218697"/>
                <a:ext cx="120802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C0109E-4034-081B-BECA-491338BA5B26}"/>
                  </a:ext>
                </a:extLst>
              </p:cNvPr>
              <p:cNvSpPr txBox="1">
                <a:spLocks noRot="1" noChangeAspect="1" noMove="1" noResize="1" noEditPoints="1" noAdjustHandles="1" noChangeArrowheads="1" noChangeShapeType="1" noTextEdit="1"/>
              </p:cNvSpPr>
              <p:nvPr/>
            </p:nvSpPr>
            <p:spPr bwMode="auto">
              <a:xfrm>
                <a:off x="7794409" y="5218697"/>
                <a:ext cx="1208023" cy="276999"/>
              </a:xfrm>
              <a:prstGeom prst="rect">
                <a:avLst/>
              </a:prstGeom>
              <a:blipFill>
                <a:blip r:embed="rId6"/>
                <a:stretch>
                  <a:fillRect t="-4348" r="-1042" b="-34783"/>
                </a:stretch>
              </a:blipFill>
              <a:ln w="9525">
                <a:noFill/>
                <a:miter lim="800000"/>
                <a:headEnd/>
                <a:tailEnd/>
              </a:ln>
            </p:spPr>
            <p:txBody>
              <a:bodyPr/>
              <a:lstStyle/>
              <a:p>
                <a:r>
                  <a:rPr lang="en-TW">
                    <a:noFill/>
                  </a:rPr>
                  <a:t> </a:t>
                </a:r>
              </a:p>
            </p:txBody>
          </p:sp>
        </mc:Fallback>
      </mc:AlternateContent>
      <p:sp>
        <p:nvSpPr>
          <p:cNvPr id="7" name="Freeform 6">
            <a:extLst>
              <a:ext uri="{FF2B5EF4-FFF2-40B4-BE49-F238E27FC236}">
                <a16:creationId xmlns:a16="http://schemas.microsoft.com/office/drawing/2014/main" id="{8F0ABB34-CD4F-E8E7-B9A9-6D7918DE4A3C}"/>
              </a:ext>
            </a:extLst>
          </p:cNvPr>
          <p:cNvSpPr/>
          <p:nvPr/>
        </p:nvSpPr>
        <p:spPr>
          <a:xfrm>
            <a:off x="4139953" y="2626998"/>
            <a:ext cx="2880320"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B9EDA47-CA4B-F7F4-68AF-B5ECC82069A6}"/>
              </a:ext>
            </a:extLst>
          </p:cNvPr>
          <p:cNvSpPr txBox="1"/>
          <p:nvPr/>
        </p:nvSpPr>
        <p:spPr bwMode="auto">
          <a:xfrm>
            <a:off x="7058333" y="295497"/>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729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417 0.00139 L -0.08993 0.36342 " pathEditMode="relative" rAng="0" ptsTypes="AA">
                                      <p:cBhvr>
                                        <p:cTn id="6" dur="2000" fill="hold"/>
                                        <p:tgtEl>
                                          <p:spTgt spid="7"/>
                                        </p:tgtEl>
                                        <p:attrNameLst>
                                          <p:attrName>ppt_x</p:attrName>
                                          <p:attrName>ppt_y</p:attrName>
                                        </p:attrNameLst>
                                      </p:cBhvr>
                                      <p:rCtr x="-4705" y="18102"/>
                                    </p:animMotion>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620058"/>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2241662"/>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755908"/>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755908"/>
                <a:ext cx="2250103" cy="276999"/>
              </a:xfrm>
              <a:prstGeom prst="rect">
                <a:avLst/>
              </a:prstGeom>
              <a:blipFill>
                <a:blip r:embed="rId3"/>
                <a:stretch>
                  <a:fillRect r="-55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809" y="5157192"/>
                <a:ext cx="4536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809" y="5157192"/>
                <a:ext cx="4536368" cy="369332"/>
              </a:xfrm>
              <a:prstGeom prst="rect">
                <a:avLst/>
              </a:prstGeom>
              <a:blipFill>
                <a:blip r:embed="rId4"/>
                <a:stretch>
                  <a:fillRect l="-111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5070" y="5666047"/>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5070" y="5666047"/>
                <a:ext cx="2271070" cy="285912"/>
              </a:xfrm>
              <a:prstGeom prst="rect">
                <a:avLst/>
              </a:prstGeom>
              <a:blipFill>
                <a:blip r:embed="rId5"/>
                <a:stretch>
                  <a:fillRect l="-2762"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5ACCCC-4223-AED4-EE6E-DE4D28FA71F9}"/>
                  </a:ext>
                </a:extLst>
              </p:cNvPr>
              <p:cNvSpPr txBox="1"/>
              <p:nvPr/>
            </p:nvSpPr>
            <p:spPr bwMode="auto">
              <a:xfrm>
                <a:off x="1619808" y="3172430"/>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波函數本身</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不定要一樣，</a:t>
                </a:r>
              </a:p>
            </p:txBody>
          </p:sp>
        </mc:Choice>
        <mc:Fallback xmlns="">
          <p:sp>
            <p:nvSpPr>
              <p:cNvPr id="9" name="TextBox 8">
                <a:extLst>
                  <a:ext uri="{FF2B5EF4-FFF2-40B4-BE49-F238E27FC236}">
                    <a16:creationId xmlns:a16="http://schemas.microsoft.com/office/drawing/2014/main" id="{F55ACCCC-4223-AED4-EE6E-DE4D28FA71F9}"/>
                  </a:ext>
                </a:extLst>
              </p:cNvPr>
              <p:cNvSpPr txBox="1">
                <a:spLocks noRot="1" noChangeAspect="1" noMove="1" noResize="1" noEditPoints="1" noAdjustHandles="1" noChangeArrowheads="1" noChangeShapeType="1" noTextEdit="1"/>
              </p:cNvSpPr>
              <p:nvPr/>
            </p:nvSpPr>
            <p:spPr bwMode="auto">
              <a:xfrm>
                <a:off x="1619808" y="3172430"/>
                <a:ext cx="7118785" cy="369332"/>
              </a:xfrm>
              <a:prstGeom prst="rect">
                <a:avLst/>
              </a:prstGeom>
              <a:blipFill>
                <a:blip r:embed="rId6"/>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452A41-2390-A243-590F-A75774CE7F8D}"/>
                  </a:ext>
                </a:extLst>
              </p:cNvPr>
              <p:cNvSpPr txBox="1"/>
              <p:nvPr/>
            </p:nvSpPr>
            <p:spPr bwMode="auto">
              <a:xfrm>
                <a:off x="1609664" y="3580596"/>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是能量本徵態，平移後</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物理測量不變，</a:t>
                </a:r>
              </a:p>
            </p:txBody>
          </p:sp>
        </mc:Choice>
        <mc:Fallback xmlns="">
          <p:sp>
            <p:nvSpPr>
              <p:cNvPr id="10" name="TextBox 9">
                <a:extLst>
                  <a:ext uri="{FF2B5EF4-FFF2-40B4-BE49-F238E27FC236}">
                    <a16:creationId xmlns:a16="http://schemas.microsoft.com/office/drawing/2014/main" id="{33452A41-2390-A243-590F-A75774CE7F8D}"/>
                  </a:ext>
                </a:extLst>
              </p:cNvPr>
              <p:cNvSpPr txBox="1">
                <a:spLocks noRot="1" noChangeAspect="1" noMove="1" noResize="1" noEditPoints="1" noAdjustHandles="1" noChangeArrowheads="1" noChangeShapeType="1" noTextEdit="1"/>
              </p:cNvSpPr>
              <p:nvPr/>
            </p:nvSpPr>
            <p:spPr bwMode="auto">
              <a:xfrm>
                <a:off x="1609664" y="3580596"/>
                <a:ext cx="7118785" cy="369332"/>
              </a:xfrm>
              <a:prstGeom prst="rect">
                <a:avLst/>
              </a:prstGeom>
              <a:blipFill>
                <a:blip r:embed="rId7"/>
                <a:stretch>
                  <a:fillRect l="-71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A8725E-441C-5C00-2695-7227116A2BD2}"/>
                  </a:ext>
                </a:extLst>
              </p:cNvPr>
              <p:cNvSpPr txBox="1"/>
              <p:nvPr/>
            </p:nvSpPr>
            <p:spPr bwMode="auto">
              <a:xfrm>
                <a:off x="1609665" y="4037217"/>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平移後波函數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應該也是同樣本徵值的能量本徵態。</a:t>
                </a:r>
              </a:p>
            </p:txBody>
          </p:sp>
        </mc:Choice>
        <mc:Fallback xmlns="">
          <p:sp>
            <p:nvSpPr>
              <p:cNvPr id="11" name="TextBox 10">
                <a:extLst>
                  <a:ext uri="{FF2B5EF4-FFF2-40B4-BE49-F238E27FC236}">
                    <a16:creationId xmlns:a16="http://schemas.microsoft.com/office/drawing/2014/main" id="{A6A8725E-441C-5C00-2695-7227116A2BD2}"/>
                  </a:ext>
                </a:extLst>
              </p:cNvPr>
              <p:cNvSpPr txBox="1">
                <a:spLocks noRot="1" noChangeAspect="1" noMove="1" noResize="1" noEditPoints="1" noAdjustHandles="1" noChangeArrowheads="1" noChangeShapeType="1" noTextEdit="1"/>
              </p:cNvSpPr>
              <p:nvPr/>
            </p:nvSpPr>
            <p:spPr bwMode="auto">
              <a:xfrm>
                <a:off x="1609665" y="4037217"/>
                <a:ext cx="7118785" cy="369332"/>
              </a:xfrm>
              <a:prstGeom prst="rect">
                <a:avLst/>
              </a:prstGeom>
              <a:blipFill>
                <a:blip r:embed="rId8"/>
                <a:stretch>
                  <a:fillRect l="-712" t="-6452" b="-19355"/>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E9C528E-B4D7-8645-F267-82F0DC7A0AD4}"/>
              </a:ext>
            </a:extLst>
          </p:cNvPr>
          <p:cNvSpPr txBox="1"/>
          <p:nvPr/>
        </p:nvSpPr>
        <p:spPr bwMode="auto">
          <a:xfrm>
            <a:off x="1642828" y="4493838"/>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如果能量本徵態沒有簡併，一個本徵值只有一個本徵態。</a:t>
            </a:r>
          </a:p>
        </p:txBody>
      </p:sp>
      <p:sp>
        <p:nvSpPr>
          <p:cNvPr id="7" name="TextBox 6">
            <a:extLst>
              <a:ext uri="{FF2B5EF4-FFF2-40B4-BE49-F238E27FC236}">
                <a16:creationId xmlns:a16="http://schemas.microsoft.com/office/drawing/2014/main" id="{FE7F472F-4C92-27B5-2441-4149FC15ECE4}"/>
              </a:ext>
            </a:extLst>
          </p:cNvPr>
          <p:cNvSpPr txBox="1"/>
          <p:nvPr/>
        </p:nvSpPr>
        <p:spPr bwMode="auto">
          <a:xfrm>
            <a:off x="6984277" y="865703"/>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977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188640"/>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1810244"/>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324490"/>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324490"/>
                <a:ext cx="2250103" cy="276999"/>
              </a:xfrm>
              <a:prstGeom prst="rect">
                <a:avLst/>
              </a:prstGeom>
              <a:blipFill>
                <a:blip r:embed="rId3"/>
                <a:stretch>
                  <a:fillRect t="-4348" r="-559"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672" y="2746403"/>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絕對值在各處相等，那就只能相差一個相角：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672" y="2746403"/>
                <a:ext cx="7118785" cy="369332"/>
              </a:xfrm>
              <a:prstGeom prst="rect">
                <a:avLst/>
              </a:prstGeom>
              <a:blipFill>
                <a:blip r:embed="rId4"/>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4934" y="3255258"/>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4934" y="3255258"/>
                <a:ext cx="2271070" cy="285912"/>
              </a:xfrm>
              <a:prstGeom prst="rect">
                <a:avLst/>
              </a:prstGeom>
              <a:blipFill>
                <a:blip r:embed="rId5"/>
                <a:stretch>
                  <a:fillRect l="-2762" b="-34783"/>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CA838536-E910-9FB4-34FA-B065F7372CF6}"/>
              </a:ext>
            </a:extLst>
          </p:cNvPr>
          <p:cNvPicPr>
            <a:picLocks noChangeAspect="1"/>
          </p:cNvPicPr>
          <p:nvPr/>
        </p:nvPicPr>
        <p:blipFill rotWithShape="1">
          <a:blip r:embed="rId6"/>
          <a:srcRect t="7948"/>
          <a:stretch/>
        </p:blipFill>
        <p:spPr>
          <a:xfrm>
            <a:off x="1619671" y="3639899"/>
            <a:ext cx="7084142" cy="2877334"/>
          </a:xfrm>
          <a:prstGeom prst="rect">
            <a:avLst/>
          </a:prstGeom>
        </p:spPr>
      </p:pic>
      <p:pic>
        <p:nvPicPr>
          <p:cNvPr id="8" name="Picture 7">
            <a:extLst>
              <a:ext uri="{FF2B5EF4-FFF2-40B4-BE49-F238E27FC236}">
                <a16:creationId xmlns:a16="http://schemas.microsoft.com/office/drawing/2014/main" id="{C4A9DB35-B36C-EA7A-03F6-7F5FAF1E3B8E}"/>
              </a:ext>
            </a:extLst>
          </p:cNvPr>
          <p:cNvPicPr>
            <a:picLocks noChangeAspect="1"/>
          </p:cNvPicPr>
          <p:nvPr/>
        </p:nvPicPr>
        <p:blipFill>
          <a:blip r:embed="rId7"/>
          <a:stretch>
            <a:fillRect/>
          </a:stretch>
        </p:blipFill>
        <p:spPr>
          <a:xfrm>
            <a:off x="1609666" y="6496377"/>
            <a:ext cx="7094147" cy="269398"/>
          </a:xfrm>
          <a:prstGeom prst="rect">
            <a:avLst/>
          </a:prstGeom>
        </p:spPr>
      </p:pic>
      <p:sp>
        <p:nvSpPr>
          <p:cNvPr id="9" name="TextBox 8">
            <a:extLst>
              <a:ext uri="{FF2B5EF4-FFF2-40B4-BE49-F238E27FC236}">
                <a16:creationId xmlns:a16="http://schemas.microsoft.com/office/drawing/2014/main" id="{B160D8DD-2921-A01B-54D0-8FD5B46FE7F8}"/>
              </a:ext>
            </a:extLst>
          </p:cNvPr>
          <p:cNvSpPr txBox="1"/>
          <p:nvPr/>
        </p:nvSpPr>
        <p:spPr bwMode="auto">
          <a:xfrm>
            <a:off x="6906639" y="445444"/>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66896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F36FF6-2D35-A92F-39B1-52BBAF27FD48}"/>
                  </a:ext>
                </a:extLst>
              </p:cNvPr>
              <p:cNvSpPr txBox="1"/>
              <p:nvPr/>
            </p:nvSpPr>
            <p:spPr bwMode="auto">
              <a:xfrm>
                <a:off x="2330634" y="820174"/>
                <a:ext cx="2149243"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0F36FF6-2D35-A92F-39B1-52BBAF27FD48}"/>
                  </a:ext>
                </a:extLst>
              </p:cNvPr>
              <p:cNvSpPr txBox="1">
                <a:spLocks noRot="1" noChangeAspect="1" noMove="1" noResize="1" noEditPoints="1" noAdjustHandles="1" noChangeArrowheads="1" noChangeShapeType="1" noTextEdit="1"/>
              </p:cNvSpPr>
              <p:nvPr/>
            </p:nvSpPr>
            <p:spPr bwMode="auto">
              <a:xfrm>
                <a:off x="2330634" y="820174"/>
                <a:ext cx="2149243" cy="285912"/>
              </a:xfrm>
              <a:prstGeom prst="rect">
                <a:avLst/>
              </a:prstGeom>
              <a:blipFill>
                <a:blip r:embed="rId2"/>
                <a:stretch>
                  <a:fillRect l="-2941"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A6B9E-C153-5C30-37B4-BC16A0B786D9}"/>
                  </a:ext>
                </a:extLst>
              </p:cNvPr>
              <p:cNvSpPr txBox="1"/>
              <p:nvPr/>
            </p:nvSpPr>
            <p:spPr bwMode="auto">
              <a:xfrm>
                <a:off x="1371137" y="1188859"/>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如此：我們可以引進一個函數</a:t>
                </a:r>
                <a14:m>
                  <m:oMath xmlns:m="http://schemas.openxmlformats.org/officeDocument/2006/math">
                    <m:r>
                      <a:rPr lang="en-US" b="0" i="1" dirty="0" smtClean="0">
                        <a:latin typeface="Cambria Math" panose="02040503050406030204" pitchFamily="18" charset="0"/>
                        <a:cs typeface="Times New Roman" pitchFamily="18" charset="0"/>
                      </a:rPr>
                      <m:t>𝑢</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08A6B9E-C153-5C30-37B4-BC16A0B786D9}"/>
                  </a:ext>
                </a:extLst>
              </p:cNvPr>
              <p:cNvSpPr txBox="1">
                <a:spLocks noRot="1" noChangeAspect="1" noMove="1" noResize="1" noEditPoints="1" noAdjustHandles="1" noChangeArrowheads="1" noChangeShapeType="1" noTextEdit="1"/>
              </p:cNvSpPr>
              <p:nvPr/>
            </p:nvSpPr>
            <p:spPr bwMode="auto">
              <a:xfrm>
                <a:off x="1371137" y="1188859"/>
                <a:ext cx="4176464" cy="369332"/>
              </a:xfrm>
              <a:prstGeom prst="rect">
                <a:avLst/>
              </a:prstGeom>
              <a:blipFill>
                <a:blip r:embed="rId3"/>
                <a:stretch>
                  <a:fillRect l="-121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D9A011-3251-6668-C8A8-6841749AAFD9}"/>
                  </a:ext>
                </a:extLst>
              </p:cNvPr>
              <p:cNvSpPr txBox="1"/>
              <p:nvPr/>
            </p:nvSpPr>
            <p:spPr bwMode="auto">
              <a:xfrm>
                <a:off x="2330634" y="1632587"/>
                <a:ext cx="1829027"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AD9A011-3251-6668-C8A8-6841749AAFD9}"/>
                  </a:ext>
                </a:extLst>
              </p:cNvPr>
              <p:cNvSpPr txBox="1">
                <a:spLocks noRot="1" noChangeAspect="1" noMove="1" noResize="1" noEditPoints="1" noAdjustHandles="1" noChangeArrowheads="1" noChangeShapeType="1" noTextEdit="1"/>
              </p:cNvSpPr>
              <p:nvPr/>
            </p:nvSpPr>
            <p:spPr bwMode="auto">
              <a:xfrm>
                <a:off x="2330634" y="1632587"/>
                <a:ext cx="1829027" cy="285912"/>
              </a:xfrm>
              <a:prstGeom prst="rect">
                <a:avLst/>
              </a:prstGeom>
              <a:blipFill>
                <a:blip r:embed="rId4"/>
                <a:stretch>
                  <a:fillRect l="-137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0866-5280-C8AF-E429-9C9DDF86B34A}"/>
                  </a:ext>
                </a:extLst>
              </p:cNvPr>
              <p:cNvSpPr txBox="1"/>
              <p:nvPr/>
            </p:nvSpPr>
            <p:spPr bwMode="auto">
              <a:xfrm>
                <a:off x="1364241" y="2044310"/>
                <a:ext cx="56560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則</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在平移下是不變的，或稱空間的週期函數：</a:t>
                </a:r>
              </a:p>
            </p:txBody>
          </p:sp>
        </mc:Choice>
        <mc:Fallback xmlns="">
          <p:sp>
            <p:nvSpPr>
              <p:cNvPr id="5" name="TextBox 4">
                <a:extLst>
                  <a:ext uri="{FF2B5EF4-FFF2-40B4-BE49-F238E27FC236}">
                    <a16:creationId xmlns:a16="http://schemas.microsoft.com/office/drawing/2014/main" id="{941F0866-5280-C8AF-E429-9C9DDF86B34A}"/>
                  </a:ext>
                </a:extLst>
              </p:cNvPr>
              <p:cNvSpPr txBox="1">
                <a:spLocks noRot="1" noChangeAspect="1" noMove="1" noResize="1" noEditPoints="1" noAdjustHandles="1" noChangeArrowheads="1" noChangeShapeType="1" noTextEdit="1"/>
              </p:cNvSpPr>
              <p:nvPr/>
            </p:nvSpPr>
            <p:spPr bwMode="auto">
              <a:xfrm>
                <a:off x="1364241" y="2044310"/>
                <a:ext cx="5656030" cy="369332"/>
              </a:xfrm>
              <a:prstGeom prst="rect">
                <a:avLst/>
              </a:prstGeom>
              <a:blipFill>
                <a:blip r:embed="rId5"/>
                <a:stretch>
                  <a:fillRect l="-89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9E35F7-37B2-3ADE-7B5A-412AF4FFBCEE}"/>
                  </a:ext>
                </a:extLst>
              </p:cNvPr>
              <p:cNvSpPr txBox="1"/>
              <p:nvPr/>
            </p:nvSpPr>
            <p:spPr bwMode="auto">
              <a:xfrm>
                <a:off x="1414100" y="2546384"/>
                <a:ext cx="7367850" cy="2967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e>
                          </m:d>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6C9E35F7-37B2-3ADE-7B5A-412AF4FFBCEE}"/>
                  </a:ext>
                </a:extLst>
              </p:cNvPr>
              <p:cNvSpPr txBox="1">
                <a:spLocks noRot="1" noChangeAspect="1" noMove="1" noResize="1" noEditPoints="1" noAdjustHandles="1" noChangeArrowheads="1" noChangeShapeType="1" noTextEdit="1"/>
              </p:cNvSpPr>
              <p:nvPr/>
            </p:nvSpPr>
            <p:spPr bwMode="auto">
              <a:xfrm>
                <a:off x="1414100" y="2546384"/>
                <a:ext cx="7367850" cy="296748"/>
              </a:xfrm>
              <a:prstGeom prst="rect">
                <a:avLst/>
              </a:prstGeom>
              <a:blipFill>
                <a:blip r:embed="rId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2001F6-4A16-C9FD-9F72-221C7A36BC52}"/>
                  </a:ext>
                </a:extLst>
              </p:cNvPr>
              <p:cNvSpPr txBox="1"/>
              <p:nvPr/>
            </p:nvSpPr>
            <p:spPr bwMode="auto">
              <a:xfrm>
                <a:off x="2330634" y="3489986"/>
                <a:ext cx="1707199" cy="28591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𝑖𝑞𝑥</m:t>
                          </m:r>
                        </m:sup>
                      </m:sSup>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72001F6-4A16-C9FD-9F72-221C7A36BC52}"/>
                  </a:ext>
                </a:extLst>
              </p:cNvPr>
              <p:cNvSpPr txBox="1">
                <a:spLocks noRot="1" noChangeAspect="1" noMove="1" noResize="1" noEditPoints="1" noAdjustHandles="1" noChangeArrowheads="1" noChangeShapeType="1" noTextEdit="1"/>
              </p:cNvSpPr>
              <p:nvPr/>
            </p:nvSpPr>
            <p:spPr bwMode="auto">
              <a:xfrm>
                <a:off x="2330634" y="3489986"/>
                <a:ext cx="1707199" cy="285912"/>
              </a:xfrm>
              <a:prstGeom prst="rect">
                <a:avLst/>
              </a:prstGeom>
              <a:blipFill>
                <a:blip r:embed="rId7"/>
                <a:stretch>
                  <a:fillRect l="-3704" t="-4348" b="-3478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1C154AD-ED27-9E4C-3376-D3C99278ABCF}"/>
              </a:ext>
            </a:extLst>
          </p:cNvPr>
          <p:cNvSpPr txBox="1"/>
          <p:nvPr/>
        </p:nvSpPr>
        <p:spPr bwMode="auto">
          <a:xfrm>
            <a:off x="1403648" y="3059668"/>
            <a:ext cx="73448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因此定態波函數一定可以寫成一個虛數指數函數乘一個平移不變函數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CEFC47-3C1F-DA97-95C0-4345DB366C85}"/>
                  </a:ext>
                </a:extLst>
              </p:cNvPr>
              <p:cNvSpPr txBox="1"/>
              <p:nvPr/>
            </p:nvSpPr>
            <p:spPr bwMode="auto">
              <a:xfrm>
                <a:off x="1364241" y="3890360"/>
                <a:ext cx="741770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此虛數指數函數有一角波數</a:t>
                </a:r>
                <a14:m>
                  <m:oMath xmlns:m="http://schemas.openxmlformats.org/officeDocument/2006/math">
                    <m:r>
                      <a:rPr lang="en-US" b="0" i="1" smtClean="0">
                        <a:latin typeface="Cambria Math" panose="02040503050406030204" pitchFamily="18" charset="0"/>
                        <a:cs typeface="Times New Roman" pitchFamily="18" charset="0"/>
                      </a:rPr>
                      <m:t>𝑞</m:t>
                    </m:r>
                  </m:oMath>
                </a14:m>
                <a:r>
                  <a:rPr lang="en-GB" dirty="0">
                    <a:latin typeface="Times New Roman" pitchFamily="18" charset="0"/>
                    <a:cs typeface="Times New Roman" pitchFamily="18" charset="0"/>
                  </a:rPr>
                  <a:t>待解</a:t>
                </a:r>
                <a:r>
                  <a:rPr lang="en-GB" dirty="0" err="1">
                    <a:latin typeface="Times New Roman" pitchFamily="18" charset="0"/>
                    <a:cs typeface="Times New Roman" pitchFamily="18" charset="0"/>
                  </a:rPr>
                  <a:t>！但並不是整個波函數的角波數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40CEFC47-3C1F-DA97-95C0-4345DB366C85}"/>
                  </a:ext>
                </a:extLst>
              </p:cNvPr>
              <p:cNvSpPr txBox="1">
                <a:spLocks noRot="1" noChangeAspect="1" noMove="1" noResize="1" noEditPoints="1" noAdjustHandles="1" noChangeArrowheads="1" noChangeShapeType="1" noTextEdit="1"/>
              </p:cNvSpPr>
              <p:nvPr/>
            </p:nvSpPr>
            <p:spPr bwMode="auto">
              <a:xfrm>
                <a:off x="1364241" y="3890360"/>
                <a:ext cx="7417709" cy="369332"/>
              </a:xfrm>
              <a:prstGeom prst="rect">
                <a:avLst/>
              </a:prstGeom>
              <a:blipFill>
                <a:blip r:embed="rId8"/>
                <a:stretch>
                  <a:fillRect l="-6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7636C-FCA2-12E8-BCB9-A6E1F939A7A1}"/>
                  </a:ext>
                </a:extLst>
              </p:cNvPr>
              <p:cNvSpPr txBox="1"/>
              <p:nvPr/>
            </p:nvSpPr>
            <p:spPr bwMode="auto">
              <a:xfrm>
                <a:off x="2330634" y="4890115"/>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8E97636C-FCA2-12E8-BCB9-A6E1F939A7A1}"/>
                  </a:ext>
                </a:extLst>
              </p:cNvPr>
              <p:cNvSpPr txBox="1">
                <a:spLocks noRot="1" noChangeAspect="1" noMove="1" noResize="1" noEditPoints="1" noAdjustHandles="1" noChangeArrowheads="1" noChangeShapeType="1" noTextEdit="1"/>
              </p:cNvSpPr>
              <p:nvPr/>
            </p:nvSpPr>
            <p:spPr bwMode="auto">
              <a:xfrm>
                <a:off x="2330634" y="4890115"/>
                <a:ext cx="2250103" cy="276999"/>
              </a:xfrm>
              <a:prstGeom prst="rect">
                <a:avLst/>
              </a:prstGeom>
              <a:blipFill>
                <a:blip r:embed="rId9"/>
                <a:stretch>
                  <a:fillRect r="-562" b="-29167"/>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7E0A36EE-FEC1-DCA6-4E73-D92AF328479E}"/>
              </a:ext>
            </a:extLst>
          </p:cNvPr>
          <p:cNvSpPr txBox="1"/>
          <p:nvPr/>
        </p:nvSpPr>
        <p:spPr bwMode="auto">
          <a:xfrm>
            <a:off x="1355576" y="4327845"/>
            <a:ext cx="56646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這樣的函數稱為Block Function。自然滿足：</a:t>
            </a:r>
          </a:p>
        </p:txBody>
      </p:sp>
      <p:pic>
        <p:nvPicPr>
          <p:cNvPr id="12" name="Picture 2" descr="Z:\Dropbox\Documents\課程\Young\Chapter42\A_Images\A_Figures_and_Photos\42_17_Figure.jpg">
            <a:extLst>
              <a:ext uri="{FF2B5EF4-FFF2-40B4-BE49-F238E27FC236}">
                <a16:creationId xmlns:a16="http://schemas.microsoft.com/office/drawing/2014/main" id="{F4F48632-C8EA-54EB-9589-EA677880B1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788636"/>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3">
            <a:extLst>
              <a:ext uri="{FF2B5EF4-FFF2-40B4-BE49-F238E27FC236}">
                <a16:creationId xmlns:a16="http://schemas.microsoft.com/office/drawing/2014/main" id="{34B8C3E1-7E6F-6F19-FC35-8E7FFB790079}"/>
              </a:ext>
            </a:extLst>
          </p:cNvPr>
          <p:cNvSpPr txBox="1"/>
          <p:nvPr/>
        </p:nvSpPr>
        <p:spPr bwMode="auto">
          <a:xfrm>
            <a:off x="2165027" y="5484475"/>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B04847-FEB3-DE80-A6ED-84E89F9D05A4}"/>
                  </a:ext>
                </a:extLst>
              </p:cNvPr>
              <p:cNvSpPr txBox="1"/>
              <p:nvPr/>
            </p:nvSpPr>
            <p:spPr bwMode="auto">
              <a:xfrm>
                <a:off x="1355576" y="382926"/>
                <a:ext cx="453636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已知</a:t>
                </a:r>
                <a:r>
                  <a:rPr lang="zh-TW" altLang="en-US" dirty="0">
                    <a:latin typeface="Times New Roman" pitchFamily="18" charset="0"/>
                    <a:cs typeface="Times New Roman" pitchFamily="18" charset="0"/>
                  </a:rPr>
                  <a:t> </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14" name="TextBox 13">
                <a:extLst>
                  <a:ext uri="{FF2B5EF4-FFF2-40B4-BE49-F238E27FC236}">
                    <a16:creationId xmlns:a16="http://schemas.microsoft.com/office/drawing/2014/main" id="{FBB04847-FEB3-DE80-A6ED-84E89F9D05A4}"/>
                  </a:ext>
                </a:extLst>
              </p:cNvPr>
              <p:cNvSpPr txBox="1">
                <a:spLocks noRot="1" noChangeAspect="1" noMove="1" noResize="1" noEditPoints="1" noAdjustHandles="1" noChangeArrowheads="1" noChangeShapeType="1" noTextEdit="1"/>
              </p:cNvSpPr>
              <p:nvPr/>
            </p:nvSpPr>
            <p:spPr bwMode="auto">
              <a:xfrm>
                <a:off x="1355576" y="382926"/>
                <a:ext cx="4536368" cy="369332"/>
              </a:xfrm>
              <a:prstGeom prst="rect">
                <a:avLst/>
              </a:prstGeom>
              <a:blipFill>
                <a:blip r:embed="rId11"/>
                <a:stretch>
                  <a:fillRect l="-1114" t="-10000" b="-20000"/>
                </a:stretch>
              </a:blipFill>
              <a:ln w="9525">
                <a:noFill/>
                <a:miter lim="800000"/>
                <a:headEnd/>
                <a:tailEnd/>
              </a:ln>
            </p:spPr>
            <p:txBody>
              <a:bodyPr/>
              <a:lstStyle/>
              <a:p>
                <a:r>
                  <a:rPr lang="en-TW">
                    <a:noFill/>
                  </a:rPr>
                  <a:t> </a:t>
                </a:r>
              </a:p>
            </p:txBody>
          </p:sp>
        </mc:Fallback>
      </mc:AlternateContent>
      <p:sp>
        <p:nvSpPr>
          <p:cNvPr id="15" name="TextBox 14">
            <a:extLst>
              <a:ext uri="{FF2B5EF4-FFF2-40B4-BE49-F238E27FC236}">
                <a16:creationId xmlns:a16="http://schemas.microsoft.com/office/drawing/2014/main" id="{2F71E37F-BB20-14D6-CAD2-561985E2EE05}"/>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85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l="24004" t="9397" r="24751" b="18497"/>
          <a:stretch/>
        </p:blipFill>
        <p:spPr>
          <a:xfrm>
            <a:off x="2819670" y="154736"/>
            <a:ext cx="2029608" cy="1412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2221038" y="4342846"/>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2221038" y="4342846"/>
                <a:ext cx="2271070" cy="285912"/>
              </a:xfrm>
              <a:prstGeom prst="rect">
                <a:avLst/>
              </a:prstGeom>
              <a:blipFill>
                <a:blip r:embed="rId3"/>
                <a:stretch>
                  <a:fillRect l="-2778" b="-2916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4"/>
          <a:srcRect t="24117" b="6564"/>
          <a:stretch/>
        </p:blipFill>
        <p:spPr>
          <a:xfrm>
            <a:off x="354905" y="1564144"/>
            <a:ext cx="7973171" cy="197467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3708862" y="1314872"/>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3708862" y="1314872"/>
                <a:ext cx="251223" cy="215444"/>
              </a:xfrm>
              <a:prstGeom prst="rect">
                <a:avLst/>
              </a:prstGeom>
              <a:blipFill>
                <a:blip r:embed="rId5"/>
                <a:stretch>
                  <a:fillRect l="-9524" r="-9524"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4133696"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4133696" y="1314872"/>
                <a:ext cx="715581" cy="215444"/>
              </a:xfrm>
              <a:prstGeom prst="rect">
                <a:avLst/>
              </a:prstGeom>
              <a:blipFill>
                <a:blip r:embed="rId6"/>
                <a:stretch>
                  <a:fillRect l="-8772" r="-3509" b="-3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2845542"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2845542" y="1314872"/>
                <a:ext cx="715581" cy="215444"/>
              </a:xfrm>
              <a:prstGeom prst="rect">
                <a:avLst/>
              </a:prstGeom>
              <a:blipFill>
                <a:blip r:embed="rId7"/>
                <a:stretch>
                  <a:fillRect l="-8772" r="-1754" b="-38889"/>
                </a:stretch>
              </a:blipFill>
              <a:ln w="9525">
                <a:noFill/>
                <a:miter lim="800000"/>
                <a:headEnd/>
                <a:tailEnd/>
              </a:ln>
            </p:spPr>
            <p:txBody>
              <a:bodyPr/>
              <a:lstStyle/>
              <a:p>
                <a:r>
                  <a:rPr lang="en-TW">
                    <a:noFill/>
                  </a:rPr>
                  <a:t> </a:t>
                </a:r>
              </a:p>
            </p:txBody>
          </p:sp>
        </mc:Fallback>
      </mc:AlternateContent>
      <p:pic>
        <p:nvPicPr>
          <p:cNvPr id="10" name="Picture 9">
            <a:extLst>
              <a:ext uri="{FF2B5EF4-FFF2-40B4-BE49-F238E27FC236}">
                <a16:creationId xmlns:a16="http://schemas.microsoft.com/office/drawing/2014/main" id="{4295E7A5-8E60-CFF2-2494-C7E5A6C72081}"/>
              </a:ext>
            </a:extLst>
          </p:cNvPr>
          <p:cNvPicPr>
            <a:picLocks noChangeAspect="1"/>
          </p:cNvPicPr>
          <p:nvPr/>
        </p:nvPicPr>
        <p:blipFill rotWithShape="1">
          <a:blip r:embed="rId8"/>
          <a:srcRect l="38801" t="67803" r="42063" b="-1528"/>
          <a:stretch/>
        </p:blipFill>
        <p:spPr>
          <a:xfrm>
            <a:off x="2908198" y="5938834"/>
            <a:ext cx="1601327" cy="797443"/>
          </a:xfrm>
          <a:prstGeom prst="rect">
            <a:avLst/>
          </a:prstGeom>
        </p:spPr>
      </p:pic>
      <p:sp>
        <p:nvSpPr>
          <p:cNvPr id="11" name="TextBox 10">
            <a:extLst>
              <a:ext uri="{FF2B5EF4-FFF2-40B4-BE49-F238E27FC236}">
                <a16:creationId xmlns:a16="http://schemas.microsoft.com/office/drawing/2014/main" id="{9BCAEF46-4C49-C884-AD21-41554F1C706D}"/>
              </a:ext>
            </a:extLst>
          </p:cNvPr>
          <p:cNvSpPr txBox="1"/>
          <p:nvPr/>
        </p:nvSpPr>
        <p:spPr bwMode="auto">
          <a:xfrm>
            <a:off x="734277" y="66908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pic>
        <p:nvPicPr>
          <p:cNvPr id="12" name="Picture 11">
            <a:extLst>
              <a:ext uri="{FF2B5EF4-FFF2-40B4-BE49-F238E27FC236}">
                <a16:creationId xmlns:a16="http://schemas.microsoft.com/office/drawing/2014/main" id="{17D9E1BF-0152-292E-33F8-40DAC8809109}"/>
              </a:ext>
            </a:extLst>
          </p:cNvPr>
          <p:cNvPicPr>
            <a:picLocks noChangeAspect="1"/>
          </p:cNvPicPr>
          <p:nvPr/>
        </p:nvPicPr>
        <p:blipFill rotWithShape="1">
          <a:blip r:embed="rId9"/>
          <a:srcRect l="7968" r="3603" b="31354"/>
          <a:stretch/>
        </p:blipFill>
        <p:spPr>
          <a:xfrm>
            <a:off x="5764701" y="847566"/>
            <a:ext cx="823523" cy="228399"/>
          </a:xfrm>
          <a:prstGeom prst="rect">
            <a:avLst/>
          </a:prstGeom>
        </p:spPr>
      </p:pic>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4148739"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3398573"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Left Arrow 17">
            <a:extLst>
              <a:ext uri="{FF2B5EF4-FFF2-40B4-BE49-F238E27FC236}">
                <a16:creationId xmlns:a16="http://schemas.microsoft.com/office/drawing/2014/main" id="{210FC489-6EC8-177B-41F5-9A7FCC1B75A3}"/>
              </a:ext>
            </a:extLst>
          </p:cNvPr>
          <p:cNvSpPr/>
          <p:nvPr/>
        </p:nvSpPr>
        <p:spPr>
          <a:xfrm>
            <a:off x="3398573" y="886275"/>
            <a:ext cx="720080" cy="15214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CC385F75-48C9-D53F-515A-DB44E7915E95}"/>
              </a:ext>
            </a:extLst>
          </p:cNvPr>
          <p:cNvSpPr txBox="1"/>
          <p:nvPr/>
        </p:nvSpPr>
        <p:spPr bwMode="auto">
          <a:xfrm>
            <a:off x="350552" y="4325317"/>
            <a:ext cx="40751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根據Bloch定理</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1A1A22-2225-372D-236F-5E6B5F30C33A}"/>
                  </a:ext>
                </a:extLst>
              </p:cNvPr>
              <p:cNvSpPr txBox="1"/>
              <p:nvPr/>
            </p:nvSpPr>
            <p:spPr bwMode="auto">
              <a:xfrm>
                <a:off x="7164112" y="3907990"/>
                <a:ext cx="1257095"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在第一區</a:t>
                </a:r>
              </a:p>
            </p:txBody>
          </p:sp>
        </mc:Choice>
        <mc:Fallback xmlns="">
          <p:sp>
            <p:nvSpPr>
              <p:cNvPr id="20" name="TextBox 19">
                <a:extLst>
                  <a:ext uri="{FF2B5EF4-FFF2-40B4-BE49-F238E27FC236}">
                    <a16:creationId xmlns:a16="http://schemas.microsoft.com/office/drawing/2014/main" id="{DB1A1A22-2225-372D-236F-5E6B5F30C33A}"/>
                  </a:ext>
                </a:extLst>
              </p:cNvPr>
              <p:cNvSpPr txBox="1">
                <a:spLocks noRot="1" noChangeAspect="1" noMove="1" noResize="1" noEditPoints="1" noAdjustHandles="1" noChangeArrowheads="1" noChangeShapeType="1" noTextEdit="1"/>
              </p:cNvSpPr>
              <p:nvPr/>
            </p:nvSpPr>
            <p:spPr bwMode="auto">
              <a:xfrm>
                <a:off x="7164112" y="3907990"/>
                <a:ext cx="1257095" cy="369332"/>
              </a:xfrm>
              <a:prstGeom prst="rect">
                <a:avLst/>
              </a:prstGeom>
              <a:blipFill>
                <a:blip r:embed="rId10"/>
                <a:stretch>
                  <a:fillRect t="-6667" r="-202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3358482" y="202499"/>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3358482" y="202499"/>
                <a:ext cx="260659" cy="383626"/>
              </a:xfrm>
              <a:prstGeom prst="rect">
                <a:avLst/>
              </a:prstGeom>
              <a:blipFill>
                <a:blip r:embed="rId1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4124553" y="205537"/>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4124553" y="205537"/>
                <a:ext cx="301161" cy="383626"/>
              </a:xfrm>
              <a:prstGeom prst="rect">
                <a:avLst/>
              </a:prstGeom>
              <a:blipFill>
                <a:blip r:embed="rId12"/>
                <a:stretch>
                  <a:fillRect r="-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258745" y="2411308"/>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258745" y="2411308"/>
                <a:ext cx="260659" cy="383626"/>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6920400" y="3155196"/>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6920400" y="3155196"/>
                <a:ext cx="301161" cy="383626"/>
              </a:xfrm>
              <a:prstGeom prst="rect">
                <a:avLst/>
              </a:prstGeom>
              <a:blipFill>
                <a:blip r:embed="rId14"/>
                <a:stretch>
                  <a:fillRect r="-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27BF4E-D2F4-92DB-2273-1F6AEF347369}"/>
                  </a:ext>
                </a:extLst>
              </p:cNvPr>
              <p:cNvSpPr txBox="1"/>
              <p:nvPr/>
            </p:nvSpPr>
            <p:spPr bwMode="auto">
              <a:xfrm>
                <a:off x="354905" y="5137825"/>
                <a:ext cx="8244408" cy="378245"/>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此式，必須等於</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，即4C-23以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代入：</a:t>
                </a:r>
              </a:p>
            </p:txBody>
          </p:sp>
        </mc:Choice>
        <mc:Fallback xmlns="">
          <p:sp>
            <p:nvSpPr>
              <p:cNvPr id="25" name="TextBox 24">
                <a:extLst>
                  <a:ext uri="{FF2B5EF4-FFF2-40B4-BE49-F238E27FC236}">
                    <a16:creationId xmlns:a16="http://schemas.microsoft.com/office/drawing/2014/main" id="{A227BF4E-D2F4-92DB-2273-1F6AEF347369}"/>
                  </a:ext>
                </a:extLst>
              </p:cNvPr>
              <p:cNvSpPr txBox="1">
                <a:spLocks noRot="1" noChangeAspect="1" noMove="1" noResize="1" noEditPoints="1" noAdjustHandles="1" noChangeArrowheads="1" noChangeShapeType="1" noTextEdit="1"/>
              </p:cNvSpPr>
              <p:nvPr/>
            </p:nvSpPr>
            <p:spPr bwMode="auto">
              <a:xfrm>
                <a:off x="354905" y="5137825"/>
                <a:ext cx="8244408" cy="378245"/>
              </a:xfrm>
              <a:prstGeom prst="rect">
                <a:avLst/>
              </a:prstGeom>
              <a:blipFill>
                <a:blip r:embed="rId15"/>
                <a:stretch>
                  <a:fillRect l="-46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235E62-0E27-E86C-5D9B-9C069C32D275}"/>
                  </a:ext>
                </a:extLst>
              </p:cNvPr>
              <p:cNvSpPr txBox="1"/>
              <p:nvPr/>
            </p:nvSpPr>
            <p:spPr bwMode="auto">
              <a:xfrm>
                <a:off x="441510" y="4797152"/>
                <a:ext cx="8260979" cy="285912"/>
              </a:xfrm>
              <a:prstGeom prst="rect">
                <a:avLst/>
              </a:prstGeom>
              <a:solidFill>
                <a:srgbClr val="FFFF99"/>
              </a:solidFill>
              <a:ln w="9525">
                <a:noFill/>
                <a:miter lim="800000"/>
                <a:headEnd/>
                <a:tailEnd/>
              </a:ln>
            </p:spPr>
            <p:txBody>
              <a:bodyPr wrap="none" lIns="0" tIns="0" rIns="0" bIns="0" rtlCol="0">
                <a:spAutoFit/>
              </a:bodyPr>
              <a:lstStyle/>
              <a:p>
                <a:r>
                  <a:rPr lang="en-US" b="0"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US" b="0" dirty="0">
                    <a:ea typeface="Cambria Math" panose="02040503050406030204" pitchFamily="18" charset="0"/>
                    <a:cs typeface="Times New Roman" pitchFamily="18"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a14:m>
                <a:endParaRPr lang="en-TW"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07235E62-0E27-E86C-5D9B-9C069C32D275}"/>
                  </a:ext>
                </a:extLst>
              </p:cNvPr>
              <p:cNvSpPr txBox="1">
                <a:spLocks noRot="1" noChangeAspect="1" noMove="1" noResize="1" noEditPoints="1" noAdjustHandles="1" noChangeArrowheads="1" noChangeShapeType="1" noTextEdit="1"/>
              </p:cNvSpPr>
              <p:nvPr/>
            </p:nvSpPr>
            <p:spPr bwMode="auto">
              <a:xfrm>
                <a:off x="441510" y="4797152"/>
                <a:ext cx="8260979" cy="285912"/>
              </a:xfrm>
              <a:prstGeom prst="rect">
                <a:avLst/>
              </a:prstGeom>
              <a:blipFill>
                <a:blip r:embed="rId1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C5D043C-3FD6-236A-7A8C-DFC2D6CAAD7F}"/>
                  </a:ext>
                </a:extLst>
              </p:cNvPr>
              <p:cNvSpPr txBox="1"/>
              <p:nvPr/>
            </p:nvSpPr>
            <p:spPr bwMode="auto">
              <a:xfrm>
                <a:off x="424780" y="3541879"/>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4C-22式可以寫成，注意</a:t>
                </a:r>
                <a14:m>
                  <m:oMath xmlns:m="http://schemas.openxmlformats.org/officeDocument/2006/math">
                    <m:r>
                      <a:rPr lang="en-US" b="0" i="1" smtClean="0">
                        <a:latin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可以消掉。</a:t>
                </a:r>
                <a:endParaRPr lang="en-TW" dirty="0"/>
              </a:p>
            </p:txBody>
          </p:sp>
        </mc:Choice>
        <mc:Fallback xmlns="">
          <p:sp>
            <p:nvSpPr>
              <p:cNvPr id="28" name="TextBox 27">
                <a:extLst>
                  <a:ext uri="{FF2B5EF4-FFF2-40B4-BE49-F238E27FC236}">
                    <a16:creationId xmlns:a16="http://schemas.microsoft.com/office/drawing/2014/main" id="{7C5D043C-3FD6-236A-7A8C-DFC2D6CAAD7F}"/>
                  </a:ext>
                </a:extLst>
              </p:cNvPr>
              <p:cNvSpPr txBox="1">
                <a:spLocks noRot="1" noChangeAspect="1" noMove="1" noResize="1" noEditPoints="1" noAdjustHandles="1" noChangeArrowheads="1" noChangeShapeType="1" noTextEdit="1"/>
              </p:cNvSpPr>
              <p:nvPr/>
            </p:nvSpPr>
            <p:spPr bwMode="auto">
              <a:xfrm>
                <a:off x="424780" y="3541879"/>
                <a:ext cx="4572000" cy="369332"/>
              </a:xfrm>
              <a:prstGeom prst="rect">
                <a:avLst/>
              </a:prstGeom>
              <a:blipFill>
                <a:blip r:embed="rId17"/>
                <a:stretch>
                  <a:fillRect l="-110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3E62C-C2CF-76B9-5A75-5B9A350F197E}"/>
                  </a:ext>
                </a:extLst>
              </p:cNvPr>
              <p:cNvSpPr txBox="1"/>
              <p:nvPr/>
            </p:nvSpPr>
            <p:spPr bwMode="auto">
              <a:xfrm>
                <a:off x="422988" y="3945562"/>
                <a:ext cx="667124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E33E62C-C2CF-76B9-5A75-5B9A350F197E}"/>
                  </a:ext>
                </a:extLst>
              </p:cNvPr>
              <p:cNvSpPr txBox="1">
                <a:spLocks noRot="1" noChangeAspect="1" noMove="1" noResize="1" noEditPoints="1" noAdjustHandles="1" noChangeArrowheads="1" noChangeShapeType="1" noTextEdit="1"/>
              </p:cNvSpPr>
              <p:nvPr/>
            </p:nvSpPr>
            <p:spPr bwMode="auto">
              <a:xfrm>
                <a:off x="422988" y="3945562"/>
                <a:ext cx="6671249" cy="276999"/>
              </a:xfrm>
              <a:prstGeom prst="rect">
                <a:avLst/>
              </a:prstGeom>
              <a:blipFill>
                <a:blip r:embed="rId18"/>
                <a:stretch>
                  <a:fillRect l="-760"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AAD2D7-16ED-CBDF-65CF-4174380F47E0}"/>
                  </a:ext>
                </a:extLst>
              </p:cNvPr>
              <p:cNvSpPr txBox="1"/>
              <p:nvPr/>
            </p:nvSpPr>
            <p:spPr bwMode="auto">
              <a:xfrm>
                <a:off x="422988" y="5555152"/>
                <a:ext cx="753020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6AAD2D7-16ED-CBDF-65CF-4174380F47E0}"/>
                  </a:ext>
                </a:extLst>
              </p:cNvPr>
              <p:cNvSpPr txBox="1">
                <a:spLocks noRot="1" noChangeAspect="1" noMove="1" noResize="1" noEditPoints="1" noAdjustHandles="1" noChangeArrowheads="1" noChangeShapeType="1" noTextEdit="1"/>
              </p:cNvSpPr>
              <p:nvPr/>
            </p:nvSpPr>
            <p:spPr bwMode="auto">
              <a:xfrm>
                <a:off x="422988" y="5555152"/>
                <a:ext cx="7530202" cy="276999"/>
              </a:xfrm>
              <a:prstGeom prst="rect">
                <a:avLst/>
              </a:prstGeom>
              <a:blipFill>
                <a:blip r:embed="rId19"/>
                <a:stretch>
                  <a:fillRect l="-505" b="-30435"/>
                </a:stretch>
              </a:blipFill>
              <a:ln w="9525">
                <a:noFill/>
                <a:miter lim="800000"/>
                <a:headEnd/>
                <a:tailEnd/>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FF4BFA57-082B-E8A6-D356-EC8C62C0CAD0}"/>
              </a:ext>
            </a:extLst>
          </p:cNvPr>
          <p:cNvSpPr txBox="1"/>
          <p:nvPr/>
        </p:nvSpPr>
        <p:spPr bwMode="auto">
          <a:xfrm>
            <a:off x="350552" y="6004248"/>
            <a:ext cx="239668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比較兩式得到：</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956730" y="2179942"/>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956730" y="2179942"/>
                <a:ext cx="1119537" cy="582724"/>
              </a:xfrm>
              <a:prstGeom prst="rect">
                <a:avLst/>
              </a:prstGeom>
              <a:blipFill>
                <a:blip r:embed="rId20"/>
                <a:stretch>
                  <a:fillRect l="-4494" r="-4494" b="-1276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01BD850-08E2-0575-0E17-979D58D4A2AF}"/>
              </a:ext>
            </a:extLst>
          </p:cNvPr>
          <p:cNvSpPr txBox="1"/>
          <p:nvPr/>
        </p:nvSpPr>
        <p:spPr bwMode="auto">
          <a:xfrm>
            <a:off x="6920400" y="760781"/>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903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0" grpId="0"/>
      <p:bldP spid="25" grpId="0"/>
      <p:bldP spid="26" grpId="0" animBg="1"/>
      <p:bldP spid="28" grpId="0"/>
      <p:bldP spid="5" grpId="0" animBg="1"/>
      <p:bldP spid="1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BE036-C689-D211-8D48-0E3F186A0705}"/>
              </a:ext>
            </a:extLst>
          </p:cNvPr>
          <p:cNvPicPr>
            <a:picLocks noChangeAspect="1"/>
          </p:cNvPicPr>
          <p:nvPr/>
        </p:nvPicPr>
        <p:blipFill rotWithShape="1">
          <a:blip r:embed="rId2"/>
          <a:srcRect t="56473" b="4833"/>
          <a:stretch/>
        </p:blipFill>
        <p:spPr>
          <a:xfrm>
            <a:off x="819676" y="16627"/>
            <a:ext cx="7494512" cy="1036109"/>
          </a:xfrm>
          <a:prstGeom prst="rect">
            <a:avLst/>
          </a:prstGeom>
        </p:spPr>
      </p:pic>
      <p:pic>
        <p:nvPicPr>
          <p:cNvPr id="3" name="Picture 2">
            <a:extLst>
              <a:ext uri="{FF2B5EF4-FFF2-40B4-BE49-F238E27FC236}">
                <a16:creationId xmlns:a16="http://schemas.microsoft.com/office/drawing/2014/main" id="{24A2C84F-49B7-3858-CD10-A4C864DE3E9D}"/>
              </a:ext>
            </a:extLst>
          </p:cNvPr>
          <p:cNvPicPr>
            <a:picLocks noChangeAspect="1"/>
          </p:cNvPicPr>
          <p:nvPr/>
        </p:nvPicPr>
        <p:blipFill rotWithShape="1">
          <a:blip r:embed="rId3"/>
          <a:srcRect t="5707" b="79074"/>
          <a:stretch/>
        </p:blipFill>
        <p:spPr>
          <a:xfrm>
            <a:off x="821516" y="1182139"/>
            <a:ext cx="7541310" cy="576064"/>
          </a:xfrm>
          <a:prstGeom prst="rect">
            <a:avLst/>
          </a:prstGeom>
        </p:spPr>
      </p:pic>
      <p:pic>
        <p:nvPicPr>
          <p:cNvPr id="5" name="Picture 4">
            <a:extLst>
              <a:ext uri="{FF2B5EF4-FFF2-40B4-BE49-F238E27FC236}">
                <a16:creationId xmlns:a16="http://schemas.microsoft.com/office/drawing/2014/main" id="{347A3F49-FA7E-F163-D662-CBEF048E49C6}"/>
              </a:ext>
            </a:extLst>
          </p:cNvPr>
          <p:cNvPicPr>
            <a:picLocks noChangeAspect="1"/>
          </p:cNvPicPr>
          <p:nvPr/>
        </p:nvPicPr>
        <p:blipFill rotWithShape="1">
          <a:blip r:embed="rId3"/>
          <a:srcRect t="21852" b="22007"/>
          <a:stretch/>
        </p:blipFill>
        <p:spPr>
          <a:xfrm>
            <a:off x="819676" y="4670715"/>
            <a:ext cx="7541310" cy="2125081"/>
          </a:xfrm>
          <a:prstGeom prst="rect">
            <a:avLst/>
          </a:prstGeom>
        </p:spPr>
      </p:pic>
      <p:pic>
        <p:nvPicPr>
          <p:cNvPr id="6" name="Picture 5">
            <a:extLst>
              <a:ext uri="{FF2B5EF4-FFF2-40B4-BE49-F238E27FC236}">
                <a16:creationId xmlns:a16="http://schemas.microsoft.com/office/drawing/2014/main" id="{3D6F48FE-C32F-4866-BFE5-424A9CBD1E1A}"/>
              </a:ext>
            </a:extLst>
          </p:cNvPr>
          <p:cNvPicPr>
            <a:picLocks noChangeAspect="1"/>
          </p:cNvPicPr>
          <p:nvPr/>
        </p:nvPicPr>
        <p:blipFill>
          <a:blip r:embed="rId4"/>
          <a:stretch>
            <a:fillRect/>
          </a:stretch>
        </p:blipFill>
        <p:spPr>
          <a:xfrm>
            <a:off x="819676" y="1758203"/>
            <a:ext cx="6268938" cy="2912512"/>
          </a:xfrm>
          <a:prstGeom prst="rect">
            <a:avLst/>
          </a:prstGeom>
        </p:spPr>
      </p:pic>
      <p:sp>
        <p:nvSpPr>
          <p:cNvPr id="4" name="Rectangle 3">
            <a:extLst>
              <a:ext uri="{FF2B5EF4-FFF2-40B4-BE49-F238E27FC236}">
                <a16:creationId xmlns:a16="http://schemas.microsoft.com/office/drawing/2014/main" id="{6CE981C0-63A5-86EF-5EC9-A5445788CACA}"/>
              </a:ext>
            </a:extLst>
          </p:cNvPr>
          <p:cNvSpPr/>
          <p:nvPr/>
        </p:nvSpPr>
        <p:spPr>
          <a:xfrm>
            <a:off x="1009349" y="1182139"/>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6A411978-21A9-F180-66FA-896384E7B451}"/>
              </a:ext>
            </a:extLst>
          </p:cNvPr>
          <p:cNvSpPr/>
          <p:nvPr/>
        </p:nvSpPr>
        <p:spPr>
          <a:xfrm>
            <a:off x="1412651" y="4728110"/>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TextBox 7">
            <a:extLst>
              <a:ext uri="{FF2B5EF4-FFF2-40B4-BE49-F238E27FC236}">
                <a16:creationId xmlns:a16="http://schemas.microsoft.com/office/drawing/2014/main" id="{D09FFFAF-AA08-1A2D-F2C0-6E1D89DD31E4}"/>
              </a:ext>
            </a:extLst>
          </p:cNvPr>
          <p:cNvSpPr txBox="1"/>
          <p:nvPr/>
        </p:nvSpPr>
        <p:spPr bwMode="auto">
          <a:xfrm>
            <a:off x="6408740" y="1199038"/>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115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773DF-83A1-5511-2B48-ED494C32B173}"/>
              </a:ext>
            </a:extLst>
          </p:cNvPr>
          <p:cNvPicPr>
            <a:picLocks noChangeAspect="1"/>
          </p:cNvPicPr>
          <p:nvPr/>
        </p:nvPicPr>
        <p:blipFill>
          <a:blip r:embed="rId2"/>
          <a:stretch>
            <a:fillRect/>
          </a:stretch>
        </p:blipFill>
        <p:spPr>
          <a:xfrm>
            <a:off x="1365250" y="3131170"/>
            <a:ext cx="6413500" cy="3606800"/>
          </a:xfrm>
          <a:prstGeom prst="rect">
            <a:avLst/>
          </a:prstGeom>
        </p:spPr>
      </p:pic>
      <p:pic>
        <p:nvPicPr>
          <p:cNvPr id="3" name="Picture 2">
            <a:extLst>
              <a:ext uri="{FF2B5EF4-FFF2-40B4-BE49-F238E27FC236}">
                <a16:creationId xmlns:a16="http://schemas.microsoft.com/office/drawing/2014/main" id="{BAEF71AD-249E-0719-6B25-D9F17B41B524}"/>
              </a:ext>
            </a:extLst>
          </p:cNvPr>
          <p:cNvPicPr>
            <a:picLocks noChangeAspect="1"/>
          </p:cNvPicPr>
          <p:nvPr/>
        </p:nvPicPr>
        <p:blipFill rotWithShape="1">
          <a:blip r:embed="rId3"/>
          <a:srcRect b="22006"/>
          <a:stretch/>
        </p:blipFill>
        <p:spPr>
          <a:xfrm>
            <a:off x="1374311" y="86486"/>
            <a:ext cx="6404439" cy="2507257"/>
          </a:xfrm>
          <a:prstGeom prst="rect">
            <a:avLst/>
          </a:prstGeom>
        </p:spPr>
      </p:pic>
      <p:pic>
        <p:nvPicPr>
          <p:cNvPr id="4" name="Picture 3">
            <a:extLst>
              <a:ext uri="{FF2B5EF4-FFF2-40B4-BE49-F238E27FC236}">
                <a16:creationId xmlns:a16="http://schemas.microsoft.com/office/drawing/2014/main" id="{D65F745B-5038-8F2F-8341-D252153D9F13}"/>
              </a:ext>
            </a:extLst>
          </p:cNvPr>
          <p:cNvPicPr>
            <a:picLocks noChangeAspect="1"/>
          </p:cNvPicPr>
          <p:nvPr/>
        </p:nvPicPr>
        <p:blipFill rotWithShape="1">
          <a:blip r:embed="rId4"/>
          <a:srcRect t="69972"/>
          <a:stretch/>
        </p:blipFill>
        <p:spPr>
          <a:xfrm>
            <a:off x="1352607" y="2587765"/>
            <a:ext cx="6404438" cy="543405"/>
          </a:xfrm>
          <a:prstGeom prst="rect">
            <a:avLst/>
          </a:prstGeom>
        </p:spPr>
      </p:pic>
      <p:sp>
        <p:nvSpPr>
          <p:cNvPr id="5" name="TextBox 4">
            <a:extLst>
              <a:ext uri="{FF2B5EF4-FFF2-40B4-BE49-F238E27FC236}">
                <a16:creationId xmlns:a16="http://schemas.microsoft.com/office/drawing/2014/main" id="{295843E1-B3A1-B603-713D-6EBAB27A9899}"/>
              </a:ext>
            </a:extLst>
          </p:cNvPr>
          <p:cNvSpPr txBox="1"/>
          <p:nvPr/>
        </p:nvSpPr>
        <p:spPr bwMode="auto">
          <a:xfrm>
            <a:off x="7164288" y="1412776"/>
            <a:ext cx="179608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補充教材</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3004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rotWithShape="1">
          <a:blip r:embed="rId2"/>
          <a:srcRect l="32963" r="33183" b="88529"/>
          <a:stretch/>
        </p:blipFill>
        <p:spPr>
          <a:xfrm>
            <a:off x="1772561" y="240220"/>
            <a:ext cx="2736304" cy="648072"/>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1763688" y="980727"/>
            <a:ext cx="5760640" cy="55694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FB9A09-8093-74AE-8DF6-DCEE9798E356}"/>
                  </a:ext>
                </a:extLst>
              </p:cNvPr>
              <p:cNvSpPr txBox="1"/>
              <p:nvPr/>
            </p:nvSpPr>
            <p:spPr bwMode="auto">
              <a:xfrm>
                <a:off x="7236296" y="4365104"/>
                <a:ext cx="165628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FB9A09-8093-74AE-8DF6-DCEE9798E356}"/>
                  </a:ext>
                </a:extLst>
              </p:cNvPr>
              <p:cNvSpPr txBox="1">
                <a:spLocks noRot="1" noChangeAspect="1" noMove="1" noResize="1" noEditPoints="1" noAdjustHandles="1" noChangeArrowheads="1" noChangeShapeType="1" noTextEdit="1"/>
              </p:cNvSpPr>
              <p:nvPr/>
            </p:nvSpPr>
            <p:spPr bwMode="auto">
              <a:xfrm>
                <a:off x="7236296" y="4365104"/>
                <a:ext cx="1656287" cy="582724"/>
              </a:xfrm>
              <a:prstGeom prst="rect">
                <a:avLst/>
              </a:prstGeom>
              <a:blipFill>
                <a:blip r:embed="rId4"/>
                <a:stretch>
                  <a:fillRect l="-758" r="-2273" b="-12766"/>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7BD032D8-5C64-84A9-FD11-797683B3F234}"/>
              </a:ext>
            </a:extLst>
          </p:cNvPr>
          <p:cNvCxnSpPr>
            <a:cxnSpLocks/>
          </p:cNvCxnSpPr>
          <p:nvPr/>
        </p:nvCxnSpPr>
        <p:spPr>
          <a:xfrm>
            <a:off x="4572000" y="2500691"/>
            <a:ext cx="1224136"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4CCACA-5504-7E7C-1129-3C5857A46591}"/>
              </a:ext>
            </a:extLst>
          </p:cNvPr>
          <p:cNvCxnSpPr>
            <a:cxnSpLocks/>
          </p:cNvCxnSpPr>
          <p:nvPr/>
        </p:nvCxnSpPr>
        <p:spPr>
          <a:xfrm>
            <a:off x="4508865" y="2500691"/>
            <a:ext cx="351167"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C4C60-F5A1-80C8-0020-62D765891974}"/>
              </a:ext>
            </a:extLst>
          </p:cNvPr>
          <p:cNvCxnSpPr>
            <a:cxnSpLocks/>
          </p:cNvCxnSpPr>
          <p:nvPr/>
        </p:nvCxnSpPr>
        <p:spPr>
          <a:xfrm flipH="1">
            <a:off x="3275856" y="2500691"/>
            <a:ext cx="1152128"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9B8649-2C92-1749-69ED-C627DBD8C5B0}"/>
                  </a:ext>
                </a:extLst>
              </p:cNvPr>
              <p:cNvSpPr txBox="1"/>
              <p:nvPr/>
            </p:nvSpPr>
            <p:spPr bwMode="auto">
              <a:xfrm>
                <a:off x="2860899" y="1942233"/>
                <a:ext cx="4646337" cy="441980"/>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這些段落的</a:t>
                </a:r>
                <a14:m>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a14:m>
                <a:r>
                  <a:rPr lang="en-TW">
                    <a:latin typeface="Times New Roman" pitchFamily="18" charset="0"/>
                    <a:cs typeface="Times New Roman" pitchFamily="18" charset="0"/>
                  </a:rPr>
                  <a:t>就沒有</a:t>
                </a:r>
                <a:r>
                  <a:rPr lang="en-US" dirty="0" err="1">
                    <a:latin typeface="Times New Roman" pitchFamily="18" charset="0"/>
                    <a:cs typeface="Times New Roman" pitchFamily="18" charset="0"/>
                  </a:rPr>
                  <a:t>對應的</a:t>
                </a:r>
                <a:r>
                  <a:rPr lang="en-TW">
                    <a:latin typeface="Times New Roman" pitchFamily="18" charset="0"/>
                    <a:cs typeface="Times New Roman" pitchFamily="18" charset="0"/>
                  </a:rPr>
                  <a:t>解</a:t>
                </a:r>
                <a:r>
                  <a:rPr lang="en-TW" dirty="0">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5F9B8649-2C92-1749-69ED-C627DBD8C5B0}"/>
                  </a:ext>
                </a:extLst>
              </p:cNvPr>
              <p:cNvSpPr txBox="1">
                <a:spLocks noRot="1" noChangeAspect="1" noMove="1" noResize="1" noEditPoints="1" noAdjustHandles="1" noChangeArrowheads="1" noChangeShapeType="1" noTextEdit="1"/>
              </p:cNvSpPr>
              <p:nvPr/>
            </p:nvSpPr>
            <p:spPr bwMode="auto">
              <a:xfrm>
                <a:off x="2860899" y="1942233"/>
                <a:ext cx="4646337" cy="441980"/>
              </a:xfrm>
              <a:prstGeom prst="rect">
                <a:avLst/>
              </a:prstGeom>
              <a:blipFill>
                <a:blip r:embed="rId5"/>
                <a:stretch>
                  <a:fillRect l="-2997" r="-2180"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1C927B-7324-6D15-573E-1CC57060695D}"/>
                  </a:ext>
                </a:extLst>
              </p:cNvPr>
              <p:cNvSpPr txBox="1"/>
              <p:nvPr/>
            </p:nvSpPr>
            <p:spPr bwMode="auto">
              <a:xfrm>
                <a:off x="2610352" y="1563957"/>
                <a:ext cx="4769960" cy="276999"/>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在連續</a:t>
                </a:r>
                <a:r>
                  <a:rPr lang="en-US" dirty="0">
                    <a:cs typeface="Times New Roman" pitchFamily="18" charset="0"/>
                  </a:rPr>
                  <a:t>有定態</a:t>
                </a:r>
                <a:r>
                  <a:rPr lang="en-US" dirty="0" err="1">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𝐸</m:t>
                    </m:r>
                  </m:oMath>
                </a14:m>
                <a:r>
                  <a:rPr lang="en-US" dirty="0" err="1">
                    <a:cs typeface="Times New Roman" pitchFamily="18" charset="0"/>
                  </a:rPr>
                  <a:t>的段落</a:t>
                </a:r>
                <a:r>
                  <a:rPr lang="en-US" dirty="0">
                    <a:cs typeface="Times New Roman" pitchFamily="18" charset="0"/>
                  </a:rPr>
                  <a:t>之間</a:t>
                </a:r>
                <a:r>
                  <a:rPr lang="en-US" dirty="0" err="1">
                    <a:cs typeface="Times New Roman" pitchFamily="18" charset="0"/>
                  </a:rPr>
                  <a:t>，存在無解的</a:t>
                </a:r>
                <a:r>
                  <a:rPr lang="en-US" dirty="0" err="1">
                    <a:latin typeface="Times New Roman" panose="02020603050405020304" pitchFamily="18" charset="0"/>
                    <a:cs typeface="Times New Roman" panose="02020603050405020304" pitchFamily="18" charset="0"/>
                  </a:rPr>
                  <a:t>Gap</a:t>
                </a:r>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11C927B-7324-6D15-573E-1CC57060695D}"/>
                  </a:ext>
                </a:extLst>
              </p:cNvPr>
              <p:cNvSpPr txBox="1">
                <a:spLocks noRot="1" noChangeAspect="1" noMove="1" noResize="1" noEditPoints="1" noAdjustHandles="1" noChangeArrowheads="1" noChangeShapeType="1" noTextEdit="1"/>
              </p:cNvSpPr>
              <p:nvPr/>
            </p:nvSpPr>
            <p:spPr bwMode="auto">
              <a:xfrm>
                <a:off x="2610352" y="1563957"/>
                <a:ext cx="4769960" cy="276999"/>
              </a:xfrm>
              <a:prstGeom prst="rect">
                <a:avLst/>
              </a:prstGeom>
              <a:blipFill>
                <a:blip r:embed="rId6"/>
                <a:stretch>
                  <a:fillRect l="-2918" t="-27273" r="-1857" b="-5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5BEFB0-B2A0-9D44-280C-61F48576029C}"/>
                  </a:ext>
                </a:extLst>
              </p:cNvPr>
              <p:cNvSpPr txBox="1"/>
              <p:nvPr/>
            </p:nvSpPr>
            <p:spPr bwMode="auto">
              <a:xfrm>
                <a:off x="4635137" y="209409"/>
                <a:ext cx="3500510" cy="303096"/>
              </a:xfrm>
              <a:prstGeom prst="rect">
                <a:avLst/>
              </a:prstGeom>
              <a:noFill/>
              <a:ln w="9525">
                <a:noFill/>
                <a:miter lim="800000"/>
                <a:headEnd/>
                <a:tailEnd/>
              </a:ln>
            </p:spPr>
            <p:txBody>
              <a:bodyPr wrap="none" lIns="0" tIns="0" rIns="0" bIns="0" rtlCol="0">
                <a:spAutoFit/>
              </a:bodyPr>
              <a:lstStyle/>
              <a:p>
                <a:r>
                  <a:rPr lang="en-US" dirty="0">
                    <a:cs typeface="Times New Roman" pitchFamily="18" charset="0"/>
                  </a:rPr>
                  <a:t>此式有解的</a:t>
                </a:r>
                <a14:m>
                  <m:oMath xmlns:m="http://schemas.openxmlformats.org/officeDocument/2006/math">
                    <m:r>
                      <a:rPr lang="en-US" i="1">
                        <a:latin typeface="Cambria Math" panose="02040503050406030204" pitchFamily="18" charset="0"/>
                        <a:cs typeface="Times New Roman" pitchFamily="18" charset="0"/>
                      </a:rPr>
                      <m:t>𝑘𝑎</m:t>
                    </m:r>
                    <m:r>
                      <a:rPr lang="en-US"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i="1" smtClean="0">
                            <a:latin typeface="Cambria Math" panose="02040503050406030204" pitchFamily="18" charset="0"/>
                            <a:ea typeface="Cambria Math" panose="02040503050406030204" pitchFamily="18" charset="0"/>
                            <a:cs typeface="Times New Roman" pitchFamily="18" charset="0"/>
                          </a:rPr>
                        </m:ctrlPr>
                      </m:radPr>
                      <m:deg/>
                      <m:e>
                        <m:r>
                          <a:rPr lang="en-US" b="0" i="1" smtClean="0">
                            <a:latin typeface="Cambria Math" panose="02040503050406030204" pitchFamily="18" charset="0"/>
                            <a:ea typeface="Cambria Math" panose="02040503050406030204" pitchFamily="18" charset="0"/>
                            <a:cs typeface="Times New Roman" pitchFamily="18" charset="0"/>
                          </a:rPr>
                          <m:t>𝐸</m:t>
                        </m:r>
                      </m:e>
                    </m:rad>
                  </m:oMath>
                </a14:m>
                <a:r>
                  <a:rPr lang="en-US" dirty="0">
                    <a:cs typeface="Times New Roman" pitchFamily="18" charset="0"/>
                  </a:rPr>
                  <a:t>才對應有定態</a:t>
                </a:r>
                <a:r>
                  <a:rPr lang="en-US"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E05BEFB0-B2A0-9D44-280C-61F48576029C}"/>
                  </a:ext>
                </a:extLst>
              </p:cNvPr>
              <p:cNvSpPr txBox="1">
                <a:spLocks noRot="1" noChangeAspect="1" noMove="1" noResize="1" noEditPoints="1" noAdjustHandles="1" noChangeArrowheads="1" noChangeShapeType="1" noTextEdit="1"/>
              </p:cNvSpPr>
              <p:nvPr/>
            </p:nvSpPr>
            <p:spPr bwMode="auto">
              <a:xfrm>
                <a:off x="4635137" y="209409"/>
                <a:ext cx="3500510" cy="303096"/>
              </a:xfrm>
              <a:prstGeom prst="rect">
                <a:avLst/>
              </a:prstGeom>
              <a:blipFill>
                <a:blip r:embed="rId7"/>
                <a:stretch>
                  <a:fillRect l="-3971" t="-16000" r="-2888" b="-4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A8F88-D2EE-7097-7671-CE26BDABF3EF}"/>
                  </a:ext>
                </a:extLst>
              </p:cNvPr>
              <p:cNvSpPr txBox="1"/>
              <p:nvPr/>
            </p:nvSpPr>
            <p:spPr bwMode="auto">
              <a:xfrm>
                <a:off x="4542422" y="561950"/>
                <a:ext cx="3672408" cy="369332"/>
              </a:xfrm>
              <a:prstGeom prst="rect">
                <a:avLst/>
              </a:prstGeom>
              <a:noFill/>
              <a:ln w="9525">
                <a:noFill/>
                <a:miter lim="800000"/>
                <a:headEnd/>
                <a:tailEnd/>
              </a:ln>
            </p:spPr>
            <p:txBody>
              <a:bodyPr wrap="square" rtlCol="0">
                <a:spAutoFit/>
              </a:bodyPr>
              <a:lstStyle/>
              <a:p>
                <a14:m>
                  <m:oMath xmlns:m="http://schemas.openxmlformats.org/officeDocument/2006/math">
                    <m:r>
                      <a:rPr lang="en-GB" i="1">
                        <a:latin typeface="Cambria Math" panose="02040503050406030204" pitchFamily="18" charset="0"/>
                        <a:cs typeface="Times New Roman" pitchFamily="18" charset="0"/>
                      </a:rPr>
                      <m:t>左邊</m:t>
                    </m:r>
                    <m:func>
                      <m:funcPr>
                        <m:ctrlPr>
                          <a:rPr lang="en-GB" i="1" smtClean="0">
                            <a:latin typeface="Cambria Math" panose="02040503050406030204" pitchFamily="18" charset="0"/>
                            <a:cs typeface="Times New Roman" pitchFamily="18" charset="0"/>
                          </a:rPr>
                        </m:ctrlPr>
                      </m:funcPr>
                      <m:fName>
                        <m:r>
                          <m:rPr>
                            <m:sty m:val="p"/>
                          </m:rPr>
                          <a:rPr lang="en-GB"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𝑞𝑎</m:t>
                        </m:r>
                      </m:e>
                    </m:func>
                  </m:oMath>
                </a14:m>
                <a:r>
                  <a:rPr lang="en-TW" dirty="0">
                    <a:latin typeface="Times New Roman" pitchFamily="18" charset="0"/>
                    <a:cs typeface="Times New Roman" pitchFamily="18" charset="0"/>
                  </a:rPr>
                  <a:t>只能在</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與</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之間！</a:t>
                </a:r>
              </a:p>
            </p:txBody>
          </p:sp>
        </mc:Choice>
        <mc:Fallback xmlns="">
          <p:sp>
            <p:nvSpPr>
              <p:cNvPr id="18" name="TextBox 17">
                <a:extLst>
                  <a:ext uri="{FF2B5EF4-FFF2-40B4-BE49-F238E27FC236}">
                    <a16:creationId xmlns:a16="http://schemas.microsoft.com/office/drawing/2014/main" id="{4A4A8F88-D2EE-7097-7671-CE26BDABF3EF}"/>
                  </a:ext>
                </a:extLst>
              </p:cNvPr>
              <p:cNvSpPr txBox="1">
                <a:spLocks noRot="1" noChangeAspect="1" noMove="1" noResize="1" noEditPoints="1" noAdjustHandles="1" noChangeArrowheads="1" noChangeShapeType="1" noTextEdit="1"/>
              </p:cNvSpPr>
              <p:nvPr/>
            </p:nvSpPr>
            <p:spPr bwMode="auto">
              <a:xfrm>
                <a:off x="4542422" y="561950"/>
                <a:ext cx="3672408" cy="369332"/>
              </a:xfrm>
              <a:prstGeom prst="rect">
                <a:avLst/>
              </a:prstGeom>
              <a:blipFill>
                <a:blip r:embed="rId8"/>
                <a:stretch>
                  <a:fillRect l="-344"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75736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6DC2-0632-A914-4DBD-51192F9EA61F}"/>
              </a:ext>
            </a:extLst>
          </p:cNvPr>
          <p:cNvPicPr>
            <a:picLocks noChangeAspect="1"/>
          </p:cNvPicPr>
          <p:nvPr/>
        </p:nvPicPr>
        <p:blipFill>
          <a:blip r:embed="rId2"/>
          <a:stretch>
            <a:fillRect/>
          </a:stretch>
        </p:blipFill>
        <p:spPr>
          <a:xfrm>
            <a:off x="6215954" y="1266365"/>
            <a:ext cx="2273300" cy="4038600"/>
          </a:xfrm>
          <a:prstGeom prst="rect">
            <a:avLst/>
          </a:prstGeom>
        </p:spPr>
      </p:pic>
      <p:pic>
        <p:nvPicPr>
          <p:cNvPr id="3" name="Picture 2">
            <a:extLst>
              <a:ext uri="{FF2B5EF4-FFF2-40B4-BE49-F238E27FC236}">
                <a16:creationId xmlns:a16="http://schemas.microsoft.com/office/drawing/2014/main" id="{FF9A3186-B110-2D2D-99F5-6F28C2BC26E4}"/>
              </a:ext>
            </a:extLst>
          </p:cNvPr>
          <p:cNvPicPr>
            <a:picLocks noChangeAspect="1"/>
          </p:cNvPicPr>
          <p:nvPr/>
        </p:nvPicPr>
        <p:blipFill>
          <a:blip r:embed="rId3"/>
          <a:stretch>
            <a:fillRect/>
          </a:stretch>
        </p:blipFill>
        <p:spPr>
          <a:xfrm>
            <a:off x="1197034" y="1222003"/>
            <a:ext cx="4177265" cy="4038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024917-30E7-FAFD-E4FE-C24E84526858}"/>
                  </a:ext>
                </a:extLst>
              </p:cNvPr>
              <p:cNvSpPr txBox="1"/>
              <p:nvPr/>
            </p:nvSpPr>
            <p:spPr bwMode="auto">
              <a:xfrm>
                <a:off x="1331640" y="781136"/>
                <a:ext cx="6825843" cy="276999"/>
              </a:xfrm>
              <a:prstGeom prst="rect">
                <a:avLst/>
              </a:prstGeom>
              <a:noFill/>
              <a:ln w="9525">
                <a:noFill/>
                <a:miter lim="800000"/>
                <a:headEnd/>
                <a:tailEnd/>
              </a:ln>
            </p:spPr>
            <p:txBody>
              <a:bodyPr wrap="none" lIns="0" tIns="0" rIns="0" bIns="0" rtlCol="0">
                <a:spAutoFit/>
              </a:bodyPr>
              <a:lstStyle/>
              <a:p>
                <a:r>
                  <a:rPr lang="en-US" dirty="0">
                    <a:solidFill>
                      <a:srgbClr val="FF0000"/>
                    </a:solidFill>
                    <a:cs typeface="Times New Roman" pitchFamily="18" charset="0"/>
                  </a:rPr>
                  <a:t>把有解的</a:t>
                </a:r>
                <a14:m>
                  <m:oMath xmlns:m="http://schemas.openxmlformats.org/officeDocument/2006/math">
                    <m:r>
                      <a:rPr lang="en-US" i="1">
                        <a:solidFill>
                          <a:srgbClr val="FF0000"/>
                        </a:solidFill>
                        <a:latin typeface="Cambria Math" panose="02040503050406030204" pitchFamily="18" charset="0"/>
                        <a:cs typeface="Times New Roman" pitchFamily="18" charset="0"/>
                      </a:rPr>
                      <m:t>𝑘</m:t>
                    </m:r>
                    <m:r>
                      <a:rPr lang="en-US" b="0" i="1" smtClean="0">
                        <a:solidFill>
                          <a:srgbClr val="FF0000"/>
                        </a:solidFill>
                        <a:latin typeface="Cambria Math" panose="02040503050406030204" pitchFamily="18" charset="0"/>
                        <a:cs typeface="Times New Roman" pitchFamily="18" charset="0"/>
                      </a:rPr>
                      <m:t>𝑎</m:t>
                    </m:r>
                  </m:oMath>
                </a14:m>
                <a:r>
                  <a:rPr lang="en-US" dirty="0">
                    <a:solidFill>
                      <a:srgbClr val="FF0000"/>
                    </a:solidFill>
                    <a:cs typeface="Times New Roman" pitchFamily="18" charset="0"/>
                  </a:rPr>
                  <a:t>對應的</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𝐸</m:t>
                    </m:r>
                  </m:oMath>
                </a14:m>
                <a:r>
                  <a:rPr lang="en-US" dirty="0" err="1">
                    <a:solidFill>
                      <a:srgbClr val="FF0000"/>
                    </a:solidFill>
                    <a:latin typeface="Times New Roman" panose="02020603050405020304" pitchFamily="18" charset="0"/>
                    <a:cs typeface="Times New Roman" panose="02020603050405020304" pitchFamily="18" charset="0"/>
                  </a:rPr>
                  <a:t>收集起來，就得一系列有間隙Gap的能帶Band</a:t>
                </a:r>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8024917-30E7-FAFD-E4FE-C24E84526858}"/>
                  </a:ext>
                </a:extLst>
              </p:cNvPr>
              <p:cNvSpPr txBox="1">
                <a:spLocks noRot="1" noChangeAspect="1" noMove="1" noResize="1" noEditPoints="1" noAdjustHandles="1" noChangeArrowheads="1" noChangeShapeType="1" noTextEdit="1"/>
              </p:cNvSpPr>
              <p:nvPr/>
            </p:nvSpPr>
            <p:spPr bwMode="auto">
              <a:xfrm>
                <a:off x="1331640" y="781136"/>
                <a:ext cx="6825843" cy="276999"/>
              </a:xfrm>
              <a:prstGeom prst="rect">
                <a:avLst/>
              </a:prstGeom>
              <a:blipFill>
                <a:blip r:embed="rId4"/>
                <a:stretch>
                  <a:fillRect l="-2041" t="-26087" r="-1113" b="-43478"/>
                </a:stretch>
              </a:blipFill>
              <a:ln w="9525">
                <a:noFill/>
                <a:miter lim="800000"/>
                <a:headEnd/>
                <a:tailEnd/>
              </a:ln>
            </p:spPr>
            <p:txBody>
              <a:bodyPr/>
              <a:lstStyle/>
              <a:p>
                <a:r>
                  <a:rPr lang="en-US">
                    <a:noFill/>
                  </a:rPr>
                  <a:t> </a:t>
                </a:r>
              </a:p>
            </p:txBody>
          </p:sp>
        </mc:Fallback>
      </mc:AlternateContent>
      <p:sp>
        <p:nvSpPr>
          <p:cNvPr id="5" name="文字方塊 8">
            <a:extLst>
              <a:ext uri="{FF2B5EF4-FFF2-40B4-BE49-F238E27FC236}">
                <a16:creationId xmlns:a16="http://schemas.microsoft.com/office/drawing/2014/main" id="{C34BE7F7-1892-E9AC-1039-9713EDF9359E}"/>
              </a:ext>
            </a:extLst>
          </p:cNvPr>
          <p:cNvSpPr txBox="1"/>
          <p:nvPr/>
        </p:nvSpPr>
        <p:spPr bwMode="auto">
          <a:xfrm>
            <a:off x="1331640" y="537321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a:t>
            </a:r>
            <a:r>
              <a:rPr lang="zh-TW" altLang="en-US" dirty="0"/>
              <a:t>是典型</a:t>
            </a:r>
            <a:r>
              <a:rPr lang="zh-TW" altLang="en-US" sz="1800" dirty="0"/>
              <a:t>在週期性晶格位能下的電子能態分佈。</a:t>
            </a:r>
            <a:r>
              <a:rPr lang="en-US" altLang="zh-TW" sz="1800" dirty="0"/>
              <a:t> </a:t>
            </a:r>
            <a:endParaRPr lang="zh-TW" altLang="en-US"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C63950-B142-F47A-AC55-5515B0A2CA31}"/>
                  </a:ext>
                </a:extLst>
              </p:cNvPr>
              <p:cNvSpPr txBox="1"/>
              <p:nvPr/>
            </p:nvSpPr>
            <p:spPr bwMode="auto">
              <a:xfrm>
                <a:off x="4744561" y="4032884"/>
                <a:ext cx="1287852" cy="45320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𝑘𝑎</m:t>
                      </m:r>
                      <m:r>
                        <a:rPr lang="en-US" sz="1400" b="0" i="1" smtClean="0">
                          <a:latin typeface="Cambria Math" panose="02040503050406030204" pitchFamily="18" charset="0"/>
                          <a:cs typeface="Times New Roman" pitchFamily="18" charset="0"/>
                        </a:rPr>
                        <m:t>=</m:t>
                      </m:r>
                      <m:r>
                        <a:rPr lang="en-US" sz="1400" b="0" i="1" smtClean="0">
                          <a:latin typeface="Cambria Math" panose="02040503050406030204" pitchFamily="18" charset="0"/>
                          <a:cs typeface="Times New Roman" pitchFamily="18" charset="0"/>
                        </a:rPr>
                        <m:t>𝑎</m:t>
                      </m:r>
                      <m:f>
                        <m:fPr>
                          <m:ctrlPr>
                            <a:rPr lang="en-US" sz="1400" b="0" i="1" smtClean="0">
                              <a:latin typeface="Cambria Math" panose="02040503050406030204" pitchFamily="18" charset="0"/>
                              <a:cs typeface="Times New Roman" pitchFamily="18" charset="0"/>
                            </a:rPr>
                          </m:ctrlPr>
                        </m:fPr>
                        <m:num>
                          <m:rad>
                            <m:radPr>
                              <m:degHide m:val="on"/>
                              <m:ctrlPr>
                                <a:rPr lang="en-US" sz="1400" b="0" i="1" smtClean="0">
                                  <a:latin typeface="Cambria Math" panose="02040503050406030204" pitchFamily="18" charset="0"/>
                                  <a:cs typeface="Times New Roman" pitchFamily="18" charset="0"/>
                                </a:rPr>
                              </m:ctrlPr>
                            </m:radPr>
                            <m:deg/>
                            <m:e>
                              <m:r>
                                <a:rPr lang="en-US" sz="1400" b="0" i="1" smtClean="0">
                                  <a:latin typeface="Cambria Math" panose="02040503050406030204" pitchFamily="18" charset="0"/>
                                  <a:cs typeface="Times New Roman" pitchFamily="18" charset="0"/>
                                </a:rPr>
                                <m:t>2</m:t>
                              </m:r>
                              <m:r>
                                <a:rPr lang="en-US" sz="1400" b="0" i="1" smtClean="0">
                                  <a:latin typeface="Cambria Math" panose="02040503050406030204" pitchFamily="18" charset="0"/>
                                  <a:cs typeface="Times New Roman" pitchFamily="18" charset="0"/>
                                </a:rPr>
                                <m:t>𝑚𝐸</m:t>
                              </m:r>
                            </m:e>
                          </m:rad>
                        </m:num>
                        <m:den>
                          <m:r>
                            <a:rPr lang="en-US" sz="1400"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1EC63950-B142-F47A-AC55-5515B0A2CA31}"/>
                  </a:ext>
                </a:extLst>
              </p:cNvPr>
              <p:cNvSpPr txBox="1">
                <a:spLocks noRot="1" noChangeAspect="1" noMove="1" noResize="1" noEditPoints="1" noAdjustHandles="1" noChangeArrowheads="1" noChangeShapeType="1" noTextEdit="1"/>
              </p:cNvSpPr>
              <p:nvPr/>
            </p:nvSpPr>
            <p:spPr bwMode="auto">
              <a:xfrm>
                <a:off x="4744561" y="4032884"/>
                <a:ext cx="1287852" cy="453201"/>
              </a:xfrm>
              <a:prstGeom prst="rect">
                <a:avLst/>
              </a:prstGeom>
              <a:blipFill>
                <a:blip r:embed="rId5"/>
                <a:stretch>
                  <a:fillRect l="-971" r="-1942" b="-13514"/>
                </a:stretch>
              </a:blipFill>
              <a:ln w="9525">
                <a:noFill/>
                <a:miter lim="800000"/>
                <a:headEnd/>
                <a:tailEnd/>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5D593C9F-053B-28D9-72A9-BA3DDBF63F2A}"/>
              </a:ext>
            </a:extLst>
          </p:cNvPr>
          <p:cNvCxnSpPr>
            <a:cxnSpLocks/>
          </p:cNvCxnSpPr>
          <p:nvPr/>
        </p:nvCxnSpPr>
        <p:spPr>
          <a:xfrm>
            <a:off x="1967482" y="3888868"/>
            <a:ext cx="5184576" cy="1038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10A43C-4C07-AB89-D16A-6AC976E4E751}"/>
              </a:ext>
            </a:extLst>
          </p:cNvPr>
          <p:cNvCxnSpPr>
            <a:cxnSpLocks/>
          </p:cNvCxnSpPr>
          <p:nvPr/>
        </p:nvCxnSpPr>
        <p:spPr>
          <a:xfrm>
            <a:off x="2564072" y="3920271"/>
            <a:ext cx="4587986" cy="5804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068EC0-7DCB-2F9D-4806-E3954B63885B}"/>
              </a:ext>
            </a:extLst>
          </p:cNvPr>
          <p:cNvCxnSpPr>
            <a:cxnSpLocks/>
          </p:cNvCxnSpPr>
          <p:nvPr/>
        </p:nvCxnSpPr>
        <p:spPr>
          <a:xfrm flipV="1">
            <a:off x="3132274" y="3542501"/>
            <a:ext cx="4019784" cy="3725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B0BFD3-6BA0-8B6F-843D-422368FCDE6E}"/>
              </a:ext>
            </a:extLst>
          </p:cNvPr>
          <p:cNvSpPr txBox="1"/>
          <p:nvPr/>
        </p:nvSpPr>
        <p:spPr bwMode="auto">
          <a:xfrm>
            <a:off x="1322099" y="5855161"/>
            <a:ext cx="7033467"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這樣的全球化電子的容許能量落在一道道連續的能帶</a:t>
            </a:r>
            <a:r>
              <a:rPr lang="en-US" dirty="0">
                <a:solidFill>
                  <a:srgbClr val="FF0000"/>
                </a:solidFill>
                <a:latin typeface="Times New Roman" pitchFamily="18" charset="0"/>
                <a:cs typeface="Times New Roman" pitchFamily="18" charset="0"/>
              </a:rPr>
              <a:t> band。</a:t>
            </a:r>
          </a:p>
        </p:txBody>
      </p:sp>
    </p:spTree>
    <p:extLst>
      <p:ext uri="{BB962C8B-B14F-4D97-AF65-F5344CB8AC3E}">
        <p14:creationId xmlns:p14="http://schemas.microsoft.com/office/powerpoint/2010/main" val="412515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324B5-C1E3-BF83-2E6D-C3B4DDB838E1}"/>
              </a:ext>
            </a:extLst>
          </p:cNvPr>
          <p:cNvPicPr>
            <a:picLocks noChangeAspect="1"/>
          </p:cNvPicPr>
          <p:nvPr/>
        </p:nvPicPr>
        <p:blipFill>
          <a:blip r:embed="rId2"/>
          <a:stretch>
            <a:fillRect/>
          </a:stretch>
        </p:blipFill>
        <p:spPr>
          <a:xfrm>
            <a:off x="395536" y="2132856"/>
            <a:ext cx="8087939" cy="2160240"/>
          </a:xfrm>
          <a:prstGeom prst="rect">
            <a:avLst/>
          </a:prstGeom>
        </p:spPr>
      </p:pic>
      <p:sp>
        <p:nvSpPr>
          <p:cNvPr id="2" name="TextBox 1">
            <a:extLst>
              <a:ext uri="{FF2B5EF4-FFF2-40B4-BE49-F238E27FC236}">
                <a16:creationId xmlns:a16="http://schemas.microsoft.com/office/drawing/2014/main" id="{3F3EA7BE-175A-90F1-FEED-25CC8339C3EA}"/>
              </a:ext>
            </a:extLst>
          </p:cNvPr>
          <p:cNvSpPr txBox="1"/>
          <p:nvPr/>
        </p:nvSpPr>
        <p:spPr bwMode="auto">
          <a:xfrm>
            <a:off x="3059832" y="1412776"/>
            <a:ext cx="33123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固體是原子組成的晶格</a:t>
            </a:r>
            <a:r>
              <a:rPr lang="en-US" dirty="0">
                <a:latin typeface="Times New Roman" pitchFamily="18" charset="0"/>
                <a:cs typeface="Times New Roman" pitchFamily="18" charset="0"/>
              </a:rPr>
              <a:t> Lattice</a:t>
            </a:r>
          </a:p>
        </p:txBody>
      </p:sp>
    </p:spTree>
    <p:extLst>
      <p:ext uri="{BB962C8B-B14F-4D97-AF65-F5344CB8AC3E}">
        <p14:creationId xmlns:p14="http://schemas.microsoft.com/office/powerpoint/2010/main" val="946665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55454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a:blip r:embed="rId2"/>
          <a:stretch>
            <a:fillRect/>
          </a:stretch>
        </p:blipFill>
        <p:spPr>
          <a:xfrm>
            <a:off x="323528" y="260648"/>
            <a:ext cx="6286500" cy="4394200"/>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4021638" y="2004853"/>
            <a:ext cx="4773749" cy="4615284"/>
          </a:xfrm>
          <a:prstGeom prst="rect">
            <a:avLst/>
          </a:prstGeom>
        </p:spPr>
      </p:pic>
    </p:spTree>
    <p:extLst>
      <p:ext uri="{BB962C8B-B14F-4D97-AF65-F5344CB8AC3E}">
        <p14:creationId xmlns:p14="http://schemas.microsoft.com/office/powerpoint/2010/main" val="359750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970406"/>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49584" y="1109824"/>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如此電子即使不再被束縛於單一原子旁，但</a:t>
            </a:r>
            <a:r>
              <a:rPr lang="zh-TW" altLang="en-US" dirty="0"/>
              <a:t>也不是機動的</a:t>
            </a:r>
            <a:r>
              <a:rPr lang="zh-TW" altLang="en-US" sz="1800" dirty="0"/>
              <a:t>。</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550084" y="1978120"/>
            <a:ext cx="2640933" cy="30604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但如果電子未填滿能帶</a:t>
            </a:r>
            <a:r>
              <a:rPr lang="en-US" altLang="zh-TW" sz="1800" dirty="0"/>
              <a:t>(</a:t>
            </a:r>
            <a:r>
              <a:rPr lang="zh-TW" altLang="en-US" sz="1800" dirty="0"/>
              <a:t>稱</a:t>
            </a:r>
            <a:r>
              <a:rPr lang="en-US" altLang="zh-TW" sz="1800" dirty="0"/>
              <a:t>Conduction)</a:t>
            </a:r>
            <a:r>
              <a:rPr lang="zh-TW" altLang="en-US" sz="1800" dirty="0"/>
              <a:t>，未滿能帶內的電子很容易改變狀態。</a:t>
            </a:r>
          </a:p>
        </p:txBody>
      </p:sp>
      <p:sp>
        <p:nvSpPr>
          <p:cNvPr id="8" name="文字方塊 7"/>
          <p:cNvSpPr txBox="1"/>
          <p:nvPr/>
        </p:nvSpPr>
        <p:spPr bwMode="auto">
          <a:xfrm>
            <a:off x="749584" y="5891735"/>
            <a:ext cx="82580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這些電子非常機動而自由，稱為導電電子。這樣的固體就可以導電，就是導體。</a:t>
            </a:r>
          </a:p>
        </p:txBody>
      </p:sp>
      <p:sp>
        <p:nvSpPr>
          <p:cNvPr id="4" name="文字方塊 3"/>
          <p:cNvSpPr txBox="1"/>
          <p:nvPr/>
        </p:nvSpPr>
        <p:spPr bwMode="auto">
          <a:xfrm>
            <a:off x="778398" y="5487546"/>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a:t>
            </a:r>
            <a:r>
              <a:rPr lang="zh-TW" altLang="en-US" dirty="0"/>
              <a:t>較高的</a:t>
            </a:r>
            <a:r>
              <a:rPr lang="zh-TW" altLang="en-US" sz="1800" dirty="0"/>
              <a:t>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744193" y="3942453"/>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744193" y="3942453"/>
                <a:ext cx="708399" cy="369332"/>
              </a:xfrm>
              <a:prstGeom prst="rect">
                <a:avLst/>
              </a:prstGeom>
              <a:blipFill>
                <a:blip r:embed="rId3"/>
                <a:stretch>
                  <a:fillRect r="-10714"/>
                </a:stretch>
              </a:blipFill>
              <a:ln w="9525">
                <a:noFill/>
                <a:miter lim="800000"/>
                <a:headEnd/>
                <a:tailEnd/>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0028" y="714550"/>
            <a:ext cx="7127525" cy="369332"/>
          </a:xfrm>
          <a:prstGeom prst="rect">
            <a:avLst/>
          </a:prstGeom>
        </p:spPr>
        <p:txBody>
          <a:bodyPr wrap="square">
            <a:spAutoFit/>
          </a:bodyPr>
          <a:lstStyle/>
          <a:p>
            <a:r>
              <a:rPr lang="zh-TW" altLang="en-US" sz="1800" dirty="0"/>
              <a:t>如同單一原子內的電子，需要很大能量才能克服間隙，改變狀態。</a:t>
            </a:r>
            <a:endParaRPr lang="en-TW" sz="1800" dirty="0"/>
          </a:p>
        </p:txBody>
      </p:sp>
      <p:sp>
        <p:nvSpPr>
          <p:cNvPr id="9" name="TextBox 8">
            <a:extLst>
              <a:ext uri="{FF2B5EF4-FFF2-40B4-BE49-F238E27FC236}">
                <a16:creationId xmlns:a16="http://schemas.microsoft.com/office/drawing/2014/main" id="{4425E3AA-D6E1-099D-6E7B-B19521C6C74D}"/>
              </a:ext>
            </a:extLst>
          </p:cNvPr>
          <p:cNvSpPr txBox="1"/>
          <p:nvPr/>
        </p:nvSpPr>
        <p:spPr bwMode="auto">
          <a:xfrm>
            <a:off x="749584" y="1502442"/>
            <a:ext cx="4572000" cy="369332"/>
          </a:xfrm>
          <a:prstGeom prst="rect">
            <a:avLst/>
          </a:prstGeom>
          <a:noFill/>
          <a:ln w="9525">
            <a:noFill/>
            <a:miter lim="800000"/>
            <a:headEnd/>
            <a:tailEnd/>
          </a:ln>
        </p:spPr>
        <p:txBody>
          <a:bodyPr wrap="square">
            <a:spAutoFit/>
          </a:bodyPr>
          <a:lstStyle/>
          <a:p>
            <a:r>
              <a:rPr lang="zh-TW" altLang="en-US" sz="1800" dirty="0"/>
              <a:t>這樣的固體無法導電，是絕緣體。</a:t>
            </a:r>
            <a:endParaRPr lang="en-US" dirty="0"/>
          </a:p>
        </p:txBody>
      </p:sp>
      <p:sp>
        <p:nvSpPr>
          <p:cNvPr id="2" name="TextBox 1">
            <a:extLst>
              <a:ext uri="{FF2B5EF4-FFF2-40B4-BE49-F238E27FC236}">
                <a16:creationId xmlns:a16="http://schemas.microsoft.com/office/drawing/2014/main" id="{7E721D2E-6F73-DA8B-6E0D-E01F866E7C15}"/>
              </a:ext>
            </a:extLst>
          </p:cNvPr>
          <p:cNvSpPr txBox="1"/>
          <p:nvPr/>
        </p:nvSpPr>
        <p:spPr bwMode="auto">
          <a:xfrm>
            <a:off x="749584" y="6313551"/>
            <a:ext cx="6480720"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於是連續卻有間隙的能帶energy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band是固體導電性的關鍵</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4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376458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2853D-3FEE-8366-FD8B-5027E498C57F}"/>
              </a:ext>
            </a:extLst>
          </p:cNvPr>
          <p:cNvSpPr txBox="1"/>
          <p:nvPr/>
        </p:nvSpPr>
        <p:spPr bwMode="auto">
          <a:xfrm>
            <a:off x="3717032" y="2420888"/>
            <a:ext cx="1709936" cy="369332"/>
          </a:xfrm>
          <a:prstGeom prst="rect">
            <a:avLst/>
          </a:prstGeom>
          <a:noFill/>
          <a:ln w="9525">
            <a:noFill/>
            <a:miter lim="800000"/>
            <a:headEnd/>
            <a:tailEnd/>
          </a:ln>
        </p:spPr>
        <p:txBody>
          <a:bodyPr wrap="square">
            <a:spAutoFit/>
          </a:bodyPr>
          <a:lstStyle/>
          <a:p>
            <a:r>
              <a:rPr lang="zh-TW" altLang="en-US" sz="1800" dirty="0">
                <a:solidFill>
                  <a:srgbClr val="FF0000"/>
                </a:solidFill>
                <a:latin typeface="Arial" charset="0"/>
              </a:rPr>
              <a:t>自由電子模型</a:t>
            </a:r>
            <a:endParaRPr lang="en-US" dirty="0"/>
          </a:p>
        </p:txBody>
      </p:sp>
    </p:spTree>
    <p:extLst>
      <p:ext uri="{BB962C8B-B14F-4D97-AF65-F5344CB8AC3E}">
        <p14:creationId xmlns:p14="http://schemas.microsoft.com/office/powerpoint/2010/main" val="144721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105522"/>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3923029"/>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268760"/>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484784"/>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365104"/>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a:t>
            </a:r>
            <a:r>
              <a:rPr lang="zh-TW" altLang="en-US" dirty="0"/>
              <a:t>，等效於</a:t>
            </a:r>
            <a:r>
              <a:rPr lang="zh-TW" altLang="en-US" sz="1800" dirty="0"/>
              <a:t>沒有原子核晶格存在一般。</a:t>
            </a:r>
          </a:p>
        </p:txBody>
      </p:sp>
      <p:sp>
        <p:nvSpPr>
          <p:cNvPr id="3" name="矩形 2"/>
          <p:cNvSpPr/>
          <p:nvPr/>
        </p:nvSpPr>
        <p:spPr>
          <a:xfrm>
            <a:off x="853021" y="4833780"/>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4833780"/>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995270"/>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334E90B-439A-A45F-FF80-BE7FADD25C04}"/>
              </a:ext>
            </a:extLst>
          </p:cNvPr>
          <p:cNvSpPr txBox="1"/>
          <p:nvPr/>
        </p:nvSpPr>
        <p:spPr bwMode="auto">
          <a:xfrm>
            <a:off x="922509" y="6386593"/>
            <a:ext cx="7033468"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若是完美的晶格，這樣的電子不會被反彈，而且自由自在</a:t>
            </a:r>
            <a:r>
              <a:rPr lang="en-US"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837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029621" y="3786298"/>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149588" y="991322"/>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043608" y="4241602"/>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電子在導體中是如氣體分子般混亂地運動！</a:t>
            </a:r>
          </a:p>
        </p:txBody>
      </p:sp>
      <p:sp>
        <p:nvSpPr>
          <p:cNvPr id="2" name="文字方塊 1"/>
          <p:cNvSpPr txBox="1"/>
          <p:nvPr/>
        </p:nvSpPr>
        <p:spPr bwMode="auto">
          <a:xfrm>
            <a:off x="1029621" y="4696907"/>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有時</a:t>
            </a:r>
            <a:r>
              <a:rPr lang="zh-TW" altLang="en-US" dirty="0"/>
              <a:t>又</a:t>
            </a:r>
            <a:r>
              <a:rPr lang="zh-TW" altLang="en-US" sz="1800" dirty="0"/>
              <a:t>稱為</a:t>
            </a:r>
            <a:r>
              <a:rPr lang="zh-TW" altLang="en-US" sz="1800" dirty="0">
                <a:solidFill>
                  <a:srgbClr val="FF0000"/>
                </a:solidFill>
              </a:rPr>
              <a:t>無交互作用的理想電子氣體</a:t>
            </a:r>
            <a:r>
              <a:rPr lang="zh-TW" altLang="en-US" sz="1800" dirty="0"/>
              <a:t>。</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76" y="1014326"/>
            <a:ext cx="2284996" cy="266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043608" y="5607517"/>
            <a:ext cx="8100392"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a:t>
            </a:r>
            <a:r>
              <a:rPr lang="zh-TW" altLang="en-US" dirty="0"/>
              <a:t>與破壞週期性的雜質散射</a:t>
            </a:r>
            <a:r>
              <a:rPr kumimoji="1" lang="zh-TW" altLang="en-US" sz="1800" dirty="0"/>
              <a:t>，猶如右圖中撞到離子一般。</a:t>
            </a:r>
          </a:p>
        </p:txBody>
      </p:sp>
      <p:sp>
        <p:nvSpPr>
          <p:cNvPr id="4" name="文字方塊 3">
            <a:extLst>
              <a:ext uri="{FF2B5EF4-FFF2-40B4-BE49-F238E27FC236}">
                <a16:creationId xmlns:a16="http://schemas.microsoft.com/office/drawing/2014/main" id="{5E034197-8A9A-4734-61F2-63D8E67B7F43}"/>
              </a:ext>
            </a:extLst>
          </p:cNvPr>
          <p:cNvSpPr txBox="1"/>
          <p:nvPr/>
        </p:nvSpPr>
        <p:spPr bwMode="auto">
          <a:xfrm>
            <a:off x="882360" y="5152211"/>
            <a:ext cx="7606631"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注意是週期分布的離子使電子如同自由ㄧ般，因此右圖本質上是錯的。</a:t>
            </a:r>
          </a:p>
        </p:txBody>
      </p:sp>
    </p:spTree>
    <p:extLst>
      <p:ext uri="{BB962C8B-B14F-4D97-AF65-F5344CB8AC3E}">
        <p14:creationId xmlns:p14="http://schemas.microsoft.com/office/powerpoint/2010/main" val="170547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273E8E-1D8C-B94A-57A7-35B5D52B87B2}"/>
              </a:ext>
            </a:extLst>
          </p:cNvPr>
          <p:cNvPicPr>
            <a:picLocks noChangeAspect="1"/>
          </p:cNvPicPr>
          <p:nvPr/>
        </p:nvPicPr>
        <p:blipFill rotWithShape="1">
          <a:blip r:embed="rId2"/>
          <a:srcRect t="43700"/>
          <a:stretch/>
        </p:blipFill>
        <p:spPr>
          <a:xfrm>
            <a:off x="683568" y="1700808"/>
            <a:ext cx="6131368" cy="4941168"/>
          </a:xfrm>
          <a:prstGeom prst="rect">
            <a:avLst/>
          </a:prstGeom>
        </p:spPr>
      </p:pic>
      <p:pic>
        <p:nvPicPr>
          <p:cNvPr id="3" name="Picture 2">
            <a:extLst>
              <a:ext uri="{FF2B5EF4-FFF2-40B4-BE49-F238E27FC236}">
                <a16:creationId xmlns:a16="http://schemas.microsoft.com/office/drawing/2014/main" id="{3654E622-0F4A-CB26-6906-55EAC5E5D9F2}"/>
              </a:ext>
            </a:extLst>
          </p:cNvPr>
          <p:cNvPicPr>
            <a:picLocks noChangeAspect="1"/>
          </p:cNvPicPr>
          <p:nvPr/>
        </p:nvPicPr>
        <p:blipFill rotWithShape="1">
          <a:blip r:embed="rId2"/>
          <a:srcRect b="85699"/>
          <a:stretch/>
        </p:blipFill>
        <p:spPr>
          <a:xfrm>
            <a:off x="971600" y="476672"/>
            <a:ext cx="5322475" cy="1089505"/>
          </a:xfrm>
          <a:prstGeom prst="rect">
            <a:avLst/>
          </a:prstGeom>
        </p:spPr>
      </p:pic>
      <p:pic>
        <p:nvPicPr>
          <p:cNvPr id="1026" name="Picture 2">
            <a:extLst>
              <a:ext uri="{FF2B5EF4-FFF2-40B4-BE49-F238E27FC236}">
                <a16:creationId xmlns:a16="http://schemas.microsoft.com/office/drawing/2014/main" id="{0017E657-3EC2-6B3E-6F0B-B0B9D4331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00808"/>
            <a:ext cx="2007158" cy="275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32080"/>
            <a:ext cx="2967916" cy="28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41321" y="5326086"/>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41321" y="4765608"/>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7" name="文字方塊 5">
            <a:extLst>
              <a:ext uri="{FF2B5EF4-FFF2-40B4-BE49-F238E27FC236}">
                <a16:creationId xmlns:a16="http://schemas.microsoft.com/office/drawing/2014/main" id="{CEEAF562-26CA-484C-9467-064526C65AD8}"/>
              </a:ext>
            </a:extLst>
          </p:cNvPr>
          <p:cNvSpPr txBox="1">
            <a:spLocks noChangeArrowheads="1"/>
          </p:cNvSpPr>
          <p:nvPr/>
        </p:nvSpPr>
        <p:spPr bwMode="auto">
          <a:xfrm>
            <a:off x="1341321" y="433950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電子在導體中如氣體分子般混亂地移動！</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41321" y="573787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電子平均總位移不為零！也就產生電流。</a:t>
            </a:r>
          </a:p>
        </p:txBody>
      </p:sp>
      <p:sp>
        <p:nvSpPr>
          <p:cNvPr id="2" name="TextBox 1">
            <a:extLst>
              <a:ext uri="{FF2B5EF4-FFF2-40B4-BE49-F238E27FC236}">
                <a16:creationId xmlns:a16="http://schemas.microsoft.com/office/drawing/2014/main" id="{E5F4C2CF-8424-BD75-B429-A4B9A24463C6}"/>
              </a:ext>
            </a:extLst>
          </p:cNvPr>
          <p:cNvSpPr txBox="1"/>
          <p:nvPr/>
        </p:nvSpPr>
        <p:spPr bwMode="auto">
          <a:xfrm>
            <a:off x="1341321" y="6149672"/>
            <a:ext cx="4670839" cy="369332"/>
          </a:xfrm>
          <a:prstGeom prst="rect">
            <a:avLst/>
          </a:prstGeom>
          <a:noFill/>
          <a:ln w="9525">
            <a:noFill/>
            <a:miter lim="800000"/>
            <a:headEnd/>
            <a:tailEnd/>
          </a:ln>
        </p:spPr>
        <p:txBody>
          <a:bodyPr wrap="square" rtlCol="0">
            <a:spAutoFit/>
          </a:bodyPr>
          <a:lstStyle/>
          <a:p>
            <a:pPr>
              <a:spcBef>
                <a:spcPct val="50000"/>
              </a:spcBef>
            </a:pPr>
            <a:r>
              <a:rPr lang="en-TW" sz="1800" dirty="0"/>
              <a:t>我們可以估計電子平均動得多快！</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38996"/>
            <a:ext cx="29337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8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19189" y="190408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6" name="Picture 7" descr="C:\Users\Chia-Hung Chang\Downloads\Data\Knight\Media\Chapter31\Images\31_13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21" y="2854762"/>
            <a:ext cx="2556763"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C:\Users\Chia-Hung Chang\Downloads\Data\Knight\Media\Chapter31\Images\31_13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986" y="2854762"/>
            <a:ext cx="31242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23451" y="190567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77522" y="321474"/>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77522" y="321474"/>
                <a:ext cx="1444049" cy="610873"/>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999971" y="181236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999971" y="1812364"/>
                <a:ext cx="1745478" cy="566694"/>
              </a:xfrm>
              <a:prstGeom prst="rect">
                <a:avLst/>
              </a:prstGeom>
              <a:blipFill>
                <a:blip r:embed="rId5"/>
                <a:stretch>
                  <a:fillRect b="-2174"/>
                </a:stretch>
              </a:blipFill>
              <a:ln w="9525">
                <a:noFill/>
                <a:miter lim="800000"/>
                <a:headEnd/>
                <a:tailEnd/>
              </a:ln>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0077" y="442245"/>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35175" y="136653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我們可用兩次碰撞間，電子的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19188" y="241439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19188" y="95396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6">
            <a:extLst>
              <a:ext uri="{28A0092B-C50C-407E-A947-70E740481C1C}">
                <a14:useLocalDpi xmlns:a14="http://schemas.microsoft.com/office/drawing/2010/main" val="0"/>
              </a:ext>
            </a:extLst>
          </a:blip>
          <a:srcRect t="51835" b="13150"/>
          <a:stretch/>
        </p:blipFill>
        <p:spPr>
          <a:xfrm>
            <a:off x="6221448" y="2871089"/>
            <a:ext cx="2634887" cy="1712938"/>
          </a:xfrm>
          <a:prstGeom prst="rect">
            <a:avLst/>
          </a:prstGeom>
        </p:spPr>
      </p:pic>
    </p:spTree>
    <p:extLst>
      <p:ext uri="{BB962C8B-B14F-4D97-AF65-F5344CB8AC3E}">
        <p14:creationId xmlns:p14="http://schemas.microsoft.com/office/powerpoint/2010/main" val="133523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t="45735" b="12589"/>
          <a:stretch/>
        </p:blipFill>
        <p:spPr bwMode="auto">
          <a:xfrm>
            <a:off x="4707787" y="1774436"/>
            <a:ext cx="2078037" cy="211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2032396" y="4117318"/>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716016" y="4149080"/>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pic>
        <p:nvPicPr>
          <p:cNvPr id="4" name="Picture 2" descr="F41_01">
            <a:extLst>
              <a:ext uri="{FF2B5EF4-FFF2-40B4-BE49-F238E27FC236}">
                <a16:creationId xmlns:a16="http://schemas.microsoft.com/office/drawing/2014/main" id="{EBC34984-E5E0-406B-93BB-6D447D860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 b="61510"/>
          <a:stretch/>
        </p:blipFill>
        <p:spPr bwMode="auto">
          <a:xfrm>
            <a:off x="1600348" y="1681261"/>
            <a:ext cx="2323580" cy="221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2D70E5-895F-C74A-FD1F-C5777D3A6EC4}"/>
              </a:ext>
            </a:extLst>
          </p:cNvPr>
          <p:cNvSpPr txBox="1"/>
          <p:nvPr/>
        </p:nvSpPr>
        <p:spPr bwMode="auto">
          <a:xfrm>
            <a:off x="1985497" y="1063502"/>
            <a:ext cx="46805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三維的晶體比較複雜，因此先從一維出發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4665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4284663" y="1196975"/>
            <a:ext cx="30241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漂移速度決定電流大小：</a:t>
            </a:r>
          </a:p>
        </p:txBody>
      </p:sp>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316571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409008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p:sp>
        <p:nvSpPr>
          <p:cNvPr id="6" name="文字方塊 7"/>
          <p:cNvSpPr txBox="1">
            <a:spLocks noChangeArrowheads="1"/>
          </p:cNvSpPr>
          <p:nvPr/>
        </p:nvSpPr>
        <p:spPr bwMode="auto">
          <a:xfrm>
            <a:off x="4211959" y="5430961"/>
            <a:ext cx="417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r>
              <a:rPr lang="el-GR" altLang="zh-TW" sz="1800" i="1" dirty="0"/>
              <a:t>τ</a:t>
            </a:r>
            <a:r>
              <a:rPr lang="zh-TW" altLang="en-US" sz="1800" dirty="0"/>
              <a:t>可視為一個常數。 </a:t>
            </a:r>
          </a:p>
        </p:txBody>
      </p:sp>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60" y="5009666"/>
                <a:ext cx="4179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dirty="0"/>
                  <a:t>由極快的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決定，與外加電場無關。</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60" y="5009666"/>
                <a:ext cx="4179375" cy="369332"/>
              </a:xfrm>
              <a:prstGeom prst="rect">
                <a:avLst/>
              </a:prstGeom>
              <a:blipFill>
                <a:blip r:embed="rId6"/>
                <a:stretch>
                  <a:fillRect l="-12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p:spTree>
    <p:extLst>
      <p:ext uri="{BB962C8B-B14F-4D97-AF65-F5344CB8AC3E}">
        <p14:creationId xmlns:p14="http://schemas.microsoft.com/office/powerpoint/2010/main" val="295336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85623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1F4A1C9-6612-3E22-7E0A-A20518B55302}"/>
              </a:ext>
            </a:extLst>
          </p:cNvPr>
          <p:cNvPicPr>
            <a:picLocks noChangeAspect="1"/>
          </p:cNvPicPr>
          <p:nvPr/>
        </p:nvPicPr>
        <p:blipFill rotWithShape="1">
          <a:blip r:embed="rId2">
            <a:extLst>
              <a:ext uri="{28A0092B-C50C-407E-A947-70E740481C1C}">
                <a14:useLocalDpi xmlns:a14="http://schemas.microsoft.com/office/drawing/2010/main" val="0"/>
              </a:ext>
            </a:extLst>
          </a:blip>
          <a:srcRect t="14669" r="7215" b="6137"/>
          <a:stretch/>
        </p:blipFill>
        <p:spPr>
          <a:xfrm>
            <a:off x="550558" y="84858"/>
            <a:ext cx="5489702" cy="6742716"/>
          </a:xfrm>
          <a:prstGeom prst="rect">
            <a:avLst/>
          </a:prstGeom>
        </p:spPr>
      </p:pic>
      <p:sp>
        <p:nvSpPr>
          <p:cNvPr id="3" name="矩形 2">
            <a:extLst>
              <a:ext uri="{FF2B5EF4-FFF2-40B4-BE49-F238E27FC236}">
                <a16:creationId xmlns:a16="http://schemas.microsoft.com/office/drawing/2014/main" id="{47192FD7-E5D0-6668-E530-6A3C6B781BF6}"/>
              </a:ext>
            </a:extLst>
          </p:cNvPr>
          <p:cNvSpPr/>
          <p:nvPr/>
        </p:nvSpPr>
        <p:spPr>
          <a:xfrm>
            <a:off x="692619" y="1351800"/>
            <a:ext cx="1828800" cy="1828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0DDA85C-A895-822D-93AE-9682BC59A22D}"/>
              </a:ext>
            </a:extLst>
          </p:cNvPr>
          <p:cNvSpPr/>
          <p:nvPr/>
        </p:nvSpPr>
        <p:spPr>
          <a:xfrm>
            <a:off x="2521418" y="4071246"/>
            <a:ext cx="3518842" cy="7525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1000BA04-297D-3821-EFC9-F803C3A30E8C}"/>
              </a:ext>
            </a:extLst>
          </p:cNvPr>
          <p:cNvSpPr txBox="1"/>
          <p:nvPr/>
        </p:nvSpPr>
        <p:spPr bwMode="auto">
          <a:xfrm>
            <a:off x="395536" y="620688"/>
            <a:ext cx="3127963" cy="369332"/>
          </a:xfrm>
          <a:prstGeom prst="rect">
            <a:avLst/>
          </a:prstGeom>
          <a:solidFill>
            <a:schemeClr val="bg1"/>
          </a:solid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傳導電子似乎就是價電子！</a:t>
            </a:r>
          </a:p>
        </p:txBody>
      </p:sp>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1FB8667-07D7-3D23-B7F5-1C238847B4B5}"/>
                  </a:ext>
                </a:extLst>
              </p:cNvPr>
              <p:cNvSpPr txBox="1"/>
              <p:nvPr/>
            </p:nvSpPr>
            <p:spPr bwMode="auto">
              <a:xfrm>
                <a:off x="4764503" y="4839863"/>
                <a:ext cx="1207446"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b="0" i="1" smtClean="0">
                          <a:latin typeface="Cambria Math"/>
                        </a:rPr>
                        <m:t>𝜏</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−14</m:t>
                          </m:r>
                        </m:sup>
                      </m:sSup>
                      <m:r>
                        <m:rPr>
                          <m:nor/>
                        </m:rPr>
                        <a:rPr lang="en-US" altLang="zh-TW" sz="1800" b="0" i="0" smtClean="0">
                          <a:latin typeface="Cambria Math" panose="02040503050406030204" pitchFamily="18" charset="0"/>
                          <a:ea typeface="Cambria Math" panose="02040503050406030204" pitchFamily="18" charset="0"/>
                        </a:rPr>
                        <m:t>s</m:t>
                      </m:r>
                    </m:oMath>
                  </m:oMathPara>
                </a14:m>
                <a:endParaRPr lang="zh-TW" altLang="en-US" sz="1800" dirty="0"/>
              </a:p>
            </p:txBody>
          </p:sp>
        </mc:Choice>
        <mc:Fallback xmlns="">
          <p:sp>
            <p:nvSpPr>
              <p:cNvPr id="4" name="文字方塊 8">
                <a:extLst>
                  <a:ext uri="{FF2B5EF4-FFF2-40B4-BE49-F238E27FC236}">
                    <a16:creationId xmlns:a16="http://schemas.microsoft.com/office/drawing/2014/main" id="{21FB8667-07D7-3D23-B7F5-1C238847B4B5}"/>
                  </a:ext>
                </a:extLst>
              </p:cNvPr>
              <p:cNvSpPr txBox="1">
                <a:spLocks noRot="1" noChangeAspect="1" noMove="1" noResize="1" noEditPoints="1" noAdjustHandles="1" noChangeArrowheads="1" noChangeShapeType="1" noTextEdit="1"/>
              </p:cNvSpPr>
              <p:nvPr/>
            </p:nvSpPr>
            <p:spPr bwMode="auto">
              <a:xfrm>
                <a:off x="4764503" y="4839863"/>
                <a:ext cx="1207446"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DF3033A4-8156-06FF-811C-1C55947CB290}"/>
                  </a:ext>
                </a:extLst>
              </p:cNvPr>
              <p:cNvSpPr txBox="1"/>
              <p:nvPr/>
            </p:nvSpPr>
            <p:spPr bwMode="auto">
              <a:xfrm>
                <a:off x="6300192" y="4839863"/>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7" name="文字方塊 1">
                <a:extLst>
                  <a:ext uri="{FF2B5EF4-FFF2-40B4-BE49-F238E27FC236}">
                    <a16:creationId xmlns:a16="http://schemas.microsoft.com/office/drawing/2014/main" id="{DF3033A4-8156-06FF-811C-1C55947CB290}"/>
                  </a:ext>
                </a:extLst>
              </p:cNvPr>
              <p:cNvSpPr txBox="1">
                <a:spLocks noRot="1" noChangeAspect="1" noMove="1" noResize="1" noEditPoints="1" noAdjustHandles="1" noChangeArrowheads="1" noChangeShapeType="1" noTextEdit="1"/>
              </p:cNvSpPr>
              <p:nvPr/>
            </p:nvSpPr>
            <p:spPr bwMode="auto">
              <a:xfrm>
                <a:off x="6300192" y="4839863"/>
                <a:ext cx="1629998"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E2291F-3034-DFB9-6D59-E40F56D61869}"/>
                  </a:ext>
                </a:extLst>
              </p:cNvPr>
              <p:cNvSpPr txBox="1"/>
              <p:nvPr/>
            </p:nvSpPr>
            <p:spPr bwMode="auto">
              <a:xfrm>
                <a:off x="6300192" y="5373216"/>
                <a:ext cx="1728192"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自由徑</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−8</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6DE2291F-3034-DFB9-6D59-E40F56D61869}"/>
                  </a:ext>
                </a:extLst>
              </p:cNvPr>
              <p:cNvSpPr txBox="1">
                <a:spLocks noRot="1" noChangeAspect="1" noMove="1" noResize="1" noEditPoints="1" noAdjustHandles="1" noChangeArrowheads="1" noChangeShapeType="1" noTextEdit="1"/>
              </p:cNvSpPr>
              <p:nvPr/>
            </p:nvSpPr>
            <p:spPr bwMode="auto">
              <a:xfrm>
                <a:off x="6300192" y="5373216"/>
                <a:ext cx="1728192" cy="369332"/>
              </a:xfrm>
              <a:prstGeom prst="rect">
                <a:avLst/>
              </a:prstGeom>
              <a:blipFill>
                <a:blip r:embed="rId5"/>
                <a:stretch>
                  <a:fillRect l="-2174"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69BE1C4-FDAA-5914-37AC-1356D3BE83E9}"/>
                  </a:ext>
                </a:extLst>
              </p:cNvPr>
              <p:cNvSpPr txBox="1"/>
              <p:nvPr/>
            </p:nvSpPr>
            <p:spPr bwMode="auto">
              <a:xfrm>
                <a:off x="6300192" y="5906569"/>
                <a:ext cx="2376264" cy="369332"/>
              </a:xfrm>
              <a:prstGeom prst="rect">
                <a:avLst/>
              </a:prstGeom>
              <a:solidFill>
                <a:srgbClr val="FFFF99"/>
              </a:solidFill>
              <a:ln w="9525">
                <a:noFill/>
                <a:miter lim="800000"/>
                <a:headEnd/>
                <a:tailEnd/>
              </a:ln>
            </p:spPr>
            <p:txBody>
              <a:bodyPr wrap="square" rtlCol="0">
                <a:spAutoFit/>
              </a:bodyPr>
              <a:lstStyle/>
              <a:p>
                <a:r>
                  <a:rPr lang="en-US" dirty="0">
                    <a:latin typeface="Times New Roman" pitchFamily="18" charset="0"/>
                    <a:cs typeface="Times New Roman" pitchFamily="18" charset="0"/>
                  </a:rPr>
                  <a:t>原子間距</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10</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10</m:t>
                        </m:r>
                      </m:sup>
                    </m:sSup>
                    <m:r>
                      <m:rPr>
                        <m:sty m:val="p"/>
                      </m:rPr>
                      <a:rPr lang="en-US" b="0" i="0" smtClean="0">
                        <a:latin typeface="Cambria Math" panose="02040503050406030204" pitchFamily="18" charset="0"/>
                        <a:ea typeface="Cambria Math" panose="02040503050406030204" pitchFamily="18" charset="0"/>
                        <a:cs typeface="Times New Roman" pitchFamily="18" charset="0"/>
                      </a:rPr>
                      <m:t>m</m:t>
                    </m:r>
                  </m:oMath>
                </a14:m>
                <a:endParaRPr lang="en-US" dirty="0">
                  <a:latin typeface="Times New Roman" pitchFamily="18" charset="0"/>
                  <a:cs typeface="Times New Roman" pitchFamily="18" charset="0"/>
                </a:endParaRPr>
              </a:p>
            </p:txBody>
          </p:sp>
        </mc:Choice>
        <mc:Fallback>
          <p:sp>
            <p:nvSpPr>
              <p:cNvPr id="9" name="TextBox 8">
                <a:extLst>
                  <a:ext uri="{FF2B5EF4-FFF2-40B4-BE49-F238E27FC236}">
                    <a16:creationId xmlns:a16="http://schemas.microsoft.com/office/drawing/2014/main" id="{C69BE1C4-FDAA-5914-37AC-1356D3BE83E9}"/>
                  </a:ext>
                </a:extLst>
              </p:cNvPr>
              <p:cNvSpPr txBox="1">
                <a:spLocks noRot="1" noChangeAspect="1" noMove="1" noResize="1" noEditPoints="1" noAdjustHandles="1" noChangeArrowheads="1" noChangeShapeType="1" noTextEdit="1"/>
              </p:cNvSpPr>
              <p:nvPr/>
            </p:nvSpPr>
            <p:spPr bwMode="auto">
              <a:xfrm>
                <a:off x="6300192" y="5906569"/>
                <a:ext cx="2376264" cy="369332"/>
              </a:xfrm>
              <a:prstGeom prst="rect">
                <a:avLst/>
              </a:prstGeom>
              <a:blipFill>
                <a:blip r:embed="rId6"/>
                <a:stretch>
                  <a:fillRect l="-1587" t="-10000"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28143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FE187-07C1-CE0F-98BD-A63C1A592111}"/>
              </a:ext>
            </a:extLst>
          </p:cNvPr>
          <p:cNvSpPr txBox="1"/>
          <p:nvPr/>
        </p:nvSpPr>
        <p:spPr bwMode="auto">
          <a:xfrm>
            <a:off x="2267744" y="1988840"/>
            <a:ext cx="4320480" cy="369332"/>
          </a:xfrm>
          <a:prstGeom prst="rect">
            <a:avLst/>
          </a:prstGeom>
          <a:noFill/>
          <a:ln w="9525">
            <a:noFill/>
            <a:miter lim="800000"/>
            <a:headEnd/>
            <a:tailEnd/>
          </a:ln>
        </p:spPr>
        <p:txBody>
          <a:bodyPr wrap="square">
            <a:spAutoFit/>
          </a:bodyPr>
          <a:lstStyle/>
          <a:p>
            <a:r>
              <a:rPr lang="en-TW">
                <a:solidFill>
                  <a:srgbClr val="FF0000"/>
                </a:solidFill>
                <a:latin typeface="Times New Roman" pitchFamily="18" charset="0"/>
                <a:cs typeface="Times New Roman" pitchFamily="18" charset="0"/>
              </a:rPr>
              <a:t>Nearly free electron model</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and energy band</a:t>
            </a:r>
            <a:endParaRPr lang="en-US" dirty="0"/>
          </a:p>
        </p:txBody>
      </p:sp>
    </p:spTree>
    <p:extLst>
      <p:ext uri="{BB962C8B-B14F-4D97-AF65-F5344CB8AC3E}">
        <p14:creationId xmlns:p14="http://schemas.microsoft.com/office/powerpoint/2010/main" val="2868494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1952" y="48933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96665" y="5887395"/>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晶格上週期排列的離子，產生的週期性位能，可以以微擾項來處理。</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6555655" cy="369332"/>
          </a:xfrm>
          <a:prstGeom prst="rect">
            <a:avLst/>
          </a:prstGeom>
        </p:spPr>
        <p:txBody>
          <a:bodyPr wrap="square">
            <a:spAutoFit/>
          </a:bodyPr>
          <a:lstStyle/>
          <a:p>
            <a:r>
              <a:rPr lang="en-TW"/>
              <a:t>當</a:t>
            </a:r>
            <a:r>
              <a:rPr lang="en-TW" sz="1800"/>
              <a:t>原子彼此靠近，某些能態將跨越原子間的位能</a:t>
            </a:r>
            <a:r>
              <a:rPr lang="en-TW" sz="1800" dirty="0"/>
              <a:t>。</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19B1BC-C3E9-B0C0-AB87-4FFC196309A7}"/>
              </a:ext>
            </a:extLst>
          </p:cNvPr>
          <p:cNvSpPr txBox="1"/>
          <p:nvPr/>
        </p:nvSpPr>
        <p:spPr bwMode="auto">
          <a:xfrm>
            <a:off x="896665" y="5382960"/>
            <a:ext cx="77797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因為能量超越位能，這些電子基本的本質會很像自由的粒子（未微擾）。</a:t>
            </a:r>
          </a:p>
        </p:txBody>
      </p:sp>
      <p:pic>
        <p:nvPicPr>
          <p:cNvPr id="5" name="Picture 4">
            <a:extLst>
              <a:ext uri="{FF2B5EF4-FFF2-40B4-BE49-F238E27FC236}">
                <a16:creationId xmlns:a16="http://schemas.microsoft.com/office/drawing/2014/main" id="{361B9C8D-4910-8A78-7F47-A958994CBDE0}"/>
              </a:ext>
            </a:extLst>
          </p:cNvPr>
          <p:cNvPicPr>
            <a:picLocks noChangeAspect="1"/>
          </p:cNvPicPr>
          <p:nvPr/>
        </p:nvPicPr>
        <p:blipFill>
          <a:blip r:embed="rId3"/>
          <a:stretch>
            <a:fillRect/>
          </a:stretch>
        </p:blipFill>
        <p:spPr>
          <a:xfrm>
            <a:off x="6012160" y="1990318"/>
            <a:ext cx="2286000" cy="1117600"/>
          </a:xfrm>
          <a:prstGeom prst="rect">
            <a:avLst/>
          </a:prstGeom>
        </p:spPr>
      </p:pic>
    </p:spTree>
    <p:extLst>
      <p:ext uri="{BB962C8B-B14F-4D97-AF65-F5344CB8AC3E}">
        <p14:creationId xmlns:p14="http://schemas.microsoft.com/office/powerpoint/2010/main" val="1867636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B7305-8A30-E15C-0D54-BB30CDDEF3BF}"/>
              </a:ext>
            </a:extLst>
          </p:cNvPr>
          <p:cNvPicPr>
            <a:picLocks noChangeAspect="1"/>
          </p:cNvPicPr>
          <p:nvPr/>
        </p:nvPicPr>
        <p:blipFill>
          <a:blip r:embed="rId2"/>
          <a:stretch>
            <a:fillRect/>
          </a:stretch>
        </p:blipFill>
        <p:spPr>
          <a:xfrm>
            <a:off x="179512" y="260648"/>
            <a:ext cx="3143250" cy="3429000"/>
          </a:xfrm>
          <a:prstGeom prst="rect">
            <a:avLst/>
          </a:prstGeom>
        </p:spPr>
      </p:pic>
      <p:pic>
        <p:nvPicPr>
          <p:cNvPr id="3" name="Picture 2">
            <a:extLst>
              <a:ext uri="{FF2B5EF4-FFF2-40B4-BE49-F238E27FC236}">
                <a16:creationId xmlns:a16="http://schemas.microsoft.com/office/drawing/2014/main" id="{BC71D31A-276C-2725-967C-8E79C601685B}"/>
              </a:ext>
            </a:extLst>
          </p:cNvPr>
          <p:cNvPicPr>
            <a:picLocks noChangeAspect="1"/>
          </p:cNvPicPr>
          <p:nvPr/>
        </p:nvPicPr>
        <p:blipFill>
          <a:blip r:embed="rId3"/>
          <a:stretch>
            <a:fillRect/>
          </a:stretch>
        </p:blipFill>
        <p:spPr>
          <a:xfrm>
            <a:off x="745654" y="980728"/>
            <a:ext cx="7947104" cy="5616624"/>
          </a:xfrm>
          <a:prstGeom prst="rect">
            <a:avLst/>
          </a:prstGeom>
        </p:spPr>
      </p:pic>
      <p:sp>
        <p:nvSpPr>
          <p:cNvPr id="4" name="Rectangle 3">
            <a:extLst>
              <a:ext uri="{FF2B5EF4-FFF2-40B4-BE49-F238E27FC236}">
                <a16:creationId xmlns:a16="http://schemas.microsoft.com/office/drawing/2014/main" id="{EE061575-45EB-54A6-EB0E-F567E60CB55A}"/>
              </a:ext>
            </a:extLst>
          </p:cNvPr>
          <p:cNvSpPr/>
          <p:nvPr/>
        </p:nvSpPr>
        <p:spPr>
          <a:xfrm>
            <a:off x="899592" y="1052736"/>
            <a:ext cx="7498754"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0CA1110-E2CB-F230-A22A-A6E8C1B7077B}"/>
              </a:ext>
            </a:extLst>
          </p:cNvPr>
          <p:cNvSpPr txBox="1"/>
          <p:nvPr/>
        </p:nvSpPr>
        <p:spPr bwMode="auto">
          <a:xfrm>
            <a:off x="3354118" y="390726"/>
            <a:ext cx="5338640"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這樣的計算方法稱為</a:t>
            </a:r>
            <a:r>
              <a:rPr lang="zh-TW" altLang="en-US" dirty="0">
                <a:solidFill>
                  <a:srgbClr val="FF0000"/>
                </a:solidFill>
                <a:latin typeface="Times New Roman" pitchFamily="18" charset="0"/>
                <a:cs typeface="Times New Roman" pitchFamily="18" charset="0"/>
              </a:rPr>
              <a:t> </a:t>
            </a:r>
            <a:r>
              <a:rPr lang="en-TW" dirty="0">
                <a:solidFill>
                  <a:srgbClr val="FF0000"/>
                </a:solidFill>
                <a:latin typeface="Times New Roman" pitchFamily="18" charset="0"/>
                <a:cs typeface="Times New Roman" pitchFamily="18" charset="0"/>
              </a:rPr>
              <a:t>Nearly free electron model</a:t>
            </a:r>
          </a:p>
        </p:txBody>
      </p:sp>
    </p:spTree>
    <p:extLst>
      <p:ext uri="{BB962C8B-B14F-4D97-AF65-F5344CB8AC3E}">
        <p14:creationId xmlns:p14="http://schemas.microsoft.com/office/powerpoint/2010/main" val="32442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43424"/>
          <a:stretch/>
        </p:blipFill>
        <p:spPr>
          <a:xfrm>
            <a:off x="755576" y="1912823"/>
            <a:ext cx="7442200" cy="3312368"/>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763717" y="1283623"/>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373035" y="1278107"/>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660252" y="2636911"/>
            <a:ext cx="7704856" cy="50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6" name="Picture 5">
            <a:extLst>
              <a:ext uri="{FF2B5EF4-FFF2-40B4-BE49-F238E27FC236}">
                <a16:creationId xmlns:a16="http://schemas.microsoft.com/office/drawing/2014/main" id="{B32E6F0F-50E6-3545-2964-F8CD906FB071}"/>
              </a:ext>
            </a:extLst>
          </p:cNvPr>
          <p:cNvPicPr>
            <a:picLocks noChangeAspect="1"/>
          </p:cNvPicPr>
          <p:nvPr/>
        </p:nvPicPr>
        <p:blipFill rotWithShape="1">
          <a:blip r:embed="rId4"/>
          <a:srcRect b="66582"/>
          <a:stretch/>
        </p:blipFill>
        <p:spPr>
          <a:xfrm>
            <a:off x="755576" y="4221088"/>
            <a:ext cx="7422071" cy="1460636"/>
          </a:xfrm>
          <a:prstGeom prst="rect">
            <a:avLst/>
          </a:prstGeom>
        </p:spPr>
      </p:pic>
    </p:spTree>
    <p:extLst>
      <p:ext uri="{BB962C8B-B14F-4D97-AF65-F5344CB8AC3E}">
        <p14:creationId xmlns:p14="http://schemas.microsoft.com/office/powerpoint/2010/main" val="246510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EF30A-3C2E-A015-A47E-42FB178D2354}"/>
              </a:ext>
            </a:extLst>
          </p:cNvPr>
          <p:cNvSpPr txBox="1"/>
          <p:nvPr/>
        </p:nvSpPr>
        <p:spPr bwMode="auto">
          <a:xfrm>
            <a:off x="2855370" y="1125994"/>
            <a:ext cx="316835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Nearly free electron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930A9F-EE4A-44EA-CEF9-F3370EAC7D31}"/>
                  </a:ext>
                </a:extLst>
              </p:cNvPr>
              <p:cNvSpPr txBox="1"/>
              <p:nvPr/>
            </p:nvSpPr>
            <p:spPr bwMode="auto">
              <a:xfrm>
                <a:off x="623122" y="1559628"/>
                <a:ext cx="85324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考慮一維空間，將自由電子視為未微擾模型，加入一週期性位能</a:t>
                </a:r>
                <a14:m>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a14:m>
                <a:r>
                  <a:rPr lang="en-TW" dirty="0">
                    <a:latin typeface="Times New Roman" pitchFamily="18" charset="0"/>
                    <a:cs typeface="Times New Roman" pitchFamily="18" charset="0"/>
                  </a:rPr>
                  <a:t>作為微擾！</a:t>
                </a:r>
              </a:p>
            </p:txBody>
          </p:sp>
        </mc:Choice>
        <mc:Fallback xmlns="">
          <p:sp>
            <p:nvSpPr>
              <p:cNvPr id="3" name="TextBox 2">
                <a:extLst>
                  <a:ext uri="{FF2B5EF4-FFF2-40B4-BE49-F238E27FC236}">
                    <a16:creationId xmlns:a16="http://schemas.microsoft.com/office/drawing/2014/main" id="{50930A9F-EE4A-44EA-CEF9-F3370EAC7D31}"/>
                  </a:ext>
                </a:extLst>
              </p:cNvPr>
              <p:cNvSpPr txBox="1">
                <a:spLocks noRot="1" noChangeAspect="1" noMove="1" noResize="1" noEditPoints="1" noAdjustHandles="1" noChangeArrowheads="1" noChangeShapeType="1" noTextEdit="1"/>
              </p:cNvSpPr>
              <p:nvPr/>
            </p:nvSpPr>
            <p:spPr bwMode="auto">
              <a:xfrm>
                <a:off x="623122" y="1559628"/>
                <a:ext cx="8532440" cy="369332"/>
              </a:xfrm>
              <a:prstGeom prst="rect">
                <a:avLst/>
              </a:prstGeom>
              <a:blipFill>
                <a:blip r:embed="rId2"/>
                <a:stretch>
                  <a:fillRect l="-446"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14003778-1803-F27E-211F-9E522835088D}"/>
                  </a:ext>
                </a:extLst>
              </p:cNvPr>
              <p:cNvSpPr txBox="1"/>
              <p:nvPr/>
            </p:nvSpPr>
            <p:spPr bwMode="auto">
              <a:xfrm>
                <a:off x="2312244" y="2035484"/>
                <a:ext cx="1279909"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4" name="文字方塊 6">
                <a:extLst>
                  <a:ext uri="{FF2B5EF4-FFF2-40B4-BE49-F238E27FC236}">
                    <a16:creationId xmlns:a16="http://schemas.microsoft.com/office/drawing/2014/main" id="{14003778-1803-F27E-211F-9E522835088D}"/>
                  </a:ext>
                </a:extLst>
              </p:cNvPr>
              <p:cNvSpPr txBox="1">
                <a:spLocks noRot="1" noChangeAspect="1" noMove="1" noResize="1" noEditPoints="1" noAdjustHandles="1" noChangeArrowheads="1" noChangeShapeType="1" noTextEdit="1"/>
              </p:cNvSpPr>
              <p:nvPr/>
            </p:nvSpPr>
            <p:spPr bwMode="auto">
              <a:xfrm>
                <a:off x="2312244" y="2035484"/>
                <a:ext cx="1279909" cy="67262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9FD65649-64D2-FCFA-E09C-56FE4F95D2C4}"/>
                  </a:ext>
                </a:extLst>
              </p:cNvPr>
              <p:cNvSpPr txBox="1"/>
              <p:nvPr/>
            </p:nvSpPr>
            <p:spPr bwMode="auto">
              <a:xfrm>
                <a:off x="3943607" y="2193891"/>
                <a:ext cx="1279909"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p>
            </p:txBody>
          </p:sp>
        </mc:Choice>
        <mc:Fallback xmlns="">
          <p:sp>
            <p:nvSpPr>
              <p:cNvPr id="5" name="文字方塊 6">
                <a:extLst>
                  <a:ext uri="{FF2B5EF4-FFF2-40B4-BE49-F238E27FC236}">
                    <a16:creationId xmlns:a16="http://schemas.microsoft.com/office/drawing/2014/main" id="{9FD65649-64D2-FCFA-E09C-56FE4F95D2C4}"/>
                  </a:ext>
                </a:extLst>
              </p:cNvPr>
              <p:cNvSpPr txBox="1">
                <a:spLocks noRot="1" noChangeAspect="1" noMove="1" noResize="1" noEditPoints="1" noAdjustHandles="1" noChangeArrowheads="1" noChangeShapeType="1" noTextEdit="1"/>
              </p:cNvSpPr>
              <p:nvPr/>
            </p:nvSpPr>
            <p:spPr bwMode="auto">
              <a:xfrm>
                <a:off x="3943607" y="2193891"/>
                <a:ext cx="1279909" cy="369332"/>
              </a:xfrm>
              <a:prstGeom prst="rect">
                <a:avLst/>
              </a:prstGeom>
              <a:blipFill>
                <a:blip r:embed="rId4"/>
                <a:stretch>
                  <a:fillRect b="-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6">
                <a:extLst>
                  <a:ext uri="{FF2B5EF4-FFF2-40B4-BE49-F238E27FC236}">
                    <a16:creationId xmlns:a16="http://schemas.microsoft.com/office/drawing/2014/main" id="{7BCF9FA6-C5C9-3268-FE59-C5E1220980FC}"/>
                  </a:ext>
                </a:extLst>
              </p:cNvPr>
              <p:cNvSpPr txBox="1"/>
              <p:nvPr/>
            </p:nvSpPr>
            <p:spPr bwMode="auto">
              <a:xfrm>
                <a:off x="5375650" y="2193891"/>
                <a:ext cx="1872208"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𝑎</m:t>
                          </m:r>
                        </m:e>
                      </m:d>
                      <m:r>
                        <a:rPr lang="en-US" altLang="zh-TW" i="1">
                          <a:latin typeface="Cambria Math" panose="02040503050406030204" pitchFamily="18" charset="0"/>
                        </a:rPr>
                        <m:t>=</m:t>
                      </m:r>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zh-TW" altLang="en-US" sz="1800" dirty="0"/>
              </a:p>
            </p:txBody>
          </p:sp>
        </mc:Choice>
        <mc:Fallback xmlns="">
          <p:sp>
            <p:nvSpPr>
              <p:cNvPr id="6" name="文字方塊 6">
                <a:extLst>
                  <a:ext uri="{FF2B5EF4-FFF2-40B4-BE49-F238E27FC236}">
                    <a16:creationId xmlns:a16="http://schemas.microsoft.com/office/drawing/2014/main" id="{7BCF9FA6-C5C9-3268-FE59-C5E1220980FC}"/>
                  </a:ext>
                </a:extLst>
              </p:cNvPr>
              <p:cNvSpPr txBox="1">
                <a:spLocks noRot="1" noChangeAspect="1" noMove="1" noResize="1" noEditPoints="1" noAdjustHandles="1" noChangeArrowheads="1" noChangeShapeType="1" noTextEdit="1"/>
              </p:cNvSpPr>
              <p:nvPr/>
            </p:nvSpPr>
            <p:spPr bwMode="auto">
              <a:xfrm>
                <a:off x="5375650" y="2193891"/>
                <a:ext cx="1872208" cy="369332"/>
              </a:xfrm>
              <a:prstGeom prst="rect">
                <a:avLst/>
              </a:prstGeom>
              <a:blipFill>
                <a:blip r:embed="rId5"/>
                <a:stretch>
                  <a:fillRect/>
                </a:stretch>
              </a:blipFill>
              <a:ln>
                <a:no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07D5923D-C4B3-A7B5-A5C1-3F99EA7BD752}"/>
              </a:ext>
            </a:extLst>
          </p:cNvPr>
          <p:cNvPicPr>
            <a:picLocks noChangeAspect="1"/>
          </p:cNvPicPr>
          <p:nvPr/>
        </p:nvPicPr>
        <p:blipFill rotWithShape="1">
          <a:blip r:embed="rId6"/>
          <a:srcRect l="9819" t="294" r="-9819" b="-294"/>
          <a:stretch/>
        </p:blipFill>
        <p:spPr>
          <a:xfrm>
            <a:off x="2312244" y="2857726"/>
            <a:ext cx="5494052" cy="2152198"/>
          </a:xfrm>
          <a:prstGeom prst="rect">
            <a:avLst/>
          </a:prstGeom>
        </p:spPr>
      </p:pic>
      <p:sp>
        <p:nvSpPr>
          <p:cNvPr id="8" name="TextBox 7">
            <a:extLst>
              <a:ext uri="{FF2B5EF4-FFF2-40B4-BE49-F238E27FC236}">
                <a16:creationId xmlns:a16="http://schemas.microsoft.com/office/drawing/2014/main" id="{AEC6DCA5-B413-3AE5-F049-4D6C5B408FB3}"/>
              </a:ext>
            </a:extLst>
          </p:cNvPr>
          <p:cNvSpPr txBox="1"/>
          <p:nvPr/>
        </p:nvSpPr>
        <p:spPr bwMode="auto">
          <a:xfrm>
            <a:off x="623122" y="285772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a:t>
            </a:r>
          </a:p>
        </p:txBody>
      </p:sp>
    </p:spTree>
    <p:extLst>
      <p:ext uri="{BB962C8B-B14F-4D97-AF65-F5344CB8AC3E}">
        <p14:creationId xmlns:p14="http://schemas.microsoft.com/office/powerpoint/2010/main" val="269975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39_18">
            <a:extLst>
              <a:ext uri="{FF2B5EF4-FFF2-40B4-BE49-F238E27FC236}">
                <a16:creationId xmlns:a16="http://schemas.microsoft.com/office/drawing/2014/main" id="{69A218E7-5C15-2024-4FB2-62B68828B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92696"/>
            <a:ext cx="2677356" cy="34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miley Face 2">
            <a:extLst>
              <a:ext uri="{FF2B5EF4-FFF2-40B4-BE49-F238E27FC236}">
                <a16:creationId xmlns:a16="http://schemas.microsoft.com/office/drawing/2014/main" id="{07E2928C-4A41-CFD2-67DC-71B35C6191B5}"/>
              </a:ext>
            </a:extLst>
          </p:cNvPr>
          <p:cNvSpPr/>
          <p:nvPr/>
        </p:nvSpPr>
        <p:spPr>
          <a:xfrm>
            <a:off x="2411760" y="3573016"/>
            <a:ext cx="216024" cy="216024"/>
          </a:xfrm>
          <a:prstGeom prst="smileyFac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字方塊 2">
            <a:extLst>
              <a:ext uri="{FF2B5EF4-FFF2-40B4-BE49-F238E27FC236}">
                <a16:creationId xmlns:a16="http://schemas.microsoft.com/office/drawing/2014/main" id="{A1D0BB3E-41FA-802C-FD22-6890B9E8D06B}"/>
              </a:ext>
            </a:extLst>
          </p:cNvPr>
          <p:cNvSpPr txBox="1"/>
          <p:nvPr/>
        </p:nvSpPr>
        <p:spPr bwMode="auto">
          <a:xfrm>
            <a:off x="2345199" y="4213562"/>
            <a:ext cx="64807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在原子中，電子被束縛在原子核旁邊。</a:t>
            </a:r>
            <a:r>
              <a:rPr lang="zh-TW" altLang="en-US" dirty="0"/>
              <a:t>能量呈現能階的形式。</a:t>
            </a:r>
            <a:endParaRPr lang="en-US" altLang="zh-TW" sz="1800" dirty="0"/>
          </a:p>
        </p:txBody>
      </p:sp>
      <p:pic>
        <p:nvPicPr>
          <p:cNvPr id="1026" name="Picture 2" descr="undefined">
            <a:extLst>
              <a:ext uri="{FF2B5EF4-FFF2-40B4-BE49-F238E27FC236}">
                <a16:creationId xmlns:a16="http://schemas.microsoft.com/office/drawing/2014/main" id="{32327463-196F-B65A-FB50-0F931DDF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692696"/>
            <a:ext cx="4551082" cy="3413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006E9E-C354-74FB-3DEF-03B38B9D7C45}"/>
              </a:ext>
            </a:extLst>
          </p:cNvPr>
          <p:cNvSpPr txBox="1"/>
          <p:nvPr/>
        </p:nvSpPr>
        <p:spPr bwMode="auto">
          <a:xfrm>
            <a:off x="2319844" y="4625123"/>
            <a:ext cx="7056784"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要讓原來處於基態的電子離開原子核，至少需要13伏特的電壓。</a:t>
            </a:r>
          </a:p>
        </p:txBody>
      </p:sp>
      <p:sp>
        <p:nvSpPr>
          <p:cNvPr id="6" name="TextBox 5">
            <a:extLst>
              <a:ext uri="{FF2B5EF4-FFF2-40B4-BE49-F238E27FC236}">
                <a16:creationId xmlns:a16="http://schemas.microsoft.com/office/drawing/2014/main" id="{52BCB2F4-D5C8-9AC2-DB97-A2E2F7A5CB46}"/>
              </a:ext>
            </a:extLst>
          </p:cNvPr>
          <p:cNvSpPr txBox="1"/>
          <p:nvPr/>
        </p:nvSpPr>
        <p:spPr bwMode="auto">
          <a:xfrm>
            <a:off x="2345199" y="5409605"/>
            <a:ext cx="6480720"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但在固態導體中，顯然很小的電壓就能產生電流。歐姆定律</a:t>
            </a:r>
            <a:r>
              <a:rPr lang="en-US" dirty="0">
                <a:latin typeface="Times New Roman" pitchFamily="18" charset="0"/>
                <a:cs typeface="Times New Roman" pitchFamily="18" charset="0"/>
              </a:rPr>
              <a:t>。</a:t>
            </a:r>
          </a:p>
        </p:txBody>
      </p:sp>
      <p:sp>
        <p:nvSpPr>
          <p:cNvPr id="7" name="文字方塊 1">
            <a:extLst>
              <a:ext uri="{FF2B5EF4-FFF2-40B4-BE49-F238E27FC236}">
                <a16:creationId xmlns:a16="http://schemas.microsoft.com/office/drawing/2014/main" id="{350ACE9E-2C20-4838-79D6-513978712338}"/>
              </a:ext>
            </a:extLst>
          </p:cNvPr>
          <p:cNvSpPr txBox="1"/>
          <p:nvPr/>
        </p:nvSpPr>
        <p:spPr bwMode="auto">
          <a:xfrm>
            <a:off x="2361223" y="5843479"/>
            <a:ext cx="55285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導體內為何有</a:t>
            </a:r>
            <a:r>
              <a:rPr lang="zh-TW" altLang="en-US" dirty="0"/>
              <a:t>機動的</a:t>
            </a:r>
            <a:r>
              <a:rPr lang="en-US" altLang="zh-TW" dirty="0">
                <a:latin typeface="Times New Roman" panose="02020603050405020304" pitchFamily="18" charset="0"/>
                <a:cs typeface="Times New Roman" panose="02020603050405020304" pitchFamily="18" charset="0"/>
              </a:rPr>
              <a:t>mobile</a:t>
            </a:r>
            <a:r>
              <a:rPr lang="zh-TW" altLang="en-US" sz="1800" dirty="0"/>
              <a:t>電荷可以自由流動？</a:t>
            </a:r>
          </a:p>
        </p:txBody>
      </p:sp>
      <p:sp>
        <p:nvSpPr>
          <p:cNvPr id="8" name="文字方塊 1">
            <a:extLst>
              <a:ext uri="{FF2B5EF4-FFF2-40B4-BE49-F238E27FC236}">
                <a16:creationId xmlns:a16="http://schemas.microsoft.com/office/drawing/2014/main" id="{5181A661-3D84-9F85-3314-8EBB0BC76BEE}"/>
              </a:ext>
            </a:extLst>
          </p:cNvPr>
          <p:cNvSpPr txBox="1"/>
          <p:nvPr/>
        </p:nvSpPr>
        <p:spPr bwMode="auto">
          <a:xfrm>
            <a:off x="2361223" y="6267168"/>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絕緣體內為何又沒有電荷可以流動呢？</a:t>
            </a:r>
          </a:p>
        </p:txBody>
      </p:sp>
      <p:sp>
        <p:nvSpPr>
          <p:cNvPr id="9" name="TextBox 8">
            <a:extLst>
              <a:ext uri="{FF2B5EF4-FFF2-40B4-BE49-F238E27FC236}">
                <a16:creationId xmlns:a16="http://schemas.microsoft.com/office/drawing/2014/main" id="{4F8B9273-6917-69AE-0EF1-85266B777F55}"/>
              </a:ext>
            </a:extLst>
          </p:cNvPr>
          <p:cNvSpPr txBox="1"/>
          <p:nvPr/>
        </p:nvSpPr>
        <p:spPr bwMode="auto">
          <a:xfrm>
            <a:off x="2331406" y="5024857"/>
            <a:ext cx="588863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這對氣態的原子的確是對的！稱為氣體放電</a:t>
            </a:r>
            <a:r>
              <a:rPr lang="en-US" dirty="0">
                <a:latin typeface="Times New Roman" pitchFamily="18" charset="0"/>
                <a:cs typeface="Times New Roman" pitchFamily="18" charset="0"/>
              </a:rPr>
              <a:t>。</a:t>
            </a:r>
          </a:p>
        </p:txBody>
      </p:sp>
      <p:pic>
        <p:nvPicPr>
          <p:cNvPr id="10" name="Picture 2" descr="tube1">
            <a:extLst>
              <a:ext uri="{FF2B5EF4-FFF2-40B4-BE49-F238E27FC236}">
                <a16:creationId xmlns:a16="http://schemas.microsoft.com/office/drawing/2014/main" id="{943AF7E1-C838-8E3E-56CA-9C467ABD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884" y="700560"/>
            <a:ext cx="1858118" cy="259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tom1">
            <a:extLst>
              <a:ext uri="{FF2B5EF4-FFF2-40B4-BE49-F238E27FC236}">
                <a16:creationId xmlns:a16="http://schemas.microsoft.com/office/drawing/2014/main" id="{6B810AD0-3811-61D1-F00F-A781A8A5D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393" t="6702" r="6950" b="47329"/>
          <a:stretch/>
        </p:blipFill>
        <p:spPr bwMode="auto">
          <a:xfrm>
            <a:off x="827584" y="4294944"/>
            <a:ext cx="1327441" cy="190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4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A75AECB2-4756-CC41-A534-B1BD3E9184FC}"/>
                  </a:ext>
                </a:extLst>
              </p:cNvPr>
              <p:cNvSpPr txBox="1"/>
              <p:nvPr/>
            </p:nvSpPr>
            <p:spPr bwMode="auto">
              <a:xfrm>
                <a:off x="3821052" y="635633"/>
                <a:ext cx="1144010" cy="67262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 name="文字方塊 6">
                <a:extLst>
                  <a:ext uri="{FF2B5EF4-FFF2-40B4-BE49-F238E27FC236}">
                    <a16:creationId xmlns:a16="http://schemas.microsoft.com/office/drawing/2014/main" id="{A75AECB2-4756-CC41-A534-B1BD3E9184FC}"/>
                  </a:ext>
                </a:extLst>
              </p:cNvPr>
              <p:cNvSpPr txBox="1">
                <a:spLocks noRot="1" noChangeAspect="1" noMove="1" noResize="1" noEditPoints="1" noAdjustHandles="1" noChangeArrowheads="1" noChangeShapeType="1" noTextEdit="1"/>
              </p:cNvSpPr>
              <p:nvPr/>
            </p:nvSpPr>
            <p:spPr bwMode="auto">
              <a:xfrm>
                <a:off x="3821052" y="635633"/>
                <a:ext cx="1144010" cy="672620"/>
              </a:xfrm>
              <a:prstGeom prst="rect">
                <a:avLst/>
              </a:prstGeom>
              <a:blipFill>
                <a:blip r:embed="rId2"/>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4CD35635-A3FC-E317-EED4-B4A7FC6DA0B1}"/>
              </a:ext>
            </a:extLst>
          </p:cNvPr>
          <p:cNvSpPr txBox="1"/>
          <p:nvPr/>
        </p:nvSpPr>
        <p:spPr bwMode="auto">
          <a:xfrm>
            <a:off x="1470073" y="809229"/>
            <a:ext cx="27088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未微擾自由電子能量：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C57997-874B-CD9B-43C2-582AC6452166}"/>
                  </a:ext>
                </a:extLst>
              </p:cNvPr>
              <p:cNvSpPr txBox="1"/>
              <p:nvPr/>
            </p:nvSpPr>
            <p:spPr bwMode="auto">
              <a:xfrm>
                <a:off x="1475656" y="1442863"/>
                <a:ext cx="680028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未微擾</a:t>
                </a:r>
                <a:r>
                  <a:rPr lang="en-TW">
                    <a:latin typeface="Times New Roman" pitchFamily="18" charset="0"/>
                    <a:cs typeface="Times New Roman" pitchFamily="18" charset="0"/>
                  </a:rPr>
                  <a:t>能量本徵態</a:t>
                </a:r>
                <a:r>
                  <a:rPr lang="en-GB" dirty="0">
                    <a:latin typeface="Times New Roman" pitchFamily="18" charset="0"/>
                    <a:cs typeface="Times New Roman" pitchFamily="18" charset="0"/>
                  </a:rPr>
                  <a:t>，</a:t>
                </a:r>
                <a:r>
                  <a:rPr lang="en-TW">
                    <a:latin typeface="Times New Roman" pitchFamily="18" charset="0"/>
                    <a:cs typeface="Times New Roman" pitchFamily="18" charset="0"/>
                  </a:rPr>
                  <a:t>即是平面波</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oMath>
                </a14:m>
                <a:r>
                  <a:rPr lang="en-TW" dirty="0">
                    <a:latin typeface="Times New Roman" pitchFamily="18" charset="0"/>
                    <a:cs typeface="Times New Roman" pitchFamily="18" charset="0"/>
                  </a:rPr>
                  <a:t>（設一維空間有一長度</a:t>
                </a:r>
                <a14:m>
                  <m:oMath xmlns:m="http://schemas.openxmlformats.org/officeDocument/2006/math">
                    <m:r>
                      <a:rPr lang="en-US" i="1">
                        <a:latin typeface="Cambria Math" panose="02040503050406030204" pitchFamily="18" charset="0"/>
                        <a:cs typeface="Times New Roman" pitchFamily="18" charset="0"/>
                      </a:rPr>
                      <m:t>𝐿</m:t>
                    </m:r>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0DC57997-874B-CD9B-43C2-582AC6452166}"/>
                  </a:ext>
                </a:extLst>
              </p:cNvPr>
              <p:cNvSpPr txBox="1">
                <a:spLocks noRot="1" noChangeAspect="1" noMove="1" noResize="1" noEditPoints="1" noAdjustHandles="1" noChangeArrowheads="1" noChangeShapeType="1" noTextEdit="1"/>
              </p:cNvSpPr>
              <p:nvPr/>
            </p:nvSpPr>
            <p:spPr bwMode="auto">
              <a:xfrm>
                <a:off x="1475656" y="1442863"/>
                <a:ext cx="6800286" cy="369332"/>
              </a:xfrm>
              <a:prstGeom prst="rect">
                <a:avLst/>
              </a:prstGeom>
              <a:blipFill>
                <a:blip r:embed="rId3"/>
                <a:stretch>
                  <a:fillRect l="-746" t="-110000" b="-16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81ED1A5-1DD7-EFB2-7047-1C8FFD7ADE34}"/>
                  </a:ext>
                </a:extLst>
              </p:cNvPr>
              <p:cNvSpPr txBox="1"/>
              <p:nvPr/>
            </p:nvSpPr>
            <p:spPr bwMode="auto">
              <a:xfrm>
                <a:off x="1525466" y="2298306"/>
                <a:ext cx="1392241"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i="1">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581ED1A5-1DD7-EFB2-7047-1C8FFD7ADE34}"/>
                  </a:ext>
                </a:extLst>
              </p:cNvPr>
              <p:cNvSpPr txBox="1">
                <a:spLocks noRot="1" noChangeAspect="1" noMove="1" noResize="1" noEditPoints="1" noAdjustHandles="1" noChangeArrowheads="1" noChangeShapeType="1" noTextEdit="1"/>
              </p:cNvSpPr>
              <p:nvPr/>
            </p:nvSpPr>
            <p:spPr bwMode="auto">
              <a:xfrm>
                <a:off x="1525466" y="2298306"/>
                <a:ext cx="1392241" cy="572273"/>
              </a:xfrm>
              <a:prstGeom prst="rect">
                <a:avLst/>
              </a:prstGeom>
              <a:blipFill>
                <a:blip r:embed="rId4"/>
                <a:stretch>
                  <a:fillRect l="-27273" t="-53191" r="-909" b="-8723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6">
                <a:extLst>
                  <a:ext uri="{FF2B5EF4-FFF2-40B4-BE49-F238E27FC236}">
                    <a16:creationId xmlns:a16="http://schemas.microsoft.com/office/drawing/2014/main" id="{E5FF4DFB-E8C9-D264-6DE4-1870F4E18776}"/>
                  </a:ext>
                </a:extLst>
              </p:cNvPr>
              <p:cNvSpPr txBox="1"/>
              <p:nvPr/>
            </p:nvSpPr>
            <p:spPr bwMode="auto">
              <a:xfrm>
                <a:off x="1525466" y="3429000"/>
                <a:ext cx="1450576"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7" name="文字方塊 6">
                <a:extLst>
                  <a:ext uri="{FF2B5EF4-FFF2-40B4-BE49-F238E27FC236}">
                    <a16:creationId xmlns:a16="http://schemas.microsoft.com/office/drawing/2014/main" id="{E5FF4DFB-E8C9-D264-6DE4-1870F4E18776}"/>
                  </a:ext>
                </a:extLst>
              </p:cNvPr>
              <p:cNvSpPr txBox="1">
                <a:spLocks noRot="1" noChangeAspect="1" noMove="1" noResize="1" noEditPoints="1" noAdjustHandles="1" noChangeArrowheads="1" noChangeShapeType="1" noTextEdit="1"/>
              </p:cNvSpPr>
              <p:nvPr/>
            </p:nvSpPr>
            <p:spPr bwMode="auto">
              <a:xfrm>
                <a:off x="1525466" y="3429000"/>
                <a:ext cx="1450576" cy="648126"/>
              </a:xfrm>
              <a:prstGeom prst="rect">
                <a:avLst/>
              </a:prstGeom>
              <a:blipFill>
                <a:blip r:embed="rId5"/>
                <a:stretch>
                  <a:fillRect b="-3846"/>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1112472-0CB6-365A-B056-1C088584B77E}"/>
              </a:ext>
            </a:extLst>
          </p:cNvPr>
          <p:cNvPicPr>
            <a:picLocks noChangeAspect="1"/>
          </p:cNvPicPr>
          <p:nvPr/>
        </p:nvPicPr>
        <p:blipFill>
          <a:blip r:embed="rId6"/>
          <a:stretch>
            <a:fillRect/>
          </a:stretch>
        </p:blipFill>
        <p:spPr>
          <a:xfrm>
            <a:off x="3226482" y="4077072"/>
            <a:ext cx="2691036" cy="241265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33F3D1A-3736-E73B-1D6F-B9636015D266}"/>
                  </a:ext>
                </a:extLst>
              </p:cNvPr>
              <p:cNvSpPr txBox="1"/>
              <p:nvPr/>
            </p:nvSpPr>
            <p:spPr bwMode="auto">
              <a:xfrm>
                <a:off x="3131840" y="3494474"/>
                <a:ext cx="3160770"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14" name="TextBox 13">
                <a:extLst>
                  <a:ext uri="{FF2B5EF4-FFF2-40B4-BE49-F238E27FC236}">
                    <a16:creationId xmlns:a16="http://schemas.microsoft.com/office/drawing/2014/main" id="{633F3D1A-3736-E73B-1D6F-B9636015D266}"/>
                  </a:ext>
                </a:extLst>
              </p:cNvPr>
              <p:cNvSpPr txBox="1">
                <a:spLocks noRot="1" noChangeAspect="1" noMove="1" noResize="1" noEditPoints="1" noAdjustHandles="1" noChangeArrowheads="1" noChangeShapeType="1" noTextEdit="1"/>
              </p:cNvSpPr>
              <p:nvPr/>
            </p:nvSpPr>
            <p:spPr bwMode="auto">
              <a:xfrm>
                <a:off x="3131840" y="3494474"/>
                <a:ext cx="3160770" cy="439351"/>
              </a:xfrm>
              <a:prstGeom prst="rect">
                <a:avLst/>
              </a:prstGeom>
              <a:blipFill>
                <a:blip r:embed="rId7"/>
                <a:stretch>
                  <a:fillRect l="-1600" b="-171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8DAFC4-FF82-482E-1282-1A60DCFFDCFF}"/>
                  </a:ext>
                </a:extLst>
              </p:cNvPr>
              <p:cNvSpPr txBox="1"/>
              <p:nvPr/>
            </p:nvSpPr>
            <p:spPr bwMode="auto">
              <a:xfrm>
                <a:off x="1475656" y="1879664"/>
                <a:ext cx="444370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波函數</a:t>
                </a:r>
                <a:r>
                  <a:rPr lang="en-GB" dirty="0" err="1">
                    <a:latin typeface="Times New Roman" pitchFamily="18" charset="0"/>
                    <a:cs typeface="Times New Roman" pitchFamily="18" charset="0"/>
                  </a:rPr>
                  <a:t>以角波數</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即動量標定</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CA8DAFC4-FF82-482E-1282-1A60DCFFDCFF}"/>
                  </a:ext>
                </a:extLst>
              </p:cNvPr>
              <p:cNvSpPr txBox="1">
                <a:spLocks noRot="1" noChangeAspect="1" noMove="1" noResize="1" noEditPoints="1" noAdjustHandles="1" noChangeArrowheads="1" noChangeShapeType="1" noTextEdit="1"/>
              </p:cNvSpPr>
              <p:nvPr/>
            </p:nvSpPr>
            <p:spPr bwMode="auto">
              <a:xfrm>
                <a:off x="1475656" y="1879664"/>
                <a:ext cx="4443706" cy="369332"/>
              </a:xfrm>
              <a:prstGeom prst="rect">
                <a:avLst/>
              </a:prstGeom>
              <a:blipFill>
                <a:blip r:embed="rId8"/>
                <a:stretch>
                  <a:fillRect l="-1140" t="-6452" b="-19355"/>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C2D91BB-6C6F-4C64-77B1-FE13B659C58D}"/>
              </a:ext>
            </a:extLst>
          </p:cNvPr>
          <p:cNvSpPr txBox="1"/>
          <p:nvPr/>
        </p:nvSpPr>
        <p:spPr bwMode="auto">
          <a:xfrm>
            <a:off x="1475656" y="3059668"/>
            <a:ext cx="1894406"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對應的本徵值</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559234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B11B4-55E2-0FF8-ABF8-90A1EE840BF3}"/>
                  </a:ext>
                </a:extLst>
              </p:cNvPr>
              <p:cNvSpPr txBox="1"/>
              <p:nvPr/>
            </p:nvSpPr>
            <p:spPr bwMode="auto">
              <a:xfrm>
                <a:off x="942189" y="2115623"/>
                <a:ext cx="543712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先計算微擾項</a:t>
                </a:r>
                <a14:m>
                  <m:oMath xmlns:m="http://schemas.openxmlformats.org/officeDocument/2006/math">
                    <m:r>
                      <a:rPr lang="en-US" altLang="zh-TW" i="1">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TW" dirty="0">
                    <a:latin typeface="Times New Roman" pitchFamily="18" charset="0"/>
                    <a:cs typeface="Times New Roman" pitchFamily="18" charset="0"/>
                  </a:rPr>
                  <a:t>在未微擾本徵態間的矩陣元：</a:t>
                </a:r>
              </a:p>
            </p:txBody>
          </p:sp>
        </mc:Choice>
        <mc:Fallback xmlns="">
          <p:sp>
            <p:nvSpPr>
              <p:cNvPr id="7" name="TextBox 6">
                <a:extLst>
                  <a:ext uri="{FF2B5EF4-FFF2-40B4-BE49-F238E27FC236}">
                    <a16:creationId xmlns:a16="http://schemas.microsoft.com/office/drawing/2014/main" id="{D6DB11B4-55E2-0FF8-ABF8-90A1EE840BF3}"/>
                  </a:ext>
                </a:extLst>
              </p:cNvPr>
              <p:cNvSpPr txBox="1">
                <a:spLocks noRot="1" noChangeAspect="1" noMove="1" noResize="1" noEditPoints="1" noAdjustHandles="1" noChangeArrowheads="1" noChangeShapeType="1" noTextEdit="1"/>
              </p:cNvSpPr>
              <p:nvPr/>
            </p:nvSpPr>
            <p:spPr bwMode="auto">
              <a:xfrm>
                <a:off x="942189" y="2115623"/>
                <a:ext cx="5437125" cy="369332"/>
              </a:xfrm>
              <a:prstGeom prst="rect">
                <a:avLst/>
              </a:prstGeom>
              <a:blipFill>
                <a:blip r:embed="rId2"/>
                <a:stretch>
                  <a:fillRect l="-93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5FF6821F-61F0-849F-E207-4E8C166D0E60}"/>
                  </a:ext>
                </a:extLst>
              </p:cNvPr>
              <p:cNvSpPr txBox="1"/>
              <p:nvPr/>
            </p:nvSpPr>
            <p:spPr bwMode="auto">
              <a:xfrm>
                <a:off x="979842" y="2523696"/>
                <a:ext cx="452888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𝑞</m:t>
                          </m:r>
                        </m:e>
                        <m:e>
                          <m:r>
                            <a:rPr lang="en-US" altLang="zh-TW" i="1">
                              <a:latin typeface="Cambria Math" panose="02040503050406030204" pitchFamily="18" charset="0"/>
                            </a:rPr>
                            <m:t>𝑉</m:t>
                          </m:r>
                        </m:e>
                        <m:e>
                          <m:r>
                            <a:rPr lang="en-US" altLang="zh-TW" b="0" i="1" smtClean="0">
                              <a:latin typeface="Cambria Math" panose="02040503050406030204"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𝑖𝑞𝑥</m:t>
                          </m:r>
                        </m:sup>
                      </m:sSup>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𝑖𝑘𝑥</m:t>
                          </m:r>
                        </m:sup>
                      </m:sSup>
                    </m:oMath>
                  </m:oMathPara>
                </a14:m>
                <a:endParaRPr lang="zh-TW" altLang="en-US" sz="1800" dirty="0"/>
              </a:p>
            </p:txBody>
          </p:sp>
        </mc:Choice>
        <mc:Fallback xmlns="">
          <p:sp>
            <p:nvSpPr>
              <p:cNvPr id="9" name="文字方塊 6">
                <a:extLst>
                  <a:ext uri="{FF2B5EF4-FFF2-40B4-BE49-F238E27FC236}">
                    <a16:creationId xmlns:a16="http://schemas.microsoft.com/office/drawing/2014/main" id="{5FF6821F-61F0-849F-E207-4E8C166D0E60}"/>
                  </a:ext>
                </a:extLst>
              </p:cNvPr>
              <p:cNvSpPr txBox="1">
                <a:spLocks noRot="1" noChangeAspect="1" noMove="1" noResize="1" noEditPoints="1" noAdjustHandles="1" noChangeArrowheads="1" noChangeShapeType="1" noTextEdit="1"/>
              </p:cNvSpPr>
              <p:nvPr/>
            </p:nvSpPr>
            <p:spPr bwMode="auto">
              <a:xfrm>
                <a:off x="979842" y="2523696"/>
                <a:ext cx="4528881" cy="874022"/>
              </a:xfrm>
              <a:prstGeom prst="rect">
                <a:avLst/>
              </a:prstGeom>
              <a:blipFill>
                <a:blip r:embed="rId3"/>
                <a:stretch>
                  <a:fillRect t="-115714"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968574" y="3916689"/>
                <a:ext cx="6700390"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
                                    <a:rPr lang="en-US" i="1">
                                      <a:latin typeface="Cambria Math" panose="02040503050406030204" pitchFamily="18" charset="0"/>
                                      <a:cs typeface="Times New Roman" pitchFamily="18" charset="0"/>
                                    </a:rPr>
                                    <m:t>𝐿</m:t>
                                  </m:r>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𝑑𝑥</m:t>
                                  </m:r>
                                </m:e>
                              </m:nary>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m:t>
                                  </m:r>
                                  <m:r>
                                    <a:rPr lang="en-US" altLang="zh-TW" i="1">
                                      <a:latin typeface="Cambria Math" panose="02040503050406030204" pitchFamily="18" charset="0"/>
                                    </a:rPr>
                                    <m:t>𝑖</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i="1">
                                      <a:latin typeface="Cambria Math" panose="02040503050406030204" pitchFamily="18" charset="0"/>
                                    </a:rPr>
                                    <m:t>𝑥</m:t>
                                  </m:r>
                                </m:sup>
                              </m:sSup>
                            </m:e>
                          </m:d>
                          <m:r>
                            <a:rPr lang="en-US" altLang="zh-TW" b="0" i="1" smtClean="0">
                              <a:latin typeface="Cambria Math" panose="02040503050406030204" pitchFamily="18" charset="0"/>
                              <a:ea typeface="Cambria Math" panose="02040503050406030204" pitchFamily="18" charset="0"/>
                            </a:rPr>
                            <m:t>=</m:t>
                          </m:r>
                        </m:e>
                      </m:nary>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968574" y="3916689"/>
                <a:ext cx="6700390" cy="874022"/>
              </a:xfrm>
              <a:prstGeom prst="rect">
                <a:avLst/>
              </a:prstGeom>
              <a:blipFill>
                <a:blip r:embed="rId4"/>
                <a:stretch>
                  <a:fillRect l="-7765" t="-117143" b="-17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F6AD39-EDA0-4E39-EB7D-AE17E5B7542B}"/>
                  </a:ext>
                </a:extLst>
              </p:cNvPr>
              <p:cNvSpPr txBox="1"/>
              <p:nvPr/>
            </p:nvSpPr>
            <p:spPr bwMode="auto">
              <a:xfrm>
                <a:off x="942189" y="3487810"/>
                <a:ext cx="781610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積分與求和交換次序！得到虛數指數函數積分，這是一</a:t>
                </a:r>
                <a14:m>
                  <m:oMath xmlns:m="http://schemas.openxmlformats.org/officeDocument/2006/math">
                    <m:r>
                      <a:rPr lang="en-GB" i="1" smtClean="0">
                        <a:latin typeface="Cambria Math" panose="02040503050406030204" pitchFamily="18" charset="0"/>
                        <a:ea typeface="Cambria Math" panose="02040503050406030204" pitchFamily="18" charset="0"/>
                        <a:cs typeface="Times New Roman" pitchFamily="18" charset="0"/>
                      </a:rPr>
                      <m:t>𝛿</m:t>
                    </m:r>
                  </m:oMath>
                </a14:m>
                <a:r>
                  <a:rPr lang="en-GB" dirty="0" err="1">
                    <a:latin typeface="Times New Roman" pitchFamily="18" charset="0"/>
                    <a:cs typeface="Times New Roman" pitchFamily="18" charset="0"/>
                  </a:rPr>
                  <a:t>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7F6AD39-EDA0-4E39-EB7D-AE17E5B7542B}"/>
                  </a:ext>
                </a:extLst>
              </p:cNvPr>
              <p:cNvSpPr txBox="1">
                <a:spLocks noRot="1" noChangeAspect="1" noMove="1" noResize="1" noEditPoints="1" noAdjustHandles="1" noChangeArrowheads="1" noChangeShapeType="1" noTextEdit="1"/>
              </p:cNvSpPr>
              <p:nvPr/>
            </p:nvSpPr>
            <p:spPr bwMode="auto">
              <a:xfrm>
                <a:off x="942189" y="3487810"/>
                <a:ext cx="7816102" cy="369332"/>
              </a:xfrm>
              <a:prstGeom prst="rect">
                <a:avLst/>
              </a:prstGeom>
              <a:blipFill>
                <a:blip r:embed="rId5"/>
                <a:stretch>
                  <a:fillRect l="-649"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5D017E-DC7C-7505-56CB-AC33D7B04065}"/>
                  </a:ext>
                </a:extLst>
              </p:cNvPr>
              <p:cNvSpPr txBox="1"/>
              <p:nvPr/>
            </p:nvSpPr>
            <p:spPr bwMode="auto">
              <a:xfrm>
                <a:off x="982276" y="5220354"/>
                <a:ext cx="781610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以下我們以</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𝑉</m:t>
                        </m:r>
                      </m:e>
                      <m:sub>
                        <m:r>
                          <a:rPr lang="en-US" b="0" i="1" smtClean="0">
                            <a:latin typeface="Cambria Math" panose="02040503050406030204" pitchFamily="18" charset="0"/>
                            <a:cs typeface="Times New Roman" pitchFamily="18" charset="0"/>
                          </a:rPr>
                          <m:t>1</m:t>
                        </m:r>
                      </m:sub>
                    </m:sSub>
                    <m:r>
                      <a:rPr lang="en-TW" i="1">
                        <a:latin typeface="Cambria Math" panose="02040503050406030204" pitchFamily="18" charset="0"/>
                        <a:cs typeface="Times New Roman" pitchFamily="18" charset="0"/>
                      </a:rPr>
                      <m:t>的貢獻為例</m:t>
                    </m:r>
                  </m:oMath>
                </a14:m>
                <a:r>
                  <a:rPr lang="en-TW" dirty="0">
                    <a:latin typeface="Times New Roman" pitchFamily="18" charset="0"/>
                    <a:cs typeface="Times New Roman" pitchFamily="18" charset="0"/>
                  </a:rPr>
                  <a:t>，以簡化符號。</a:t>
                </a:r>
                <a:r>
                  <a:rPr lang="en-GB" dirty="0" err="1">
                    <a:latin typeface="Times New Roman" pitchFamily="18" charset="0"/>
                    <a:cs typeface="Times New Roman" pitchFamily="18" charset="0"/>
                  </a:rPr>
                  <a:t>其他</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GB" dirty="0" err="1">
                    <a:latin typeface="Times New Roman" pitchFamily="18" charset="0"/>
                    <a:cs typeface="Times New Roman" pitchFamily="18" charset="0"/>
                  </a:rPr>
                  <a:t>可以用同樣方式直接加入</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835D017E-DC7C-7505-56CB-AC33D7B04065}"/>
                  </a:ext>
                </a:extLst>
              </p:cNvPr>
              <p:cNvSpPr txBox="1">
                <a:spLocks noRot="1" noChangeAspect="1" noMove="1" noResize="1" noEditPoints="1" noAdjustHandles="1" noChangeArrowheads="1" noChangeShapeType="1" noTextEdit="1"/>
              </p:cNvSpPr>
              <p:nvPr/>
            </p:nvSpPr>
            <p:spPr bwMode="auto">
              <a:xfrm>
                <a:off x="982276" y="5220354"/>
                <a:ext cx="7816102" cy="369332"/>
              </a:xfrm>
              <a:prstGeom prst="rect">
                <a:avLst/>
              </a:prstGeom>
              <a:blipFill>
                <a:blip r:embed="rId6"/>
                <a:stretch>
                  <a:fillRect l="-649"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951B27AA-7E50-1300-941D-41FD05C37EEE}"/>
                  </a:ext>
                </a:extLst>
              </p:cNvPr>
              <p:cNvSpPr txBox="1"/>
              <p:nvPr/>
            </p:nvSpPr>
            <p:spPr bwMode="auto">
              <a:xfrm>
                <a:off x="1005005" y="5640023"/>
                <a:ext cx="325659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2" name="文字方塊 6">
                <a:extLst>
                  <a:ext uri="{FF2B5EF4-FFF2-40B4-BE49-F238E27FC236}">
                    <a16:creationId xmlns:a16="http://schemas.microsoft.com/office/drawing/2014/main" id="{951B27AA-7E50-1300-941D-41FD05C37EEE}"/>
                  </a:ext>
                </a:extLst>
              </p:cNvPr>
              <p:cNvSpPr txBox="1">
                <a:spLocks noRot="1" noChangeAspect="1" noMove="1" noResize="1" noEditPoints="1" noAdjustHandles="1" noChangeArrowheads="1" noChangeShapeType="1" noTextEdit="1"/>
              </p:cNvSpPr>
              <p:nvPr/>
            </p:nvSpPr>
            <p:spPr bwMode="auto">
              <a:xfrm>
                <a:off x="1005005" y="5640023"/>
                <a:ext cx="3256595" cy="618631"/>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049BCA-EF29-4DB1-0FB5-D54D87A9F8E2}"/>
                  </a:ext>
                </a:extLst>
              </p:cNvPr>
              <p:cNvSpPr txBox="1"/>
              <p:nvPr/>
            </p:nvSpPr>
            <p:spPr bwMode="auto">
              <a:xfrm>
                <a:off x="968574" y="4773305"/>
                <a:ext cx="77897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微擾項矩陣元只有在兩邊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a:solidFill>
                      <a:srgbClr val="FF0000"/>
                    </a:solidFill>
                    <a:latin typeface="Times New Roman" pitchFamily="18" charset="0"/>
                    <a:cs typeface="Times New Roman" pitchFamily="18" charset="0"/>
                  </a:rPr>
                  <a:t>才不為零</a:t>
                </a:r>
                <a:r>
                  <a:rPr lang="en-US" dirty="0">
                    <a:solidFill>
                      <a:srgbClr val="FF0000"/>
                    </a:solidFill>
                    <a:latin typeface="Times New Roman" pitchFamily="18" charset="0"/>
                    <a:cs typeface="Times New Roman" pitchFamily="18" charset="0"/>
                  </a:rPr>
                  <a:t>！</a:t>
                </a:r>
                <a:r>
                  <a:rPr lang="en-US" dirty="0" err="1">
                    <a:solidFill>
                      <a:srgbClr val="FF0000"/>
                    </a:solidFill>
                    <a:latin typeface="Times New Roman" pitchFamily="18" charset="0"/>
                    <a:cs typeface="Times New Roman" pitchFamily="18" charset="0"/>
                  </a:rPr>
                  <a:t>這是位能週期性的表現</a:t>
                </a:r>
                <a:r>
                  <a:rPr lang="en-US" dirty="0">
                    <a:solidFill>
                      <a:srgbClr val="FF0000"/>
                    </a:solidFill>
                    <a:latin typeface="Times New Roman" pitchFamily="18" charset="0"/>
                    <a:cs typeface="Times New Roman" pitchFamily="18" charset="0"/>
                  </a:rPr>
                  <a:t>。</a:t>
                </a:r>
                <a:endParaRPr lang="en-TW" dirty="0">
                  <a:solidFill>
                    <a:srgbClr val="FF0000"/>
                  </a:solidFill>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ED049BCA-EF29-4DB1-0FB5-D54D87A9F8E2}"/>
                  </a:ext>
                </a:extLst>
              </p:cNvPr>
              <p:cNvSpPr txBox="1">
                <a:spLocks noRot="1" noChangeAspect="1" noMove="1" noResize="1" noEditPoints="1" noAdjustHandles="1" noChangeArrowheads="1" noChangeShapeType="1" noTextEdit="1"/>
              </p:cNvSpPr>
              <p:nvPr/>
            </p:nvSpPr>
            <p:spPr bwMode="auto">
              <a:xfrm>
                <a:off x="968574" y="4773305"/>
                <a:ext cx="7789717" cy="485518"/>
              </a:xfrm>
              <a:prstGeom prst="rect">
                <a:avLst/>
              </a:prstGeom>
              <a:blipFill>
                <a:blip r:embed="rId8"/>
                <a:stretch>
                  <a:fillRect l="-651" b="-2500"/>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29FE0D4C-D4CA-1B43-C34E-7904162C4B80}"/>
              </a:ext>
            </a:extLst>
          </p:cNvPr>
          <p:cNvSpPr txBox="1"/>
          <p:nvPr/>
        </p:nvSpPr>
        <p:spPr bwMode="auto">
          <a:xfrm>
            <a:off x="1005005" y="6363483"/>
            <a:ext cx="424847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這個量會直接出現在我們計算中</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26D29A6F-6CEB-2C6B-35AD-7491FA13CE20}"/>
                  </a:ext>
                </a:extLst>
              </p:cNvPr>
              <p:cNvSpPr txBox="1"/>
              <p:nvPr/>
            </p:nvSpPr>
            <p:spPr bwMode="auto">
              <a:xfrm>
                <a:off x="2604130" y="755356"/>
                <a:ext cx="2775374"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𝑉</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𝑛</m:t>
                          </m:r>
                          <m:r>
                            <a:rPr lang="en-US" altLang="zh-TW" b="0" i="1" smtClean="0">
                              <a:latin typeface="Cambria Math" panose="02040503050406030204" pitchFamily="18" charset="0"/>
                            </a:rPr>
                            <m:t>=−∞</m:t>
                          </m:r>
                        </m:sub>
                        <m:sup>
                          <m:r>
                            <a:rPr lang="en-US" altLang="zh-TW" b="0" i="1" smtClean="0">
                              <a:latin typeface="Cambria Math" panose="02040503050406030204" pitchFamily="18" charset="0"/>
                              <a:ea typeface="Cambria Math" panose="02040503050406030204" pitchFamily="18" charset="0"/>
                            </a:rPr>
                            <m:t>∞</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𝑖</m:t>
                              </m:r>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𝜋</m:t>
                              </m:r>
                              <m:r>
                                <a:rPr lang="en-US" altLang="zh-TW" b="0" i="1" smtClean="0">
                                  <a:latin typeface="Cambria Math" panose="02040503050406030204" pitchFamily="18" charset="0"/>
                                  <a:ea typeface="Cambria Math" panose="02040503050406030204" pitchFamily="18" charset="0"/>
                                </a:rPr>
                                <m:t>𝑛</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𝑎</m:t>
                                      </m:r>
                                    </m:den>
                                  </m:f>
                                </m:e>
                              </m:d>
                            </m:sup>
                          </m:sSup>
                        </m:e>
                      </m:nary>
                    </m:oMath>
                  </m:oMathPara>
                </a14:m>
                <a:endParaRPr lang="zh-TW" altLang="en-US" sz="1800" dirty="0"/>
              </a:p>
            </p:txBody>
          </p:sp>
        </mc:Choice>
        <mc:Fallback xmlns="">
          <p:sp>
            <p:nvSpPr>
              <p:cNvPr id="2" name="文字方塊 6">
                <a:extLst>
                  <a:ext uri="{FF2B5EF4-FFF2-40B4-BE49-F238E27FC236}">
                    <a16:creationId xmlns:a16="http://schemas.microsoft.com/office/drawing/2014/main" id="{26D29A6F-6CEB-2C6B-35AD-7491FA13CE20}"/>
                  </a:ext>
                </a:extLst>
              </p:cNvPr>
              <p:cNvSpPr txBox="1">
                <a:spLocks noRot="1" noChangeAspect="1" noMove="1" noResize="1" noEditPoints="1" noAdjustHandles="1" noChangeArrowheads="1" noChangeShapeType="1" noTextEdit="1"/>
              </p:cNvSpPr>
              <p:nvPr/>
            </p:nvSpPr>
            <p:spPr bwMode="auto">
              <a:xfrm>
                <a:off x="2604130" y="755356"/>
                <a:ext cx="2775374" cy="847604"/>
              </a:xfrm>
              <a:prstGeom prst="rect">
                <a:avLst/>
              </a:prstGeom>
              <a:blipFill>
                <a:blip r:embed="rId9"/>
                <a:stretch>
                  <a:fillRect t="-100000" b="-152941"/>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0A83FFA0-2B22-897B-D85C-23166571BBEB}"/>
              </a:ext>
            </a:extLst>
          </p:cNvPr>
          <p:cNvSpPr txBox="1"/>
          <p:nvPr/>
        </p:nvSpPr>
        <p:spPr bwMode="auto">
          <a:xfrm>
            <a:off x="915008" y="356251"/>
            <a:ext cx="7254749" cy="369332"/>
          </a:xfrm>
          <a:prstGeom prst="rect">
            <a:avLst/>
          </a:prstGeom>
          <a:noFill/>
          <a:ln w="9525">
            <a:noFill/>
            <a:miter lim="800000"/>
            <a:headEnd/>
            <a:tailEnd/>
          </a:ln>
        </p:spPr>
        <p:txBody>
          <a:bodyPr wrap="square">
            <a:spAutoFit/>
          </a:bodyPr>
          <a:lstStyle/>
          <a:p>
            <a:r>
              <a:rPr lang="en-GB" dirty="0" err="1">
                <a:latin typeface="Times New Roman" pitchFamily="18" charset="0"/>
                <a:cs typeface="Times New Roman" pitchFamily="18" charset="0"/>
              </a:rPr>
              <a:t>微擾的</a:t>
            </a:r>
            <a:r>
              <a:rPr lang="en-TW">
                <a:latin typeface="Times New Roman" pitchFamily="18" charset="0"/>
                <a:cs typeface="Times New Roman" pitchFamily="18" charset="0"/>
              </a:rPr>
              <a:t>週期性</a:t>
            </a:r>
            <a:r>
              <a:rPr lang="en-GB" dirty="0" err="1">
                <a:latin typeface="Times New Roman" pitchFamily="18" charset="0"/>
                <a:cs typeface="Times New Roman" pitchFamily="18" charset="0"/>
              </a:rPr>
              <a:t>位能</a:t>
            </a:r>
            <a:r>
              <a:rPr lang="en-TW">
                <a:latin typeface="Times New Roman" pitchFamily="18" charset="0"/>
                <a:cs typeface="Times New Roman" pitchFamily="18" charset="0"/>
              </a:rPr>
              <a:t>可以作傅立葉分析，</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A0B8DEC-CF77-CB6D-A2C1-5061FEC21DBE}"/>
                  </a:ext>
                </a:extLst>
              </p:cNvPr>
              <p:cNvSpPr txBox="1"/>
              <p:nvPr/>
            </p:nvSpPr>
            <p:spPr bwMode="auto">
              <a:xfrm>
                <a:off x="915008" y="1706593"/>
                <a:ext cx="58326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係數</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a:latin typeface="Times New Roman" pitchFamily="18" charset="0"/>
                    <a:cs typeface="Times New Roman" pitchFamily="18" charset="0"/>
                  </a:rPr>
                  <a:t>也</a:t>
                </a:r>
                <a:r>
                  <a:rPr lang="en-US" dirty="0" err="1">
                    <a:latin typeface="Times New Roman" pitchFamily="18" charset="0"/>
                    <a:cs typeface="Times New Roman" pitchFamily="18" charset="0"/>
                  </a:rPr>
                  <a:t>可以</a:t>
                </a:r>
                <a:r>
                  <a:rPr lang="en-TW">
                    <a:latin typeface="Times New Roman" pitchFamily="18" charset="0"/>
                    <a:cs typeface="Times New Roman" pitchFamily="18" charset="0"/>
                  </a:rPr>
                  <a:t>代表此位能</a:t>
                </a:r>
                <a:r>
                  <a:rPr lang="en-US" dirty="0">
                    <a:latin typeface="Times New Roman" pitchFamily="18" charset="0"/>
                    <a:cs typeface="Times New Roman" pitchFamily="18" charset="0"/>
                  </a:rPr>
                  <a:t>。</a:t>
                </a:r>
                <a:r>
                  <a:rPr lang="en-TW">
                    <a:latin typeface="Times New Roman" pitchFamily="18" charset="0"/>
                    <a:cs typeface="Times New Roman" pitchFamily="18" charset="0"/>
                  </a:rPr>
                  <a:t>位能應該是實數</a:t>
                </a:r>
                <a:r>
                  <a:rPr lang="en-TW" dirty="0">
                    <a:latin typeface="Times New Roman" pitchFamily="18" charset="0"/>
                    <a:cs typeface="Times New Roman" pitchFamily="18" charset="0"/>
                  </a:rPr>
                  <a:t>，因此：</a:t>
                </a:r>
              </a:p>
            </p:txBody>
          </p:sp>
        </mc:Choice>
        <mc:Fallback xmlns="">
          <p:sp>
            <p:nvSpPr>
              <p:cNvPr id="4" name="TextBox 3">
                <a:extLst>
                  <a:ext uri="{FF2B5EF4-FFF2-40B4-BE49-F238E27FC236}">
                    <a16:creationId xmlns:a16="http://schemas.microsoft.com/office/drawing/2014/main" id="{8A0B8DEC-CF77-CB6D-A2C1-5061FEC21DBE}"/>
                  </a:ext>
                </a:extLst>
              </p:cNvPr>
              <p:cNvSpPr txBox="1">
                <a:spLocks noRot="1" noChangeAspect="1" noMove="1" noResize="1" noEditPoints="1" noAdjustHandles="1" noChangeArrowheads="1" noChangeShapeType="1" noTextEdit="1"/>
              </p:cNvSpPr>
              <p:nvPr/>
            </p:nvSpPr>
            <p:spPr bwMode="auto">
              <a:xfrm>
                <a:off x="915008" y="1706593"/>
                <a:ext cx="5832649" cy="369332"/>
              </a:xfrm>
              <a:prstGeom prst="rect">
                <a:avLst/>
              </a:prstGeom>
              <a:blipFill>
                <a:blip r:embed="rId10"/>
                <a:stretch>
                  <a:fillRect l="-870"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6">
                <a:extLst>
                  <a:ext uri="{FF2B5EF4-FFF2-40B4-BE49-F238E27FC236}">
                    <a16:creationId xmlns:a16="http://schemas.microsoft.com/office/drawing/2014/main" id="{FE3EC01D-599C-F099-4021-2B0069C883EF}"/>
                  </a:ext>
                </a:extLst>
              </p:cNvPr>
              <p:cNvSpPr txBox="1"/>
              <p:nvPr/>
            </p:nvSpPr>
            <p:spPr bwMode="auto">
              <a:xfrm>
                <a:off x="6289623" y="1706593"/>
                <a:ext cx="1181156" cy="3693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m:t>
                          </m:r>
                          <m:r>
                            <a:rPr lang="en-US" altLang="zh-TW" i="1">
                              <a:latin typeface="Cambria Math" panose="02040503050406030204" pitchFamily="18" charset="0"/>
                            </a:rPr>
                            <m:t>𝑛</m:t>
                          </m:r>
                        </m:sub>
                      </m:sSub>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e>
                        <m:sup>
                          <m:r>
                            <a:rPr lang="en-US" altLang="zh-TW" b="0" i="1" smtClean="0">
                              <a:latin typeface="Cambria Math" panose="02040503050406030204" pitchFamily="18" charset="0"/>
                              <a:ea typeface="Cambria Math" panose="02040503050406030204" pitchFamily="18" charset="0"/>
                            </a:rPr>
                            <m:t>∗</m:t>
                          </m:r>
                        </m:sup>
                      </m:sSup>
                    </m:oMath>
                  </m:oMathPara>
                </a14:m>
                <a:endParaRPr lang="zh-TW" altLang="en-US" sz="1800" dirty="0"/>
              </a:p>
            </p:txBody>
          </p:sp>
        </mc:Choice>
        <mc:Fallback xmlns="">
          <p:sp>
            <p:nvSpPr>
              <p:cNvPr id="5" name="文字方塊 6">
                <a:extLst>
                  <a:ext uri="{FF2B5EF4-FFF2-40B4-BE49-F238E27FC236}">
                    <a16:creationId xmlns:a16="http://schemas.microsoft.com/office/drawing/2014/main" id="{FE3EC01D-599C-F099-4021-2B0069C883EF}"/>
                  </a:ext>
                </a:extLst>
              </p:cNvPr>
              <p:cNvSpPr txBox="1">
                <a:spLocks noRot="1" noChangeAspect="1" noMove="1" noResize="1" noEditPoints="1" noAdjustHandles="1" noChangeArrowheads="1" noChangeShapeType="1" noTextEdit="1"/>
              </p:cNvSpPr>
              <p:nvPr/>
            </p:nvSpPr>
            <p:spPr bwMode="auto">
              <a:xfrm>
                <a:off x="6289623" y="1706593"/>
                <a:ext cx="1181156" cy="369332"/>
              </a:xfrm>
              <a:prstGeom prst="rect">
                <a:avLst/>
              </a:prstGeom>
              <a:blipFill>
                <a:blip r:embed="rId11"/>
                <a:stretch>
                  <a:fillRect/>
                </a:stretch>
              </a:blipFill>
              <a:ln>
                <a:no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3941095-CADF-F86E-0668-9FC455C5604D}"/>
              </a:ext>
            </a:extLst>
          </p:cNvPr>
          <p:cNvPicPr>
            <a:picLocks noChangeAspect="1"/>
          </p:cNvPicPr>
          <p:nvPr/>
        </p:nvPicPr>
        <p:blipFill rotWithShape="1">
          <a:blip r:embed="rId12"/>
          <a:srcRect l="9819" t="294" r="-9819" b="-294"/>
          <a:stretch/>
        </p:blipFill>
        <p:spPr>
          <a:xfrm>
            <a:off x="5508723" y="475339"/>
            <a:ext cx="2874256" cy="1125939"/>
          </a:xfrm>
          <a:prstGeom prst="rect">
            <a:avLst/>
          </a:prstGeom>
        </p:spPr>
      </p:pic>
    </p:spTree>
    <p:extLst>
      <p:ext uri="{BB962C8B-B14F-4D97-AF65-F5344CB8AC3E}">
        <p14:creationId xmlns:p14="http://schemas.microsoft.com/office/powerpoint/2010/main" val="9337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6" grpId="0"/>
      <p:bldP spid="11" grpId="0"/>
      <p:bldP spid="12" grpId="0" animBg="1"/>
      <p:bldP spid="8"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132085" cy="618631"/>
              </a:xfrm>
              <a:prstGeom prst="rect">
                <a:avLst/>
              </a:prstGeom>
              <a:blipFill>
                <a:blip r:embed="rId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7595DD-90D9-D42F-EC11-12A993D1A9DF}"/>
                  </a:ext>
                </a:extLst>
              </p:cNvPr>
              <p:cNvSpPr txBox="1"/>
              <p:nvPr/>
            </p:nvSpPr>
            <p:spPr bwMode="auto">
              <a:xfrm>
                <a:off x="657111" y="1889440"/>
                <a:ext cx="5439789"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a:t>
                </a:r>
                <a:r>
                  <a:rPr lang="en-GB" dirty="0" err="1">
                    <a:latin typeface="Times New Roman" pitchFamily="18" charset="0"/>
                    <a:cs typeface="Times New Roman" pitchFamily="18" charset="0"/>
                  </a:rPr>
                  <a:t>對平面波態</a:t>
                </a:r>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oMath>
                </a14:m>
                <a:r>
                  <a:rPr lang="en-GB" dirty="0">
                    <a:latin typeface="Times New Roman" pitchFamily="18" charset="0"/>
                    <a:cs typeface="Times New Roman" pitchFamily="18" charset="0"/>
                  </a:rPr>
                  <a:t>，</a:t>
                </a:r>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TW" dirty="0">
                    <a:latin typeface="Times New Roman" pitchFamily="18" charset="0"/>
                    <a:cs typeface="Times New Roman" pitchFamily="18" charset="0"/>
                  </a:rPr>
                  <a:t>，代入公式：</a:t>
                </a:r>
              </a:p>
            </p:txBody>
          </p:sp>
        </mc:Choice>
        <mc:Fallback xmlns="">
          <p:sp>
            <p:nvSpPr>
              <p:cNvPr id="17" name="TextBox 16">
                <a:extLst>
                  <a:ext uri="{FF2B5EF4-FFF2-40B4-BE49-F238E27FC236}">
                    <a16:creationId xmlns:a16="http://schemas.microsoft.com/office/drawing/2014/main" id="{137595DD-90D9-D42F-EC11-12A993D1A9DF}"/>
                  </a:ext>
                </a:extLst>
              </p:cNvPr>
              <p:cNvSpPr txBox="1">
                <a:spLocks noRot="1" noChangeAspect="1" noMove="1" noResize="1" noEditPoints="1" noAdjustHandles="1" noChangeArrowheads="1" noChangeShapeType="1" noTextEdit="1"/>
              </p:cNvSpPr>
              <p:nvPr/>
            </p:nvSpPr>
            <p:spPr bwMode="auto">
              <a:xfrm>
                <a:off x="657111" y="1889440"/>
                <a:ext cx="5439789" cy="369332"/>
              </a:xfrm>
              <a:prstGeom prst="rect">
                <a:avLst/>
              </a:prstGeom>
              <a:blipFill>
                <a:blip r:embed="rId3"/>
                <a:stretch>
                  <a:fillRect l="-93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5880877" y="1878385"/>
                <a:ext cx="2083098" cy="42518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5880877" y="1878385"/>
                <a:ext cx="2083098" cy="425181"/>
              </a:xfrm>
              <a:prstGeom prst="rect">
                <a:avLst/>
              </a:prstGeom>
              <a:blipFill>
                <a:blip r:embed="rId4"/>
                <a:stretch>
                  <a:fillRect t="-80000" r="-9146" b="-1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57111" y="2291958"/>
                <a:ext cx="4329281"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57111" y="2291958"/>
                <a:ext cx="4329281" cy="618631"/>
              </a:xfrm>
              <a:prstGeom prst="rect">
                <a:avLst/>
              </a:prstGeom>
              <a:blipFill>
                <a:blip r:embed="rId5"/>
                <a:stretch>
                  <a:fillRect t="-46939" b="-85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2317" y="3112058"/>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(0+1)</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2317" y="3112058"/>
                <a:ext cx="1656184" cy="648126"/>
              </a:xfrm>
              <a:prstGeom prst="rect">
                <a:avLst/>
              </a:prstGeom>
              <a:blipFill>
                <a:blip r:embed="rId6"/>
                <a:stretch>
                  <a:fillRect b="-3846"/>
                </a:stretch>
              </a:blipFill>
              <a:ln>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2317" y="4844112"/>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因此似乎電子還是近似處於自由狀態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3804402" y="1035384"/>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3804402" y="1035384"/>
                <a:ext cx="4366999" cy="485518"/>
              </a:xfrm>
              <a:prstGeom prst="rect">
                <a:avLst/>
              </a:prstGeom>
              <a:blipFill>
                <a:blip r:embed="rId7"/>
                <a:stretch>
                  <a:fillRect l="-115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485464" y="3040933"/>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485464" y="3040933"/>
                <a:ext cx="4001635" cy="439351"/>
              </a:xfrm>
              <a:prstGeom prst="rect">
                <a:avLst/>
              </a:prstGeom>
              <a:blipFill>
                <a:blip r:embed="rId8"/>
                <a:stretch>
                  <a:fillRect l="-1582" b="-16667"/>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57111" y="5244949"/>
            <a:ext cx="375566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這個結果大部分對，但不完全！</a:t>
            </a:r>
          </a:p>
        </p:txBody>
      </p:sp>
      <p:sp>
        <p:nvSpPr>
          <p:cNvPr id="6" name="TextBox 5">
            <a:extLst>
              <a:ext uri="{FF2B5EF4-FFF2-40B4-BE49-F238E27FC236}">
                <a16:creationId xmlns:a16="http://schemas.microsoft.com/office/drawing/2014/main" id="{09C5D75C-2853-A35B-47D8-56DF3EADB299}"/>
              </a:ext>
            </a:extLst>
          </p:cNvPr>
          <p:cNvSpPr txBox="1"/>
          <p:nvPr/>
        </p:nvSpPr>
        <p:spPr bwMode="auto">
          <a:xfrm>
            <a:off x="5070128" y="2443757"/>
            <a:ext cx="3101273" cy="369332"/>
          </a:xfrm>
          <a:prstGeom prst="rect">
            <a:avLst/>
          </a:prstGeom>
          <a:noFill/>
          <a:ln w="9525">
            <a:noFill/>
            <a:miter lim="800000"/>
            <a:headEnd/>
            <a:tailEnd/>
          </a:ln>
        </p:spPr>
        <p:txBody>
          <a:bodyPr wrap="square">
            <a:spAutoFit/>
          </a:bodyPr>
          <a:lstStyle/>
          <a:p>
            <a:r>
              <a:rPr lang="en-TW">
                <a:latin typeface="Times New Roman" pitchFamily="18" charset="0"/>
                <a:cs typeface="Times New Roman" pitchFamily="18" charset="0"/>
              </a:rPr>
              <a:t>能量</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一階修正</a:t>
            </a:r>
            <a:r>
              <a:rPr lang="en-GB" dirty="0" err="1">
                <a:latin typeface="Times New Roman" pitchFamily="18" charset="0"/>
                <a:cs typeface="Times New Roman" pitchFamily="18" charset="0"/>
              </a:rPr>
              <a:t>為零</a:t>
            </a:r>
            <a:r>
              <a:rPr lang="en-GB" dirty="0">
                <a:latin typeface="Times New Roman" pitchFamily="18" charset="0"/>
                <a:cs typeface="Times New Roman" pitchFamily="18" charset="0"/>
              </a:rPr>
              <a:t>。</a:t>
            </a:r>
            <a:endParaRPr lang="en-US" dirty="0"/>
          </a:p>
        </p:txBody>
      </p:sp>
      <p:sp>
        <p:nvSpPr>
          <p:cNvPr id="9" name="TextBox 8">
            <a:extLst>
              <a:ext uri="{FF2B5EF4-FFF2-40B4-BE49-F238E27FC236}">
                <a16:creationId xmlns:a16="http://schemas.microsoft.com/office/drawing/2014/main" id="{16120CE4-FAA1-1BF0-AA22-DA9843723AC9}"/>
              </a:ext>
            </a:extLst>
          </p:cNvPr>
          <p:cNvSpPr txBox="1"/>
          <p:nvPr/>
        </p:nvSpPr>
        <p:spPr bwMode="auto">
          <a:xfrm>
            <a:off x="644378" y="4452251"/>
            <a:ext cx="5040560"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幾乎自由電子”與自由電子差距極小</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19BAE1-7F1C-92BE-2C74-69E63456E3B9}"/>
              </a:ext>
            </a:extLst>
          </p:cNvPr>
          <p:cNvPicPr>
            <a:picLocks noChangeAspect="1"/>
          </p:cNvPicPr>
          <p:nvPr/>
        </p:nvPicPr>
        <p:blipFill>
          <a:blip r:embed="rId9"/>
          <a:stretch>
            <a:fillRect/>
          </a:stretch>
        </p:blipFill>
        <p:spPr>
          <a:xfrm>
            <a:off x="5428743" y="3568208"/>
            <a:ext cx="2384042" cy="2137417"/>
          </a:xfrm>
          <a:prstGeom prst="rect">
            <a:avLst/>
          </a:prstGeom>
        </p:spPr>
      </p:pic>
    </p:spTree>
    <p:extLst>
      <p:ext uri="{BB962C8B-B14F-4D97-AF65-F5344CB8AC3E}">
        <p14:creationId xmlns:p14="http://schemas.microsoft.com/office/powerpoint/2010/main" val="781050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DAB02C-11E0-0F75-F351-7E52091FEC33}"/>
                  </a:ext>
                </a:extLst>
              </p:cNvPr>
              <p:cNvSpPr txBox="1"/>
              <p:nvPr/>
            </p:nvSpPr>
            <p:spPr bwMode="auto">
              <a:xfrm>
                <a:off x="906162" y="2525981"/>
                <a:ext cx="6177143"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自由電子的能量有一個簡併</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正負</a:t>
                </a:r>
                <a14:m>
                  <m:oMath xmlns:m="http://schemas.openxmlformats.org/officeDocument/2006/math">
                    <m:r>
                      <a:rPr lang="en-US" b="0" i="1" smtClean="0">
                        <a:latin typeface="Cambria Math" panose="02040503050406030204" pitchFamily="18" charset="0"/>
                        <a:cs typeface="Times New Roman" pitchFamily="18" charset="0"/>
                      </a:rPr>
                      <m:t>𝑘</m:t>
                    </m:r>
                  </m:oMath>
                </a14:m>
                <a:r>
                  <a:rPr lang="en-GB" dirty="0" err="1">
                    <a:latin typeface="Times New Roman" pitchFamily="18" charset="0"/>
                    <a:cs typeface="Times New Roman" pitchFamily="18" charset="0"/>
                  </a:rPr>
                  <a:t>能量相等</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2CDAB02C-11E0-0F75-F351-7E52091FEC33}"/>
                  </a:ext>
                </a:extLst>
              </p:cNvPr>
              <p:cNvSpPr txBox="1">
                <a:spLocks noRot="1" noChangeAspect="1" noMove="1" noResize="1" noEditPoints="1" noAdjustHandles="1" noChangeArrowheads="1" noChangeShapeType="1" noTextEdit="1"/>
              </p:cNvSpPr>
              <p:nvPr/>
            </p:nvSpPr>
            <p:spPr bwMode="auto">
              <a:xfrm>
                <a:off x="906162" y="2525981"/>
                <a:ext cx="6177143" cy="369332"/>
              </a:xfrm>
              <a:prstGeom prst="rect">
                <a:avLst/>
              </a:prstGeom>
              <a:blipFill>
                <a:blip r:embed="rId2"/>
                <a:stretch>
                  <a:fillRect l="-821"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5C9D0D7-8738-CFE8-8778-CEBC0EC36610}"/>
                  </a:ext>
                </a:extLst>
              </p:cNvPr>
              <p:cNvSpPr txBox="1"/>
              <p:nvPr/>
            </p:nvSpPr>
            <p:spPr bwMode="auto">
              <a:xfrm>
                <a:off x="5920717" y="2471067"/>
                <a:ext cx="1296144" cy="43935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TW" dirty="0"/>
              </a:p>
            </p:txBody>
          </p:sp>
        </mc:Choice>
        <mc:Fallback xmlns="">
          <p:sp>
            <p:nvSpPr>
              <p:cNvPr id="7" name="TextBox 6">
                <a:extLst>
                  <a:ext uri="{FF2B5EF4-FFF2-40B4-BE49-F238E27FC236}">
                    <a16:creationId xmlns:a16="http://schemas.microsoft.com/office/drawing/2014/main" id="{85C9D0D7-8738-CFE8-8778-CEBC0EC36610}"/>
                  </a:ext>
                </a:extLst>
              </p:cNvPr>
              <p:cNvSpPr txBox="1">
                <a:spLocks noRot="1" noChangeAspect="1" noMove="1" noResize="1" noEditPoints="1" noAdjustHandles="1" noChangeArrowheads="1" noChangeShapeType="1" noTextEdit="1"/>
              </p:cNvSpPr>
              <p:nvPr/>
            </p:nvSpPr>
            <p:spPr bwMode="auto">
              <a:xfrm>
                <a:off x="5920717" y="2471067"/>
                <a:ext cx="1296144" cy="439351"/>
              </a:xfrm>
              <a:prstGeom prst="rect">
                <a:avLst/>
              </a:prstGeom>
              <a:blipFill>
                <a:blip r:embed="rId3"/>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1798746" y="4465881"/>
                <a:ext cx="1094439" cy="56477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1798746" y="4465881"/>
                <a:ext cx="1094439" cy="564770"/>
              </a:xfrm>
              <a:prstGeom prst="rect">
                <a:avLst/>
              </a:prstGeom>
              <a:blipFill>
                <a:blip r:embed="rId4"/>
                <a:stretch>
                  <a:fillRect b="-22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C082DBB-E718-01AC-967F-CB3C32EB9ADE}"/>
                  </a:ext>
                </a:extLst>
              </p:cNvPr>
              <p:cNvSpPr txBox="1"/>
              <p:nvPr/>
            </p:nvSpPr>
            <p:spPr bwMode="auto">
              <a:xfrm>
                <a:off x="896178" y="3833401"/>
                <a:ext cx="6565986"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週期性位能</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a14:m>
                <a:r>
                  <a:rPr lang="en-GB" dirty="0">
                    <a:latin typeface="Times New Roman" pitchFamily="18" charset="0"/>
                    <a:cs typeface="Times New Roman" pitchFamily="18" charset="0"/>
                  </a:rPr>
                  <a:t>只</a:t>
                </a:r>
                <a:r>
                  <a:rPr lang="en-TW" dirty="0">
                    <a:latin typeface="Times New Roman" pitchFamily="18" charset="0"/>
                    <a:cs typeface="Times New Roman" pitchFamily="18" charset="0"/>
                  </a:rPr>
                  <a:t>會混雜</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a:latin typeface="Times New Roman" pitchFamily="18" charset="0"/>
                    <a:cs typeface="Times New Roman" pitchFamily="18" charset="0"/>
                  </a:rPr>
                  <a:t>的平面波</a:t>
                </a:r>
                <a:r>
                  <a:rPr 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8C082DBB-E718-01AC-967F-CB3C32EB9ADE}"/>
                  </a:ext>
                </a:extLst>
              </p:cNvPr>
              <p:cNvSpPr txBox="1">
                <a:spLocks noRot="1" noChangeAspect="1" noMove="1" noResize="1" noEditPoints="1" noAdjustHandles="1" noChangeArrowheads="1" noChangeShapeType="1" noTextEdit="1"/>
              </p:cNvSpPr>
              <p:nvPr/>
            </p:nvSpPr>
            <p:spPr bwMode="auto">
              <a:xfrm>
                <a:off x="896178" y="3833401"/>
                <a:ext cx="6565986" cy="485518"/>
              </a:xfrm>
              <a:prstGeom prst="rect">
                <a:avLst/>
              </a:prstGeom>
              <a:blipFill>
                <a:blip r:embed="rId7"/>
                <a:stretch>
                  <a:fillRect l="-772" b="-5128"/>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0A4EA2F3-7791-E0B0-5065-28A9096791B1}"/>
              </a:ext>
            </a:extLst>
          </p:cNvPr>
          <p:cNvSpPr txBox="1"/>
          <p:nvPr/>
        </p:nvSpPr>
        <p:spPr bwMode="auto">
          <a:xfrm>
            <a:off x="896178" y="5543114"/>
            <a:ext cx="804227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此時一般微擾公式</a:t>
            </a:r>
            <a:r>
              <a:rPr lang="en-GB" dirty="0" err="1">
                <a:latin typeface="Times New Roman" pitchFamily="18" charset="0"/>
                <a:cs typeface="Times New Roman" pitchFamily="18" charset="0"/>
              </a:rPr>
              <a:t>的分母為零，混雜是無限大</a:t>
            </a:r>
            <a:r>
              <a:rPr lang="en-GB" dirty="0">
                <a:latin typeface="Times New Roman" pitchFamily="18" charset="0"/>
                <a:cs typeface="Times New Roman" pitchFamily="18" charset="0"/>
              </a:rPr>
              <a:t>，</a:t>
            </a:r>
            <a:r>
              <a:rPr lang="en-TW">
                <a:latin typeface="Times New Roman" pitchFamily="18" charset="0"/>
                <a:cs typeface="Times New Roman" pitchFamily="18" charset="0"/>
              </a:rPr>
              <a:t>就不能用</a:t>
            </a:r>
            <a:r>
              <a:rPr lang="en-GB" dirty="0" err="1">
                <a:latin typeface="Times New Roman" pitchFamily="18" charset="0"/>
                <a:cs typeface="Times New Roman" pitchFamily="18" charset="0"/>
              </a:rPr>
              <a:t>了</a:t>
            </a:r>
            <a:r>
              <a:rPr lang="en-TW">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BB3956A-871C-2A60-7A31-5FADCB008751}"/>
              </a:ext>
            </a:extLst>
          </p:cNvPr>
          <p:cNvPicPr>
            <a:picLocks noChangeAspect="1"/>
          </p:cNvPicPr>
          <p:nvPr/>
        </p:nvPicPr>
        <p:blipFill>
          <a:blip r:embed="rId8"/>
          <a:stretch>
            <a:fillRect/>
          </a:stretch>
        </p:blipFill>
        <p:spPr>
          <a:xfrm>
            <a:off x="2893185" y="312462"/>
            <a:ext cx="2384042" cy="213741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2668EA-DC3D-AFF8-FA55-DE7621CB4D3B}"/>
                  </a:ext>
                </a:extLst>
              </p:cNvPr>
              <p:cNvSpPr txBox="1"/>
              <p:nvPr/>
            </p:nvSpPr>
            <p:spPr bwMode="auto">
              <a:xfrm>
                <a:off x="3980534" y="692077"/>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72668EA-DC3D-AFF8-FA55-DE7621CB4D3B}"/>
                  </a:ext>
                </a:extLst>
              </p:cNvPr>
              <p:cNvSpPr txBox="1">
                <a:spLocks noRot="1" noChangeAspect="1" noMove="1" noResize="1" noEditPoints="1" noAdjustHandles="1" noChangeArrowheads="1" noChangeShapeType="1" noTextEdit="1"/>
              </p:cNvSpPr>
              <p:nvPr/>
            </p:nvSpPr>
            <p:spPr bwMode="auto">
              <a:xfrm>
                <a:off x="3980534" y="692077"/>
                <a:ext cx="253916" cy="404726"/>
              </a:xfrm>
              <a:prstGeom prst="rect">
                <a:avLst/>
              </a:prstGeom>
              <a:blipFill>
                <a:blip r:embed="rId9"/>
                <a:stretch>
                  <a:fillRect l="-14286" t="-3030" r="-9524" b="-9091"/>
                </a:stretch>
              </a:blipFill>
              <a:ln w="9525">
                <a:noFill/>
                <a:miter lim="800000"/>
                <a:headEnd/>
                <a:tailEnd/>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70A41E2D-95E6-3090-D6FF-EA208BAB9569}"/>
              </a:ext>
            </a:extLst>
          </p:cNvPr>
          <p:cNvSpPr/>
          <p:nvPr/>
        </p:nvSpPr>
        <p:spPr>
          <a:xfrm>
            <a:off x="3342169" y="1147104"/>
            <a:ext cx="1504295" cy="240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B8BEC7D9-F688-8F0B-B454-AFE35E96A938}"/>
              </a:ext>
            </a:extLst>
          </p:cNvPr>
          <p:cNvCxnSpPr>
            <a:cxnSpLocks/>
          </p:cNvCxnSpPr>
          <p:nvPr/>
        </p:nvCxnSpPr>
        <p:spPr>
          <a:xfrm flipV="1">
            <a:off x="3342169" y="1319683"/>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831BF-7E52-5A38-EDF8-72FBA6444B71}"/>
                  </a:ext>
                </a:extLst>
              </p:cNvPr>
              <p:cNvSpPr txBox="1"/>
              <p:nvPr/>
            </p:nvSpPr>
            <p:spPr bwMode="auto">
              <a:xfrm>
                <a:off x="5420411" y="1347338"/>
                <a:ext cx="3281333"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3" name="TextBox 2">
                <a:extLst>
                  <a:ext uri="{FF2B5EF4-FFF2-40B4-BE49-F238E27FC236}">
                    <a16:creationId xmlns:a16="http://schemas.microsoft.com/office/drawing/2014/main" id="{B4B831BF-7E52-5A38-EDF8-72FBA6444B71}"/>
                  </a:ext>
                </a:extLst>
              </p:cNvPr>
              <p:cNvSpPr txBox="1">
                <a:spLocks noRot="1" noChangeAspect="1" noMove="1" noResize="1" noEditPoints="1" noAdjustHandles="1" noChangeArrowheads="1" noChangeShapeType="1" noTextEdit="1"/>
              </p:cNvSpPr>
              <p:nvPr/>
            </p:nvSpPr>
            <p:spPr bwMode="auto">
              <a:xfrm>
                <a:off x="5420411" y="1347338"/>
                <a:ext cx="3281333" cy="439351"/>
              </a:xfrm>
              <a:prstGeom prst="rect">
                <a:avLst/>
              </a:prstGeom>
              <a:blipFill>
                <a:blip r:embed="rId11"/>
                <a:stretch>
                  <a:fillRect l="-1544" b="-17143"/>
                </a:stretch>
              </a:blipFill>
              <a:ln w="9525">
                <a:noFill/>
                <a:miter lim="800000"/>
                <a:headEnd/>
                <a:tailEnd/>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91CDB546-8551-6CB5-0D4E-AB8883275F76}"/>
              </a:ext>
            </a:extLst>
          </p:cNvPr>
          <p:cNvSpPr txBox="1"/>
          <p:nvPr/>
        </p:nvSpPr>
        <p:spPr bwMode="auto">
          <a:xfrm>
            <a:off x="906162" y="3389818"/>
            <a:ext cx="778364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但這個簡併對微擾一般來說不重要，週期性位能不會混雜這兩個簡併的態</a:t>
            </a:r>
            <a:r>
              <a:rPr lang="en-US"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C38420-8760-8E03-0B92-A7C82EE8488A}"/>
                  </a:ext>
                </a:extLst>
              </p:cNvPr>
              <p:cNvSpPr txBox="1"/>
              <p:nvPr/>
            </p:nvSpPr>
            <p:spPr bwMode="auto">
              <a:xfrm>
                <a:off x="897503" y="2961272"/>
                <a:ext cx="4866057" cy="378245"/>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b="0" i="1" smtClean="0">
                            <a:latin typeface="Cambria Math" panose="02040503050406030204" pitchFamily="18" charset="0"/>
                            <a:cs typeface="Times New Roman" pitchFamily="18" charset="0"/>
                          </a:rPr>
                        </m:ctrlPr>
                      </m:d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𝑘</m:t>
                            </m:r>
                          </m:e>
                        </m:d>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a14:m>
                <a:r>
                  <a:rPr lang="en-US" dirty="0"/>
                  <a:t>與</a:t>
                </a:r>
                <a14:m>
                  <m:oMath xmlns:m="http://schemas.openxmlformats.org/officeDocument/2006/math">
                    <m:d>
                      <m:dPr>
                        <m:begChr m:val=""/>
                        <m:endChr m:val="⟩"/>
                        <m:ctrlPr>
                          <a:rPr lang="en-US" i="1">
                            <a:latin typeface="Cambria Math" panose="02040503050406030204" pitchFamily="18" charset="0"/>
                            <a:cs typeface="Times New Roman" pitchFamily="18" charset="0"/>
                          </a:rPr>
                        </m:ctrlPr>
                      </m:dPr>
                      <m:e>
                        <m:d>
                          <m:dPr>
                            <m:begChr m:val="|"/>
                            <m:endChr m:val=""/>
                            <m:ctrlPr>
                              <a:rPr lang="en-US"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𝑘</m:t>
                            </m:r>
                          </m:e>
                        </m:d>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𝑖𝑘𝑥</m:t>
                        </m:r>
                      </m:sup>
                    </m:sSup>
                  </m:oMath>
                </a14:m>
                <a:r>
                  <a:rPr lang="en-US" dirty="0" err="1"/>
                  <a:t>能量相同，因此簡併</a:t>
                </a:r>
                <a:r>
                  <a:rPr lang="en-US" dirty="0"/>
                  <a:t>！</a:t>
                </a:r>
              </a:p>
            </p:txBody>
          </p:sp>
        </mc:Choice>
        <mc:Fallback xmlns="">
          <p:sp>
            <p:nvSpPr>
              <p:cNvPr id="8" name="TextBox 7">
                <a:extLst>
                  <a:ext uri="{FF2B5EF4-FFF2-40B4-BE49-F238E27FC236}">
                    <a16:creationId xmlns:a16="http://schemas.microsoft.com/office/drawing/2014/main" id="{CAC38420-8760-8E03-0B92-A7C82EE8488A}"/>
                  </a:ext>
                </a:extLst>
              </p:cNvPr>
              <p:cNvSpPr txBox="1">
                <a:spLocks noRot="1" noChangeAspect="1" noMove="1" noResize="1" noEditPoints="1" noAdjustHandles="1" noChangeArrowheads="1" noChangeShapeType="1" noTextEdit="1"/>
              </p:cNvSpPr>
              <p:nvPr/>
            </p:nvSpPr>
            <p:spPr bwMode="auto">
              <a:xfrm>
                <a:off x="897503" y="2961272"/>
                <a:ext cx="4866057" cy="378245"/>
              </a:xfrm>
              <a:prstGeom prst="rect">
                <a:avLst/>
              </a:prstGeom>
              <a:blipFill>
                <a:blip r:embed="rId14"/>
                <a:stretch>
                  <a:fillRect l="-6510" t="-106452" b="-16129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4182F75-6D7B-AEF9-3645-DC4C04A2EF8A}"/>
                  </a:ext>
                </a:extLst>
              </p:cNvPr>
              <p:cNvSpPr txBox="1"/>
              <p:nvPr/>
            </p:nvSpPr>
            <p:spPr bwMode="auto">
              <a:xfrm>
                <a:off x="5277227" y="3762248"/>
                <a:ext cx="3132085"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5" name="文字方塊 6">
                <a:extLst>
                  <a:ext uri="{FF2B5EF4-FFF2-40B4-BE49-F238E27FC236}">
                    <a16:creationId xmlns:a16="http://schemas.microsoft.com/office/drawing/2014/main" id="{84182F75-6D7B-AEF9-3645-DC4C04A2EF8A}"/>
                  </a:ext>
                </a:extLst>
              </p:cNvPr>
              <p:cNvSpPr txBox="1">
                <a:spLocks noRot="1" noChangeAspect="1" noMove="1" noResize="1" noEditPoints="1" noAdjustHandles="1" noChangeArrowheads="1" noChangeShapeType="1" noTextEdit="1"/>
              </p:cNvSpPr>
              <p:nvPr/>
            </p:nvSpPr>
            <p:spPr bwMode="auto">
              <a:xfrm>
                <a:off x="5277227" y="3762248"/>
                <a:ext cx="3132085" cy="618631"/>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63C0EA-B70B-B522-49E3-4F24BCE08B18}"/>
                  </a:ext>
                </a:extLst>
              </p:cNvPr>
              <p:cNvSpPr txBox="1"/>
              <p:nvPr/>
            </p:nvSpPr>
            <p:spPr bwMode="auto">
              <a:xfrm>
                <a:off x="3157559" y="4460244"/>
                <a:ext cx="1424532" cy="58266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5763C0EA-B70B-B522-49E3-4F24BCE08B18}"/>
                  </a:ext>
                </a:extLst>
              </p:cNvPr>
              <p:cNvSpPr txBox="1">
                <a:spLocks noRot="1" noChangeAspect="1" noMove="1" noResize="1" noEditPoints="1" noAdjustHandles="1" noChangeArrowheads="1" noChangeShapeType="1" noTextEdit="1"/>
              </p:cNvSpPr>
              <p:nvPr/>
            </p:nvSpPr>
            <p:spPr bwMode="auto">
              <a:xfrm>
                <a:off x="3157559" y="4460244"/>
                <a:ext cx="1424532" cy="582660"/>
              </a:xfrm>
              <a:prstGeom prst="rect">
                <a:avLst/>
              </a:prstGeom>
              <a:blipFill>
                <a:blip r:embed="rId16"/>
                <a:stretch>
                  <a:fillRect b="-217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D9DA6C-69DD-74BC-F447-8B60AD18F0C3}"/>
                  </a:ext>
                </a:extLst>
              </p:cNvPr>
              <p:cNvSpPr txBox="1"/>
              <p:nvPr/>
            </p:nvSpPr>
            <p:spPr bwMode="auto">
              <a:xfrm>
                <a:off x="4846465" y="4513547"/>
                <a:ext cx="2033755" cy="458331"/>
              </a:xfrm>
              <a:prstGeom prst="rect">
                <a:avLst/>
              </a:prstGeom>
              <a:solidFill>
                <a:srgbClr val="FFFF00"/>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6" name="TextBox 5">
                <a:extLst>
                  <a:ext uri="{FF2B5EF4-FFF2-40B4-BE49-F238E27FC236}">
                    <a16:creationId xmlns:a16="http://schemas.microsoft.com/office/drawing/2014/main" id="{12D9DA6C-69DD-74BC-F447-8B60AD18F0C3}"/>
                  </a:ext>
                </a:extLst>
              </p:cNvPr>
              <p:cNvSpPr txBox="1">
                <a:spLocks noRot="1" noChangeAspect="1" noMove="1" noResize="1" noEditPoints="1" noAdjustHandles="1" noChangeArrowheads="1" noChangeShapeType="1" noTextEdit="1"/>
              </p:cNvSpPr>
              <p:nvPr/>
            </p:nvSpPr>
            <p:spPr bwMode="auto">
              <a:xfrm>
                <a:off x="4846465" y="4513547"/>
                <a:ext cx="2033755" cy="458331"/>
              </a:xfrm>
              <a:prstGeom prst="rect">
                <a:avLst/>
              </a:prstGeom>
              <a:blipFill>
                <a:blip r:embed="rId17"/>
                <a:stretch>
                  <a:fillRect r="-1863" b="-18919"/>
                </a:stretch>
              </a:blipFill>
              <a:ln w="9525">
                <a:noFill/>
                <a:miter lim="800000"/>
                <a:headEnd/>
                <a:tailEnd/>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1637304F-CFCC-8F9B-FBB2-10CFA8725431}"/>
              </a:ext>
            </a:extLst>
          </p:cNvPr>
          <p:cNvSpPr txBox="1"/>
          <p:nvPr/>
        </p:nvSpPr>
        <p:spPr bwMode="auto">
          <a:xfrm>
            <a:off x="896178" y="4558292"/>
            <a:ext cx="24757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但如果</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1BEBFB-B01B-A456-578B-EEA56DFB60A0}"/>
                  </a:ext>
                </a:extLst>
              </p:cNvPr>
              <p:cNvSpPr txBox="1"/>
              <p:nvPr/>
            </p:nvSpPr>
            <p:spPr bwMode="auto">
              <a:xfrm>
                <a:off x="872844" y="5049844"/>
                <a:ext cx="7783645" cy="485518"/>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而且週期性位能會混雜這兩個簡併的態，因為</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恰好</a:t>
                </a:r>
                <a:r>
                  <a:rPr lang="en-TW" dirty="0">
                    <a:latin typeface="Times New Roman" pitchFamily="18" charset="0"/>
                    <a:cs typeface="Times New Roman" pitchFamily="18" charset="0"/>
                  </a:rPr>
                  <a:t>相差</a:t>
                </a:r>
                <a14:m>
                  <m:oMath xmlns:m="http://schemas.openxmlformats.org/officeDocument/2006/math">
                    <m:f>
                      <m:fPr>
                        <m:ctrlPr>
                          <a:rPr lang="en-US"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US" dirty="0">
                    <a:latin typeface="Times New Roman" pitchFamily="18" charset="0"/>
                    <a:cs typeface="Times New Roman" pitchFamily="18" charset="0"/>
                  </a:rPr>
                  <a:t>。</a:t>
                </a:r>
              </a:p>
            </p:txBody>
          </p:sp>
        </mc:Choice>
        <mc:Fallback xmlns="">
          <p:sp>
            <p:nvSpPr>
              <p:cNvPr id="24" name="TextBox 23">
                <a:extLst>
                  <a:ext uri="{FF2B5EF4-FFF2-40B4-BE49-F238E27FC236}">
                    <a16:creationId xmlns:a16="http://schemas.microsoft.com/office/drawing/2014/main" id="{941BEBFB-B01B-A456-578B-EEA56DFB60A0}"/>
                  </a:ext>
                </a:extLst>
              </p:cNvPr>
              <p:cNvSpPr txBox="1">
                <a:spLocks noRot="1" noChangeAspect="1" noMove="1" noResize="1" noEditPoints="1" noAdjustHandles="1" noChangeArrowheads="1" noChangeShapeType="1" noTextEdit="1"/>
              </p:cNvSpPr>
              <p:nvPr/>
            </p:nvSpPr>
            <p:spPr bwMode="auto">
              <a:xfrm>
                <a:off x="872844" y="5049844"/>
                <a:ext cx="7783645" cy="485518"/>
              </a:xfrm>
              <a:prstGeom prst="rect">
                <a:avLst/>
              </a:prstGeom>
              <a:blipFill>
                <a:blip r:embed="rId18"/>
                <a:stretch>
                  <a:fillRect l="-651" b="-5128"/>
                </a:stretch>
              </a:blipFill>
              <a:ln w="9525">
                <a:noFill/>
                <a:miter lim="800000"/>
                <a:headEnd/>
                <a:tailEnd/>
              </a:ln>
            </p:spPr>
            <p:txBody>
              <a:bodyPr/>
              <a:lstStyle/>
              <a:p>
                <a:r>
                  <a:rPr lang="en-US">
                    <a:noFill/>
                  </a:rPr>
                  <a:t> </a:t>
                </a:r>
              </a:p>
            </p:txBody>
          </p:sp>
        </mc:Fallback>
      </mc:AlternateContent>
      <p:sp>
        <p:nvSpPr>
          <p:cNvPr id="25" name="TextBox 24">
            <a:extLst>
              <a:ext uri="{FF2B5EF4-FFF2-40B4-BE49-F238E27FC236}">
                <a16:creationId xmlns:a16="http://schemas.microsoft.com/office/drawing/2014/main" id="{E94D0173-A5F1-751C-284A-4B0CA28D0625}"/>
              </a:ext>
            </a:extLst>
          </p:cNvPr>
          <p:cNvSpPr txBox="1"/>
          <p:nvPr/>
        </p:nvSpPr>
        <p:spPr bwMode="auto">
          <a:xfrm>
            <a:off x="896178" y="5997629"/>
            <a:ext cx="631069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這又是兩個簡併態會被微擾所混雜的例子</a:t>
            </a:r>
            <a:r>
              <a:rPr lang="en-US" dirty="0">
                <a:latin typeface="Times New Roman" pitchFamily="18" charset="0"/>
                <a:cs typeface="Times New Roman" pitchFamily="18" charset="0"/>
              </a:rPr>
              <a:t>！</a:t>
            </a:r>
          </a:p>
        </p:txBody>
      </p:sp>
      <p:cxnSp>
        <p:nvCxnSpPr>
          <p:cNvPr id="2" name="Straight Arrow Connector 1">
            <a:extLst>
              <a:ext uri="{FF2B5EF4-FFF2-40B4-BE49-F238E27FC236}">
                <a16:creationId xmlns:a16="http://schemas.microsoft.com/office/drawing/2014/main" id="{3F902872-0901-3EC0-AB54-85A2A38CCEBD}"/>
              </a:ext>
            </a:extLst>
          </p:cNvPr>
          <p:cNvCxnSpPr>
            <a:cxnSpLocks/>
          </p:cNvCxnSpPr>
          <p:nvPr/>
        </p:nvCxnSpPr>
        <p:spPr>
          <a:xfrm flipV="1">
            <a:off x="3563888" y="1706926"/>
            <a:ext cx="1200778" cy="591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2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23" grpId="0" animBg="1"/>
      <p:bldP spid="6" grpId="0" animBg="1"/>
      <p:bldP spid="19"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B7A6-33E3-639B-DC18-542D56C88536}"/>
              </a:ext>
            </a:extLst>
          </p:cNvPr>
          <p:cNvPicPr>
            <a:picLocks noChangeAspect="1"/>
          </p:cNvPicPr>
          <p:nvPr/>
        </p:nvPicPr>
        <p:blipFill>
          <a:blip r:embed="rId2"/>
          <a:stretch>
            <a:fillRect/>
          </a:stretch>
        </p:blipFill>
        <p:spPr>
          <a:xfrm>
            <a:off x="5787710" y="1388385"/>
            <a:ext cx="2751048" cy="2466457"/>
          </a:xfrm>
          <a:prstGeom prst="rect">
            <a:avLst/>
          </a:prstGeom>
        </p:spPr>
      </p:pic>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46519" y="1124533"/>
                <a:ext cx="4411024"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46519" y="1124533"/>
                <a:ext cx="4411024" cy="970394"/>
              </a:xfrm>
              <a:prstGeom prst="rect">
                <a:avLst/>
              </a:prstGeom>
              <a:blipFill>
                <a:blip r:embed="rId3"/>
                <a:stretch>
                  <a:fillRect t="-26923" r="-1149" b="-35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560598" y="2992872"/>
                <a:ext cx="2657330" cy="95045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560598" y="2992872"/>
                <a:ext cx="2657330" cy="950453"/>
              </a:xfrm>
              <a:prstGeom prst="rect">
                <a:avLst/>
              </a:prstGeom>
              <a:blipFill>
                <a:blip r:embed="rId4"/>
                <a:stretch>
                  <a:fillRect t="-106579" r="-24286" b="-1263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B6E0BB7-9819-1355-5CFA-C1984B748BAE}"/>
                  </a:ext>
                </a:extLst>
              </p:cNvPr>
              <p:cNvSpPr txBox="1"/>
              <p:nvPr/>
            </p:nvSpPr>
            <p:spPr bwMode="auto">
              <a:xfrm>
                <a:off x="512515" y="5310541"/>
                <a:ext cx="8617850"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但在</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這兩個態能量相等，處於簡併。</a:t>
                </a:r>
              </a:p>
            </p:txBody>
          </p:sp>
        </mc:Choice>
        <mc:Fallback xmlns="">
          <p:sp>
            <p:nvSpPr>
              <p:cNvPr id="20" name="TextBox 19">
                <a:extLst>
                  <a:ext uri="{FF2B5EF4-FFF2-40B4-BE49-F238E27FC236}">
                    <a16:creationId xmlns:a16="http://schemas.microsoft.com/office/drawing/2014/main" id="{2B6E0BB7-9819-1355-5CFA-C1984B748BAE}"/>
                  </a:ext>
                </a:extLst>
              </p:cNvPr>
              <p:cNvSpPr txBox="1">
                <a:spLocks noRot="1" noChangeAspect="1" noMove="1" noResize="1" noEditPoints="1" noAdjustHandles="1" noChangeArrowheads="1" noChangeShapeType="1" noTextEdit="1"/>
              </p:cNvSpPr>
              <p:nvPr/>
            </p:nvSpPr>
            <p:spPr bwMode="auto">
              <a:xfrm>
                <a:off x="512515" y="5310541"/>
                <a:ext cx="8617850" cy="572144"/>
              </a:xfrm>
              <a:prstGeom prst="rect">
                <a:avLst/>
              </a:prstGeom>
              <a:blipFill>
                <a:blip r:embed="rId5"/>
                <a:stretch>
                  <a:fillRect l="-588"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512515" y="3915319"/>
                <a:ext cx="8350175"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r>
                  <a:rPr lang="en-TW" dirty="0">
                    <a:latin typeface="Times New Roman" pitchFamily="18" charset="0"/>
                    <a:cs typeface="Times New Roman" pitchFamily="18" charset="0"/>
                  </a:rPr>
                  <a:t>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zh-TW" altLang="en-US" dirty="0"/>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512515" y="3915319"/>
                <a:ext cx="8350175" cy="572144"/>
              </a:xfrm>
              <a:prstGeom prst="rect">
                <a:avLst/>
              </a:prstGeom>
              <a:blipFill>
                <a:blip r:embed="rId6"/>
                <a:stretch>
                  <a:fillRect l="-2584" t="-178261" b="-25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526150" y="4458760"/>
                <a:ext cx="8617850"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週期性位能會混雜</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a:solidFill>
                      <a:schemeClr val="tx1"/>
                    </a:solidFill>
                    <a:latin typeface="Times New Roman" pitchFamily="18" charset="0"/>
                    <a:cs typeface="Times New Roman" pitchFamily="18" charset="0"/>
                  </a:rPr>
                  <a:t>的</a:t>
                </a:r>
                <a:r>
                  <a:rPr lang="en-GB" dirty="0" err="1">
                    <a:solidFill>
                      <a:schemeClr val="tx1"/>
                    </a:solidFill>
                    <a:latin typeface="Times New Roman" pitchFamily="18" charset="0"/>
                    <a:cs typeface="Times New Roman" pitchFamily="18" charset="0"/>
                  </a:rPr>
                  <a:t>兩個</a:t>
                </a:r>
                <a:r>
                  <a:rPr lang="en-TW">
                    <a:solidFill>
                      <a:schemeClr val="tx1"/>
                    </a:solidFill>
                    <a:latin typeface="Times New Roman" pitchFamily="18" charset="0"/>
                    <a:cs typeface="Times New Roman" pitchFamily="18" charset="0"/>
                  </a:rPr>
                  <a:t>平面波！</a:t>
                </a:r>
                <a:r>
                  <a:rPr lang="en-GB" dirty="0" err="1">
                    <a:solidFill>
                      <a:schemeClr val="tx1"/>
                    </a:solidFill>
                    <a:latin typeface="Times New Roman" pitchFamily="18" charset="0"/>
                    <a:cs typeface="Times New Roman" pitchFamily="18" charset="0"/>
                  </a:rPr>
                  <a:t>但兩者</a:t>
                </a:r>
                <a:r>
                  <a:rPr lang="en-TW">
                    <a:solidFill>
                      <a:schemeClr val="tx1"/>
                    </a:solidFill>
                    <a:latin typeface="Times New Roman" pitchFamily="18" charset="0"/>
                    <a:cs typeface="Times New Roman" pitchFamily="18" charset="0"/>
                  </a:rPr>
                  <a:t>能量一般來說有差距</a:t>
                </a:r>
                <a:r>
                  <a:rPr lang="en-TW" dirty="0">
                    <a:solidFill>
                      <a:schemeClr val="tx1"/>
                    </a:solidFill>
                    <a:latin typeface="Times New Roman" pitchFamily="18" charset="0"/>
                    <a:cs typeface="Times New Roman" pitchFamily="18" charset="0"/>
                  </a:rPr>
                  <a:t>，混雜很小。</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526150" y="4458760"/>
                <a:ext cx="8617850" cy="485518"/>
              </a:xfrm>
              <a:prstGeom prst="rect">
                <a:avLst/>
              </a:prstGeom>
              <a:blipFill>
                <a:blip r:embed="rId7"/>
                <a:stretch>
                  <a:fillRect l="-58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518543" y="2066687"/>
                <a:ext cx="4366999" cy="485518"/>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矩陣元只有在兩邊</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相差</a:t>
                </a:r>
                <a14:m>
                  <m:oMath xmlns:m="http://schemas.openxmlformats.org/officeDocument/2006/math">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518543" y="2066687"/>
                <a:ext cx="4366999" cy="485518"/>
              </a:xfrm>
              <a:prstGeom prst="rect">
                <a:avLst/>
              </a:prstGeom>
              <a:blipFill>
                <a:blip r:embed="rId8"/>
                <a:stretch>
                  <a:fillRect l="-1159"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501530" y="2439352"/>
                <a:ext cx="5517634" cy="572144"/>
              </a:xfrm>
              <a:prstGeom prst="rect">
                <a:avLst/>
              </a:prstGeom>
              <a:noFill/>
              <a:ln w="9525">
                <a:noFill/>
                <a:miter lim="800000"/>
                <a:headEnd/>
                <a:tailEnd/>
              </a:ln>
            </p:spPr>
            <p:txBody>
              <a:bodyPr wrap="square" rtlCol="0">
                <a:spAutoFit/>
              </a:bodyPr>
              <a:lstStyle/>
              <a:p>
                <a:r>
                  <a:rPr lang="en-TW" dirty="0">
                    <a:solidFill>
                      <a:schemeClr val="tx1"/>
                    </a:solidFill>
                    <a:latin typeface="Times New Roman" pitchFamily="18" charset="0"/>
                    <a:cs typeface="Times New Roman" pitchFamily="18" charset="0"/>
                  </a:rPr>
                  <a:t>只有與</a:t>
                </a:r>
                <a14:m>
                  <m:oMath xmlns:m="http://schemas.openxmlformats.org/officeDocument/2006/math">
                    <m:r>
                      <a:rPr lang="en-TW" i="1" dirty="0" smtClean="0">
                        <a:solidFill>
                          <a:schemeClr val="tx1"/>
                        </a:solidFill>
                        <a:latin typeface="Cambria Math" panose="02040503050406030204" pitchFamily="18" charset="0"/>
                        <a:cs typeface="Times New Roman" pitchFamily="18" charset="0"/>
                      </a:rPr>
                      <m:t>𝑘</m:t>
                    </m:r>
                  </m:oMath>
                </a14:m>
                <a:r>
                  <a:rPr lang="en-TW" dirty="0">
                    <a:solidFill>
                      <a:schemeClr val="tx1"/>
                    </a:solidFill>
                    <a:latin typeface="Times New Roman" pitchFamily="18" charset="0"/>
                    <a:cs typeface="Times New Roman" pitchFamily="18" charset="0"/>
                  </a:rPr>
                  <a:t>動量相差</a:t>
                </a:r>
                <a14:m>
                  <m:oMath xmlns:m="http://schemas.openxmlformats.org/officeDocument/2006/math">
                    <m:r>
                      <a:rPr lang="en-US" altLang="zh-TW" b="0" i="0" smtClean="0">
                        <a:solidFill>
                          <a:schemeClr val="tx1"/>
                        </a:solidFill>
                        <a:latin typeface="Cambria Math" panose="02040503050406030204" pitchFamily="18" charset="0"/>
                        <a:ea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b="0" i="1" smtClean="0">
                            <a:solidFill>
                              <a:schemeClr val="tx1"/>
                            </a:solidFill>
                            <a:latin typeface="Cambria Math" panose="02040503050406030204" pitchFamily="18" charset="0"/>
                            <a:ea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oMath>
                </a14:m>
                <a:r>
                  <a:rPr lang="en-TW" dirty="0">
                    <a:solidFill>
                      <a:schemeClr val="tx1"/>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𝑞</m:t>
                        </m:r>
                        <m:r>
                          <a:rPr lang="en-US" altLang="zh-TW" b="0" i="1" smtClean="0">
                            <a:solidFill>
                              <a:schemeClr val="tx1"/>
                            </a:solidFill>
                            <a:latin typeface="Cambria Math" panose="02040503050406030204" pitchFamily="18" charset="0"/>
                          </a:rPr>
                          <m:t>=</m:t>
                        </m:r>
                        <m:d>
                          <m:dPr>
                            <m:begChr m:val=""/>
                            <m:endChr m:val="⟩"/>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m:t>
                            </m:r>
                            <m:f>
                              <m:fPr>
                                <m:ctrlPr>
                                  <a:rPr lang="en-US" altLang="zh-TW" i="1">
                                    <a:solidFill>
                                      <a:schemeClr val="tx1"/>
                                    </a:solidFill>
                                    <a:latin typeface="Cambria Math" panose="02040503050406030204" pitchFamily="18" charset="0"/>
                                    <a:ea typeface="Cambria Math" panose="02040503050406030204" pitchFamily="18" charset="0"/>
                                  </a:rPr>
                                </m:ctrlPr>
                              </m:fPr>
                              <m:num>
                                <m:r>
                                  <a:rPr lang="en-US" altLang="zh-TW" i="1">
                                    <a:solidFill>
                                      <a:schemeClr val="tx1"/>
                                    </a:solidFill>
                                    <a:latin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𝜋</m:t>
                                </m:r>
                              </m:num>
                              <m:den>
                                <m:r>
                                  <a:rPr lang="en-US" altLang="zh-TW" i="1">
                                    <a:solidFill>
                                      <a:schemeClr val="tx1"/>
                                    </a:solidFill>
                                    <a:latin typeface="Cambria Math" panose="02040503050406030204" pitchFamily="18" charset="0"/>
                                    <a:ea typeface="Cambria Math" panose="02040503050406030204" pitchFamily="18" charset="0"/>
                                  </a:rPr>
                                  <m:t>𝑎</m:t>
                                </m:r>
                              </m:den>
                            </m:f>
                          </m:e>
                        </m:d>
                      </m:e>
                    </m:d>
                  </m:oMath>
                </a14:m>
                <a:r>
                  <a:rPr lang="en-TW" dirty="0">
                    <a:solidFill>
                      <a:schemeClr val="tx1"/>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501530" y="2439352"/>
                <a:ext cx="5517634" cy="572144"/>
              </a:xfrm>
              <a:prstGeom prst="rect">
                <a:avLst/>
              </a:prstGeom>
              <a:blipFill>
                <a:blip r:embed="rId9"/>
                <a:stretch>
                  <a:fillRect l="-920" t="-178261" b="-2565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D806C1-2915-2580-CF38-2567DDD40107}"/>
                  </a:ext>
                </a:extLst>
              </p:cNvPr>
              <p:cNvSpPr txBox="1"/>
              <p:nvPr/>
            </p:nvSpPr>
            <p:spPr bwMode="auto">
              <a:xfrm>
                <a:off x="522618" y="674798"/>
                <a:ext cx="8216746" cy="369332"/>
              </a:xfrm>
              <a:prstGeom prst="rect">
                <a:avLst/>
              </a:prstGeom>
              <a:noFill/>
              <a:ln w="9525">
                <a:noFill/>
                <a:miter lim="800000"/>
                <a:headEnd/>
                <a:tailEnd/>
              </a:ln>
            </p:spPr>
            <p:txBody>
              <a:bodyPr wrap="square" rtlCol="0">
                <a:spAutoFit/>
              </a:bodyPr>
              <a:lstStyle/>
              <a:p>
                <a:r>
                  <a:rPr lang="en-TW">
                    <a:latin typeface="Times New Roman" pitchFamily="18" charset="0"/>
                    <a:cs typeface="Times New Roman" pitchFamily="18" charset="0"/>
                  </a:rPr>
                  <a:t>計算本徵態一階修正</a:t>
                </a:r>
                <a:r>
                  <a:rPr lang="en-TW" dirty="0">
                    <a:latin typeface="Times New Roman" pitchFamily="18" charset="0"/>
                    <a:cs typeface="Times New Roman" pitchFamily="18" charset="0"/>
                  </a:rPr>
                  <a:t>：代入公式，得到微擾後</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oMath>
                </a14:m>
                <a:r>
                  <a:rPr lang="en-GB" dirty="0" err="1">
                    <a:latin typeface="Times New Roman" pitchFamily="18" charset="0"/>
                    <a:cs typeface="Times New Roman" pitchFamily="18" charset="0"/>
                  </a:rPr>
                  <a:t>態對</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en-TW" dirty="0">
                    <a:latin typeface="Times New Roman" pitchFamily="18" charset="0"/>
                    <a:cs typeface="Times New Roman" pitchFamily="18" charset="0"/>
                  </a:rPr>
                  <a:t>態</a:t>
                </a:r>
                <a:r>
                  <a:rPr lang="en-GB" dirty="0" err="1">
                    <a:latin typeface="Times New Roman" pitchFamily="18" charset="0"/>
                    <a:cs typeface="Times New Roman" pitchFamily="18" charset="0"/>
                  </a:rPr>
                  <a:t>的</a:t>
                </a:r>
                <a:r>
                  <a:rPr lang="en-TW">
                    <a:latin typeface="Times New Roman" pitchFamily="18" charset="0"/>
                    <a:cs typeface="Times New Roman" pitchFamily="18" charset="0"/>
                  </a:rPr>
                  <a:t>修正：</a:t>
                </a:r>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89D806C1-2915-2580-CF38-2567DDD40107}"/>
                  </a:ext>
                </a:extLst>
              </p:cNvPr>
              <p:cNvSpPr txBox="1">
                <a:spLocks noRot="1" noChangeAspect="1" noMove="1" noResize="1" noEditPoints="1" noAdjustHandles="1" noChangeArrowheads="1" noChangeShapeType="1" noTextEdit="1"/>
              </p:cNvSpPr>
              <p:nvPr/>
            </p:nvSpPr>
            <p:spPr bwMode="auto">
              <a:xfrm>
                <a:off x="522618" y="674798"/>
                <a:ext cx="8216746" cy="369332"/>
              </a:xfrm>
              <a:prstGeom prst="rect">
                <a:avLst/>
              </a:prstGeom>
              <a:blipFill>
                <a:blip r:embed="rId10"/>
                <a:stretch>
                  <a:fillRect l="-772" t="-113333" b="-163333"/>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AE9611E-693F-0E4E-6537-20F07AECBFFC}"/>
              </a:ext>
            </a:extLst>
          </p:cNvPr>
          <p:cNvSpPr txBox="1"/>
          <p:nvPr/>
        </p:nvSpPr>
        <p:spPr bwMode="auto">
          <a:xfrm>
            <a:off x="2634242" y="6017695"/>
            <a:ext cx="461823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分母會出現零，使該混雜係數發散。</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973990-E0A9-DD23-C971-8A0AC8951BA1}"/>
                  </a:ext>
                </a:extLst>
              </p:cNvPr>
              <p:cNvSpPr txBox="1"/>
              <p:nvPr/>
            </p:nvSpPr>
            <p:spPr bwMode="auto">
              <a:xfrm>
                <a:off x="573363" y="5919296"/>
                <a:ext cx="1991872" cy="60696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0" smtClean="0">
                          <a:latin typeface="Cambria Math" panose="02040503050406030204" pitchFamily="18" charset="0"/>
                        </a:rPr>
                        <m:t>=0</m:t>
                      </m:r>
                    </m:oMath>
                  </m:oMathPara>
                </a14:m>
                <a:endParaRPr lang="en-TW" dirty="0"/>
              </a:p>
            </p:txBody>
          </p:sp>
        </mc:Choice>
        <mc:Fallback xmlns="">
          <p:sp>
            <p:nvSpPr>
              <p:cNvPr id="17" name="TextBox 16">
                <a:extLst>
                  <a:ext uri="{FF2B5EF4-FFF2-40B4-BE49-F238E27FC236}">
                    <a16:creationId xmlns:a16="http://schemas.microsoft.com/office/drawing/2014/main" id="{9B973990-E0A9-DD23-C971-8A0AC8951BA1}"/>
                  </a:ext>
                </a:extLst>
              </p:cNvPr>
              <p:cNvSpPr txBox="1">
                <a:spLocks noRot="1" noChangeAspect="1" noMove="1" noResize="1" noEditPoints="1" noAdjustHandles="1" noChangeArrowheads="1" noChangeShapeType="1" noTextEdit="1"/>
              </p:cNvSpPr>
              <p:nvPr/>
            </p:nvSpPr>
            <p:spPr bwMode="auto">
              <a:xfrm>
                <a:off x="573363" y="5919296"/>
                <a:ext cx="1991872" cy="606961"/>
              </a:xfrm>
              <a:prstGeom prst="rect">
                <a:avLst/>
              </a:prstGeom>
              <a:blipFill>
                <a:blip r:embed="rId11"/>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D79C35-7632-0C61-492C-D599A57FA8C8}"/>
                  </a:ext>
                </a:extLst>
              </p:cNvPr>
              <p:cNvSpPr txBox="1"/>
              <p:nvPr/>
            </p:nvSpPr>
            <p:spPr bwMode="auto">
              <a:xfrm>
                <a:off x="6806161" y="1623903"/>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8D79C35-7632-0C61-492C-D599A57FA8C8}"/>
                  </a:ext>
                </a:extLst>
              </p:cNvPr>
              <p:cNvSpPr txBox="1">
                <a:spLocks noRot="1" noChangeAspect="1" noMove="1" noResize="1" noEditPoints="1" noAdjustHandles="1" noChangeArrowheads="1" noChangeShapeType="1" noTextEdit="1"/>
              </p:cNvSpPr>
              <p:nvPr/>
            </p:nvSpPr>
            <p:spPr bwMode="auto">
              <a:xfrm>
                <a:off x="6806161" y="1623903"/>
                <a:ext cx="253916" cy="404726"/>
              </a:xfrm>
              <a:prstGeom prst="rect">
                <a:avLst/>
              </a:prstGeom>
              <a:blipFill>
                <a:blip r:embed="rId12"/>
                <a:stretch>
                  <a:fillRect l="-14286" t="-3030" r="-9524" b="-12121"/>
                </a:stretch>
              </a:blipFill>
              <a:ln w="9525">
                <a:noFill/>
                <a:miter lim="800000"/>
                <a:headEnd/>
                <a:tailEnd/>
              </a:ln>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D9203F30-5968-7245-5756-4B7AAADD9067}"/>
              </a:ext>
            </a:extLst>
          </p:cNvPr>
          <p:cNvCxnSpPr>
            <a:cxnSpLocks/>
          </p:cNvCxnSpPr>
          <p:nvPr/>
        </p:nvCxnSpPr>
        <p:spPr>
          <a:xfrm>
            <a:off x="6091142" y="2044960"/>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B7811B6-8862-0860-071A-AF30273C9A24}"/>
              </a:ext>
            </a:extLst>
          </p:cNvPr>
          <p:cNvSpPr/>
          <p:nvPr/>
        </p:nvSpPr>
        <p:spPr>
          <a:xfrm>
            <a:off x="6047667" y="197423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B5E1A822-FEC8-D5CE-EB15-3EB736C8E279}"/>
              </a:ext>
            </a:extLst>
          </p:cNvPr>
          <p:cNvSpPr/>
          <p:nvPr/>
        </p:nvSpPr>
        <p:spPr>
          <a:xfrm>
            <a:off x="7856488" y="2867496"/>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469BE1C3-9DF6-DAC5-E4CE-7E3B8C5324E3}"/>
              </a:ext>
            </a:extLst>
          </p:cNvPr>
          <p:cNvSpPr/>
          <p:nvPr/>
        </p:nvSpPr>
        <p:spPr>
          <a:xfrm>
            <a:off x="6372200" y="2337638"/>
            <a:ext cx="1728192" cy="28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Connector 13">
            <a:extLst>
              <a:ext uri="{FF2B5EF4-FFF2-40B4-BE49-F238E27FC236}">
                <a16:creationId xmlns:a16="http://schemas.microsoft.com/office/drawing/2014/main" id="{6B7C914D-E684-6FAE-B9C7-400648D2B90B}"/>
              </a:ext>
            </a:extLst>
          </p:cNvPr>
          <p:cNvCxnSpPr>
            <a:cxnSpLocks/>
          </p:cNvCxnSpPr>
          <p:nvPr/>
        </p:nvCxnSpPr>
        <p:spPr>
          <a:xfrm>
            <a:off x="7928488" y="1915872"/>
            <a:ext cx="0" cy="158681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F23686-7B89-2210-27E0-EE58EBCB34F4}"/>
              </a:ext>
            </a:extLst>
          </p:cNvPr>
          <p:cNvCxnSpPr>
            <a:cxnSpLocks/>
            <a:endCxn id="10" idx="2"/>
          </p:cNvCxnSpPr>
          <p:nvPr/>
        </p:nvCxnSpPr>
        <p:spPr>
          <a:xfrm>
            <a:off x="6202373" y="2152755"/>
            <a:ext cx="1654115" cy="786741"/>
          </a:xfrm>
          <a:prstGeom prst="line">
            <a:avLst/>
          </a:prstGeom>
          <a:ln>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Up Arrow 23">
            <a:extLst>
              <a:ext uri="{FF2B5EF4-FFF2-40B4-BE49-F238E27FC236}">
                <a16:creationId xmlns:a16="http://schemas.microsoft.com/office/drawing/2014/main" id="{E7D48C11-D124-A272-6E79-715B9324C1C9}"/>
              </a:ext>
            </a:extLst>
          </p:cNvPr>
          <p:cNvSpPr/>
          <p:nvPr/>
        </p:nvSpPr>
        <p:spPr>
          <a:xfrm>
            <a:off x="5868144" y="1771437"/>
            <a:ext cx="151020" cy="2483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74510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5" grpId="0"/>
      <p:bldP spid="8" grpId="0"/>
      <p:bldP spid="9" grpId="0"/>
      <p:bldP spid="15"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72317" y="968828"/>
                <a:ext cx="397169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72317" y="968828"/>
                <a:ext cx="3971691" cy="874022"/>
              </a:xfrm>
              <a:prstGeom prst="rect">
                <a:avLst/>
              </a:prstGeom>
              <a:blipFill>
                <a:blip r:embed="rId2"/>
                <a:stretch>
                  <a:fillRect t="-98551" b="-149275"/>
                </a:stretch>
              </a:blipFill>
              <a:ln>
                <a:noFill/>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137595DD-90D9-D42F-EC11-12A993D1A9DF}"/>
              </a:ext>
            </a:extLst>
          </p:cNvPr>
          <p:cNvSpPr txBox="1"/>
          <p:nvPr/>
        </p:nvSpPr>
        <p:spPr bwMode="auto">
          <a:xfrm>
            <a:off x="644379" y="2433712"/>
            <a:ext cx="31320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能量一階修正，代入公式 ：</a:t>
            </a:r>
          </a:p>
        </p:txBody>
      </p:sp>
      <mc:AlternateContent xmlns:mc="http://schemas.openxmlformats.org/markup-compatibility/2006" xmlns:a14="http://schemas.microsoft.com/office/drawing/2010/main">
        <mc:Choice Requires="a14">
          <p:sp>
            <p:nvSpPr>
              <p:cNvPr id="18" name="文字方塊 29">
                <a:extLst>
                  <a:ext uri="{FF2B5EF4-FFF2-40B4-BE49-F238E27FC236}">
                    <a16:creationId xmlns:a16="http://schemas.microsoft.com/office/drawing/2014/main" id="{7D8D4B9E-5949-0394-CD35-C5E3548BF8A4}"/>
                  </a:ext>
                </a:extLst>
              </p:cNvPr>
              <p:cNvSpPr txBox="1"/>
              <p:nvPr/>
            </p:nvSpPr>
            <p:spPr bwMode="auto">
              <a:xfrm>
                <a:off x="3707799" y="2419509"/>
                <a:ext cx="2083098" cy="425181"/>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𝑛</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oMath>
                  </m:oMathPara>
                </a14:m>
                <a:endParaRPr lang="zh-TW" altLang="en-US" dirty="0"/>
              </a:p>
            </p:txBody>
          </p:sp>
        </mc:Choice>
        <mc:Fallback xmlns="">
          <p:sp>
            <p:nvSpPr>
              <p:cNvPr id="18" name="文字方塊 29">
                <a:extLst>
                  <a:ext uri="{FF2B5EF4-FFF2-40B4-BE49-F238E27FC236}">
                    <a16:creationId xmlns:a16="http://schemas.microsoft.com/office/drawing/2014/main" id="{7D8D4B9E-5949-0394-CD35-C5E3548BF8A4}"/>
                  </a:ext>
                </a:extLst>
              </p:cNvPr>
              <p:cNvSpPr txBox="1">
                <a:spLocks noRot="1" noChangeAspect="1" noMove="1" noResize="1" noEditPoints="1" noAdjustHandles="1" noChangeArrowheads="1" noChangeShapeType="1" noTextEdit="1"/>
              </p:cNvSpPr>
              <p:nvPr/>
            </p:nvSpPr>
            <p:spPr bwMode="auto">
              <a:xfrm>
                <a:off x="3707799" y="2419509"/>
                <a:ext cx="2083098" cy="425181"/>
              </a:xfrm>
              <a:prstGeom prst="rect">
                <a:avLst/>
              </a:prstGeom>
              <a:blipFill>
                <a:blip r:embed="rId3"/>
                <a:stretch>
                  <a:fillRect t="-80000" r="-8434" b="-14285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29">
                <a:extLst>
                  <a:ext uri="{FF2B5EF4-FFF2-40B4-BE49-F238E27FC236}">
                    <a16:creationId xmlns:a16="http://schemas.microsoft.com/office/drawing/2014/main" id="{73687501-E35C-0264-63D7-4D8CBFB1834D}"/>
                  </a:ext>
                </a:extLst>
              </p:cNvPr>
              <p:cNvSpPr txBox="1"/>
              <p:nvPr/>
            </p:nvSpPr>
            <p:spPr bwMode="auto">
              <a:xfrm>
                <a:off x="674766" y="3005198"/>
                <a:ext cx="5769441" cy="84760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b="0" i="1" smtClean="0">
                          <a:latin typeface="Cambria Math" panose="02040503050406030204" pitchFamily="18" charset="0"/>
                          <a:ea typeface="Cambria Math"/>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ea typeface="Cambria Math"/>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b="0" i="1" smtClean="0">
                                      <a:latin typeface="Cambria Math" panose="02040503050406030204" pitchFamily="18" charset="0"/>
                                    </a:rPr>
                                    <m:t>𝑘</m:t>
                                  </m:r>
                                </m:e>
                              </m:d>
                            </m:e>
                          </m:d>
                        </m:e>
                      </m:nary>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=0</m:t>
                      </m:r>
                    </m:oMath>
                  </m:oMathPara>
                </a14:m>
                <a:endParaRPr lang="zh-TW" altLang="en-US" dirty="0"/>
              </a:p>
            </p:txBody>
          </p:sp>
        </mc:Choice>
        <mc:Fallback xmlns="">
          <p:sp>
            <p:nvSpPr>
              <p:cNvPr id="19" name="文字方塊 29">
                <a:extLst>
                  <a:ext uri="{FF2B5EF4-FFF2-40B4-BE49-F238E27FC236}">
                    <a16:creationId xmlns:a16="http://schemas.microsoft.com/office/drawing/2014/main" id="{73687501-E35C-0264-63D7-4D8CBFB1834D}"/>
                  </a:ext>
                </a:extLst>
              </p:cNvPr>
              <p:cNvSpPr txBox="1">
                <a:spLocks noRot="1" noChangeAspect="1" noMove="1" noResize="1" noEditPoints="1" noAdjustHandles="1" noChangeArrowheads="1" noChangeShapeType="1" noTextEdit="1"/>
              </p:cNvSpPr>
              <p:nvPr/>
            </p:nvSpPr>
            <p:spPr bwMode="auto">
              <a:xfrm>
                <a:off x="674766" y="3005198"/>
                <a:ext cx="5769441" cy="847604"/>
              </a:xfrm>
              <a:prstGeom prst="rect">
                <a:avLst/>
              </a:prstGeom>
              <a:blipFill>
                <a:blip r:embed="rId4"/>
                <a:stretch>
                  <a:fillRect t="-100000" b="-1529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6">
                <a:extLst>
                  <a:ext uri="{FF2B5EF4-FFF2-40B4-BE49-F238E27FC236}">
                    <a16:creationId xmlns:a16="http://schemas.microsoft.com/office/drawing/2014/main" id="{A638D346-089B-D54C-AABE-01434DE3FECD}"/>
                  </a:ext>
                </a:extLst>
              </p:cNvPr>
              <p:cNvSpPr txBox="1"/>
              <p:nvPr/>
            </p:nvSpPr>
            <p:spPr bwMode="auto">
              <a:xfrm>
                <a:off x="674767" y="4013310"/>
                <a:ext cx="1656184"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21" name="文字方塊 6">
                <a:extLst>
                  <a:ext uri="{FF2B5EF4-FFF2-40B4-BE49-F238E27FC236}">
                    <a16:creationId xmlns:a16="http://schemas.microsoft.com/office/drawing/2014/main" id="{A638D346-089B-D54C-AABE-01434DE3FECD}"/>
                  </a:ext>
                </a:extLst>
              </p:cNvPr>
              <p:cNvSpPr txBox="1">
                <a:spLocks noRot="1" noChangeAspect="1" noMove="1" noResize="1" noEditPoints="1" noAdjustHandles="1" noChangeArrowheads="1" noChangeShapeType="1" noTextEdit="1"/>
              </p:cNvSpPr>
              <p:nvPr/>
            </p:nvSpPr>
            <p:spPr bwMode="auto">
              <a:xfrm>
                <a:off x="674767" y="4013310"/>
                <a:ext cx="1656184" cy="648126"/>
              </a:xfrm>
              <a:prstGeom prst="rect">
                <a:avLst/>
              </a:prstGeom>
              <a:blipFill>
                <a:blip r:embed="rId5"/>
                <a:stretch>
                  <a:fillRect b="-3774"/>
                </a:stretch>
              </a:blipFill>
              <a:ln>
                <a:noFill/>
              </a:ln>
            </p:spPr>
            <p:txBody>
              <a:bodyPr/>
              <a:lstStyle/>
              <a:p>
                <a:r>
                  <a:rPr lang="en-TW">
                    <a:noFill/>
                  </a:rPr>
                  <a:t> </a:t>
                </a:r>
              </a:p>
            </p:txBody>
          </p:sp>
        </mc:Fallback>
      </mc:AlternateContent>
      <p:sp>
        <p:nvSpPr>
          <p:cNvPr id="22" name="TextBox 21">
            <a:extLst>
              <a:ext uri="{FF2B5EF4-FFF2-40B4-BE49-F238E27FC236}">
                <a16:creationId xmlns:a16="http://schemas.microsoft.com/office/drawing/2014/main" id="{D0132DA8-C21E-6129-647A-635B3A597082}"/>
              </a:ext>
            </a:extLst>
          </p:cNvPr>
          <p:cNvSpPr txBox="1"/>
          <p:nvPr/>
        </p:nvSpPr>
        <p:spPr bwMode="auto">
          <a:xfrm>
            <a:off x="674767" y="4805398"/>
            <a:ext cx="504056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因此似乎電子還是處於自由狀態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6BCEFE-EF75-652E-AC10-00C7D7832404}"/>
                  </a:ext>
                </a:extLst>
              </p:cNvPr>
              <p:cNvSpPr txBox="1"/>
              <p:nvPr/>
            </p:nvSpPr>
            <p:spPr bwMode="auto">
              <a:xfrm>
                <a:off x="4669497" y="1163080"/>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2" name="TextBox 1">
                <a:extLst>
                  <a:ext uri="{FF2B5EF4-FFF2-40B4-BE49-F238E27FC236}">
                    <a16:creationId xmlns:a16="http://schemas.microsoft.com/office/drawing/2014/main" id="{C46BCEFE-EF75-652E-AC10-00C7D7832404}"/>
                  </a:ext>
                </a:extLst>
              </p:cNvPr>
              <p:cNvSpPr txBox="1">
                <a:spLocks noRot="1" noChangeAspect="1" noMove="1" noResize="1" noEditPoints="1" noAdjustHandles="1" noChangeArrowheads="1" noChangeShapeType="1" noTextEdit="1"/>
              </p:cNvSpPr>
              <p:nvPr/>
            </p:nvSpPr>
            <p:spPr bwMode="auto">
              <a:xfrm>
                <a:off x="4669497" y="1163080"/>
                <a:ext cx="4366999" cy="485518"/>
              </a:xfrm>
              <a:prstGeom prst="rect">
                <a:avLst/>
              </a:prstGeom>
              <a:blipFill>
                <a:blip r:embed="rId6"/>
                <a:stretch>
                  <a:fillRect l="-1159" b="-5128"/>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1D83CC81-9E83-5D25-0451-D6A8440BAACA}"/>
              </a:ext>
            </a:extLst>
          </p:cNvPr>
          <p:cNvPicPr>
            <a:picLocks noChangeAspect="1"/>
          </p:cNvPicPr>
          <p:nvPr/>
        </p:nvPicPr>
        <p:blipFill>
          <a:blip r:embed="rId7"/>
          <a:stretch>
            <a:fillRect/>
          </a:stretch>
        </p:blipFill>
        <p:spPr>
          <a:xfrm>
            <a:off x="4788024" y="4201290"/>
            <a:ext cx="2384042" cy="21374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ABFB5-6E7E-5CE9-69BB-C92C236AF8BA}"/>
                  </a:ext>
                </a:extLst>
              </p:cNvPr>
              <p:cNvSpPr txBox="1"/>
              <p:nvPr/>
            </p:nvSpPr>
            <p:spPr bwMode="auto">
              <a:xfrm>
                <a:off x="4355977" y="388974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7" name="TextBox 6">
                <a:extLst>
                  <a:ext uri="{FF2B5EF4-FFF2-40B4-BE49-F238E27FC236}">
                    <a16:creationId xmlns:a16="http://schemas.microsoft.com/office/drawing/2014/main" id="{22EABFB5-6E7E-5CE9-69BB-C92C236AF8BA}"/>
                  </a:ext>
                </a:extLst>
              </p:cNvPr>
              <p:cNvSpPr txBox="1">
                <a:spLocks noRot="1" noChangeAspect="1" noMove="1" noResize="1" noEditPoints="1" noAdjustHandles="1" noChangeArrowheads="1" noChangeShapeType="1" noTextEdit="1"/>
              </p:cNvSpPr>
              <p:nvPr/>
            </p:nvSpPr>
            <p:spPr bwMode="auto">
              <a:xfrm>
                <a:off x="4355977" y="3889748"/>
                <a:ext cx="4001635" cy="439351"/>
              </a:xfrm>
              <a:prstGeom prst="rect">
                <a:avLst/>
              </a:prstGeom>
              <a:blipFill>
                <a:blip r:embed="rId8"/>
                <a:stretch>
                  <a:fillRect l="-1582" b="-20000"/>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CF06825-5667-41EB-ED4B-B7F73FD3E3DF}"/>
              </a:ext>
            </a:extLst>
          </p:cNvPr>
          <p:cNvSpPr txBox="1"/>
          <p:nvPr/>
        </p:nvSpPr>
        <p:spPr bwMode="auto">
          <a:xfrm>
            <a:off x="672317" y="5517232"/>
            <a:ext cx="28195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但這個結果不完全對！</a:t>
            </a:r>
          </a:p>
        </p:txBody>
      </p:sp>
    </p:spTree>
    <p:extLst>
      <p:ext uri="{BB962C8B-B14F-4D97-AF65-F5344CB8AC3E}">
        <p14:creationId xmlns:p14="http://schemas.microsoft.com/office/powerpoint/2010/main" val="2277013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1CBB562A-714A-33F8-C255-FF265AE5CB6A}"/>
                  </a:ext>
                </a:extLst>
              </p:cNvPr>
              <p:cNvSpPr txBox="1"/>
              <p:nvPr/>
            </p:nvSpPr>
            <p:spPr bwMode="auto">
              <a:xfrm>
                <a:off x="600376" y="714735"/>
                <a:ext cx="4245761" cy="87402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r>
                                    <a:rPr lang="en-US" altLang="zh-TW" i="1">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e>
                      </m:nary>
                    </m:oMath>
                  </m:oMathPara>
                </a14:m>
                <a:endParaRPr lang="zh-TW" altLang="en-US" sz="1800" dirty="0"/>
              </a:p>
            </p:txBody>
          </p:sp>
        </mc:Choice>
        <mc:Fallback xmlns="">
          <p:sp>
            <p:nvSpPr>
              <p:cNvPr id="10" name="文字方塊 6">
                <a:extLst>
                  <a:ext uri="{FF2B5EF4-FFF2-40B4-BE49-F238E27FC236}">
                    <a16:creationId xmlns:a16="http://schemas.microsoft.com/office/drawing/2014/main" id="{1CBB562A-714A-33F8-C255-FF265AE5CB6A}"/>
                  </a:ext>
                </a:extLst>
              </p:cNvPr>
              <p:cNvSpPr txBox="1">
                <a:spLocks noRot="1" noChangeAspect="1" noMove="1" noResize="1" noEditPoints="1" noAdjustHandles="1" noChangeArrowheads="1" noChangeShapeType="1" noTextEdit="1"/>
              </p:cNvSpPr>
              <p:nvPr/>
            </p:nvSpPr>
            <p:spPr bwMode="auto">
              <a:xfrm>
                <a:off x="600376" y="714735"/>
                <a:ext cx="4245761" cy="874022"/>
              </a:xfrm>
              <a:prstGeom prst="rect">
                <a:avLst/>
              </a:prstGeom>
              <a:blipFill>
                <a:blip r:embed="rId2"/>
                <a:stretch>
                  <a:fillRect t="-97143" b="-14571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365C47-A112-4236-6712-652A6B7B4549}"/>
                  </a:ext>
                </a:extLst>
              </p:cNvPr>
              <p:cNvSpPr txBox="1"/>
              <p:nvPr/>
            </p:nvSpPr>
            <p:spPr bwMode="auto">
              <a:xfrm>
                <a:off x="568220" y="1918934"/>
                <a:ext cx="427791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代入公式，得到微擾後的平面波態</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oMath>
                </a14:m>
                <a:r>
                  <a:rPr lang="en-TW" dirty="0">
                    <a:latin typeface="Times New Roman" pitchFamily="18" charset="0"/>
                    <a:cs typeface="Times New Roman" pitchFamily="18" charset="0"/>
                  </a:rPr>
                  <a:t>：</a:t>
                </a:r>
              </a:p>
            </p:txBody>
          </p:sp>
        </mc:Choice>
        <mc:Fallback xmlns="">
          <p:sp>
            <p:nvSpPr>
              <p:cNvPr id="11" name="TextBox 10">
                <a:extLst>
                  <a:ext uri="{FF2B5EF4-FFF2-40B4-BE49-F238E27FC236}">
                    <a16:creationId xmlns:a16="http://schemas.microsoft.com/office/drawing/2014/main" id="{07365C47-A112-4236-6712-652A6B7B4549}"/>
                  </a:ext>
                </a:extLst>
              </p:cNvPr>
              <p:cNvSpPr txBox="1">
                <a:spLocks noRot="1" noChangeAspect="1" noMove="1" noResize="1" noEditPoints="1" noAdjustHandles="1" noChangeArrowheads="1" noChangeShapeType="1" noTextEdit="1"/>
              </p:cNvSpPr>
              <p:nvPr/>
            </p:nvSpPr>
            <p:spPr bwMode="auto">
              <a:xfrm>
                <a:off x="568220" y="1918934"/>
                <a:ext cx="4277917" cy="369332"/>
              </a:xfrm>
              <a:prstGeom prst="rect">
                <a:avLst/>
              </a:prstGeom>
              <a:blipFill>
                <a:blip r:embed="rId3"/>
                <a:stretch>
                  <a:fillRect l="-1183" t="-117241" b="-17586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29">
                <a:extLst>
                  <a:ext uri="{FF2B5EF4-FFF2-40B4-BE49-F238E27FC236}">
                    <a16:creationId xmlns:a16="http://schemas.microsoft.com/office/drawing/2014/main" id="{E4345433-150E-5AB0-43FA-4A4AF6E86A20}"/>
                  </a:ext>
                </a:extLst>
              </p:cNvPr>
              <p:cNvSpPr txBox="1"/>
              <p:nvPr/>
            </p:nvSpPr>
            <p:spPr bwMode="auto">
              <a:xfrm>
                <a:off x="579676" y="2496235"/>
                <a:ext cx="7183572" cy="970394"/>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𝐾</m:t>
                              </m:r>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b="0" i="1" smtClean="0">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𝑞</m:t>
                                  </m:r>
                                </m:e>
                              </m:d>
                            </m:e>
                          </m:d>
                        </m:e>
                      </m:nary>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ea typeface="Cambria Math"/>
                            </a:rPr>
                          </m:ctrlPr>
                        </m:naryPr>
                        <m:sub>
                          <m:r>
                            <a:rPr lang="en-US" altLang="zh-TW" i="1">
                              <a:latin typeface="Cambria Math" panose="02040503050406030204" pitchFamily="18" charset="0"/>
                              <a:ea typeface="Cambria Math"/>
                            </a:rPr>
                            <m:t>𝑞</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𝑘</m:t>
                          </m:r>
                        </m:sub>
                        <m:sup/>
                        <m:e>
                          <m:f>
                            <m:fPr>
                              <m:ctrlPr>
                                <a:rPr lang="en-US" altLang="zh-TW" i="1">
                                  <a:latin typeface="Cambria Math" panose="02040503050406030204" pitchFamily="18" charset="0"/>
                                  <a:ea typeface="Cambria Math"/>
                                </a:rPr>
                              </m:ctrlPr>
                            </m:fPr>
                            <m:num>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d>
                                    <m:dPr>
                                      <m:begChr m:val="["/>
                                      <m:endChr m:val="]"/>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r>
                                            <a:rPr lang="en-US" altLang="zh-TW" i="1">
                                              <a:latin typeface="Cambria Math" panose="02040503050406030204" pitchFamily="18" charset="0"/>
                                            </a:rPr>
                                            <m:t>−</m:t>
                                          </m:r>
                                          <m:r>
                                            <a:rPr lang="en-US" altLang="zh-TW" i="1">
                                              <a:latin typeface="Cambria Math" panose="02040503050406030204" pitchFamily="18" charset="0"/>
                                            </a:rPr>
                                            <m:t>𝑞</m:t>
                                          </m:r>
                                        </m:e>
                                      </m:d>
                                    </m:e>
                                  </m:d>
                                </m:e>
                              </m:nary>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𝑞</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𝑞</m:t>
                                  </m:r>
                                </m:e>
                              </m:d>
                            </m:e>
                          </m:d>
                        </m:e>
                      </m:nary>
                    </m:oMath>
                  </m:oMathPara>
                </a14:m>
                <a:endParaRPr lang="zh-TW" altLang="en-US" dirty="0"/>
              </a:p>
            </p:txBody>
          </p:sp>
        </mc:Choice>
        <mc:Fallback xmlns="">
          <p:sp>
            <p:nvSpPr>
              <p:cNvPr id="12" name="文字方塊 29">
                <a:extLst>
                  <a:ext uri="{FF2B5EF4-FFF2-40B4-BE49-F238E27FC236}">
                    <a16:creationId xmlns:a16="http://schemas.microsoft.com/office/drawing/2014/main" id="{E4345433-150E-5AB0-43FA-4A4AF6E86A20}"/>
                  </a:ext>
                </a:extLst>
              </p:cNvPr>
              <p:cNvSpPr txBox="1">
                <a:spLocks noRot="1" noChangeAspect="1" noMove="1" noResize="1" noEditPoints="1" noAdjustHandles="1" noChangeArrowheads="1" noChangeShapeType="1" noTextEdit="1"/>
              </p:cNvSpPr>
              <p:nvPr/>
            </p:nvSpPr>
            <p:spPr bwMode="auto">
              <a:xfrm>
                <a:off x="579676" y="2496235"/>
                <a:ext cx="7183572" cy="970394"/>
              </a:xfrm>
              <a:prstGeom prst="rect">
                <a:avLst/>
              </a:prstGeom>
              <a:blipFill>
                <a:blip r:embed="rId4"/>
                <a:stretch>
                  <a:fillRect l="-2822" t="-78205" r="-1764" b="-12948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9">
                <a:extLst>
                  <a:ext uri="{FF2B5EF4-FFF2-40B4-BE49-F238E27FC236}">
                    <a16:creationId xmlns:a16="http://schemas.microsoft.com/office/drawing/2014/main" id="{495BF237-30B8-015C-8C71-3DB685F3B9CF}"/>
                  </a:ext>
                </a:extLst>
              </p:cNvPr>
              <p:cNvSpPr txBox="1"/>
              <p:nvPr/>
            </p:nvSpPr>
            <p:spPr bwMode="auto">
              <a:xfrm>
                <a:off x="4733585" y="1648938"/>
                <a:ext cx="3690168" cy="771750"/>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zh-TW" altLang="el-GR" i="1">
                                      <a:latin typeface="Cambria Math"/>
                                      <a:ea typeface="Cambria Math"/>
                                    </a:rPr>
                                    <m:t>𝜓</m:t>
                                  </m:r>
                                </m:e>
                                <m:sub>
                                  <m:r>
                                    <a:rPr lang="en-US" altLang="zh-TW" b="0" i="1" smtClean="0">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nary>
                        <m:naryPr>
                          <m:chr m:val="∑"/>
                          <m:supHide m:val="on"/>
                          <m:ctrlPr>
                            <a:rPr lang="en-US" altLang="zh-TW" i="1">
                              <a:latin typeface="Cambria Math" panose="02040503050406030204" pitchFamily="18" charset="0"/>
                              <a:ea typeface="Cambria Math"/>
                            </a:rPr>
                          </m:ctrlPr>
                        </m:naryPr>
                        <m:sub>
                          <m:r>
                            <m:rPr>
                              <m:brk m:alnAt="7"/>
                            </m:rPr>
                            <a:rPr lang="en-US" altLang="zh-TW" i="1">
                              <a:latin typeface="Cambria Math" panose="02040503050406030204" pitchFamily="18" charset="0"/>
                              <a:ea typeface="Cambria Math"/>
                            </a:rPr>
                            <m:t>𝑘</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ub>
                        <m:sup/>
                        <m:e>
                          <m:f>
                            <m:fPr>
                              <m:ctrlPr>
                                <a:rPr lang="en-US" altLang="zh-TW" i="1">
                                  <a:latin typeface="Cambria Math" panose="02040503050406030204" pitchFamily="18" charset="0"/>
                                  <a:ea typeface="Cambria Math"/>
                                </a:rPr>
                              </m:ctrlPr>
                            </m:fPr>
                            <m:num>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𝑘</m:t>
                                          </m:r>
                                        </m:sub>
                                      </m:sSub>
                                    </m:e>
                                  </m:d>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𝐻</m:t>
                                  </m:r>
                                </m:e>
                                <m:sub>
                                  <m:r>
                                    <a:rPr lang="en-US" altLang="zh-TW" i="1">
                                      <a:latin typeface="Cambria Math" panose="02040503050406030204" pitchFamily="18" charset="0"/>
                                      <a:ea typeface="Cambria Math" panose="02040503050406030204"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a:rPr>
                                            <m:t>𝑛</m:t>
                                          </m:r>
                                        </m:sub>
                                      </m:sSub>
                                    </m:e>
                                  </m:d>
                                </m:e>
                              </m:d>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ea typeface="Cambria Math" panose="02040503050406030204" pitchFamily="18" charset="0"/>
                                        </a:rPr>
                                        <m:t>𝑘</m:t>
                                      </m:r>
                                    </m:sub>
                                  </m:sSub>
                                </m:e>
                              </m:d>
                            </m:e>
                          </m:d>
                        </m:e>
                      </m:nary>
                    </m:oMath>
                  </m:oMathPara>
                </a14:m>
                <a:endParaRPr lang="zh-TW" altLang="en-US" dirty="0"/>
              </a:p>
            </p:txBody>
          </p:sp>
        </mc:Choice>
        <mc:Fallback xmlns="">
          <p:sp>
            <p:nvSpPr>
              <p:cNvPr id="15" name="文字方塊 29">
                <a:extLst>
                  <a:ext uri="{FF2B5EF4-FFF2-40B4-BE49-F238E27FC236}">
                    <a16:creationId xmlns:a16="http://schemas.microsoft.com/office/drawing/2014/main" id="{495BF237-30B8-015C-8C71-3DB685F3B9CF}"/>
                  </a:ext>
                </a:extLst>
              </p:cNvPr>
              <p:cNvSpPr txBox="1">
                <a:spLocks noRot="1" noChangeAspect="1" noMove="1" noResize="1" noEditPoints="1" noAdjustHandles="1" noChangeArrowheads="1" noChangeShapeType="1" noTextEdit="1"/>
              </p:cNvSpPr>
              <p:nvPr/>
            </p:nvSpPr>
            <p:spPr bwMode="auto">
              <a:xfrm>
                <a:off x="4733585" y="1648938"/>
                <a:ext cx="3690168" cy="771750"/>
              </a:xfrm>
              <a:prstGeom prst="rect">
                <a:avLst/>
              </a:prstGeom>
              <a:blipFill>
                <a:blip r:embed="rId5"/>
                <a:stretch>
                  <a:fillRect l="-6849" t="-117742" r="-4795" b="-16774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29">
                <a:extLst>
                  <a:ext uri="{FF2B5EF4-FFF2-40B4-BE49-F238E27FC236}">
                    <a16:creationId xmlns:a16="http://schemas.microsoft.com/office/drawing/2014/main" id="{C44AEE76-A529-C071-1921-1D3B2658CD5C}"/>
                  </a:ext>
                </a:extLst>
              </p:cNvPr>
              <p:cNvSpPr txBox="1"/>
              <p:nvPr/>
            </p:nvSpPr>
            <p:spPr bwMode="auto">
              <a:xfrm>
                <a:off x="600376" y="3928051"/>
                <a:ext cx="3596202" cy="1010533"/>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𝑛</m:t>
                          </m:r>
                          <m:r>
                            <a:rPr lang="en-US" altLang="zh-TW" i="1">
                              <a:latin typeface="Cambria Math" panose="02040503050406030204" pitchFamily="18" charset="0"/>
                            </a:rPr>
                            <m:t>=−∞</m:t>
                          </m:r>
                        </m:sub>
                        <m:sup>
                          <m:r>
                            <a:rPr lang="en-US" altLang="zh-TW" i="1">
                              <a:latin typeface="Cambria Math" panose="02040503050406030204" pitchFamily="18" charset="0"/>
                              <a:ea typeface="Cambria Math" panose="02040503050406030204" pitchFamily="18" charset="0"/>
                            </a:rPr>
                            <m:t>∞</m:t>
                          </m:r>
                        </m:sup>
                        <m:e>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num>
                            <m:den>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den>
                          </m:f>
                        </m:e>
                      </m:nary>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m:oMathPara>
                </a14:m>
                <a:endParaRPr lang="zh-TW" altLang="en-US" dirty="0"/>
              </a:p>
            </p:txBody>
          </p:sp>
        </mc:Choice>
        <mc:Fallback xmlns="">
          <p:sp>
            <p:nvSpPr>
              <p:cNvPr id="16" name="文字方塊 29">
                <a:extLst>
                  <a:ext uri="{FF2B5EF4-FFF2-40B4-BE49-F238E27FC236}">
                    <a16:creationId xmlns:a16="http://schemas.microsoft.com/office/drawing/2014/main" id="{C44AEE76-A529-C071-1921-1D3B2658CD5C}"/>
                  </a:ext>
                </a:extLst>
              </p:cNvPr>
              <p:cNvSpPr txBox="1">
                <a:spLocks noRot="1" noChangeAspect="1" noMove="1" noResize="1" noEditPoints="1" noAdjustHandles="1" noChangeArrowheads="1" noChangeShapeType="1" noTextEdit="1"/>
              </p:cNvSpPr>
              <p:nvPr/>
            </p:nvSpPr>
            <p:spPr bwMode="auto">
              <a:xfrm>
                <a:off x="600376" y="3928051"/>
                <a:ext cx="3596202" cy="1010533"/>
              </a:xfrm>
              <a:prstGeom prst="rect">
                <a:avLst/>
              </a:prstGeom>
              <a:blipFill>
                <a:blip r:embed="rId6"/>
                <a:stretch>
                  <a:fillRect l="-8099" t="-92500" r="-15845" b="-125000"/>
                </a:stretch>
              </a:blipFill>
              <a:ln>
                <a:noFill/>
              </a:ln>
            </p:spPr>
            <p:txBody>
              <a:bodyPr/>
              <a:lstStyle/>
              <a:p>
                <a:r>
                  <a:rPr lang="en-TW">
                    <a:noFill/>
                  </a:rPr>
                  <a:t> </a:t>
                </a:r>
              </a:p>
            </p:txBody>
          </p:sp>
        </mc:Fallback>
      </mc:AlternateContent>
      <p:sp>
        <p:nvSpPr>
          <p:cNvPr id="20" name="TextBox 19">
            <a:extLst>
              <a:ext uri="{FF2B5EF4-FFF2-40B4-BE49-F238E27FC236}">
                <a16:creationId xmlns:a16="http://schemas.microsoft.com/office/drawing/2014/main" id="{2B6E0BB7-9819-1355-5CFA-C1984B748BAE}"/>
              </a:ext>
            </a:extLst>
          </p:cNvPr>
          <p:cNvSpPr txBox="1"/>
          <p:nvPr/>
        </p:nvSpPr>
        <p:spPr bwMode="auto">
          <a:xfrm>
            <a:off x="564876" y="5494160"/>
            <a:ext cx="670245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但此式在某些波數，分母會出現零，使該係數發散，例如：</a:t>
            </a:r>
          </a:p>
        </p:txBody>
      </p:sp>
      <mc:AlternateContent xmlns:mc="http://schemas.openxmlformats.org/markup-compatibility/2006" xmlns:a14="http://schemas.microsoft.com/office/drawing/2010/main">
        <mc:Choice Requires="a14">
          <p:sp>
            <p:nvSpPr>
              <p:cNvPr id="2" name="文字方塊 29">
                <a:extLst>
                  <a:ext uri="{FF2B5EF4-FFF2-40B4-BE49-F238E27FC236}">
                    <a16:creationId xmlns:a16="http://schemas.microsoft.com/office/drawing/2014/main" id="{2D5A9020-89B8-BE63-A17A-C3ACFA3C43B7}"/>
                  </a:ext>
                </a:extLst>
              </p:cNvPr>
              <p:cNvSpPr txBox="1"/>
              <p:nvPr/>
            </p:nvSpPr>
            <p:spPr bwMode="auto">
              <a:xfrm>
                <a:off x="609245" y="5899176"/>
                <a:ext cx="1245309" cy="564770"/>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2" name="文字方塊 29">
                <a:extLst>
                  <a:ext uri="{FF2B5EF4-FFF2-40B4-BE49-F238E27FC236}">
                    <a16:creationId xmlns:a16="http://schemas.microsoft.com/office/drawing/2014/main" id="{2D5A9020-89B8-BE63-A17A-C3ACFA3C43B7}"/>
                  </a:ext>
                </a:extLst>
              </p:cNvPr>
              <p:cNvSpPr txBox="1">
                <a:spLocks noRot="1" noChangeAspect="1" noMove="1" noResize="1" noEditPoints="1" noAdjustHandles="1" noChangeArrowheads="1" noChangeShapeType="1" noTextEdit="1"/>
              </p:cNvSpPr>
              <p:nvPr/>
            </p:nvSpPr>
            <p:spPr bwMode="auto">
              <a:xfrm>
                <a:off x="609245" y="5899176"/>
                <a:ext cx="1245309" cy="564770"/>
              </a:xfrm>
              <a:prstGeom prst="rect">
                <a:avLst/>
              </a:prstGeom>
              <a:blipFill>
                <a:blip r:embed="rId7"/>
                <a:stretch>
                  <a:fillRect b="-222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9">
                <a:extLst>
                  <a:ext uri="{FF2B5EF4-FFF2-40B4-BE49-F238E27FC236}">
                    <a16:creationId xmlns:a16="http://schemas.microsoft.com/office/drawing/2014/main" id="{10F256B8-E228-5CD8-ACD4-0931E92BC483}"/>
                  </a:ext>
                </a:extLst>
              </p:cNvPr>
              <p:cNvSpPr txBox="1"/>
              <p:nvPr/>
            </p:nvSpPr>
            <p:spPr bwMode="auto">
              <a:xfrm>
                <a:off x="1941786" y="5875195"/>
                <a:ext cx="1467161" cy="612732"/>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zh-TW" altLang="en-US" dirty="0"/>
              </a:p>
            </p:txBody>
          </p:sp>
        </mc:Choice>
        <mc:Fallback xmlns="">
          <p:sp>
            <p:nvSpPr>
              <p:cNvPr id="3" name="文字方塊 29">
                <a:extLst>
                  <a:ext uri="{FF2B5EF4-FFF2-40B4-BE49-F238E27FC236}">
                    <a16:creationId xmlns:a16="http://schemas.microsoft.com/office/drawing/2014/main" id="{10F256B8-E228-5CD8-ACD4-0931E92BC483}"/>
                  </a:ext>
                </a:extLst>
              </p:cNvPr>
              <p:cNvSpPr txBox="1">
                <a:spLocks noRot="1" noChangeAspect="1" noMove="1" noResize="1" noEditPoints="1" noAdjustHandles="1" noChangeArrowheads="1" noChangeShapeType="1" noTextEdit="1"/>
              </p:cNvSpPr>
              <p:nvPr/>
            </p:nvSpPr>
            <p:spPr bwMode="auto">
              <a:xfrm>
                <a:off x="1941786" y="5875195"/>
                <a:ext cx="1467161" cy="612732"/>
              </a:xfrm>
              <a:prstGeom prst="rect">
                <a:avLst/>
              </a:prstGeom>
              <a:blipFill>
                <a:blip r:embed="rId8"/>
                <a:stretch>
                  <a:fillRect b="-20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6F796B-085F-C7D0-32A2-CA34E05A57B3}"/>
                  </a:ext>
                </a:extLst>
              </p:cNvPr>
              <p:cNvSpPr txBox="1"/>
              <p:nvPr/>
            </p:nvSpPr>
            <p:spPr bwMode="auto">
              <a:xfrm>
                <a:off x="3419872" y="5949280"/>
                <a:ext cx="5491465" cy="572144"/>
              </a:xfrm>
              <a:prstGeom prst="rect">
                <a:avLst/>
              </a:prstGeom>
              <a:noFill/>
              <a:ln w="9525">
                <a:noFill/>
                <a:miter lim="800000"/>
                <a:headEnd/>
                <a:tailEnd/>
              </a:ln>
            </p:spPr>
            <p:txBody>
              <a:bodyPr wrap="square" rtlCol="0">
                <a:spAutoFit/>
              </a:bodyPr>
              <a:lstStyle/>
              <a:p>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兩者能量相等，這兩個態處於簡併。</a:t>
                </a:r>
              </a:p>
            </p:txBody>
          </p:sp>
        </mc:Choice>
        <mc:Fallback xmlns="">
          <p:sp>
            <p:nvSpPr>
              <p:cNvPr id="4" name="TextBox 3">
                <a:extLst>
                  <a:ext uri="{FF2B5EF4-FFF2-40B4-BE49-F238E27FC236}">
                    <a16:creationId xmlns:a16="http://schemas.microsoft.com/office/drawing/2014/main" id="{886F796B-085F-C7D0-32A2-CA34E05A57B3}"/>
                  </a:ext>
                </a:extLst>
              </p:cNvPr>
              <p:cNvSpPr txBox="1">
                <a:spLocks noRot="1" noChangeAspect="1" noMove="1" noResize="1" noEditPoints="1" noAdjustHandles="1" noChangeArrowheads="1" noChangeShapeType="1" noTextEdit="1"/>
              </p:cNvSpPr>
              <p:nvPr/>
            </p:nvSpPr>
            <p:spPr bwMode="auto">
              <a:xfrm>
                <a:off x="3419872" y="5949280"/>
                <a:ext cx="5491465" cy="572144"/>
              </a:xfrm>
              <a:prstGeom prst="rect">
                <a:avLst/>
              </a:prstGeom>
              <a:blipFill>
                <a:blip r:embed="rId9"/>
                <a:stretch>
                  <a:fillRect l="-5774" t="-178261"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29">
                <a:extLst>
                  <a:ext uri="{FF2B5EF4-FFF2-40B4-BE49-F238E27FC236}">
                    <a16:creationId xmlns:a16="http://schemas.microsoft.com/office/drawing/2014/main" id="{C9C4251B-EEB3-CEF7-47C4-4F46BA2AA4D1}"/>
                  </a:ext>
                </a:extLst>
              </p:cNvPr>
              <p:cNvSpPr txBox="1"/>
              <p:nvPr/>
            </p:nvSpPr>
            <p:spPr bwMode="auto">
              <a:xfrm>
                <a:off x="4274414" y="3928051"/>
                <a:ext cx="4399819" cy="572144"/>
              </a:xfrm>
              <a:prstGeom prst="rect">
                <a:avLst/>
              </a:prstGeom>
              <a:noFill/>
              <a:ln>
                <a:noFill/>
              </a:ln>
            </p:spPr>
            <p:txBody>
              <a:bodyPr wrap="square" rtlCol="0">
                <a:spAutoFit/>
              </a:bodyPr>
              <a:lstStyle/>
              <a:p>
                <a:pPr eaLnBrk="1" hangingPunct="1">
                  <a:spcBef>
                    <a:spcPct val="50000"/>
                  </a:spcBef>
                </a:pPr>
                <a:r>
                  <a:rPr lang="zh-TW" altLang="en-US" dirty="0"/>
                  <a:t>這是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r>
                                  <a:rPr lang="en-US" altLang="zh-TW" i="1">
                                    <a:latin typeface="Cambria Math" panose="02040503050406030204" pitchFamily="18" charset="0"/>
                                    <a:ea typeface="Cambria Math" panose="02040503050406030204" pitchFamily="18" charset="0"/>
                                  </a:rPr>
                                  <m:t>𝑛</m:t>
                                </m:r>
                              </m:num>
                              <m:den>
                                <m:r>
                                  <a:rPr lang="en-US" altLang="zh-TW" i="1">
                                    <a:latin typeface="Cambria Math" panose="02040503050406030204" pitchFamily="18" charset="0"/>
                                    <a:ea typeface="Cambria Math" panose="02040503050406030204" pitchFamily="18" charset="0"/>
                                  </a:rPr>
                                  <m:t>𝑎</m:t>
                                </m:r>
                              </m:den>
                            </m:f>
                          </m:e>
                        </m:d>
                      </m:e>
                    </m:d>
                  </m:oMath>
                </a14:m>
                <a:r>
                  <a:rPr lang="zh-TW" altLang="en-US" dirty="0"/>
                  <a:t>在</a:t>
                </a:r>
                <a:r>
                  <a:rPr lang="en-TW" dirty="0">
                    <a:latin typeface="Times New Roman" pitchFamily="18" charset="0"/>
                    <a:cs typeface="Times New Roman" pitchFamily="18" charset="0"/>
                  </a:rPr>
                  <a:t>微擾後的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𝑘</m:t>
                            </m:r>
                          </m:e>
                        </m:d>
                      </m:e>
                    </m:d>
                  </m:oMath>
                </a14:m>
                <a:r>
                  <a:rPr lang="zh-TW" altLang="en-US" dirty="0"/>
                  <a:t>中佔的分量。</a:t>
                </a:r>
              </a:p>
            </p:txBody>
          </p:sp>
        </mc:Choice>
        <mc:Fallback xmlns="">
          <p:sp>
            <p:nvSpPr>
              <p:cNvPr id="5" name="文字方塊 29">
                <a:extLst>
                  <a:ext uri="{FF2B5EF4-FFF2-40B4-BE49-F238E27FC236}">
                    <a16:creationId xmlns:a16="http://schemas.microsoft.com/office/drawing/2014/main" id="{C9C4251B-EEB3-CEF7-47C4-4F46BA2AA4D1}"/>
                  </a:ext>
                </a:extLst>
              </p:cNvPr>
              <p:cNvSpPr txBox="1">
                <a:spLocks noRot="1" noChangeAspect="1" noMove="1" noResize="1" noEditPoints="1" noAdjustHandles="1" noChangeArrowheads="1" noChangeShapeType="1" noTextEdit="1"/>
              </p:cNvSpPr>
              <p:nvPr/>
            </p:nvSpPr>
            <p:spPr bwMode="auto">
              <a:xfrm>
                <a:off x="4274414" y="3928051"/>
                <a:ext cx="4399819" cy="572144"/>
              </a:xfrm>
              <a:prstGeom prst="rect">
                <a:avLst/>
              </a:prstGeom>
              <a:blipFill>
                <a:blip r:embed="rId10"/>
                <a:stretch>
                  <a:fillRect l="-4885" t="-178261" b="-258696"/>
                </a:stretch>
              </a:blipFill>
              <a:ln>
                <a:noFill/>
              </a:ln>
            </p:spPr>
            <p:txBody>
              <a:bodyPr/>
              <a:lstStyle/>
              <a:p>
                <a:r>
                  <a:rPr lang="en-TW">
                    <a:noFill/>
                  </a:rPr>
                  <a:t> </a:t>
                </a:r>
              </a:p>
            </p:txBody>
          </p:sp>
        </mc:Fallback>
      </mc:AlternateContent>
      <p:sp>
        <p:nvSpPr>
          <p:cNvPr id="6" name="TextBox 5">
            <a:extLst>
              <a:ext uri="{FF2B5EF4-FFF2-40B4-BE49-F238E27FC236}">
                <a16:creationId xmlns:a16="http://schemas.microsoft.com/office/drawing/2014/main" id="{ECFDAA98-2537-CFB7-5978-198CC304F9A6}"/>
              </a:ext>
            </a:extLst>
          </p:cNvPr>
          <p:cNvSpPr txBox="1"/>
          <p:nvPr/>
        </p:nvSpPr>
        <p:spPr bwMode="auto">
          <a:xfrm>
            <a:off x="4294210" y="4561400"/>
            <a:ext cx="480881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有時就稱為混雜或混合：mixing。</a:t>
            </a:r>
            <a:r>
              <a:rPr lang="en-GB" dirty="0" err="1">
                <a:latin typeface="Times New Roman" pitchFamily="18" charset="0"/>
                <a:cs typeface="Times New Roman" pitchFamily="18" charset="0"/>
              </a:rPr>
              <a:t>一般不大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17FD55-99A1-D297-D64D-C46F8F5888A4}"/>
                  </a:ext>
                </a:extLst>
              </p:cNvPr>
              <p:cNvSpPr txBox="1"/>
              <p:nvPr/>
            </p:nvSpPr>
            <p:spPr bwMode="auto">
              <a:xfrm>
                <a:off x="4277978" y="4947437"/>
                <a:ext cx="4568917"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週期性位能會混雜</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的平面波！</a:t>
                </a:r>
              </a:p>
            </p:txBody>
          </p:sp>
        </mc:Choice>
        <mc:Fallback xmlns="">
          <p:sp>
            <p:nvSpPr>
              <p:cNvPr id="8" name="TextBox 7">
                <a:extLst>
                  <a:ext uri="{FF2B5EF4-FFF2-40B4-BE49-F238E27FC236}">
                    <a16:creationId xmlns:a16="http://schemas.microsoft.com/office/drawing/2014/main" id="{8217FD55-99A1-D297-D64D-C46F8F5888A4}"/>
                  </a:ext>
                </a:extLst>
              </p:cNvPr>
              <p:cNvSpPr txBox="1">
                <a:spLocks noRot="1" noChangeAspect="1" noMove="1" noResize="1" noEditPoints="1" noAdjustHandles="1" noChangeArrowheads="1" noChangeShapeType="1" noTextEdit="1"/>
              </p:cNvSpPr>
              <p:nvPr/>
            </p:nvSpPr>
            <p:spPr bwMode="auto">
              <a:xfrm>
                <a:off x="4277978" y="4947437"/>
                <a:ext cx="4568917" cy="485518"/>
              </a:xfrm>
              <a:prstGeom prst="rect">
                <a:avLst/>
              </a:prstGeom>
              <a:blipFill>
                <a:blip r:embed="rId11"/>
                <a:stretch>
                  <a:fillRect l="-1108"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99976B-56AB-EB30-C4B5-6388ACDAA065}"/>
                  </a:ext>
                </a:extLst>
              </p:cNvPr>
              <p:cNvSpPr txBox="1"/>
              <p:nvPr/>
            </p:nvSpPr>
            <p:spPr bwMode="auto">
              <a:xfrm>
                <a:off x="4951751" y="908987"/>
                <a:ext cx="4366999"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矩陣元只有在兩邊</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才不為零！</a:t>
                </a:r>
              </a:p>
            </p:txBody>
          </p:sp>
        </mc:Choice>
        <mc:Fallback xmlns="">
          <p:sp>
            <p:nvSpPr>
              <p:cNvPr id="7" name="TextBox 6">
                <a:extLst>
                  <a:ext uri="{FF2B5EF4-FFF2-40B4-BE49-F238E27FC236}">
                    <a16:creationId xmlns:a16="http://schemas.microsoft.com/office/drawing/2014/main" id="{B799976B-56AB-EB30-C4B5-6388ACDAA065}"/>
                  </a:ext>
                </a:extLst>
              </p:cNvPr>
              <p:cNvSpPr txBox="1">
                <a:spLocks noRot="1" noChangeAspect="1" noMove="1" noResize="1" noEditPoints="1" noAdjustHandles="1" noChangeArrowheads="1" noChangeShapeType="1" noTextEdit="1"/>
              </p:cNvSpPr>
              <p:nvPr/>
            </p:nvSpPr>
            <p:spPr bwMode="auto">
              <a:xfrm>
                <a:off x="4951751" y="908987"/>
                <a:ext cx="4366999" cy="485518"/>
              </a:xfrm>
              <a:prstGeom prst="rect">
                <a:avLst/>
              </a:prstGeom>
              <a:blipFill>
                <a:blip r:embed="rId12"/>
                <a:stretch>
                  <a:fillRect l="-1159" b="-512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70248A-F8B4-4230-5D57-E8144ABBE557}"/>
                  </a:ext>
                </a:extLst>
              </p:cNvPr>
              <p:cNvSpPr txBox="1"/>
              <p:nvPr/>
            </p:nvSpPr>
            <p:spPr bwMode="auto">
              <a:xfrm>
                <a:off x="4284865" y="3438720"/>
                <a:ext cx="5024539" cy="572144"/>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只有與</a:t>
                </a:r>
                <a14:m>
                  <m:oMath xmlns:m="http://schemas.openxmlformats.org/officeDocument/2006/math">
                    <m:r>
                      <a:rPr lang="en-TW" i="1" dirty="0" smtClean="0">
                        <a:solidFill>
                          <a:srgbClr val="FF0000"/>
                        </a:solidFill>
                        <a:latin typeface="Cambria Math" panose="02040503050406030204" pitchFamily="18" charset="0"/>
                        <a:cs typeface="Times New Roman" pitchFamily="18" charset="0"/>
                      </a:rPr>
                      <m:t>𝑘</m:t>
                    </m:r>
                  </m:oMath>
                </a14:m>
                <a:r>
                  <a:rPr lang="en-TW" dirty="0">
                    <a:solidFill>
                      <a:srgbClr val="FF0000"/>
                    </a:solidFill>
                    <a:latin typeface="Times New Roman" pitchFamily="18" charset="0"/>
                    <a:cs typeface="Times New Roman" pitchFamily="18" charset="0"/>
                  </a:rPr>
                  <a:t>動量相差</a:t>
                </a:r>
                <a14:m>
                  <m:oMath xmlns:m="http://schemas.openxmlformats.org/officeDocument/2006/math">
                    <m:r>
                      <a:rPr lang="en-US" altLang="zh-TW" b="0" i="0" smtClean="0">
                        <a:solidFill>
                          <a:srgbClr val="FF0000"/>
                        </a:solidFill>
                        <a:latin typeface="Cambria Math" panose="02040503050406030204" pitchFamily="18" charset="0"/>
                        <a:ea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b="0" i="1" smtClean="0">
                            <a:solidFill>
                              <a:srgbClr val="FF0000"/>
                            </a:solidFill>
                            <a:latin typeface="Cambria Math" panose="02040503050406030204" pitchFamily="18" charset="0"/>
                            <a:ea typeface="Cambria Math" panose="02040503050406030204" pitchFamily="18" charset="0"/>
                          </a:rPr>
                          <m:t>𝑛</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oMath>
                </a14:m>
                <a:r>
                  <a:rPr lang="en-TW" dirty="0">
                    <a:solidFill>
                      <a:srgbClr val="FF0000"/>
                    </a:solidFill>
                    <a:latin typeface="Times New Roman" pitchFamily="18" charset="0"/>
                    <a:cs typeface="Times New Roman" pitchFamily="18" charset="0"/>
                  </a:rPr>
                  <a:t>的定態</a:t>
                </a:r>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d>
                          <m:dPr>
                            <m:begChr m:val=""/>
                            <m:endChr m:val="⟩"/>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𝑘</m:t>
                            </m:r>
                            <m:r>
                              <a:rPr lang="en-US" altLang="zh-TW" i="1">
                                <a:solidFill>
                                  <a:srgbClr val="FF0000"/>
                                </a:solidFill>
                                <a:latin typeface="Cambria Math" panose="02040503050406030204" pitchFamily="18" charset="0"/>
                              </a:rPr>
                              <m:t>+</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e>
                        </m:d>
                      </m:e>
                    </m:d>
                  </m:oMath>
                </a14:m>
                <a:r>
                  <a:rPr lang="en-TW" dirty="0">
                    <a:solidFill>
                      <a:srgbClr val="FF0000"/>
                    </a:solidFill>
                    <a:latin typeface="Times New Roman" pitchFamily="18" charset="0"/>
                    <a:cs typeface="Times New Roman" pitchFamily="18" charset="0"/>
                  </a:rPr>
                  <a:t>有貢獻！</a:t>
                </a:r>
              </a:p>
            </p:txBody>
          </p:sp>
        </mc:Choice>
        <mc:Fallback xmlns="">
          <p:sp>
            <p:nvSpPr>
              <p:cNvPr id="9" name="TextBox 8">
                <a:extLst>
                  <a:ext uri="{FF2B5EF4-FFF2-40B4-BE49-F238E27FC236}">
                    <a16:creationId xmlns:a16="http://schemas.microsoft.com/office/drawing/2014/main" id="{C570248A-F8B4-4230-5D57-E8144ABBE557}"/>
                  </a:ext>
                </a:extLst>
              </p:cNvPr>
              <p:cNvSpPr txBox="1">
                <a:spLocks noRot="1" noChangeAspect="1" noMove="1" noResize="1" noEditPoints="1" noAdjustHandles="1" noChangeArrowheads="1" noChangeShapeType="1" noTextEdit="1"/>
              </p:cNvSpPr>
              <p:nvPr/>
            </p:nvSpPr>
            <p:spPr bwMode="auto">
              <a:xfrm>
                <a:off x="4284865" y="3438720"/>
                <a:ext cx="5024539" cy="572144"/>
              </a:xfrm>
              <a:prstGeom prst="rect">
                <a:avLst/>
              </a:prstGeom>
              <a:blipFill>
                <a:blip r:embed="rId13"/>
                <a:stretch>
                  <a:fillRect l="-1010" t="-176087" b="-258696"/>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9D806C1-2915-2580-CF38-2567DDD40107}"/>
              </a:ext>
            </a:extLst>
          </p:cNvPr>
          <p:cNvSpPr txBox="1"/>
          <p:nvPr/>
        </p:nvSpPr>
        <p:spPr bwMode="auto">
          <a:xfrm>
            <a:off x="609245" y="252281"/>
            <a:ext cx="381873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計算一階本徵態修正時有問題：</a:t>
            </a:r>
          </a:p>
        </p:txBody>
      </p:sp>
    </p:spTree>
    <p:extLst>
      <p:ext uri="{BB962C8B-B14F-4D97-AF65-F5344CB8AC3E}">
        <p14:creationId xmlns:p14="http://schemas.microsoft.com/office/powerpoint/2010/main" val="16889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 grpId="0" animBg="1"/>
      <p:bldP spid="3" grpId="0" animBg="1"/>
      <p:bldP spid="4" grpId="0"/>
      <p:bldP spid="5" grpId="0"/>
      <p:bldP spid="6"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BD6F951-4CD3-63AD-C37B-7159DBCAEF96}"/>
              </a:ext>
            </a:extLst>
          </p:cNvPr>
          <p:cNvSpPr txBox="1"/>
          <p:nvPr/>
        </p:nvSpPr>
        <p:spPr bwMode="auto">
          <a:xfrm>
            <a:off x="3659952" y="2513424"/>
            <a:ext cx="1828800" cy="369332"/>
          </a:xfrm>
          <a:prstGeom prst="rect">
            <a:avLst/>
          </a:prstGeom>
          <a:noFill/>
          <a:ln w="9525">
            <a:noFill/>
            <a:miter lim="800000"/>
            <a:headEnd/>
            <a:tailEnd/>
          </a:ln>
        </p:spPr>
        <p:txBody>
          <a:bodyPr wrap="square" rtlCol="0">
            <a:spAutoFit/>
          </a:bodyPr>
          <a:lstStyle/>
          <a:p>
            <a:pPr algn="ctr"/>
            <a:r>
              <a:rPr lang="zh-TW" altLang="en-US" dirty="0">
                <a:latin typeface="Times New Roman" pitchFamily="18" charset="0"/>
                <a:cs typeface="Times New Roman" pitchFamily="18" charset="0"/>
              </a:rPr>
              <a:t>回到簡併微擾</a:t>
            </a:r>
          </a:p>
        </p:txBody>
      </p:sp>
    </p:spTree>
    <p:extLst>
      <p:ext uri="{BB962C8B-B14F-4D97-AF65-F5344CB8AC3E}">
        <p14:creationId xmlns:p14="http://schemas.microsoft.com/office/powerpoint/2010/main" val="425580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E355D-CB20-5B8A-FCE4-82075655EDE5}"/>
                  </a:ext>
                </a:extLst>
              </p:cNvPr>
              <p:cNvSpPr txBox="1"/>
              <p:nvPr/>
            </p:nvSpPr>
            <p:spPr bwMode="auto">
              <a:xfrm>
                <a:off x="1293526" y="2867108"/>
                <a:ext cx="1042228" cy="56477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m:oMathPara>
                </a14:m>
                <a:endParaRPr lang="en-TW" dirty="0"/>
              </a:p>
            </p:txBody>
          </p:sp>
        </mc:Choice>
        <mc:Fallback xmlns="">
          <p:sp>
            <p:nvSpPr>
              <p:cNvPr id="11" name="TextBox 10">
                <a:extLst>
                  <a:ext uri="{FF2B5EF4-FFF2-40B4-BE49-F238E27FC236}">
                    <a16:creationId xmlns:a16="http://schemas.microsoft.com/office/drawing/2014/main" id="{E88E355D-CB20-5B8A-FCE4-82075655EDE5}"/>
                  </a:ext>
                </a:extLst>
              </p:cNvPr>
              <p:cNvSpPr txBox="1">
                <a:spLocks noRot="1" noChangeAspect="1" noMove="1" noResize="1" noEditPoints="1" noAdjustHandles="1" noChangeArrowheads="1" noChangeShapeType="1" noTextEdit="1"/>
              </p:cNvSpPr>
              <p:nvPr/>
            </p:nvSpPr>
            <p:spPr bwMode="auto">
              <a:xfrm>
                <a:off x="1293526" y="2867108"/>
                <a:ext cx="1042228" cy="564770"/>
              </a:xfrm>
              <a:prstGeom prst="rect">
                <a:avLst/>
              </a:prstGeom>
              <a:blipFill>
                <a:blip r:embed="rId2"/>
                <a:stretch>
                  <a:fillRect b="-2174"/>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4E0A17B-14B4-CC12-CD54-06B94FD2D3E7}"/>
              </a:ext>
            </a:extLst>
          </p:cNvPr>
          <p:cNvSpPr txBox="1"/>
          <p:nvPr/>
        </p:nvSpPr>
        <p:spPr bwMode="auto">
          <a:xfrm>
            <a:off x="2433188" y="2964827"/>
            <a:ext cx="20882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Band Edge</a:t>
            </a:r>
          </a:p>
        </p:txBody>
      </p:sp>
      <p:sp>
        <p:nvSpPr>
          <p:cNvPr id="13" name="TextBox 12">
            <a:extLst>
              <a:ext uri="{FF2B5EF4-FFF2-40B4-BE49-F238E27FC236}">
                <a16:creationId xmlns:a16="http://schemas.microsoft.com/office/drawing/2014/main" id="{8DA8F0CF-F718-F125-C796-476EF7516DA0}"/>
              </a:ext>
            </a:extLst>
          </p:cNvPr>
          <p:cNvSpPr txBox="1"/>
          <p:nvPr/>
        </p:nvSpPr>
        <p:spPr bwMode="auto">
          <a:xfrm>
            <a:off x="526532" y="3527579"/>
            <a:ext cx="734657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只有兩個簡併態，還沒有算，已經從經驗可以猜到答案了</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1B2706-0D44-E4FA-EC52-F054B39947AB}"/>
              </a:ext>
            </a:extLst>
          </p:cNvPr>
          <p:cNvSpPr txBox="1"/>
          <p:nvPr/>
        </p:nvSpPr>
        <p:spPr bwMode="auto">
          <a:xfrm>
            <a:off x="519725" y="3923383"/>
            <a:ext cx="873279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微擾會消除簡併！在Band Edge上的簡併態，微擾後會分裂為A,B兩個能量不等的態！</a:t>
            </a:r>
          </a:p>
        </p:txBody>
      </p:sp>
      <p:sp>
        <p:nvSpPr>
          <p:cNvPr id="15" name="TextBox 14">
            <a:extLst>
              <a:ext uri="{FF2B5EF4-FFF2-40B4-BE49-F238E27FC236}">
                <a16:creationId xmlns:a16="http://schemas.microsoft.com/office/drawing/2014/main" id="{4C1CA3B1-EA7C-EB24-FB71-FEB6BE28E125}"/>
              </a:ext>
            </a:extLst>
          </p:cNvPr>
          <p:cNvSpPr txBox="1"/>
          <p:nvPr/>
        </p:nvSpPr>
        <p:spPr bwMode="auto">
          <a:xfrm>
            <a:off x="510108" y="4708191"/>
            <a:ext cx="823097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而接近Band Edge的能態能量，微擾後應該也要隨著上述的分裂而跟著改變。</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537319-B09F-CEED-4825-3D8C0E0FEA42}"/>
                  </a:ext>
                </a:extLst>
              </p:cNvPr>
              <p:cNvSpPr txBox="1"/>
              <p:nvPr/>
            </p:nvSpPr>
            <p:spPr bwMode="auto">
              <a:xfrm>
                <a:off x="519048" y="5152126"/>
                <a:ext cx="8624951" cy="461217"/>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最自然的：Band Edge內</a:t>
                </a:r>
                <a14:m>
                  <m:oMath xmlns:m="http://schemas.openxmlformats.org/officeDocument/2006/math">
                    <m:r>
                      <a:rPr lang="en-US" altLang="zh-TW" i="1" smtClean="0">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能量曲線，會下彎至Band Edge上的A點。</a:t>
                </a:r>
                <a:endParaRPr lang="en-TW" dirty="0"/>
              </a:p>
            </p:txBody>
          </p:sp>
        </mc:Choice>
        <mc:Fallback xmlns="">
          <p:sp>
            <p:nvSpPr>
              <p:cNvPr id="16" name="TextBox 15">
                <a:extLst>
                  <a:ext uri="{FF2B5EF4-FFF2-40B4-BE49-F238E27FC236}">
                    <a16:creationId xmlns:a16="http://schemas.microsoft.com/office/drawing/2014/main" id="{23537319-B09F-CEED-4825-3D8C0E0FEA42}"/>
                  </a:ext>
                </a:extLst>
              </p:cNvPr>
              <p:cNvSpPr txBox="1">
                <a:spLocks noRot="1" noChangeAspect="1" noMove="1" noResize="1" noEditPoints="1" noAdjustHandles="1" noChangeArrowheads="1" noChangeShapeType="1" noTextEdit="1"/>
              </p:cNvSpPr>
              <p:nvPr/>
            </p:nvSpPr>
            <p:spPr bwMode="auto">
              <a:xfrm>
                <a:off x="519048" y="5152126"/>
                <a:ext cx="8624951" cy="461217"/>
              </a:xfrm>
              <a:prstGeom prst="rect">
                <a:avLst/>
              </a:prstGeom>
              <a:blipFill>
                <a:blip r:embed="rId3"/>
                <a:stretch>
                  <a:fillRect l="-588" b="-526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8468AF7-AB50-7905-37F0-7D8064CAE67F}"/>
                  </a:ext>
                </a:extLst>
              </p:cNvPr>
              <p:cNvSpPr txBox="1"/>
              <p:nvPr/>
            </p:nvSpPr>
            <p:spPr bwMode="auto">
              <a:xfrm>
                <a:off x="519049" y="5613343"/>
                <a:ext cx="7683040" cy="461217"/>
              </a:xfrm>
              <a:prstGeom prst="rect">
                <a:avLst/>
              </a:prstGeom>
              <a:noFill/>
              <a:ln w="9525">
                <a:noFill/>
                <a:miter lim="800000"/>
                <a:headEnd/>
                <a:tailEnd/>
              </a:ln>
            </p:spPr>
            <p:txBody>
              <a:bodyPr wrap="square">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TW" dirty="0">
                    <a:latin typeface="Times New Roman" pitchFamily="18" charset="0"/>
                    <a:cs typeface="Times New Roman" pitchFamily="18" charset="0"/>
                  </a:rPr>
                  <a:t>，由Band Edge上較大本徵值B點出發，能量曲線彎回到拋物線。</a:t>
                </a:r>
                <a:endParaRPr lang="en-TW" dirty="0"/>
              </a:p>
            </p:txBody>
          </p:sp>
        </mc:Choice>
        <mc:Fallback xmlns="">
          <p:sp>
            <p:nvSpPr>
              <p:cNvPr id="18" name="TextBox 17">
                <a:extLst>
                  <a:ext uri="{FF2B5EF4-FFF2-40B4-BE49-F238E27FC236}">
                    <a16:creationId xmlns:a16="http://schemas.microsoft.com/office/drawing/2014/main" id="{58468AF7-AB50-7905-37F0-7D8064CAE67F}"/>
                  </a:ext>
                </a:extLst>
              </p:cNvPr>
              <p:cNvSpPr txBox="1">
                <a:spLocks noRot="1" noChangeAspect="1" noMove="1" noResize="1" noEditPoints="1" noAdjustHandles="1" noChangeArrowheads="1" noChangeShapeType="1" noTextEdit="1"/>
              </p:cNvSpPr>
              <p:nvPr/>
            </p:nvSpPr>
            <p:spPr bwMode="auto">
              <a:xfrm>
                <a:off x="519049" y="5613343"/>
                <a:ext cx="7683040" cy="461217"/>
              </a:xfrm>
              <a:prstGeom prst="rect">
                <a:avLst/>
              </a:prstGeom>
              <a:blipFill>
                <a:blip r:embed="rId4"/>
                <a:stretch>
                  <a:fillRect b="-5405"/>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265E59D9-0AF2-705D-241C-5E57EA5D59C7}"/>
              </a:ext>
            </a:extLst>
          </p:cNvPr>
          <p:cNvSpPr txBox="1"/>
          <p:nvPr/>
        </p:nvSpPr>
        <p:spPr bwMode="auto">
          <a:xfrm>
            <a:off x="510108" y="6101952"/>
            <a:ext cx="838237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因此原來能量值是連續的，在Band Edge處因微擾出現不連續的間隙Energy Gap。</a:t>
            </a:r>
            <a:endParaRPr lang="en-TW"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EA3A8A19-3DB9-5E23-1968-59C8443E5371}"/>
              </a:ext>
            </a:extLst>
          </p:cNvPr>
          <p:cNvPicPr>
            <a:picLocks noChangeAspect="1"/>
          </p:cNvPicPr>
          <p:nvPr/>
        </p:nvPicPr>
        <p:blipFill rotWithShape="1">
          <a:blip r:embed="rId5"/>
          <a:srcRect l="1665" r="3742"/>
          <a:stretch/>
        </p:blipFill>
        <p:spPr>
          <a:xfrm>
            <a:off x="1293526" y="368579"/>
            <a:ext cx="6908563" cy="2402828"/>
          </a:xfrm>
          <a:prstGeom prst="rect">
            <a:avLst/>
          </a:prstGeom>
        </p:spPr>
      </p:pic>
      <p:cxnSp>
        <p:nvCxnSpPr>
          <p:cNvPr id="4" name="Straight Arrow Connector 3">
            <a:extLst>
              <a:ext uri="{FF2B5EF4-FFF2-40B4-BE49-F238E27FC236}">
                <a16:creationId xmlns:a16="http://schemas.microsoft.com/office/drawing/2014/main" id="{2257CD17-6E96-39DA-DC88-C8727324ACCA}"/>
              </a:ext>
            </a:extLst>
          </p:cNvPr>
          <p:cNvCxnSpPr/>
          <p:nvPr/>
        </p:nvCxnSpPr>
        <p:spPr>
          <a:xfrm>
            <a:off x="2002643" y="1748064"/>
            <a:ext cx="136815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790E0D-2A5B-FB65-C74E-1E81D0CCCDF4}"/>
                  </a:ext>
                </a:extLst>
              </p:cNvPr>
              <p:cNvSpPr txBox="1"/>
              <p:nvPr/>
            </p:nvSpPr>
            <p:spPr bwMode="auto">
              <a:xfrm>
                <a:off x="2771800" y="1228694"/>
                <a:ext cx="253916" cy="4047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EC790E0D-2A5B-FB65-C74E-1E81D0CCCDF4}"/>
                  </a:ext>
                </a:extLst>
              </p:cNvPr>
              <p:cNvSpPr txBox="1">
                <a:spLocks noRot="1" noChangeAspect="1" noMove="1" noResize="1" noEditPoints="1" noAdjustHandles="1" noChangeArrowheads="1" noChangeShapeType="1" noTextEdit="1"/>
              </p:cNvSpPr>
              <p:nvPr/>
            </p:nvSpPr>
            <p:spPr bwMode="auto">
              <a:xfrm>
                <a:off x="2771800" y="1228694"/>
                <a:ext cx="253916" cy="404726"/>
              </a:xfrm>
              <a:prstGeom prst="rect">
                <a:avLst/>
              </a:prstGeom>
              <a:blipFill>
                <a:blip r:embed="rId6"/>
                <a:stretch>
                  <a:fillRect l="-19048" t="-3030" r="-9524" b="-9091"/>
                </a:stretch>
              </a:blipFill>
              <a:ln w="9525">
                <a:noFill/>
                <a:miter lim="800000"/>
                <a:headEnd/>
                <a:tailEnd/>
              </a:ln>
            </p:spPr>
            <p:txBody>
              <a:bodyPr/>
              <a:lstStyle/>
              <a:p>
                <a:r>
                  <a:rPr lang="en-TW">
                    <a:noFill/>
                  </a:rPr>
                  <a:t> </a:t>
                </a:r>
              </a:p>
            </p:txBody>
          </p:sp>
        </mc:Fallback>
      </mc:AlternateContent>
      <p:sp>
        <p:nvSpPr>
          <p:cNvPr id="6" name="Rectangle 5">
            <a:extLst>
              <a:ext uri="{FF2B5EF4-FFF2-40B4-BE49-F238E27FC236}">
                <a16:creationId xmlns:a16="http://schemas.microsoft.com/office/drawing/2014/main" id="{028B37F5-6891-DF1D-F1C9-364F0629E635}"/>
              </a:ext>
            </a:extLst>
          </p:cNvPr>
          <p:cNvSpPr/>
          <p:nvPr/>
        </p:nvSpPr>
        <p:spPr>
          <a:xfrm>
            <a:off x="2056368" y="629895"/>
            <a:ext cx="630351" cy="707527"/>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BBE060-F44B-0C5C-2B10-A383B45A86B9}"/>
                  </a:ext>
                </a:extLst>
              </p:cNvPr>
              <p:cNvSpPr txBox="1"/>
              <p:nvPr/>
            </p:nvSpPr>
            <p:spPr bwMode="auto">
              <a:xfrm>
                <a:off x="4242994" y="269898"/>
                <a:ext cx="4001635" cy="439351"/>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零階加一階本徵值能量</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𝑘</m:t>
                        </m:r>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r>
                              <a:rPr lang="en-US" altLang="zh-TW" b="0" i="1" smtClean="0">
                                <a:latin typeface="Cambria Math" panose="02040503050406030204" pitchFamily="18" charset="0"/>
                              </a:rPr>
                              <m:t>+1</m:t>
                            </m:r>
                          </m:e>
                        </m:d>
                      </m:sup>
                    </m:sSubSup>
                  </m:oMath>
                </a14:m>
                <a:r>
                  <a:rPr lang="en-TW" dirty="0">
                    <a:latin typeface="Times New Roman" pitchFamily="18" charset="0"/>
                    <a:cs typeface="Times New Roman" pitchFamily="18" charset="0"/>
                  </a:rPr>
                  <a:t>對</a:t>
                </a:r>
                <a14:m>
                  <m:oMath xmlns:m="http://schemas.openxmlformats.org/officeDocument/2006/math">
                    <m:r>
                      <a:rPr lang="en-TW" i="1" dirty="0" smtClean="0">
                        <a:latin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作圖</a:t>
                </a:r>
              </a:p>
            </p:txBody>
          </p:sp>
        </mc:Choice>
        <mc:Fallback xmlns="">
          <p:sp>
            <p:nvSpPr>
              <p:cNvPr id="8" name="TextBox 7">
                <a:extLst>
                  <a:ext uri="{FF2B5EF4-FFF2-40B4-BE49-F238E27FC236}">
                    <a16:creationId xmlns:a16="http://schemas.microsoft.com/office/drawing/2014/main" id="{ECBBE060-F44B-0C5C-2B10-A383B45A86B9}"/>
                  </a:ext>
                </a:extLst>
              </p:cNvPr>
              <p:cNvSpPr txBox="1">
                <a:spLocks noRot="1" noChangeAspect="1" noMove="1" noResize="1" noEditPoints="1" noAdjustHandles="1" noChangeArrowheads="1" noChangeShapeType="1" noTextEdit="1"/>
              </p:cNvSpPr>
              <p:nvPr/>
            </p:nvSpPr>
            <p:spPr bwMode="auto">
              <a:xfrm>
                <a:off x="4242994" y="269898"/>
                <a:ext cx="4001635" cy="439351"/>
              </a:xfrm>
              <a:prstGeom prst="rect">
                <a:avLst/>
              </a:prstGeom>
              <a:blipFill>
                <a:blip r:embed="rId7"/>
                <a:stretch>
                  <a:fillRect l="-1270" b="-17143"/>
                </a:stretch>
              </a:blipFill>
              <a:ln w="9525">
                <a:noFill/>
                <a:miter lim="800000"/>
                <a:headEnd/>
                <a:tailEnd/>
              </a:ln>
            </p:spPr>
            <p:txBody>
              <a:bodyPr/>
              <a:lstStyle/>
              <a:p>
                <a:r>
                  <a:rPr lang="en-TW">
                    <a:noFill/>
                  </a:rPr>
                  <a:t> </a:t>
                </a:r>
              </a:p>
            </p:txBody>
          </p:sp>
        </mc:Fallback>
      </mc:AlternateContent>
      <p:sp>
        <p:nvSpPr>
          <p:cNvPr id="2" name="Oval 1">
            <a:extLst>
              <a:ext uri="{FF2B5EF4-FFF2-40B4-BE49-F238E27FC236}">
                <a16:creationId xmlns:a16="http://schemas.microsoft.com/office/drawing/2014/main" id="{CF1EC1C8-F286-A850-737C-F9844EA50A17}"/>
              </a:ext>
            </a:extLst>
          </p:cNvPr>
          <p:cNvSpPr/>
          <p:nvPr/>
        </p:nvSpPr>
        <p:spPr>
          <a:xfrm>
            <a:off x="1907703" y="169074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A81A8AF9-2202-07AB-DC73-F5CAF0AC44B6}"/>
              </a:ext>
            </a:extLst>
          </p:cNvPr>
          <p:cNvSpPr/>
          <p:nvPr/>
        </p:nvSpPr>
        <p:spPr>
          <a:xfrm>
            <a:off x="3370795" y="169074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Oval 8">
            <a:extLst>
              <a:ext uri="{FF2B5EF4-FFF2-40B4-BE49-F238E27FC236}">
                <a16:creationId xmlns:a16="http://schemas.microsoft.com/office/drawing/2014/main" id="{68B65C6A-EAA3-C9B1-F7DB-3AAECD4C7983}"/>
              </a:ext>
            </a:extLst>
          </p:cNvPr>
          <p:cNvSpPr/>
          <p:nvPr/>
        </p:nvSpPr>
        <p:spPr>
          <a:xfrm>
            <a:off x="6948264" y="148942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09CE6A5A-CB57-173D-F45E-011953A113A4}"/>
              </a:ext>
            </a:extLst>
          </p:cNvPr>
          <p:cNvSpPr/>
          <p:nvPr/>
        </p:nvSpPr>
        <p:spPr>
          <a:xfrm>
            <a:off x="5372404" y="126542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86F99390-9D8D-4815-4B90-4EFEBDB492DA}"/>
              </a:ext>
            </a:extLst>
          </p:cNvPr>
          <p:cNvSpPr/>
          <p:nvPr/>
        </p:nvSpPr>
        <p:spPr>
          <a:xfrm>
            <a:off x="5372404" y="1489420"/>
            <a:ext cx="144000" cy="14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Rectangle 19">
            <a:extLst>
              <a:ext uri="{FF2B5EF4-FFF2-40B4-BE49-F238E27FC236}">
                <a16:creationId xmlns:a16="http://schemas.microsoft.com/office/drawing/2014/main" id="{6E2D91D5-659B-2C7C-322D-C49CA18119A6}"/>
              </a:ext>
            </a:extLst>
          </p:cNvPr>
          <p:cNvSpPr/>
          <p:nvPr/>
        </p:nvSpPr>
        <p:spPr>
          <a:xfrm>
            <a:off x="5437952" y="1655677"/>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Rectangle 20">
            <a:extLst>
              <a:ext uri="{FF2B5EF4-FFF2-40B4-BE49-F238E27FC236}">
                <a16:creationId xmlns:a16="http://schemas.microsoft.com/office/drawing/2014/main" id="{0DE67965-407D-A4E5-F8AA-B2061BA5114B}"/>
              </a:ext>
            </a:extLst>
          </p:cNvPr>
          <p:cNvSpPr/>
          <p:nvPr/>
        </p:nvSpPr>
        <p:spPr>
          <a:xfrm>
            <a:off x="6935308" y="1020345"/>
            <a:ext cx="143999" cy="237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591D2AF-DE55-18E8-FCCE-C836BC5B09B3}"/>
                  </a:ext>
                </a:extLst>
              </p:cNvPr>
              <p:cNvSpPr txBox="1"/>
              <p:nvPr/>
            </p:nvSpPr>
            <p:spPr bwMode="auto">
              <a:xfrm>
                <a:off x="3684416" y="2920327"/>
                <a:ext cx="2033755" cy="458331"/>
              </a:xfrm>
              <a:prstGeom prst="rect">
                <a:avLst/>
              </a:prstGeom>
              <a:solidFill>
                <a:srgbClr val="FFFF00"/>
              </a:solidFill>
              <a:ln w="9525">
                <a:noFill/>
                <a:miter lim="800000"/>
                <a:headEnd/>
                <a:tailEnd/>
              </a:ln>
            </p:spPr>
            <p:txBody>
              <a:bodyPr wrap="square">
                <a:spAutoFit/>
              </a:bodyPr>
              <a:lstStyle/>
              <a:p>
                <a14:m>
                  <m:oMath xmlns:m="http://schemas.openxmlformats.org/officeDocument/2006/math">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b="0" i="1" smtClean="0">
                            <a:latin typeface="Cambria Math" panose="02040503050406030204" pitchFamily="18" charset="0"/>
                            <a:cs typeface="Times New Roman" pitchFamily="18" charset="0"/>
                          </a:rPr>
                          <m:t>𝑥</m:t>
                        </m:r>
                      </m:sup>
                    </m:sSup>
                  </m:oMath>
                </a14:m>
                <a:r>
                  <a:rPr lang="en-US" dirty="0"/>
                  <a:t>與</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oMath>
                </a14:m>
                <a:r>
                  <a:rPr lang="en-US" dirty="0"/>
                  <a:t>簡併！</a:t>
                </a:r>
              </a:p>
            </p:txBody>
          </p:sp>
        </mc:Choice>
        <mc:Fallback xmlns="">
          <p:sp>
            <p:nvSpPr>
              <p:cNvPr id="22" name="TextBox 21">
                <a:extLst>
                  <a:ext uri="{FF2B5EF4-FFF2-40B4-BE49-F238E27FC236}">
                    <a16:creationId xmlns:a16="http://schemas.microsoft.com/office/drawing/2014/main" id="{B591D2AF-DE55-18E8-FCCE-C836BC5B09B3}"/>
                  </a:ext>
                </a:extLst>
              </p:cNvPr>
              <p:cNvSpPr txBox="1">
                <a:spLocks noRot="1" noChangeAspect="1" noMove="1" noResize="1" noEditPoints="1" noAdjustHandles="1" noChangeArrowheads="1" noChangeShapeType="1" noTextEdit="1"/>
              </p:cNvSpPr>
              <p:nvPr/>
            </p:nvSpPr>
            <p:spPr bwMode="auto">
              <a:xfrm>
                <a:off x="3684416" y="2920327"/>
                <a:ext cx="2033755" cy="458331"/>
              </a:xfrm>
              <a:prstGeom prst="rect">
                <a:avLst/>
              </a:prstGeom>
              <a:blipFill>
                <a:blip r:embed="rId8"/>
                <a:stretch>
                  <a:fillRect r="-1235"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7310A21-0135-CE74-DCA2-794C37CBBA1F}"/>
                  </a:ext>
                </a:extLst>
              </p:cNvPr>
              <p:cNvSpPr txBox="1"/>
              <p:nvPr/>
            </p:nvSpPr>
            <p:spPr bwMode="auto">
              <a:xfrm>
                <a:off x="5870082" y="2870627"/>
                <a:ext cx="1424532" cy="58266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sub>
                        <m:sup>
                          <m:d>
                            <m:dPr>
                              <m:ctrlPr>
                                <a:rPr lang="en-US" altLang="zh-TW" i="1">
                                  <a:latin typeface="Cambria Math" panose="02040503050406030204" pitchFamily="18" charset="0"/>
                                </a:rPr>
                              </m:ctrlPr>
                            </m:dPr>
                            <m:e>
                              <m:r>
                                <a:rPr lang="en-US" altLang="zh-TW" i="1">
                                  <a:latin typeface="Cambria Math" panose="02040503050406030204" pitchFamily="18" charset="0"/>
                                </a:rPr>
                                <m:t>0</m:t>
                              </m:r>
                            </m:e>
                          </m:d>
                        </m:sup>
                      </m:sSubSup>
                    </m:oMath>
                  </m:oMathPara>
                </a14:m>
                <a:endParaRPr lang="en-US" dirty="0"/>
              </a:p>
            </p:txBody>
          </p:sp>
        </mc:Choice>
        <mc:Fallback xmlns="">
          <p:sp>
            <p:nvSpPr>
              <p:cNvPr id="23" name="TextBox 22">
                <a:extLst>
                  <a:ext uri="{FF2B5EF4-FFF2-40B4-BE49-F238E27FC236}">
                    <a16:creationId xmlns:a16="http://schemas.microsoft.com/office/drawing/2014/main" id="{E7310A21-0135-CE74-DCA2-794C37CBBA1F}"/>
                  </a:ext>
                </a:extLst>
              </p:cNvPr>
              <p:cNvSpPr txBox="1">
                <a:spLocks noRot="1" noChangeAspect="1" noMove="1" noResize="1" noEditPoints="1" noAdjustHandles="1" noChangeArrowheads="1" noChangeShapeType="1" noTextEdit="1"/>
              </p:cNvSpPr>
              <p:nvPr/>
            </p:nvSpPr>
            <p:spPr bwMode="auto">
              <a:xfrm>
                <a:off x="5870082" y="2870627"/>
                <a:ext cx="1424532" cy="582660"/>
              </a:xfrm>
              <a:prstGeom prst="rect">
                <a:avLst/>
              </a:prstGeom>
              <a:blipFill>
                <a:blip r:embed="rId9"/>
                <a:stretch>
                  <a:fillRect b="-434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790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2BDAE-DE5E-D180-86CB-E112E5365EB3}"/>
              </a:ext>
            </a:extLst>
          </p:cNvPr>
          <p:cNvPicPr>
            <a:picLocks noChangeAspect="1"/>
          </p:cNvPicPr>
          <p:nvPr/>
        </p:nvPicPr>
        <p:blipFill>
          <a:blip r:embed="rId2"/>
          <a:stretch>
            <a:fillRect/>
          </a:stretch>
        </p:blipFill>
        <p:spPr>
          <a:xfrm>
            <a:off x="6251618" y="2033647"/>
            <a:ext cx="2384042" cy="213741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CD2F83-0C09-7FC8-F2A2-9F4066026E31}"/>
                  </a:ext>
                </a:extLst>
              </p:cNvPr>
              <p:cNvSpPr txBox="1"/>
              <p:nvPr/>
            </p:nvSpPr>
            <p:spPr bwMode="auto">
              <a:xfrm>
                <a:off x="575629" y="2849740"/>
                <a:ext cx="4422172" cy="103464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e>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e>
                            </m:mr>
                          </m:m>
                        </m:e>
                      </m:d>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5CD2F83-0C09-7FC8-F2A2-9F4066026E31}"/>
                  </a:ext>
                </a:extLst>
              </p:cNvPr>
              <p:cNvSpPr txBox="1">
                <a:spLocks noRot="1" noChangeAspect="1" noMove="1" noResize="1" noEditPoints="1" noAdjustHandles="1" noChangeArrowheads="1" noChangeShapeType="1" noTextEdit="1"/>
              </p:cNvSpPr>
              <p:nvPr/>
            </p:nvSpPr>
            <p:spPr bwMode="auto">
              <a:xfrm>
                <a:off x="575629" y="2849740"/>
                <a:ext cx="4422172" cy="1034642"/>
              </a:xfrm>
              <a:prstGeom prst="rect">
                <a:avLst/>
              </a:prstGeom>
              <a:blipFill>
                <a:blip r:embed="rId3"/>
                <a:stretch>
                  <a:fillRect l="-15186" t="-101220" b="-1475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BDAA04-3940-91F6-C472-073371CD7639}"/>
                  </a:ext>
                </a:extLst>
              </p:cNvPr>
              <p:cNvSpPr txBox="1"/>
              <p:nvPr/>
            </p:nvSpPr>
            <p:spPr bwMode="auto">
              <a:xfrm>
                <a:off x="550683" y="5003420"/>
                <a:ext cx="2438616"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8DBDAA04-3940-91F6-C472-073371CD7639}"/>
                  </a:ext>
                </a:extLst>
              </p:cNvPr>
              <p:cNvSpPr txBox="1">
                <a:spLocks noRot="1" noChangeAspect="1" noMove="1" noResize="1" noEditPoints="1" noAdjustHandles="1" noChangeArrowheads="1" noChangeShapeType="1" noTextEdit="1"/>
              </p:cNvSpPr>
              <p:nvPr/>
            </p:nvSpPr>
            <p:spPr bwMode="auto">
              <a:xfrm>
                <a:off x="550683" y="5003420"/>
                <a:ext cx="2438616" cy="479811"/>
              </a:xfrm>
              <a:prstGeom prst="rect">
                <a:avLst/>
              </a:prstGeom>
              <a:blipFill>
                <a:blip r:embed="rId4"/>
                <a:stretch>
                  <a:fillRect l="-34715" t="-226316" r="-13990" b="-32368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563091" y="5960640"/>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563091" y="5960640"/>
                <a:ext cx="2669898" cy="513026"/>
              </a:xfrm>
              <a:prstGeom prst="rect">
                <a:avLst/>
              </a:prstGeom>
              <a:blipFill>
                <a:blip r:embed="rId5"/>
                <a:stretch>
                  <a:fillRect t="-2439"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534541" y="973349"/>
                <a:ext cx="7762371" cy="572144"/>
              </a:xfrm>
              <a:prstGeom prst="rect">
                <a:avLst/>
              </a:prstGeom>
              <a:noFill/>
              <a:ln w="9525">
                <a:noFill/>
                <a:miter lim="800000"/>
                <a:headEnd/>
                <a:tailEnd/>
              </a:ln>
            </p:spPr>
            <p:txBody>
              <a:bodyPr wrap="square" rtlCol="0">
                <a:spAutoFit/>
              </a:bodyPr>
              <a:lstStyle/>
              <a:p>
                <a:r>
                  <a:rPr lang="zh-TW" altLang="en-US" dirty="0"/>
                  <a:t>微擾能量矩陣元不為零的</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，兩者能量相等，</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534541" y="973349"/>
                <a:ext cx="7762371" cy="572144"/>
              </a:xfrm>
              <a:prstGeom prst="rect">
                <a:avLst/>
              </a:prstGeom>
              <a:blipFill>
                <a:blip r:embed="rId6"/>
                <a:stretch>
                  <a:fillRect l="-817" t="-176087" b="-258696"/>
                </a:stretch>
              </a:blipFill>
              <a:ln w="9525">
                <a:noFill/>
                <a:miter lim="800000"/>
                <a:headEnd/>
                <a:tailEnd/>
              </a:ln>
            </p:spPr>
            <p:txBody>
              <a:bodyPr/>
              <a:lstStyle/>
              <a:p>
                <a:r>
                  <a:rPr lang="en-TW">
                    <a:noFill/>
                  </a:rPr>
                  <a:t> </a:t>
                </a:r>
              </a:p>
            </p:txBody>
          </p:sp>
        </mc:Fallback>
      </mc:AlternateContent>
      <p:sp>
        <p:nvSpPr>
          <p:cNvPr id="18" name="TextBox 17">
            <a:extLst>
              <a:ext uri="{FF2B5EF4-FFF2-40B4-BE49-F238E27FC236}">
                <a16:creationId xmlns:a16="http://schemas.microsoft.com/office/drawing/2014/main" id="{6C8BEFA7-36DC-D295-FFA2-A12A71CD64D5}"/>
              </a:ext>
            </a:extLst>
          </p:cNvPr>
          <p:cNvSpPr txBox="1"/>
          <p:nvPr/>
        </p:nvSpPr>
        <p:spPr bwMode="auto">
          <a:xfrm>
            <a:off x="550683" y="1508900"/>
            <a:ext cx="776237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這兩個態處於簡併。考慮二維簡併空間：設微擾計算的零階項可以寫成：</a:t>
            </a:r>
          </a:p>
        </p:txBody>
      </p:sp>
      <mc:AlternateContent xmlns:mc="http://schemas.openxmlformats.org/markup-compatibility/2006" xmlns:a14="http://schemas.microsoft.com/office/drawing/2010/main">
        <mc:Choice Requires="a14">
          <p:sp>
            <p:nvSpPr>
              <p:cNvPr id="19" name="文字方塊 6">
                <a:extLst>
                  <a:ext uri="{FF2B5EF4-FFF2-40B4-BE49-F238E27FC236}">
                    <a16:creationId xmlns:a16="http://schemas.microsoft.com/office/drawing/2014/main" id="{80E20C3D-88A4-B2FB-050D-B1873D8415BA}"/>
                  </a:ext>
                </a:extLst>
              </p:cNvPr>
              <p:cNvSpPr txBox="1"/>
              <p:nvPr/>
            </p:nvSpPr>
            <p:spPr bwMode="auto">
              <a:xfrm>
                <a:off x="563091" y="4175481"/>
                <a:ext cx="3144813" cy="618631"/>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𝑞</m:t>
                          </m:r>
                        </m:e>
                        <m:e>
                          <m:r>
                            <a:rPr lang="en-US" altLang="zh-TW" i="1">
                              <a:latin typeface="Cambria Math" panose="02040503050406030204" pitchFamily="18" charset="0"/>
                            </a:rPr>
                            <m:t>𝑉</m:t>
                          </m:r>
                        </m:e>
                        <m:e>
                          <m:r>
                            <a:rPr lang="en-US" altLang="zh-TW" i="1">
                              <a:latin typeface="Cambria Math" panose="02040503050406030204" pitchFamily="18" charset="0"/>
                            </a:rPr>
                            <m:t>𝑘</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𝛿</m:t>
                      </m:r>
                      <m:d>
                        <m:dPr>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b="0" i="1" smtClean="0">
                              <a:latin typeface="Cambria Math" panose="02040503050406030204" pitchFamily="18" charset="0"/>
                            </a:rPr>
                            <m:t>−</m:t>
                          </m:r>
                          <m:r>
                            <a:rPr lang="en-US" altLang="zh-TW" b="0" i="1" smtClean="0">
                              <a:latin typeface="Cambria Math" panose="02040503050406030204" pitchFamily="18" charset="0"/>
                            </a:rPr>
                            <m:t>𝑞</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oMath>
                  </m:oMathPara>
                </a14:m>
                <a:endParaRPr lang="zh-TW" altLang="en-US" sz="1800" dirty="0"/>
              </a:p>
            </p:txBody>
          </p:sp>
        </mc:Choice>
        <mc:Fallback xmlns="">
          <p:sp>
            <p:nvSpPr>
              <p:cNvPr id="19" name="文字方塊 6">
                <a:extLst>
                  <a:ext uri="{FF2B5EF4-FFF2-40B4-BE49-F238E27FC236}">
                    <a16:creationId xmlns:a16="http://schemas.microsoft.com/office/drawing/2014/main" id="{80E20C3D-88A4-B2FB-050D-B1873D8415BA}"/>
                  </a:ext>
                </a:extLst>
              </p:cNvPr>
              <p:cNvSpPr txBox="1">
                <a:spLocks noRot="1" noChangeAspect="1" noMove="1" noResize="1" noEditPoints="1" noAdjustHandles="1" noChangeArrowheads="1" noChangeShapeType="1" noTextEdit="1"/>
              </p:cNvSpPr>
              <p:nvPr/>
            </p:nvSpPr>
            <p:spPr bwMode="auto">
              <a:xfrm>
                <a:off x="563091" y="4175481"/>
                <a:ext cx="3144813" cy="618631"/>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3692701" y="4470129"/>
                <a:ext cx="5451300"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位能矩陣元只有兩邊狀態動量相差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時才不為零！</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3692701" y="4470129"/>
                <a:ext cx="5451300" cy="485518"/>
              </a:xfrm>
              <a:prstGeom prst="rect">
                <a:avLst/>
              </a:prstGeom>
              <a:blipFill>
                <a:blip r:embed="rId8"/>
                <a:stretch>
                  <a:fillRect l="-93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0BECD5F-6252-93C9-998E-BE41060BD60D}"/>
                  </a:ext>
                </a:extLst>
              </p:cNvPr>
              <p:cNvSpPr txBox="1"/>
              <p:nvPr/>
            </p:nvSpPr>
            <p:spPr bwMode="auto">
              <a:xfrm>
                <a:off x="3318689" y="5010389"/>
                <a:ext cx="3012235"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𝑉</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B0BECD5F-6252-93C9-998E-BE41060BD60D}"/>
                  </a:ext>
                </a:extLst>
              </p:cNvPr>
              <p:cNvSpPr txBox="1">
                <a:spLocks noRot="1" noChangeAspect="1" noMove="1" noResize="1" noEditPoints="1" noAdjustHandles="1" noChangeArrowheads="1" noChangeShapeType="1" noTextEdit="1"/>
              </p:cNvSpPr>
              <p:nvPr/>
            </p:nvSpPr>
            <p:spPr bwMode="auto">
              <a:xfrm>
                <a:off x="3318689" y="5010389"/>
                <a:ext cx="3012235" cy="479811"/>
              </a:xfrm>
              <a:prstGeom prst="rect">
                <a:avLst/>
              </a:prstGeom>
              <a:blipFill>
                <a:blip r:embed="rId9"/>
                <a:stretch>
                  <a:fillRect l="-27311" t="-217949" r="-7143" b="-31282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630753" y="1902120"/>
                <a:ext cx="2378600"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630753" y="1902120"/>
                <a:ext cx="2378600" cy="479811"/>
              </a:xfrm>
              <a:prstGeom prst="rect">
                <a:avLst/>
              </a:prstGeom>
              <a:blipFill>
                <a:blip r:embed="rId11"/>
                <a:stretch>
                  <a:fillRect t="-217949" r="-31746"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F65F40-25AE-EDAF-5C1E-A98EE72722D2}"/>
                  </a:ext>
                </a:extLst>
              </p:cNvPr>
              <p:cNvSpPr txBox="1"/>
              <p:nvPr/>
            </p:nvSpPr>
            <p:spPr bwMode="auto">
              <a:xfrm>
                <a:off x="3275971" y="6072179"/>
                <a:ext cx="408178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這又是已經解過：</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𝜎</m:t>
                        </m:r>
                      </m:e>
                      <m:sub>
                        <m:r>
                          <a:rPr lang="en-US" b="0" i="1" smtClean="0">
                            <a:latin typeface="Cambria Math" panose="02040503050406030204" pitchFamily="18" charset="0"/>
                            <a:cs typeface="Times New Roman" pitchFamily="18" charset="0"/>
                          </a:rPr>
                          <m:t>𝑥</m:t>
                        </m:r>
                      </m:sub>
                    </m:sSub>
                  </m:oMath>
                </a14:m>
                <a:r>
                  <a:rPr lang="en-TW" dirty="0">
                    <a:latin typeface="Times New Roman" pitchFamily="18" charset="0"/>
                    <a:cs typeface="Times New Roman" pitchFamily="18" charset="0"/>
                  </a:rPr>
                  <a:t>的本徵態問題。</a:t>
                </a:r>
              </a:p>
            </p:txBody>
          </p:sp>
        </mc:Choice>
        <mc:Fallback xmlns="">
          <p:sp>
            <p:nvSpPr>
              <p:cNvPr id="2" name="TextBox 1">
                <a:extLst>
                  <a:ext uri="{FF2B5EF4-FFF2-40B4-BE49-F238E27FC236}">
                    <a16:creationId xmlns:a16="http://schemas.microsoft.com/office/drawing/2014/main" id="{24F65F40-25AE-EDAF-5C1E-A98EE72722D2}"/>
                  </a:ext>
                </a:extLst>
              </p:cNvPr>
              <p:cNvSpPr txBox="1">
                <a:spLocks noRot="1" noChangeAspect="1" noMove="1" noResize="1" noEditPoints="1" noAdjustHandles="1" noChangeArrowheads="1" noChangeShapeType="1" noTextEdit="1"/>
              </p:cNvSpPr>
              <p:nvPr/>
            </p:nvSpPr>
            <p:spPr bwMode="auto">
              <a:xfrm>
                <a:off x="3275971" y="6072179"/>
                <a:ext cx="4081783" cy="369332"/>
              </a:xfrm>
              <a:prstGeom prst="rect">
                <a:avLst/>
              </a:prstGeom>
              <a:blipFill>
                <a:blip r:embed="rId12"/>
                <a:stretch>
                  <a:fillRect l="-1238"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01662-02A8-5ED6-1BC5-6354AF7BA497}"/>
                  </a:ext>
                </a:extLst>
              </p:cNvPr>
              <p:cNvSpPr txBox="1"/>
              <p:nvPr/>
            </p:nvSpPr>
            <p:spPr bwMode="auto">
              <a:xfrm>
                <a:off x="7330476" y="2543985"/>
                <a:ext cx="253916" cy="404726"/>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5301662-02A8-5ED6-1BC5-6354AF7BA497}"/>
                  </a:ext>
                </a:extLst>
              </p:cNvPr>
              <p:cNvSpPr txBox="1">
                <a:spLocks noRot="1" noChangeAspect="1" noMove="1" noResize="1" noEditPoints="1" noAdjustHandles="1" noChangeArrowheads="1" noChangeShapeType="1" noTextEdit="1"/>
              </p:cNvSpPr>
              <p:nvPr/>
            </p:nvSpPr>
            <p:spPr bwMode="auto">
              <a:xfrm>
                <a:off x="7330476" y="2543985"/>
                <a:ext cx="253916" cy="404726"/>
              </a:xfrm>
              <a:prstGeom prst="rect">
                <a:avLst/>
              </a:prstGeom>
              <a:blipFill>
                <a:blip r:embed="rId13"/>
                <a:stretch>
                  <a:fillRect l="-19048" t="-3030" r="-4762" b="-9091"/>
                </a:stretch>
              </a:blipFill>
              <a:ln w="9525">
                <a:noFill/>
                <a:miter lim="800000"/>
                <a:headEnd/>
                <a:tailEnd/>
              </a:ln>
            </p:spPr>
            <p:txBody>
              <a:bodyPr/>
              <a:lstStyle/>
              <a:p>
                <a:r>
                  <a:rPr lang="en-TW">
                    <a:noFill/>
                  </a:rPr>
                  <a:t> </a:t>
                </a:r>
              </a:p>
            </p:txBody>
          </p:sp>
        </mc:Fallback>
      </mc:AlternateContent>
      <p:sp>
        <p:nvSpPr>
          <p:cNvPr id="9" name="Rectangle 8">
            <a:extLst>
              <a:ext uri="{FF2B5EF4-FFF2-40B4-BE49-F238E27FC236}">
                <a16:creationId xmlns:a16="http://schemas.microsoft.com/office/drawing/2014/main" id="{8E6EAA94-8229-0A41-72CD-6D582AED3EC2}"/>
              </a:ext>
            </a:extLst>
          </p:cNvPr>
          <p:cNvSpPr/>
          <p:nvPr/>
        </p:nvSpPr>
        <p:spPr>
          <a:xfrm>
            <a:off x="6700603" y="2951757"/>
            <a:ext cx="1236270" cy="15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9AFFC09A-E00B-37EB-586D-FE2A4ED29C7B}"/>
              </a:ext>
            </a:extLst>
          </p:cNvPr>
          <p:cNvCxnSpPr>
            <a:cxnSpLocks/>
          </p:cNvCxnSpPr>
          <p:nvPr/>
        </p:nvCxnSpPr>
        <p:spPr>
          <a:xfrm flipV="1">
            <a:off x="6700603" y="3027235"/>
            <a:ext cx="1596309" cy="5910"/>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83C0A6A-0E78-F6F6-4252-94DAACF8EAC6}"/>
              </a:ext>
            </a:extLst>
          </p:cNvPr>
          <p:cNvSpPr txBox="1"/>
          <p:nvPr/>
        </p:nvSpPr>
        <p:spPr bwMode="auto">
          <a:xfrm>
            <a:off x="534541" y="518688"/>
            <a:ext cx="3502818" cy="369332"/>
          </a:xfrm>
          <a:prstGeom prst="rect">
            <a:avLst/>
          </a:prstGeom>
          <a:noFill/>
          <a:ln w="9525">
            <a:noFill/>
            <a:miter lim="800000"/>
            <a:headEnd/>
            <a:tailEnd/>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Band Edge</a:t>
            </a:r>
            <a:r>
              <a:rPr lang="zh-TW" altLang="en-US" dirty="0">
                <a:latin typeface="Times New Roman" panose="02020603050405020304" pitchFamily="18" charset="0"/>
                <a:cs typeface="Times New Roman" panose="02020603050405020304" pitchFamily="18" charset="0"/>
              </a:rPr>
              <a:t>上的</a:t>
            </a:r>
            <a:r>
              <a:rPr lang="en-TW" dirty="0">
                <a:latin typeface="Times New Roman" pitchFamily="18" charset="0"/>
                <a:cs typeface="Times New Roman" pitchFamily="18" charset="0"/>
              </a:rPr>
              <a:t>嚴格計算：</a:t>
            </a:r>
          </a:p>
        </p:txBody>
      </p:sp>
      <p:sp>
        <p:nvSpPr>
          <p:cNvPr id="7" name="TextBox 6">
            <a:extLst>
              <a:ext uri="{FF2B5EF4-FFF2-40B4-BE49-F238E27FC236}">
                <a16:creationId xmlns:a16="http://schemas.microsoft.com/office/drawing/2014/main" id="{4CDAED2E-882F-3014-959E-953228918A0B}"/>
              </a:ext>
            </a:extLst>
          </p:cNvPr>
          <p:cNvSpPr txBox="1"/>
          <p:nvPr/>
        </p:nvSpPr>
        <p:spPr bwMode="auto">
          <a:xfrm>
            <a:off x="563091" y="2444462"/>
            <a:ext cx="507828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零階項滿足微擾項的本徵態方程式：</a:t>
            </a:r>
          </a:p>
        </p:txBody>
      </p:sp>
      <p:sp>
        <p:nvSpPr>
          <p:cNvPr id="12" name="Oval 11">
            <a:extLst>
              <a:ext uri="{FF2B5EF4-FFF2-40B4-BE49-F238E27FC236}">
                <a16:creationId xmlns:a16="http://schemas.microsoft.com/office/drawing/2014/main" id="{50B158CD-55DD-9E6F-5D34-7F746D6CF817}"/>
              </a:ext>
            </a:extLst>
          </p:cNvPr>
          <p:cNvSpPr/>
          <p:nvPr/>
        </p:nvSpPr>
        <p:spPr>
          <a:xfrm>
            <a:off x="6689820"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Oval 12">
            <a:extLst>
              <a:ext uri="{FF2B5EF4-FFF2-40B4-BE49-F238E27FC236}">
                <a16:creationId xmlns:a16="http://schemas.microsoft.com/office/drawing/2014/main" id="{07A00DC2-D36F-EF03-8A71-2AF51DFD43BA}"/>
              </a:ext>
            </a:extLst>
          </p:cNvPr>
          <p:cNvSpPr/>
          <p:nvPr/>
        </p:nvSpPr>
        <p:spPr>
          <a:xfrm>
            <a:off x="8152912" y="295951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8B656102-F2A3-13AE-B7A9-35A0772C739A}"/>
                  </a:ext>
                </a:extLst>
              </p:cNvPr>
              <p:cNvSpPr txBox="1"/>
              <p:nvPr/>
            </p:nvSpPr>
            <p:spPr bwMode="auto">
              <a:xfrm>
                <a:off x="3775723" y="4147105"/>
                <a:ext cx="1254721" cy="369332"/>
              </a:xfrm>
              <a:prstGeom prst="rect">
                <a:avLst/>
              </a:prstGeom>
              <a:solidFill>
                <a:srgbClr val="FFFF99"/>
              </a:solidFill>
              <a:ln>
                <a:noFill/>
              </a:ln>
            </p:spPr>
            <p:txBody>
              <a:bodyPr wrap="square" rtlCol="0">
                <a:spAutoFit/>
              </a:bodyPr>
              <a:lstStyle/>
              <a:p>
                <a:pPr eaLnBrk="1" hangingPunct="1">
                  <a:spcBef>
                    <a:spcPct val="50000"/>
                  </a:spcBef>
                </a:pPr>
                <a:r>
                  <a:rPr lang="zh-TW" altLang="en-US" dirty="0"/>
                  <a:t>設</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&gt;0</m:t>
                    </m:r>
                  </m:oMath>
                </a14:m>
                <a:endParaRPr lang="zh-TW" altLang="en-US" sz="1800" dirty="0"/>
              </a:p>
            </p:txBody>
          </p:sp>
        </mc:Choice>
        <mc:Fallback xmlns="">
          <p:sp>
            <p:nvSpPr>
              <p:cNvPr id="15" name="文字方塊 6">
                <a:extLst>
                  <a:ext uri="{FF2B5EF4-FFF2-40B4-BE49-F238E27FC236}">
                    <a16:creationId xmlns:a16="http://schemas.microsoft.com/office/drawing/2014/main" id="{8B656102-F2A3-13AE-B7A9-35A0772C739A}"/>
                  </a:ext>
                </a:extLst>
              </p:cNvPr>
              <p:cNvSpPr txBox="1">
                <a:spLocks noRot="1" noChangeAspect="1" noMove="1" noResize="1" noEditPoints="1" noAdjustHandles="1" noChangeArrowheads="1" noChangeShapeType="1" noTextEdit="1"/>
              </p:cNvSpPr>
              <p:nvPr/>
            </p:nvSpPr>
            <p:spPr bwMode="auto">
              <a:xfrm>
                <a:off x="3775723" y="4147105"/>
                <a:ext cx="1254721" cy="369332"/>
              </a:xfrm>
              <a:prstGeom prst="rect">
                <a:avLst/>
              </a:prstGeom>
              <a:blipFill>
                <a:blip r:embed="rId14"/>
                <a:stretch>
                  <a:fillRect l="-4040" t="-6667" b="-2333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5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9" grpId="0" animBg="1"/>
      <p:bldP spid="20" grpId="0"/>
      <p:bldP spid="21" grpId="0" animBg="1"/>
      <p:bldP spid="2" grpId="0"/>
      <p:bldP spid="7"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305155" y="446157"/>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a:t>
            </a:r>
            <a:r>
              <a:rPr lang="en-TW" sz="1800"/>
              <a:t>，電子</a:t>
            </a:r>
            <a:r>
              <a:rPr lang="en-GB" sz="1800" dirty="0" err="1"/>
              <a:t>處於</a:t>
            </a:r>
            <a:r>
              <a:rPr lang="en-TW" sz="1800"/>
              <a:t>分離的能</a:t>
            </a:r>
            <a:r>
              <a:rPr lang="en-GB" sz="1800" dirty="0" err="1"/>
              <a:t>態</a:t>
            </a:r>
            <a:r>
              <a:rPr lang="en-TW" sz="1800"/>
              <a:t>。</a:t>
            </a:r>
            <a:endParaRPr lang="en-TW" sz="1800" dirty="0"/>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a:t>
            </a:r>
            <a:r>
              <a:rPr lang="zh-TW" altLang="en-US" dirty="0"/>
              <a:t>鄰近</a:t>
            </a:r>
            <a:r>
              <a:rPr lang="zh-TW" altLang="en-US" sz="1800" dirty="0"/>
              <a:t>原子核的</a:t>
            </a:r>
            <a:r>
              <a:rPr lang="en-TW" sz="1800"/>
              <a:t>庫倫</a:t>
            </a:r>
            <a:r>
              <a:rPr lang="zh-TW" altLang="en-US" sz="1800" dirty="0"/>
              <a:t>位能也必須考慮，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51800"/>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6">
                <a:extLst>
                  <a:ext uri="{FF2B5EF4-FFF2-40B4-BE49-F238E27FC236}">
                    <a16:creationId xmlns:a16="http://schemas.microsoft.com/office/drawing/2014/main" id="{AEDBA52E-D536-4463-95E1-21B9A5AFC798}"/>
                  </a:ext>
                </a:extLst>
              </p:cNvPr>
              <p:cNvSpPr/>
              <p:nvPr/>
            </p:nvSpPr>
            <p:spPr>
              <a:xfrm>
                <a:off x="944022" y="584971"/>
                <a:ext cx="96244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oMath>
                  </m:oMathPara>
                </a14:m>
                <a:endParaRPr lang="zh-TW" altLang="en-US" sz="1800" dirty="0"/>
              </a:p>
            </p:txBody>
          </p:sp>
        </mc:Choice>
        <mc:Fallback xmlns="">
          <p:sp>
            <p:nvSpPr>
              <p:cNvPr id="2" name="矩形 6">
                <a:extLst>
                  <a:ext uri="{FF2B5EF4-FFF2-40B4-BE49-F238E27FC236}">
                    <a16:creationId xmlns:a16="http://schemas.microsoft.com/office/drawing/2014/main" id="{AEDBA52E-D536-4463-95E1-21B9A5AFC798}"/>
                  </a:ext>
                </a:extLst>
              </p:cNvPr>
              <p:cNvSpPr>
                <a:spLocks noRot="1" noChangeAspect="1" noMove="1" noResize="1" noEditPoints="1" noAdjustHandles="1" noChangeArrowheads="1" noChangeShapeType="1" noTextEdit="1"/>
              </p:cNvSpPr>
              <p:nvPr/>
            </p:nvSpPr>
            <p:spPr>
              <a:xfrm>
                <a:off x="944022" y="584971"/>
                <a:ext cx="962443" cy="559897"/>
              </a:xfrm>
              <a:prstGeom prst="rect">
                <a:avLst/>
              </a:prstGeom>
              <a:blipFill>
                <a:blip r:embed="rId2"/>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6">
                <a:extLst>
                  <a:ext uri="{FF2B5EF4-FFF2-40B4-BE49-F238E27FC236}">
                    <a16:creationId xmlns:a16="http://schemas.microsoft.com/office/drawing/2014/main" id="{B155477C-9463-E867-711D-71DDFF672A75}"/>
                  </a:ext>
                </a:extLst>
              </p:cNvPr>
              <p:cNvSpPr/>
              <p:nvPr/>
            </p:nvSpPr>
            <p:spPr>
              <a:xfrm>
                <a:off x="933992" y="1280072"/>
                <a:ext cx="2257669" cy="57817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𝑐</m:t>
                      </m:r>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m:oMathPara>
                </a14:m>
                <a:endParaRPr lang="zh-TW" altLang="en-US" sz="1800" dirty="0"/>
              </a:p>
            </p:txBody>
          </p:sp>
        </mc:Choice>
        <mc:Fallback xmlns="">
          <p:sp>
            <p:nvSpPr>
              <p:cNvPr id="6" name="矩形 6">
                <a:extLst>
                  <a:ext uri="{FF2B5EF4-FFF2-40B4-BE49-F238E27FC236}">
                    <a16:creationId xmlns:a16="http://schemas.microsoft.com/office/drawing/2014/main" id="{B155477C-9463-E867-711D-71DDFF672A75}"/>
                  </a:ext>
                </a:extLst>
              </p:cNvPr>
              <p:cNvSpPr>
                <a:spLocks noRot="1" noChangeAspect="1" noMove="1" noResize="1" noEditPoints="1" noAdjustHandles="1" noChangeArrowheads="1" noChangeShapeType="1" noTextEdit="1"/>
              </p:cNvSpPr>
              <p:nvPr/>
            </p:nvSpPr>
            <p:spPr>
              <a:xfrm>
                <a:off x="933992" y="1280072"/>
                <a:ext cx="2257669" cy="578172"/>
              </a:xfrm>
              <a:prstGeom prst="rect">
                <a:avLst/>
              </a:prstGeom>
              <a:blipFill>
                <a:blip r:embed="rId3"/>
                <a:stretch>
                  <a:fillRect b="-42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77E95E89-C4A8-5D27-D66A-0886B74647CE}"/>
                  </a:ext>
                </a:extLst>
              </p:cNvPr>
              <p:cNvSpPr/>
              <p:nvPr/>
            </p:nvSpPr>
            <p:spPr>
              <a:xfrm>
                <a:off x="3575628" y="1278077"/>
                <a:ext cx="5060103"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ea typeface="Cambria Math" panose="02040503050406030204" pitchFamily="18" charset="0"/>
                                  </a:rPr>
                                  <m:t>0</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0" smtClean="0">
                          <a:latin typeface="Cambria Math" panose="02040503050406030204" pitchFamily="18" charset="0"/>
                          <a:ea typeface="Cambria Math"/>
                        </a:rPr>
                        <m:t>−</m:t>
                      </m:r>
                      <m:r>
                        <a:rPr lang="en-US" altLang="zh-TW" i="1">
                          <a:latin typeface="Cambria Math" panose="02040503050406030204" pitchFamily="18" charset="0"/>
                          <a:ea typeface="Cambria Math"/>
                        </a:rPr>
                        <m:t>𝑐</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e>
                                <m:r>
                                  <a:rPr lang="en-US" altLang="zh-TW"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b="0" i="1" smtClean="0">
                                    <a:latin typeface="Cambria Math" panose="02040503050406030204" pitchFamily="18" charset="0"/>
                                  </a:rPr>
                                  <m:t>−</m:t>
                                </m:r>
                                <m:r>
                                  <a:rPr lang="en-US" altLang="zh-TW" b="0" i="1" smtClean="0">
                                    <a:latin typeface="Cambria Math" panose="02040503050406030204" pitchFamily="18" charset="0"/>
                                  </a:rPr>
                                  <m:t>𝑐</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7" name="矩形 6">
                <a:extLst>
                  <a:ext uri="{FF2B5EF4-FFF2-40B4-BE49-F238E27FC236}">
                    <a16:creationId xmlns:a16="http://schemas.microsoft.com/office/drawing/2014/main" id="{77E95E89-C4A8-5D27-D66A-0886B74647CE}"/>
                  </a:ext>
                </a:extLst>
              </p:cNvPr>
              <p:cNvSpPr>
                <a:spLocks noRot="1" noChangeAspect="1" noMove="1" noResize="1" noEditPoints="1" noAdjustHandles="1" noChangeArrowheads="1" noChangeShapeType="1" noTextEdit="1"/>
              </p:cNvSpPr>
              <p:nvPr/>
            </p:nvSpPr>
            <p:spPr>
              <a:xfrm>
                <a:off x="3575628" y="1278077"/>
                <a:ext cx="5060103" cy="559897"/>
              </a:xfrm>
              <a:prstGeom prst="rect">
                <a:avLst/>
              </a:prstGeom>
              <a:blipFill>
                <a:blip r:embed="rId4"/>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331BFDF6-5220-6B8C-6216-548B73EF7275}"/>
                  </a:ext>
                </a:extLst>
              </p:cNvPr>
              <p:cNvSpPr/>
              <p:nvPr/>
            </p:nvSpPr>
            <p:spPr>
              <a:xfrm>
                <a:off x="885268" y="2682925"/>
                <a:ext cx="1629805" cy="55989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m:t>
                                </m:r>
                                <m:r>
                                  <a:rPr lang="en-US" altLang="zh-TW" i="1">
                                    <a:latin typeface="Cambria Math" panose="02040503050406030204" pitchFamily="18" charset="0"/>
                                  </a:rPr>
                                  <m:t>𝑐</m:t>
                                </m:r>
                              </m:e>
                              <m:e>
                                <m:r>
                                  <a:rPr lang="en-US" altLang="zh-TW" i="1">
                                    <a:latin typeface="Cambria Math" panose="02040503050406030204" pitchFamily="18" charset="0"/>
                                    <a:ea typeface="Cambria Math" panose="02040503050406030204" pitchFamily="18" charset="0"/>
                                  </a:rPr>
                                  <m:t>𝜆</m:t>
                                </m:r>
                              </m:e>
                            </m:mr>
                            <m:mr>
                              <m:e>
                                <m:r>
                                  <a:rPr lang="en-US" altLang="zh-TW" i="1">
                                    <a:latin typeface="Cambria Math" panose="02040503050406030204" pitchFamily="18" charset="0"/>
                                    <a:ea typeface="Cambria Math" panose="02040503050406030204" pitchFamily="18" charset="0"/>
                                  </a:rPr>
                                  <m:t>𝜆</m:t>
                                </m:r>
                              </m:e>
                              <m:e>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331BFDF6-5220-6B8C-6216-548B73EF7275}"/>
                  </a:ext>
                </a:extLst>
              </p:cNvPr>
              <p:cNvSpPr>
                <a:spLocks noRot="1" noChangeAspect="1" noMove="1" noResize="1" noEditPoints="1" noAdjustHandles="1" noChangeArrowheads="1" noChangeShapeType="1" noTextEdit="1"/>
              </p:cNvSpPr>
              <p:nvPr/>
            </p:nvSpPr>
            <p:spPr>
              <a:xfrm>
                <a:off x="885268" y="2682925"/>
                <a:ext cx="1629805" cy="559897"/>
              </a:xfrm>
              <a:prstGeom prst="rect">
                <a:avLst/>
              </a:prstGeom>
              <a:blipFill>
                <a:blip r:embed="rId5"/>
                <a:stretch>
                  <a:fillRect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6">
                <a:extLst>
                  <a:ext uri="{FF2B5EF4-FFF2-40B4-BE49-F238E27FC236}">
                    <a16:creationId xmlns:a16="http://schemas.microsoft.com/office/drawing/2014/main" id="{34FF701C-D993-E46F-BBE4-FD78326EF97F}"/>
                  </a:ext>
                </a:extLst>
              </p:cNvPr>
              <p:cNvSpPr/>
              <p:nvPr/>
            </p:nvSpPr>
            <p:spPr>
              <a:xfrm>
                <a:off x="4301918" y="2782318"/>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9" name="矩形 6">
                <a:extLst>
                  <a:ext uri="{FF2B5EF4-FFF2-40B4-BE49-F238E27FC236}">
                    <a16:creationId xmlns:a16="http://schemas.microsoft.com/office/drawing/2014/main" id="{34FF701C-D993-E46F-BBE4-FD78326EF97F}"/>
                  </a:ext>
                </a:extLst>
              </p:cNvPr>
              <p:cNvSpPr>
                <a:spLocks noRot="1" noChangeAspect="1" noMove="1" noResize="1" noEditPoints="1" noAdjustHandles="1" noChangeArrowheads="1" noChangeShapeType="1" noTextEdit="1"/>
              </p:cNvSpPr>
              <p:nvPr/>
            </p:nvSpPr>
            <p:spPr>
              <a:xfrm>
                <a:off x="4301918" y="2782318"/>
                <a:ext cx="960583" cy="369332"/>
              </a:xfrm>
              <a:prstGeom prst="rect">
                <a:avLst/>
              </a:prstGeom>
              <a:blipFill>
                <a:blip r:embed="rId6"/>
                <a:stretch>
                  <a:fillRect b="-64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6">
                <a:extLst>
                  <a:ext uri="{FF2B5EF4-FFF2-40B4-BE49-F238E27FC236}">
                    <a16:creationId xmlns:a16="http://schemas.microsoft.com/office/drawing/2014/main" id="{0CBD062F-EA5F-4684-6704-16C30A3A65EA}"/>
                  </a:ext>
                </a:extLst>
              </p:cNvPr>
              <p:cNvSpPr/>
              <p:nvPr/>
            </p:nvSpPr>
            <p:spPr>
              <a:xfrm>
                <a:off x="961852" y="3754492"/>
                <a:ext cx="787459"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10" name="矩形 6">
                <a:extLst>
                  <a:ext uri="{FF2B5EF4-FFF2-40B4-BE49-F238E27FC236}">
                    <a16:creationId xmlns:a16="http://schemas.microsoft.com/office/drawing/2014/main" id="{0CBD062F-EA5F-4684-6704-16C30A3A65EA}"/>
                  </a:ext>
                </a:extLst>
              </p:cNvPr>
              <p:cNvSpPr>
                <a:spLocks noRot="1" noChangeAspect="1" noMove="1" noResize="1" noEditPoints="1" noAdjustHandles="1" noChangeArrowheads="1" noChangeShapeType="1" noTextEdit="1"/>
              </p:cNvSpPr>
              <p:nvPr/>
            </p:nvSpPr>
            <p:spPr>
              <a:xfrm>
                <a:off x="961852" y="3754492"/>
                <a:ext cx="787459"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EFC0FEC-E673-C697-5D53-4C45362C1ADC}"/>
                  </a:ext>
                </a:extLst>
              </p:cNvPr>
              <p:cNvSpPr/>
              <p:nvPr/>
            </p:nvSpPr>
            <p:spPr>
              <a:xfrm>
                <a:off x="2392575" y="3662232"/>
                <a:ext cx="2299667"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m:t>
                                </m:r>
                                <m: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11" name="矩形 6">
                <a:extLst>
                  <a:ext uri="{FF2B5EF4-FFF2-40B4-BE49-F238E27FC236}">
                    <a16:creationId xmlns:a16="http://schemas.microsoft.com/office/drawing/2014/main" id="{3EFC0FEC-E673-C697-5D53-4C45362C1ADC}"/>
                  </a:ext>
                </a:extLst>
              </p:cNvPr>
              <p:cNvSpPr>
                <a:spLocks noRot="1" noChangeAspect="1" noMove="1" noResize="1" noEditPoints="1" noAdjustHandles="1" noChangeArrowheads="1" noChangeShapeType="1" noTextEdit="1"/>
              </p:cNvSpPr>
              <p:nvPr/>
            </p:nvSpPr>
            <p:spPr>
              <a:xfrm>
                <a:off x="2392575" y="3662232"/>
                <a:ext cx="2299667" cy="552459"/>
              </a:xfrm>
              <a:prstGeom prst="rect">
                <a:avLst/>
              </a:prstGeom>
              <a:blipFill>
                <a:blip r:embed="rId8"/>
                <a:stretch>
                  <a:fillRect b="-6818"/>
                </a:stretch>
              </a:blipFill>
            </p:spPr>
            <p:txBody>
              <a:bodyPr/>
              <a:lstStyle/>
              <a:p>
                <a:r>
                  <a:rPr lang="en-TW">
                    <a:noFill/>
                  </a:rPr>
                  <a:t> </a:t>
                </a:r>
              </a:p>
            </p:txBody>
          </p:sp>
        </mc:Fallback>
      </mc:AlternateContent>
      <p:sp>
        <p:nvSpPr>
          <p:cNvPr id="4" name="Right Arrow 3">
            <a:extLst>
              <a:ext uri="{FF2B5EF4-FFF2-40B4-BE49-F238E27FC236}">
                <a16:creationId xmlns:a16="http://schemas.microsoft.com/office/drawing/2014/main" id="{A977EC77-DA97-C93A-F648-B5F75EC6BA9F}"/>
              </a:ext>
            </a:extLst>
          </p:cNvPr>
          <p:cNvSpPr/>
          <p:nvPr/>
        </p:nvSpPr>
        <p:spPr>
          <a:xfrm>
            <a:off x="3199553" y="1455084"/>
            <a:ext cx="411510" cy="24543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8A370011-45FB-6C02-FC0F-467FADF98010}"/>
              </a:ext>
            </a:extLst>
          </p:cNvPr>
          <p:cNvSpPr txBox="1"/>
          <p:nvPr/>
        </p:nvSpPr>
        <p:spPr bwMode="auto">
          <a:xfrm>
            <a:off x="3131840" y="2771266"/>
            <a:ext cx="12961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0B53D63-86E0-79C6-FE62-BF0F7B88B6DC}"/>
                  </a:ext>
                </a:extLst>
              </p:cNvPr>
              <p:cNvSpPr txBox="1"/>
              <p:nvPr/>
            </p:nvSpPr>
            <p:spPr bwMode="auto">
              <a:xfrm>
                <a:off x="3779912" y="586413"/>
                <a:ext cx="1860053" cy="50821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本徵態：</a:t>
                </a:r>
                <a14:m>
                  <m:oMath xmlns:m="http://schemas.openxmlformats.org/officeDocument/2006/math">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oMath>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C0B53D63-86E0-79C6-FE62-BF0F7B88B6DC}"/>
                  </a:ext>
                </a:extLst>
              </p:cNvPr>
              <p:cNvSpPr txBox="1">
                <a:spLocks noRot="1" noChangeAspect="1" noMove="1" noResize="1" noEditPoints="1" noAdjustHandles="1" noChangeArrowheads="1" noChangeShapeType="1" noTextEdit="1"/>
              </p:cNvSpPr>
              <p:nvPr/>
            </p:nvSpPr>
            <p:spPr bwMode="auto">
              <a:xfrm>
                <a:off x="3779912" y="586413"/>
                <a:ext cx="1860053" cy="508216"/>
              </a:xfrm>
              <a:prstGeom prst="rect">
                <a:avLst/>
              </a:prstGeom>
              <a:blipFill>
                <a:blip r:embed="rId9"/>
                <a:stretch>
                  <a:fillRect l="-2703" b="-97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DC5CCD-3D2F-F253-2F83-3D438F022681}"/>
                  </a:ext>
                </a:extLst>
              </p:cNvPr>
              <p:cNvSpPr txBox="1"/>
              <p:nvPr/>
            </p:nvSpPr>
            <p:spPr bwMode="auto">
              <a:xfrm>
                <a:off x="945353" y="4432674"/>
                <a:ext cx="119667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9" name="TextBox 28">
                <a:extLst>
                  <a:ext uri="{FF2B5EF4-FFF2-40B4-BE49-F238E27FC236}">
                    <a16:creationId xmlns:a16="http://schemas.microsoft.com/office/drawing/2014/main" id="{CFDC5CCD-3D2F-F253-2F83-3D438F022681}"/>
                  </a:ext>
                </a:extLst>
              </p:cNvPr>
              <p:cNvSpPr txBox="1">
                <a:spLocks noRot="1" noChangeAspect="1" noMove="1" noResize="1" noEditPoints="1" noAdjustHandles="1" noChangeArrowheads="1" noChangeShapeType="1" noTextEdit="1"/>
              </p:cNvSpPr>
              <p:nvPr/>
            </p:nvSpPr>
            <p:spPr bwMode="auto">
              <a:xfrm>
                <a:off x="945353" y="4432674"/>
                <a:ext cx="1196674" cy="276999"/>
              </a:xfrm>
              <a:prstGeom prst="rect">
                <a:avLst/>
              </a:prstGeom>
              <a:blipFill>
                <a:blip r:embed="rId12"/>
                <a:stretch>
                  <a:fillRect l="-1053" r="-4211"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1683CDD-F6B0-FBA7-CF06-1F5022C788BE}"/>
                  </a:ext>
                </a:extLst>
              </p:cNvPr>
              <p:cNvSpPr txBox="1"/>
              <p:nvPr/>
            </p:nvSpPr>
            <p:spPr bwMode="auto">
              <a:xfrm>
                <a:off x="2392575" y="4313726"/>
                <a:ext cx="2391744"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i="1">
                                    <a:solidFill>
                                      <a:srgbClr val="000000"/>
                                    </a:solidFill>
                                    <a:latin typeface="Cambria Math" panose="02040503050406030204" pitchFamily="18" charset="0"/>
                                  </a:rPr>
                                  <m:t>1</m:t>
                                </m:r>
                              </m:e>
                            </m:mr>
                          </m:m>
                        </m:e>
                      </m:d>
                      <m:r>
                        <a:rPr kumimoji="0" lang="en-US" altLang="zh-TW" i="1" smtClean="0">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1</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30" name="TextBox 29">
                <a:extLst>
                  <a:ext uri="{FF2B5EF4-FFF2-40B4-BE49-F238E27FC236}">
                    <a16:creationId xmlns:a16="http://schemas.microsoft.com/office/drawing/2014/main" id="{31683CDD-F6B0-FBA7-CF06-1F5022C788BE}"/>
                  </a:ext>
                </a:extLst>
              </p:cNvPr>
              <p:cNvSpPr txBox="1">
                <a:spLocks noRot="1" noChangeAspect="1" noMove="1" noResize="1" noEditPoints="1" noAdjustHandles="1" noChangeArrowheads="1" noChangeShapeType="1" noTextEdit="1"/>
              </p:cNvSpPr>
              <p:nvPr/>
            </p:nvSpPr>
            <p:spPr bwMode="auto">
              <a:xfrm>
                <a:off x="2392575" y="4313726"/>
                <a:ext cx="2391744" cy="572273"/>
              </a:xfrm>
              <a:prstGeom prst="rect">
                <a:avLst/>
              </a:prstGeom>
              <a:blipFill>
                <a:blip r:embed="rId13"/>
                <a:stretch>
                  <a:fillRect l="-1058" t="-93478" r="-18519" b="-143478"/>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222044DE-4F5E-AEBC-28D1-1D3007C33593}"/>
              </a:ext>
            </a:extLst>
          </p:cNvPr>
          <p:cNvSpPr txBox="1"/>
          <p:nvPr/>
        </p:nvSpPr>
        <p:spPr bwMode="auto">
          <a:xfrm>
            <a:off x="840571" y="1975430"/>
            <a:ext cx="465276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此式要有非零解，矩陣的行列式必須為零！</a:t>
            </a:r>
          </a:p>
        </p:txBody>
      </p:sp>
      <p:sp>
        <p:nvSpPr>
          <p:cNvPr id="19" name="TextBox 18">
            <a:extLst>
              <a:ext uri="{FF2B5EF4-FFF2-40B4-BE49-F238E27FC236}">
                <a16:creationId xmlns:a16="http://schemas.microsoft.com/office/drawing/2014/main" id="{AAF53182-DE4C-ECAA-9F0A-ADD9EDF6AF43}"/>
              </a:ext>
            </a:extLst>
          </p:cNvPr>
          <p:cNvSpPr txBox="1"/>
          <p:nvPr/>
        </p:nvSpPr>
        <p:spPr bwMode="auto">
          <a:xfrm>
            <a:off x="520522" y="3754492"/>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15BD43-8D88-CF9E-878A-DD8B86D7683E}"/>
                  </a:ext>
                </a:extLst>
              </p:cNvPr>
              <p:cNvSpPr txBox="1"/>
              <p:nvPr/>
            </p:nvSpPr>
            <p:spPr bwMode="auto">
              <a:xfrm>
                <a:off x="2145748" y="659870"/>
                <a:ext cx="1860053" cy="369332"/>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t>：</a:t>
                </a:r>
              </a:p>
            </p:txBody>
          </p:sp>
        </mc:Choice>
        <mc:Fallback xmlns="">
          <p:sp>
            <p:nvSpPr>
              <p:cNvPr id="15" name="TextBox 14">
                <a:extLst>
                  <a:ext uri="{FF2B5EF4-FFF2-40B4-BE49-F238E27FC236}">
                    <a16:creationId xmlns:a16="http://schemas.microsoft.com/office/drawing/2014/main" id="{4315BD43-8D88-CF9E-878A-DD8B86D7683E}"/>
                  </a:ext>
                </a:extLst>
              </p:cNvPr>
              <p:cNvSpPr txBox="1">
                <a:spLocks noRot="1" noChangeAspect="1" noMove="1" noResize="1" noEditPoints="1" noAdjustHandles="1" noChangeArrowheads="1" noChangeShapeType="1" noTextEdit="1"/>
              </p:cNvSpPr>
              <p:nvPr/>
            </p:nvSpPr>
            <p:spPr bwMode="auto">
              <a:xfrm>
                <a:off x="2145748" y="659870"/>
                <a:ext cx="1860053" cy="369332"/>
              </a:xfrm>
              <a:prstGeom prst="rect">
                <a:avLst/>
              </a:prstGeom>
              <a:blipFill>
                <a:blip r:embed="rId14"/>
                <a:stretch>
                  <a:fillRect l="-202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6">
                <a:extLst>
                  <a:ext uri="{FF2B5EF4-FFF2-40B4-BE49-F238E27FC236}">
                    <a16:creationId xmlns:a16="http://schemas.microsoft.com/office/drawing/2014/main" id="{4CE4D5B5-27E3-9682-53DF-C20B693BAA5B}"/>
                  </a:ext>
                </a:extLst>
              </p:cNvPr>
              <p:cNvSpPr/>
              <p:nvPr/>
            </p:nvSpPr>
            <p:spPr>
              <a:xfrm>
                <a:off x="961852" y="5287109"/>
                <a:ext cx="96058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𝑐</m:t>
                      </m:r>
                      <m:r>
                        <a:rPr lang="en-US" altLang="zh-TW" b="0" i="1" smtClean="0">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𝜆</m:t>
                      </m:r>
                    </m:oMath>
                  </m:oMathPara>
                </a14:m>
                <a:endParaRPr lang="zh-TW" altLang="en-US" sz="1800" dirty="0"/>
              </a:p>
            </p:txBody>
          </p:sp>
        </mc:Choice>
        <mc:Fallback xmlns="">
          <p:sp>
            <p:nvSpPr>
              <p:cNvPr id="22" name="矩形 6">
                <a:extLst>
                  <a:ext uri="{FF2B5EF4-FFF2-40B4-BE49-F238E27FC236}">
                    <a16:creationId xmlns:a16="http://schemas.microsoft.com/office/drawing/2014/main" id="{4CE4D5B5-27E3-9682-53DF-C20B693BAA5B}"/>
                  </a:ext>
                </a:extLst>
              </p:cNvPr>
              <p:cNvSpPr>
                <a:spLocks noRot="1" noChangeAspect="1" noMove="1" noResize="1" noEditPoints="1" noAdjustHandles="1" noChangeArrowheads="1" noChangeShapeType="1" noTextEdit="1"/>
              </p:cNvSpPr>
              <p:nvPr/>
            </p:nvSpPr>
            <p:spPr>
              <a:xfrm>
                <a:off x="961852" y="5287109"/>
                <a:ext cx="960583" cy="369332"/>
              </a:xfrm>
              <a:prstGeom prst="rect">
                <a:avLst/>
              </a:prstGeom>
              <a:blipFill>
                <a:blip r:embed="rId1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矩形 6">
                <a:extLst>
                  <a:ext uri="{FF2B5EF4-FFF2-40B4-BE49-F238E27FC236}">
                    <a16:creationId xmlns:a16="http://schemas.microsoft.com/office/drawing/2014/main" id="{8F28FA20-1FAC-F1E3-26A2-24C97B53C6EF}"/>
                  </a:ext>
                </a:extLst>
              </p:cNvPr>
              <p:cNvSpPr/>
              <p:nvPr/>
            </p:nvSpPr>
            <p:spPr>
              <a:xfrm>
                <a:off x="2392575" y="5194849"/>
                <a:ext cx="1953419" cy="5524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𝜆</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1</m:t>
                                </m:r>
                              </m:e>
                              <m:e>
                                <m:r>
                                  <a:rPr lang="en-US" altLang="zh-TW" b="0" i="1" smtClean="0">
                                    <a:latin typeface="Cambria Math" panose="02040503050406030204" pitchFamily="18" charset="0"/>
                                  </a:rPr>
                                  <m:t>1</m:t>
                                </m:r>
                              </m:e>
                            </m:mr>
                            <m:mr>
                              <m:e>
                                <m:r>
                                  <a:rPr lang="en-US" altLang="zh-TW" b="0" i="1" smtClean="0">
                                    <a:latin typeface="Cambria Math" panose="02040503050406030204" pitchFamily="18" charset="0"/>
                                  </a:rPr>
                                  <m:t>1</m:t>
                                </m:r>
                              </m:e>
                              <m:e>
                                <m:r>
                                  <a:rPr lang="en-US" altLang="zh-TW" sz="1800" b="0" i="1" smtClean="0">
                                    <a:latin typeface="Cambria Math" panose="02040503050406030204" pitchFamily="18" charset="0"/>
                                  </a:rPr>
                                  <m:t>1</m:t>
                                </m:r>
                              </m:e>
                            </m:mr>
                          </m:m>
                        </m:e>
                      </m:d>
                      <m:d>
                        <m:dPr>
                          <m:ctrlPr>
                            <a:rPr lang="en-US" altLang="zh-TW" i="1">
                              <a:latin typeface="Cambria Math" panose="02040503050406030204" pitchFamily="18" charset="0"/>
                              <a:ea typeface="Cambria Math"/>
                            </a:rPr>
                          </m:ctrlPr>
                        </m:dPr>
                        <m:e>
                          <m:m>
                            <m:mPr>
                              <m:mcs>
                                <m:mc>
                                  <m:mcPr>
                                    <m:count m:val="1"/>
                                    <m:mcJc m:val="center"/>
                                  </m:mcPr>
                                </m:mc>
                              </m:mcs>
                              <m:ctrlPr>
                                <a:rPr lang="en-US" altLang="zh-TW" i="1">
                                  <a:latin typeface="Cambria Math" panose="02040503050406030204" pitchFamily="18" charset="0"/>
                                  <a:ea typeface="Cambria Math"/>
                                </a:rPr>
                              </m:ctrlPr>
                            </m:mPr>
                            <m:mr>
                              <m:e>
                                <m:r>
                                  <m:rPr>
                                    <m:brk m:alnAt="7"/>
                                  </m:rPr>
                                  <a:rPr lang="en-US" altLang="zh-TW" i="1">
                                    <a:latin typeface="Cambria Math" panose="02040503050406030204" pitchFamily="18" charset="0"/>
                                    <a:ea typeface="Cambria Math"/>
                                  </a:rPr>
                                  <m:t>𝑎</m:t>
                                </m:r>
                              </m:e>
                            </m:mr>
                            <m:mr>
                              <m:e>
                                <m:r>
                                  <a:rPr lang="en-US" altLang="zh-TW" i="1">
                                    <a:latin typeface="Cambria Math" panose="02040503050406030204" pitchFamily="18" charset="0"/>
                                    <a:ea typeface="Cambria Math"/>
                                  </a:rPr>
                                  <m:t>𝑏</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23" name="矩形 6">
                <a:extLst>
                  <a:ext uri="{FF2B5EF4-FFF2-40B4-BE49-F238E27FC236}">
                    <a16:creationId xmlns:a16="http://schemas.microsoft.com/office/drawing/2014/main" id="{8F28FA20-1FAC-F1E3-26A2-24C97B53C6EF}"/>
                  </a:ext>
                </a:extLst>
              </p:cNvPr>
              <p:cNvSpPr>
                <a:spLocks noRot="1" noChangeAspect="1" noMove="1" noResize="1" noEditPoints="1" noAdjustHandles="1" noChangeArrowheads="1" noChangeShapeType="1" noTextEdit="1"/>
              </p:cNvSpPr>
              <p:nvPr/>
            </p:nvSpPr>
            <p:spPr>
              <a:xfrm>
                <a:off x="2392575" y="5194849"/>
                <a:ext cx="1953419" cy="552459"/>
              </a:xfrm>
              <a:prstGeom prst="rect">
                <a:avLst/>
              </a:prstGeom>
              <a:blipFill>
                <a:blip r:embed="rId1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D21C82B-FD97-4A67-BBD0-64315CEF9470}"/>
                  </a:ext>
                </a:extLst>
              </p:cNvPr>
              <p:cNvSpPr txBox="1"/>
              <p:nvPr/>
            </p:nvSpPr>
            <p:spPr bwMode="auto">
              <a:xfrm>
                <a:off x="945353" y="5965291"/>
                <a:ext cx="102701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0" lang="en-US" altLang="zh-TW" b="0" i="1" smtClean="0">
                          <a:solidFill>
                            <a:srgbClr val="000000"/>
                          </a:solidFill>
                          <a:latin typeface="Cambria Math" panose="02040503050406030204" pitchFamily="18" charset="0"/>
                        </a:rPr>
                        <m:t>𝑎</m:t>
                      </m:r>
                      <m:r>
                        <a:rPr kumimoji="0" lang="en-US" altLang="zh-TW" b="0" i="1"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𝑏</m:t>
                      </m:r>
                      <m:r>
                        <a:rPr kumimoji="0" lang="en-US" altLang="zh-TW" b="0" i="0" smtClean="0">
                          <a:solidFill>
                            <a:srgbClr val="000000"/>
                          </a:solidFill>
                          <a:latin typeface="Cambria Math" panose="02040503050406030204" pitchFamily="18" charset="0"/>
                        </a:rPr>
                        <m:t>=</m:t>
                      </m:r>
                      <m:r>
                        <a:rPr kumimoji="0" lang="en-US" altLang="zh-TW" b="0" i="1" smtClean="0">
                          <a:solidFill>
                            <a:srgbClr val="000000"/>
                          </a:solidFill>
                          <a:latin typeface="Cambria Math" panose="02040503050406030204" pitchFamily="18" charset="0"/>
                        </a:rPr>
                        <m:t>0</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FD21C82B-FD97-4A67-BBD0-64315CEF9470}"/>
                  </a:ext>
                </a:extLst>
              </p:cNvPr>
              <p:cNvSpPr txBox="1">
                <a:spLocks noRot="1" noChangeAspect="1" noMove="1" noResize="1" noEditPoints="1" noAdjustHandles="1" noChangeArrowheads="1" noChangeShapeType="1" noTextEdit="1"/>
              </p:cNvSpPr>
              <p:nvPr/>
            </p:nvSpPr>
            <p:spPr bwMode="auto">
              <a:xfrm>
                <a:off x="945353" y="5965291"/>
                <a:ext cx="1027012" cy="276999"/>
              </a:xfrm>
              <a:prstGeom prst="rect">
                <a:avLst/>
              </a:prstGeom>
              <a:blipFill>
                <a:blip r:embed="rId17"/>
                <a:stretch>
                  <a:fillRect l="-2439" r="-3659"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41A782E-A0D8-FBA0-0AE2-A5FB44E296D8}"/>
                  </a:ext>
                </a:extLst>
              </p:cNvPr>
              <p:cNvSpPr txBox="1"/>
              <p:nvPr/>
            </p:nvSpPr>
            <p:spPr bwMode="auto">
              <a:xfrm>
                <a:off x="2392575" y="5846343"/>
                <a:ext cx="282237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𝑎</m:t>
                      </m:r>
                      <m:d>
                        <m:dPr>
                          <m:ctrlPr>
                            <a:rPr kumimoji="0" lang="en-US" altLang="zh-TW" i="1" smtClean="0">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b="0" i="1" smtClean="0">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−1</m:t>
                                </m:r>
                              </m:e>
                            </m:mr>
                          </m:m>
                        </m:e>
                      </m:d>
                      <m:r>
                        <a:rPr kumimoji="0" lang="en-US" altLang="zh-TW" b="0" i="1" smtClean="0">
                          <a:solidFill>
                            <a:srgbClr val="000000"/>
                          </a:solidFill>
                          <a:latin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1</m:t>
                          </m:r>
                        </m:num>
                        <m:den>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2</m:t>
                              </m:r>
                            </m:e>
                          </m:rad>
                        </m:den>
                      </m:f>
                      <m:d>
                        <m:dPr>
                          <m:ctrlPr>
                            <a:rPr kumimoji="0" lang="en-US" altLang="zh-TW" i="1">
                              <a:solidFill>
                                <a:srgbClr val="000000"/>
                              </a:solidFill>
                              <a:latin typeface="Cambria Math" panose="02040503050406030204" pitchFamily="18" charset="0"/>
                            </a:rPr>
                          </m:ctrlPr>
                        </m:dPr>
                        <m:e>
                          <m:m>
                            <m:mPr>
                              <m:mcs>
                                <m:mc>
                                  <m:mcPr>
                                    <m:count m:val="1"/>
                                    <m:mcJc m:val="center"/>
                                  </m:mcPr>
                                </m:mc>
                              </m:mcs>
                              <m:ctrlPr>
                                <a:rPr kumimoji="0" lang="en-US" altLang="zh-TW" i="1">
                                  <a:solidFill>
                                    <a:srgbClr val="000000"/>
                                  </a:solidFill>
                                  <a:latin typeface="Cambria Math" panose="02040503050406030204" pitchFamily="18" charset="0"/>
                                </a:rPr>
                              </m:ctrlPr>
                            </m:mPr>
                            <m:mr>
                              <m:e>
                                <m:r>
                                  <m:rPr>
                                    <m:brk m:alnAt="7"/>
                                  </m:rPr>
                                  <a:rPr kumimoji="0" lang="en-US" altLang="zh-TW" i="1">
                                    <a:solidFill>
                                      <a:srgbClr val="000000"/>
                                    </a:solidFill>
                                    <a:latin typeface="Cambria Math" panose="02040503050406030204" pitchFamily="18" charset="0"/>
                                  </a:rPr>
                                  <m:t>1</m:t>
                                </m:r>
                              </m:e>
                            </m:mr>
                            <m:mr>
                              <m:e>
                                <m:r>
                                  <a:rPr kumimoji="0" lang="en-US" altLang="zh-TW" b="0" i="1" smtClean="0">
                                    <a:solidFill>
                                      <a:srgbClr val="000000"/>
                                    </a:solidFill>
                                    <a:latin typeface="Cambria Math" panose="02040503050406030204" pitchFamily="18" charset="0"/>
                                  </a:rPr>
                                  <m:t>−</m:t>
                                </m:r>
                                <m:r>
                                  <a:rPr kumimoji="0" lang="en-US" altLang="zh-TW" i="1">
                                    <a:solidFill>
                                      <a:srgbClr val="000000"/>
                                    </a:solidFill>
                                    <a:latin typeface="Cambria Math" panose="02040503050406030204" pitchFamily="18" charset="0"/>
                                  </a:rPr>
                                  <m:t>1</m:t>
                                </m:r>
                              </m:e>
                            </m:mr>
                          </m:m>
                        </m:e>
                      </m:d>
                      <m:r>
                        <a:rPr kumimoji="0" lang="en-US" altLang="zh-TW" i="1">
                          <a:solidFill>
                            <a:srgbClr val="000000"/>
                          </a:solidFill>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a:rPr>
                          </m:ctrlPr>
                        </m:dPr>
                        <m:e>
                          <m:d>
                            <m:dPr>
                              <m:begChr m:val=""/>
                              <m:endChr m:val="⟩"/>
                              <m:ctrlPr>
                                <a:rPr lang="en-US" altLang="zh-TW" i="1">
                                  <a:latin typeface="Cambria Math" panose="02040503050406030204" pitchFamily="18" charset="0"/>
                                  <a:ea typeface="Cambria Math"/>
                                </a:rPr>
                              </m:ctrlPr>
                            </m:dPr>
                            <m:e>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2</m:t>
                                  </m:r>
                                </m:e>
                                <m:sup>
                                  <m:d>
                                    <m:dPr>
                                      <m:ctrlPr>
                                        <a:rPr lang="en-US" altLang="zh-TW" i="1">
                                          <a:latin typeface="Cambria Math" panose="02040503050406030204" pitchFamily="18" charset="0"/>
                                          <a:ea typeface="Cambria Math"/>
                                        </a:rPr>
                                      </m:ctrlPr>
                                    </m:dPr>
                                    <m:e>
                                      <m:r>
                                        <a:rPr lang="en-US" altLang="zh-TW" i="1">
                                          <a:latin typeface="Cambria Math" panose="02040503050406030204" pitchFamily="18" charset="0"/>
                                          <a:ea typeface="Cambria Math"/>
                                        </a:rPr>
                                        <m:t>0</m:t>
                                      </m:r>
                                    </m:e>
                                  </m:d>
                                </m:sup>
                              </m:sSup>
                            </m:e>
                          </m:d>
                        </m:e>
                      </m:d>
                    </m:oMath>
                  </m:oMathPara>
                </a14:m>
                <a:endParaRPr lang="en-TW" dirty="0">
                  <a:latin typeface="Times New Roman" pitchFamily="18" charset="0"/>
                  <a:cs typeface="Times New Roman" pitchFamily="18" charset="0"/>
                </a:endParaRPr>
              </a:p>
            </p:txBody>
          </p:sp>
        </mc:Choice>
        <mc:Fallback xmlns="">
          <p:sp>
            <p:nvSpPr>
              <p:cNvPr id="25" name="TextBox 24">
                <a:extLst>
                  <a:ext uri="{FF2B5EF4-FFF2-40B4-BE49-F238E27FC236}">
                    <a16:creationId xmlns:a16="http://schemas.microsoft.com/office/drawing/2014/main" id="{341A782E-A0D8-FBA0-0AE2-A5FB44E296D8}"/>
                  </a:ext>
                </a:extLst>
              </p:cNvPr>
              <p:cNvSpPr txBox="1">
                <a:spLocks noRot="1" noChangeAspect="1" noMove="1" noResize="1" noEditPoints="1" noAdjustHandles="1" noChangeArrowheads="1" noChangeShapeType="1" noTextEdit="1"/>
              </p:cNvSpPr>
              <p:nvPr/>
            </p:nvSpPr>
            <p:spPr bwMode="auto">
              <a:xfrm>
                <a:off x="2392575" y="5846343"/>
                <a:ext cx="2822376" cy="572273"/>
              </a:xfrm>
              <a:prstGeom prst="rect">
                <a:avLst/>
              </a:prstGeom>
              <a:blipFill>
                <a:blip r:embed="rId18"/>
                <a:stretch>
                  <a:fillRect t="-93478" r="-13901" b="-143478"/>
                </a:stretch>
              </a:blipFill>
              <a:ln w="9525">
                <a:noFill/>
                <a:miter lim="800000"/>
                <a:headEnd/>
                <a:tailEnd/>
              </a:ln>
            </p:spPr>
            <p:txBody>
              <a:bodyPr/>
              <a:lstStyle/>
              <a:p>
                <a:r>
                  <a:rPr lang="en-TW">
                    <a:noFill/>
                  </a:rPr>
                  <a:t> </a:t>
                </a:r>
              </a:p>
            </p:txBody>
          </p:sp>
        </mc:Fallback>
      </mc:AlternateContent>
      <p:sp>
        <p:nvSpPr>
          <p:cNvPr id="26" name="TextBox 25">
            <a:extLst>
              <a:ext uri="{FF2B5EF4-FFF2-40B4-BE49-F238E27FC236}">
                <a16:creationId xmlns:a16="http://schemas.microsoft.com/office/drawing/2014/main" id="{6DDD4C2B-9313-646B-A64A-03388A5C1A5E}"/>
              </a:ext>
            </a:extLst>
          </p:cNvPr>
          <p:cNvSpPr txBox="1"/>
          <p:nvPr/>
        </p:nvSpPr>
        <p:spPr bwMode="auto">
          <a:xfrm>
            <a:off x="520522" y="5287109"/>
            <a:ext cx="51523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a:t>
            </a:r>
          </a:p>
        </p:txBody>
      </p:sp>
    </p:spTree>
    <p:extLst>
      <p:ext uri="{BB962C8B-B14F-4D97-AF65-F5344CB8AC3E}">
        <p14:creationId xmlns:p14="http://schemas.microsoft.com/office/powerpoint/2010/main" val="3823333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AC687A-82FB-4FB9-E057-8ADDC05C9177}"/>
              </a:ext>
            </a:extLst>
          </p:cNvPr>
          <p:cNvPicPr>
            <a:picLocks noChangeAspect="1"/>
          </p:cNvPicPr>
          <p:nvPr/>
        </p:nvPicPr>
        <p:blipFill rotWithShape="1">
          <a:blip r:embed="rId2"/>
          <a:srcRect b="5872"/>
          <a:stretch/>
        </p:blipFill>
        <p:spPr>
          <a:xfrm>
            <a:off x="4201345" y="1792715"/>
            <a:ext cx="4784413" cy="39405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0E2E8-EA12-EF88-3B8D-41C84938B6BF}"/>
                  </a:ext>
                </a:extLst>
              </p:cNvPr>
              <p:cNvSpPr txBox="1"/>
              <p:nvPr/>
            </p:nvSpPr>
            <p:spPr bwMode="auto">
              <a:xfrm>
                <a:off x="613201" y="431432"/>
                <a:ext cx="2669898"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a:rPr lang="en-US" altLang="zh-TW" i="1" smtClean="0">
                                    <a:latin typeface="Cambria Math" panose="02040503050406030204" pitchFamily="18" charset="0"/>
                                  </a:rPr>
                                  <m:t>0</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i="1" smtClean="0">
                                    <a:latin typeface="Cambria Math" panose="02040503050406030204"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F5F0E2E8-EA12-EF88-3B8D-41C84938B6BF}"/>
                  </a:ext>
                </a:extLst>
              </p:cNvPr>
              <p:cNvSpPr txBox="1">
                <a:spLocks noRot="1" noChangeAspect="1" noMove="1" noResize="1" noEditPoints="1" noAdjustHandles="1" noChangeArrowheads="1" noChangeShapeType="1" noTextEdit="1"/>
              </p:cNvSpPr>
              <p:nvPr/>
            </p:nvSpPr>
            <p:spPr bwMode="auto">
              <a:xfrm>
                <a:off x="613201" y="431432"/>
                <a:ext cx="2669898" cy="513026"/>
              </a:xfrm>
              <a:prstGeom prst="rect">
                <a:avLst/>
              </a:prstGeom>
              <a:blipFill>
                <a:blip r:embed="rId3"/>
                <a:stretch>
                  <a:fillRect t="-2439" b="-731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783512-20EE-4D24-0321-4B3D0D26AEC6}"/>
                  </a:ext>
                </a:extLst>
              </p:cNvPr>
              <p:cNvSpPr txBox="1"/>
              <p:nvPr/>
            </p:nvSpPr>
            <p:spPr bwMode="auto">
              <a:xfrm>
                <a:off x="601737" y="1583464"/>
                <a:ext cx="975267"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D783512-20EE-4D24-0321-4B3D0D26AEC6}"/>
                  </a:ext>
                </a:extLst>
              </p:cNvPr>
              <p:cNvSpPr txBox="1">
                <a:spLocks noRot="1" noChangeAspect="1" noMove="1" noResize="1" noEditPoints="1" noAdjustHandles="1" noChangeArrowheads="1" noChangeShapeType="1" noTextEdit="1"/>
              </p:cNvSpPr>
              <p:nvPr/>
            </p:nvSpPr>
            <p:spPr bwMode="auto">
              <a:xfrm>
                <a:off x="601737" y="1583464"/>
                <a:ext cx="975267" cy="332848"/>
              </a:xfrm>
              <a:prstGeom prst="rect">
                <a:avLst/>
              </a:prstGeom>
              <a:blipFill>
                <a:blip r:embed="rId4"/>
                <a:stretch>
                  <a:fillRect l="-5128"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06E370-A464-9306-38F8-8F1D2C6FD945}"/>
                  </a:ext>
                </a:extLst>
              </p:cNvPr>
              <p:cNvSpPr txBox="1"/>
              <p:nvPr/>
            </p:nvSpPr>
            <p:spPr bwMode="auto">
              <a:xfrm>
                <a:off x="601737" y="2421321"/>
                <a:ext cx="1148391" cy="3328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B06E370-A464-9306-38F8-8F1D2C6FD945}"/>
                  </a:ext>
                </a:extLst>
              </p:cNvPr>
              <p:cNvSpPr txBox="1">
                <a:spLocks noRot="1" noChangeAspect="1" noMove="1" noResize="1" noEditPoints="1" noAdjustHandles="1" noChangeArrowheads="1" noChangeShapeType="1" noTextEdit="1"/>
              </p:cNvSpPr>
              <p:nvPr/>
            </p:nvSpPr>
            <p:spPr bwMode="auto">
              <a:xfrm>
                <a:off x="601737" y="2421321"/>
                <a:ext cx="1148391" cy="332848"/>
              </a:xfrm>
              <a:prstGeom prst="rect">
                <a:avLst/>
              </a:prstGeom>
              <a:blipFill>
                <a:blip r:embed="rId5"/>
                <a:stretch>
                  <a:fillRect l="-4396" r="-1099" b="-1481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01EB27-083E-ED10-103A-D6B22D0AA40F}"/>
                  </a:ext>
                </a:extLst>
              </p:cNvPr>
              <p:cNvSpPr txBox="1"/>
              <p:nvPr/>
            </p:nvSpPr>
            <p:spPr bwMode="auto">
              <a:xfrm>
                <a:off x="2037507" y="2233423"/>
                <a:ext cx="167661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D01EB27-083E-ED10-103A-D6B22D0AA40F}"/>
                  </a:ext>
                </a:extLst>
              </p:cNvPr>
              <p:cNvSpPr txBox="1">
                <a:spLocks noRot="1" noChangeAspect="1" noMove="1" noResize="1" noEditPoints="1" noAdjustHandles="1" noChangeArrowheads="1" noChangeShapeType="1" noTextEdit="1"/>
              </p:cNvSpPr>
              <p:nvPr/>
            </p:nvSpPr>
            <p:spPr bwMode="auto">
              <a:xfrm>
                <a:off x="2037507" y="2233423"/>
                <a:ext cx="1676613" cy="572273"/>
              </a:xfrm>
              <a:prstGeom prst="rect">
                <a:avLst/>
              </a:prstGeom>
              <a:blipFill>
                <a:blip r:embed="rId6"/>
                <a:stretch>
                  <a:fillRect t="-4348" b="-1087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558522-214F-13A3-DD04-4C98D79F1F1B}"/>
                  </a:ext>
                </a:extLst>
              </p:cNvPr>
              <p:cNvSpPr txBox="1"/>
              <p:nvPr/>
            </p:nvSpPr>
            <p:spPr bwMode="auto">
              <a:xfrm>
                <a:off x="2037507" y="1583464"/>
                <a:ext cx="1503489"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e>
                          </m:rad>
                        </m:den>
                      </m:f>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1</m:t>
                                </m:r>
                              </m:e>
                            </m:mr>
                            <m:mr>
                              <m:e>
                                <m:r>
                                  <a:rPr lang="en-US" b="0" i="1" smtClean="0">
                                    <a:latin typeface="Cambria Math" panose="02040503050406030204" pitchFamily="18" charset="0"/>
                                    <a:cs typeface="Times New Roman" pitchFamily="18" charset="0"/>
                                  </a:rPr>
                                  <m:t>1</m:t>
                                </m:r>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A2558522-214F-13A3-DD04-4C98D79F1F1B}"/>
                  </a:ext>
                </a:extLst>
              </p:cNvPr>
              <p:cNvSpPr txBox="1">
                <a:spLocks noRot="1" noChangeAspect="1" noMove="1" noResize="1" noEditPoints="1" noAdjustHandles="1" noChangeArrowheads="1" noChangeShapeType="1" noTextEdit="1"/>
              </p:cNvSpPr>
              <p:nvPr/>
            </p:nvSpPr>
            <p:spPr bwMode="auto">
              <a:xfrm>
                <a:off x="2037507" y="1583464"/>
                <a:ext cx="1503489" cy="572273"/>
              </a:xfrm>
              <a:prstGeom prst="rect">
                <a:avLst/>
              </a:prstGeom>
              <a:blipFill>
                <a:blip r:embed="rId7"/>
                <a:stretch>
                  <a:fillRect t="-4348" b="-8696"/>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62945B23-20C4-64F4-3A60-0BA9C969ED2B}"/>
              </a:ext>
            </a:extLst>
          </p:cNvPr>
          <p:cNvSpPr txBox="1"/>
          <p:nvPr/>
        </p:nvSpPr>
        <p:spPr bwMode="auto">
          <a:xfrm>
            <a:off x="601737" y="1976861"/>
            <a:ext cx="10846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或者</a:t>
            </a:r>
          </a:p>
        </p:txBody>
      </p:sp>
      <p:sp>
        <p:nvSpPr>
          <p:cNvPr id="9" name="TextBox 8">
            <a:extLst>
              <a:ext uri="{FF2B5EF4-FFF2-40B4-BE49-F238E27FC236}">
                <a16:creationId xmlns:a16="http://schemas.microsoft.com/office/drawing/2014/main" id="{E594232D-F34F-9908-9B73-EED4F9D734F3}"/>
              </a:ext>
            </a:extLst>
          </p:cNvPr>
          <p:cNvSpPr txBox="1"/>
          <p:nvPr/>
        </p:nvSpPr>
        <p:spPr bwMode="auto">
          <a:xfrm>
            <a:off x="601737" y="1189597"/>
            <a:ext cx="36768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本徵值與本徵態如預期有兩組。</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981EA47-06D2-C41C-7D93-D78FF6D98E57}"/>
                  </a:ext>
                </a:extLst>
              </p:cNvPr>
              <p:cNvSpPr txBox="1"/>
              <p:nvPr/>
            </p:nvSpPr>
            <p:spPr bwMode="auto">
              <a:xfrm>
                <a:off x="6608690" y="942736"/>
                <a:ext cx="170341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e>
                        <m:e>
                          <m:r>
                            <a:rPr lang="en-US" b="0" i="1" smtClean="0">
                              <a:latin typeface="Cambria Math" panose="02040503050406030204" pitchFamily="18" charset="0"/>
                              <a:cs typeface="Times New Roman" pitchFamily="18" charset="0"/>
                            </a:rPr>
                            <m:t>𝑘</m:t>
                          </m:r>
                        </m:e>
                      </m:d>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𝐿</m:t>
                              </m:r>
                            </m:e>
                          </m:rad>
                        </m:den>
                      </m:f>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𝑖𝑘𝑥</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1981EA47-06D2-C41C-7D93-D78FF6D98E57}"/>
                  </a:ext>
                </a:extLst>
              </p:cNvPr>
              <p:cNvSpPr txBox="1">
                <a:spLocks noRot="1" noChangeAspect="1" noMove="1" noResize="1" noEditPoints="1" noAdjustHandles="1" noChangeArrowheads="1" noChangeShapeType="1" noTextEdit="1"/>
              </p:cNvSpPr>
              <p:nvPr/>
            </p:nvSpPr>
            <p:spPr bwMode="auto">
              <a:xfrm>
                <a:off x="6608690" y="942736"/>
                <a:ext cx="1703415" cy="572273"/>
              </a:xfrm>
              <a:prstGeom prst="rect">
                <a:avLst/>
              </a:prstGeom>
              <a:blipFill>
                <a:blip r:embed="rId8"/>
                <a:stretch>
                  <a:fillRect t="-4348" r="-741"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4AEE31-5175-5BA8-F84D-5F59A264DB57}"/>
                  </a:ext>
                </a:extLst>
              </p:cNvPr>
              <p:cNvSpPr txBox="1"/>
              <p:nvPr/>
            </p:nvSpPr>
            <p:spPr bwMode="auto">
              <a:xfrm>
                <a:off x="3985926" y="2227504"/>
                <a:ext cx="4269246"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4E4AEE31-5175-5BA8-F84D-5F59A264DB57}"/>
                  </a:ext>
                </a:extLst>
              </p:cNvPr>
              <p:cNvSpPr txBox="1">
                <a:spLocks noRot="1" noChangeAspect="1" noMove="1" noResize="1" noEditPoints="1" noAdjustHandles="1" noChangeArrowheads="1" noChangeShapeType="1" noTextEdit="1"/>
              </p:cNvSpPr>
              <p:nvPr/>
            </p:nvSpPr>
            <p:spPr bwMode="auto">
              <a:xfrm>
                <a:off x="3985926" y="2227504"/>
                <a:ext cx="4269246" cy="572273"/>
              </a:xfrm>
              <a:prstGeom prst="rect">
                <a:avLst/>
              </a:prstGeom>
              <a:blipFill>
                <a:blip r:embed="rId9"/>
                <a:stretch>
                  <a:fillRect l="-7715"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080162-DAF0-DF9E-37BC-0D0627EC0314}"/>
                  </a:ext>
                </a:extLst>
              </p:cNvPr>
              <p:cNvSpPr txBox="1"/>
              <p:nvPr/>
            </p:nvSpPr>
            <p:spPr bwMode="auto">
              <a:xfrm>
                <a:off x="4001499" y="1607578"/>
                <a:ext cx="4299703"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b="0" i="1" smtClean="0">
                          <a:latin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𝑖</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sup>
                      </m:sSup>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B1080162-DAF0-DF9E-37BC-0D0627EC0314}"/>
                  </a:ext>
                </a:extLst>
              </p:cNvPr>
              <p:cNvSpPr txBox="1">
                <a:spLocks noRot="1" noChangeAspect="1" noMove="1" noResize="1" noEditPoints="1" noAdjustHandles="1" noChangeArrowheads="1" noChangeShapeType="1" noTextEdit="1"/>
              </p:cNvSpPr>
              <p:nvPr/>
            </p:nvSpPr>
            <p:spPr bwMode="auto">
              <a:xfrm>
                <a:off x="4001499" y="1607578"/>
                <a:ext cx="4299703" cy="572273"/>
              </a:xfrm>
              <a:prstGeom prst="rect">
                <a:avLst/>
              </a:prstGeom>
              <a:blipFill>
                <a:blip r:embed="rId10"/>
                <a:stretch>
                  <a:fillRect l="-7647" t="-178261"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92C596-6305-4609-9D46-FAC1D9965B68}"/>
                  </a:ext>
                </a:extLst>
              </p:cNvPr>
              <p:cNvSpPr txBox="1"/>
              <p:nvPr/>
            </p:nvSpPr>
            <p:spPr bwMode="auto">
              <a:xfrm>
                <a:off x="7097843" y="4792087"/>
                <a:ext cx="504056" cy="288032"/>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1292C596-6305-4609-9D46-FAC1D9965B68}"/>
                  </a:ext>
                </a:extLst>
              </p:cNvPr>
              <p:cNvSpPr txBox="1">
                <a:spLocks noRot="1" noChangeAspect="1" noMove="1" noResize="1" noEditPoints="1" noAdjustHandles="1" noChangeArrowheads="1" noChangeShapeType="1" noTextEdit="1"/>
              </p:cNvSpPr>
              <p:nvPr/>
            </p:nvSpPr>
            <p:spPr bwMode="auto">
              <a:xfrm>
                <a:off x="7097843" y="4792087"/>
                <a:ext cx="504056" cy="288032"/>
              </a:xfrm>
              <a:prstGeom prst="rect">
                <a:avLst/>
              </a:prstGeom>
              <a:blipFill>
                <a:blip r:embed="rId11"/>
                <a:stretch>
                  <a:fillRect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681376-5D86-CEB0-4E2D-E54D4DEAC151}"/>
                  </a:ext>
                </a:extLst>
              </p:cNvPr>
              <p:cNvSpPr txBox="1"/>
              <p:nvPr/>
            </p:nvSpPr>
            <p:spPr bwMode="auto">
              <a:xfrm>
                <a:off x="495904" y="6321180"/>
                <a:ext cx="8123784"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在Band Edge處因微擾出現不連續的間隙Energy Gap </a:t>
                </a:r>
                <a14:m>
                  <m:oMath xmlns:m="http://schemas.openxmlformats.org/officeDocument/2006/math">
                    <m:r>
                      <a:rPr lang="en-US" altLang="zh-TW" i="1" smtClean="0">
                        <a:solidFill>
                          <a:srgbClr val="FF0000"/>
                        </a:solidFill>
                        <a:latin typeface="Cambria Math" panose="02040503050406030204" pitchFamily="18" charset="0"/>
                      </a:rPr>
                      <m:t>2</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𝑉</m:t>
                        </m:r>
                      </m:e>
                      <m:sub>
                        <m:r>
                          <a:rPr lang="en-US" altLang="zh-TW" i="1">
                            <a:solidFill>
                              <a:srgbClr val="FF0000"/>
                            </a:solidFill>
                            <a:latin typeface="Cambria Math" panose="02040503050406030204" pitchFamily="18" charset="0"/>
                          </a:rPr>
                          <m:t>1</m:t>
                        </m:r>
                      </m:sub>
                    </m:sSub>
                  </m:oMath>
                </a14:m>
                <a:r>
                  <a:rPr lang="en-TW" dirty="0">
                    <a:solidFill>
                      <a:srgbClr val="FF0000"/>
                    </a:solidFill>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AA681376-5D86-CEB0-4E2D-E54D4DEAC151}"/>
                  </a:ext>
                </a:extLst>
              </p:cNvPr>
              <p:cNvSpPr txBox="1">
                <a:spLocks noRot="1" noChangeAspect="1" noMove="1" noResize="1" noEditPoints="1" noAdjustHandles="1" noChangeArrowheads="1" noChangeShapeType="1" noTextEdit="1"/>
              </p:cNvSpPr>
              <p:nvPr/>
            </p:nvSpPr>
            <p:spPr bwMode="auto">
              <a:xfrm>
                <a:off x="495904" y="6321180"/>
                <a:ext cx="8123784" cy="369332"/>
              </a:xfrm>
              <a:prstGeom prst="rect">
                <a:avLst/>
              </a:prstGeom>
              <a:blipFill>
                <a:blip r:embed="rId12"/>
                <a:stretch>
                  <a:fillRect l="-468" t="-6452" b="-19355"/>
                </a:stretch>
              </a:blipFill>
              <a:ln w="9525">
                <a:noFill/>
                <a:miter lim="800000"/>
                <a:headEnd/>
                <a:tailEnd/>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91B7D52-56C8-D42B-7EEA-1026263425AB}"/>
              </a:ext>
            </a:extLst>
          </p:cNvPr>
          <p:cNvSpPr txBox="1"/>
          <p:nvPr/>
        </p:nvSpPr>
        <p:spPr bwMode="auto">
          <a:xfrm>
            <a:off x="510108" y="5939149"/>
            <a:ext cx="8215719"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Bnad Edge上兩能量相等的簡併態，會因微擾分裂為兩個能量不等的定態！</a:t>
            </a:r>
          </a:p>
        </p:txBody>
      </p:sp>
      <p:pic>
        <p:nvPicPr>
          <p:cNvPr id="17" name="Picture 16">
            <a:extLst>
              <a:ext uri="{FF2B5EF4-FFF2-40B4-BE49-F238E27FC236}">
                <a16:creationId xmlns:a16="http://schemas.microsoft.com/office/drawing/2014/main" id="{1B3A8A1C-9C92-7984-3FEC-D0176A18409B}"/>
              </a:ext>
            </a:extLst>
          </p:cNvPr>
          <p:cNvPicPr>
            <a:picLocks noChangeAspect="1"/>
          </p:cNvPicPr>
          <p:nvPr/>
        </p:nvPicPr>
        <p:blipFill rotWithShape="1">
          <a:blip r:embed="rId13"/>
          <a:srcRect l="19903" t="2495" r="26699" b="28794"/>
          <a:stretch/>
        </p:blipFill>
        <p:spPr>
          <a:xfrm>
            <a:off x="540834" y="3380921"/>
            <a:ext cx="3549823" cy="1814609"/>
          </a:xfrm>
          <a:prstGeom prst="rect">
            <a:avLst/>
          </a:prstGeom>
        </p:spPr>
      </p:pic>
      <p:sp>
        <p:nvSpPr>
          <p:cNvPr id="18" name="Rectangle 17">
            <a:extLst>
              <a:ext uri="{FF2B5EF4-FFF2-40B4-BE49-F238E27FC236}">
                <a16:creationId xmlns:a16="http://schemas.microsoft.com/office/drawing/2014/main" id="{5CFF5291-9913-B7E3-70A7-34BCF6236EF6}"/>
              </a:ext>
            </a:extLst>
          </p:cNvPr>
          <p:cNvSpPr/>
          <p:nvPr/>
        </p:nvSpPr>
        <p:spPr>
          <a:xfrm>
            <a:off x="1750128" y="4159106"/>
            <a:ext cx="23405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Rectangle 18">
            <a:extLst>
              <a:ext uri="{FF2B5EF4-FFF2-40B4-BE49-F238E27FC236}">
                <a16:creationId xmlns:a16="http://schemas.microsoft.com/office/drawing/2014/main" id="{168CC6E1-77A1-26A5-79E0-F0AE1C1C301A}"/>
              </a:ext>
            </a:extLst>
          </p:cNvPr>
          <p:cNvSpPr/>
          <p:nvPr/>
        </p:nvSpPr>
        <p:spPr>
          <a:xfrm>
            <a:off x="571415" y="4691237"/>
            <a:ext cx="117871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502C36-6AAC-93FA-6BBF-ECE069BC4514}"/>
                  </a:ext>
                </a:extLst>
              </p:cNvPr>
              <p:cNvSpPr txBox="1"/>
              <p:nvPr/>
            </p:nvSpPr>
            <p:spPr bwMode="auto">
              <a:xfrm>
                <a:off x="2699792" y="3387394"/>
                <a:ext cx="757002"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93502C36-6AAC-93FA-6BBF-ECE069BC4514}"/>
                  </a:ext>
                </a:extLst>
              </p:cNvPr>
              <p:cNvSpPr txBox="1">
                <a:spLocks noRot="1" noChangeAspect="1" noMove="1" noResize="1" noEditPoints="1" noAdjustHandles="1" noChangeArrowheads="1" noChangeShapeType="1" noTextEdit="1"/>
              </p:cNvSpPr>
              <p:nvPr/>
            </p:nvSpPr>
            <p:spPr bwMode="auto">
              <a:xfrm>
                <a:off x="2699792" y="3387394"/>
                <a:ext cx="757002" cy="258853"/>
              </a:xfrm>
              <a:prstGeom prst="rect">
                <a:avLst/>
              </a:prstGeom>
              <a:blipFill>
                <a:blip r:embed="rId14"/>
                <a:stretch>
                  <a:fillRect l="-4918"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6C97C9-09E7-0922-9404-97083F8CDD24}"/>
                  </a:ext>
                </a:extLst>
              </p:cNvPr>
              <p:cNvSpPr txBox="1"/>
              <p:nvPr/>
            </p:nvSpPr>
            <p:spPr bwMode="auto">
              <a:xfrm>
                <a:off x="2783994" y="4708162"/>
                <a:ext cx="891654" cy="258853"/>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latin typeface="Cambria Math" panose="02040503050406030204" pitchFamily="18" charset="0"/>
                            </a:rPr>
                          </m:ctrlPr>
                        </m:sSubSupPr>
                        <m:e>
                          <m:r>
                            <a:rPr lang="en-US" altLang="zh-TW" sz="1400" i="1">
                              <a:latin typeface="Cambria Math" panose="02040503050406030204" pitchFamily="18" charset="0"/>
                            </a:rPr>
                            <m:t>𝐸</m:t>
                          </m:r>
                        </m:e>
                        <m:sub>
                          <m:r>
                            <a:rPr lang="en-US" altLang="zh-TW" sz="1400" i="1">
                              <a:latin typeface="Cambria Math" panose="02040503050406030204" pitchFamily="18" charset="0"/>
                            </a:rPr>
                            <m:t>𝑛</m:t>
                          </m:r>
                        </m:sub>
                        <m:sup>
                          <m:d>
                            <m:dPr>
                              <m:ctrlPr>
                                <a:rPr lang="en-US" altLang="zh-TW" sz="1400" i="1">
                                  <a:latin typeface="Cambria Math" panose="02040503050406030204" pitchFamily="18" charset="0"/>
                                </a:rPr>
                              </m:ctrlPr>
                            </m:dPr>
                            <m:e>
                              <m:r>
                                <a:rPr lang="en-US" altLang="zh-TW" sz="1400" i="1">
                                  <a:latin typeface="Cambria Math" panose="02040503050406030204" pitchFamily="18" charset="0"/>
                                </a:rPr>
                                <m:t>1</m:t>
                              </m:r>
                            </m:e>
                          </m:d>
                        </m:sup>
                      </m:sSubSup>
                      <m:r>
                        <a:rPr lang="en-US" sz="1400" b="0" i="1" smtClean="0">
                          <a:latin typeface="Cambria Math" panose="02040503050406030204" pitchFamily="18" charset="0"/>
                          <a:cs typeface="Times New Roman"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FB6C97C9-09E7-0922-9404-97083F8CDD24}"/>
                  </a:ext>
                </a:extLst>
              </p:cNvPr>
              <p:cNvSpPr txBox="1">
                <a:spLocks noRot="1" noChangeAspect="1" noMove="1" noResize="1" noEditPoints="1" noAdjustHandles="1" noChangeArrowheads="1" noChangeShapeType="1" noTextEdit="1"/>
              </p:cNvSpPr>
              <p:nvPr/>
            </p:nvSpPr>
            <p:spPr bwMode="auto">
              <a:xfrm>
                <a:off x="2783994" y="4708162"/>
                <a:ext cx="891654" cy="258853"/>
              </a:xfrm>
              <a:prstGeom prst="rect">
                <a:avLst/>
              </a:prstGeom>
              <a:blipFill>
                <a:blip r:embed="rId15"/>
                <a:stretch>
                  <a:fillRect l="-4225" b="-9091"/>
                </a:stretch>
              </a:blipFill>
              <a:ln w="9525">
                <a:noFill/>
                <a:miter lim="800000"/>
                <a:headEnd/>
                <a:tailEnd/>
              </a:ln>
            </p:spPr>
            <p:txBody>
              <a:bodyPr/>
              <a:lstStyle/>
              <a:p>
                <a:r>
                  <a:rPr lang="en-TW">
                    <a:noFill/>
                  </a:rPr>
                  <a:t> </a:t>
                </a:r>
              </a:p>
            </p:txBody>
          </p:sp>
        </mc:Fallback>
      </mc:AlternateContent>
      <p:cxnSp>
        <p:nvCxnSpPr>
          <p:cNvPr id="29" name="Straight Connector 28">
            <a:extLst>
              <a:ext uri="{FF2B5EF4-FFF2-40B4-BE49-F238E27FC236}">
                <a16:creationId xmlns:a16="http://schemas.microsoft.com/office/drawing/2014/main" id="{9CF6EECD-7B4B-684E-FFB3-45AC0C5519BB}"/>
              </a:ext>
            </a:extLst>
          </p:cNvPr>
          <p:cNvCxnSpPr/>
          <p:nvPr/>
        </p:nvCxnSpPr>
        <p:spPr>
          <a:xfrm>
            <a:off x="7097843" y="4528438"/>
            <a:ext cx="43204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204CB9C-9271-DD85-39A8-9F0E4C2DA7CB}"/>
                  </a:ext>
                </a:extLst>
              </p:cNvPr>
              <p:cNvSpPr txBox="1"/>
              <p:nvPr/>
            </p:nvSpPr>
            <p:spPr bwMode="auto">
              <a:xfrm>
                <a:off x="7474519" y="4321905"/>
                <a:ext cx="614605" cy="369332"/>
              </a:xfrm>
              <a:prstGeom prst="rect">
                <a:avLst/>
              </a:prstGeom>
              <a:solidFill>
                <a:schemeClr val="bg1"/>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2</m:t>
                          </m:r>
                          <m:r>
                            <a:rPr lang="en-US" altLang="zh-TW" i="1">
                              <a:latin typeface="Cambria Math" panose="02040503050406030204" pitchFamily="18" charset="0"/>
                            </a:rPr>
                            <m:t>𝑉</m:t>
                          </m:r>
                        </m:e>
                        <m:sub>
                          <m:r>
                            <a:rPr lang="en-US" altLang="zh-TW" i="1">
                              <a:latin typeface="Cambria Math" panose="02040503050406030204" pitchFamily="18" charset="0"/>
                            </a:rPr>
                            <m:t>1</m:t>
                          </m:r>
                        </m:sub>
                      </m:sSub>
                    </m:oMath>
                  </m:oMathPara>
                </a14:m>
                <a:endParaRPr lang="en-TW" dirty="0"/>
              </a:p>
            </p:txBody>
          </p:sp>
        </mc:Choice>
        <mc:Fallback xmlns="">
          <p:sp>
            <p:nvSpPr>
              <p:cNvPr id="30" name="TextBox 29">
                <a:extLst>
                  <a:ext uri="{FF2B5EF4-FFF2-40B4-BE49-F238E27FC236}">
                    <a16:creationId xmlns:a16="http://schemas.microsoft.com/office/drawing/2014/main" id="{6204CB9C-9271-DD85-39A8-9F0E4C2DA7CB}"/>
                  </a:ext>
                </a:extLst>
              </p:cNvPr>
              <p:cNvSpPr txBox="1">
                <a:spLocks noRot="1" noChangeAspect="1" noMove="1" noResize="1" noEditPoints="1" noAdjustHandles="1" noChangeArrowheads="1" noChangeShapeType="1" noTextEdit="1"/>
              </p:cNvSpPr>
              <p:nvPr/>
            </p:nvSpPr>
            <p:spPr bwMode="auto">
              <a:xfrm>
                <a:off x="7474519" y="4321905"/>
                <a:ext cx="614605" cy="369332"/>
              </a:xfrm>
              <a:prstGeom prst="rect">
                <a:avLst/>
              </a:prstGeom>
              <a:blipFill>
                <a:blip r:embed="rId16"/>
                <a:stretch>
                  <a:fillRect/>
                </a:stretch>
              </a:blipFill>
              <a:ln w="9525">
                <a:noFill/>
                <a:miter lim="800000"/>
                <a:headEnd/>
                <a:tailEnd/>
              </a:ln>
            </p:spPr>
            <p:txBody>
              <a:bodyPr/>
              <a:lstStyle/>
              <a:p>
                <a:r>
                  <a:rPr lang="en-TW">
                    <a:noFill/>
                  </a:rPr>
                  <a:t> </a:t>
                </a:r>
              </a:p>
            </p:txBody>
          </p:sp>
        </mc:Fallback>
      </mc:AlternateContent>
      <p:cxnSp>
        <p:nvCxnSpPr>
          <p:cNvPr id="22" name="Straight Connector 21">
            <a:extLst>
              <a:ext uri="{FF2B5EF4-FFF2-40B4-BE49-F238E27FC236}">
                <a16:creationId xmlns:a16="http://schemas.microsoft.com/office/drawing/2014/main" id="{32BF8603-5865-085C-F47B-570449785AB1}"/>
              </a:ext>
            </a:extLst>
          </p:cNvPr>
          <p:cNvCxnSpPr>
            <a:cxnSpLocks/>
          </p:cNvCxnSpPr>
          <p:nvPr/>
        </p:nvCxnSpPr>
        <p:spPr>
          <a:xfrm>
            <a:off x="7097843" y="4328541"/>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03D464-EA6B-BE4F-C8ED-14C5B645373C}"/>
              </a:ext>
            </a:extLst>
          </p:cNvPr>
          <p:cNvCxnSpPr>
            <a:cxnSpLocks/>
          </p:cNvCxnSpPr>
          <p:nvPr/>
        </p:nvCxnSpPr>
        <p:spPr>
          <a:xfrm>
            <a:off x="7097843" y="4691237"/>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795FDC8-1BFE-A6BB-BB47-9C8D82EF74F0}"/>
                  </a:ext>
                </a:extLst>
              </p:cNvPr>
              <p:cNvSpPr txBox="1"/>
              <p:nvPr/>
            </p:nvSpPr>
            <p:spPr bwMode="auto">
              <a:xfrm>
                <a:off x="510108" y="5517859"/>
                <a:ext cx="3341812" cy="461217"/>
              </a:xfrm>
              <a:prstGeom prst="rect">
                <a:avLst/>
              </a:prstGeom>
              <a:noFill/>
              <a:ln w="9525">
                <a:noFill/>
                <a:miter lim="800000"/>
                <a:headEnd/>
                <a:tailEnd/>
              </a:ln>
            </p:spPr>
            <p:txBody>
              <a:bodyPr wrap="square" rtlCol="0">
                <a:spAutoFit/>
              </a:bodyPr>
              <a:lstStyle/>
              <a:p>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oMath>
                </a14:m>
                <a:r>
                  <a:rPr lang="en-GB" dirty="0">
                    <a:latin typeface="Times New Roman" pitchFamily="18" charset="0"/>
                    <a:cs typeface="Times New Roman" pitchFamily="18" charset="0"/>
                  </a:rPr>
                  <a:t>在</a:t>
                </a:r>
                <a14:m>
                  <m:oMath xmlns:m="http://schemas.openxmlformats.org/officeDocument/2006/math">
                    <m:r>
                      <a:rPr lang="en-US" b="0" i="1" dirty="0" smtClean="0">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空間</a:t>
                </a:r>
                <a:r>
                  <a:rPr lang="en-TW">
                    <a:latin typeface="Times New Roman" pitchFamily="18" charset="0"/>
                    <a:cs typeface="Times New Roman" pitchFamily="18" charset="0"/>
                  </a:rPr>
                  <a:t>稱為Band Edge</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F795FDC8-1BFE-A6BB-BB47-9C8D82EF74F0}"/>
                  </a:ext>
                </a:extLst>
              </p:cNvPr>
              <p:cNvSpPr txBox="1">
                <a:spLocks noRot="1" noChangeAspect="1" noMove="1" noResize="1" noEditPoints="1" noAdjustHandles="1" noChangeArrowheads="1" noChangeShapeType="1" noTextEdit="1"/>
              </p:cNvSpPr>
              <p:nvPr/>
            </p:nvSpPr>
            <p:spPr bwMode="auto">
              <a:xfrm>
                <a:off x="510108" y="5517859"/>
                <a:ext cx="3341812" cy="461217"/>
              </a:xfrm>
              <a:prstGeom prst="rect">
                <a:avLst/>
              </a:prstGeom>
              <a:blipFill>
                <a:blip r:embed="rId17"/>
                <a:stretch>
                  <a:fillRect b="-810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6779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5"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0DF1AD-AD14-4647-342F-A2E217053A87}"/>
                  </a:ext>
                </a:extLst>
              </p:cNvPr>
              <p:cNvSpPr txBox="1"/>
              <p:nvPr/>
            </p:nvSpPr>
            <p:spPr bwMode="auto">
              <a:xfrm>
                <a:off x="5705297" y="2782687"/>
                <a:ext cx="2660407"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sin</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B40DF1AD-AD14-4647-342F-A2E217053A87}"/>
                  </a:ext>
                </a:extLst>
              </p:cNvPr>
              <p:cNvSpPr txBox="1">
                <a:spLocks noRot="1" noChangeAspect="1" noMove="1" noResize="1" noEditPoints="1" noAdjustHandles="1" noChangeArrowheads="1" noChangeShapeType="1" noTextEdit="1"/>
              </p:cNvSpPr>
              <p:nvPr/>
            </p:nvSpPr>
            <p:spPr bwMode="auto">
              <a:xfrm>
                <a:off x="5705297" y="2782687"/>
                <a:ext cx="2660407" cy="572273"/>
              </a:xfrm>
              <a:prstGeom prst="rect">
                <a:avLst/>
              </a:prstGeom>
              <a:blipFill>
                <a:blip r:embed="rId2"/>
                <a:stretch>
                  <a:fillRect l="-15238" t="-178261" r="-476"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D61987-ED2F-5DCB-C2EB-9E48B4D3BE02}"/>
                  </a:ext>
                </a:extLst>
              </p:cNvPr>
              <p:cNvSpPr txBox="1"/>
              <p:nvPr/>
            </p:nvSpPr>
            <p:spPr bwMode="auto">
              <a:xfrm>
                <a:off x="5674839" y="3968924"/>
                <a:ext cx="2690865" cy="5722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altLang="zh-TW"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1</m:t>
                          </m:r>
                        </m:num>
                        <m:den>
                          <m:rad>
                            <m:radPr>
                              <m:degHide m:val="on"/>
                              <m:ctrlPr>
                                <a:rPr lang="en-US"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2</m:t>
                              </m:r>
                            </m:e>
                          </m:rad>
                        </m:den>
                      </m:f>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r>
                        <a:rPr lang="en-US" i="1" smtClean="0">
                          <a:latin typeface="Cambria Math" panose="02040503050406030204" pitchFamily="18" charset="0"/>
                          <a:ea typeface="Cambria Math" panose="02040503050406030204" pitchFamily="18" charset="0"/>
                          <a:cs typeface="Times New Roman" pitchFamily="18" charset="0"/>
                        </a:rPr>
                        <m:t>~</m:t>
                      </m:r>
                      <m:func>
                        <m:funcPr>
                          <m:ctrlPr>
                            <a:rPr lang="en-US"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i="0" smtClean="0">
                              <a:latin typeface="Cambria Math" panose="02040503050406030204" pitchFamily="18" charset="0"/>
                              <a:ea typeface="Cambria Math" panose="02040503050406030204" pitchFamily="18" charset="0"/>
                              <a:cs typeface="Times New Roman" pitchFamily="18" charset="0"/>
                            </a:rPr>
                            <m:t>cos</m:t>
                          </m:r>
                        </m:fName>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i="1">
                              <a:latin typeface="Cambria Math" panose="02040503050406030204" pitchFamily="18" charset="0"/>
                              <a:cs typeface="Times New Roman" pitchFamily="18" charset="0"/>
                            </a:rPr>
                            <m:t>𝑥</m:t>
                          </m:r>
                        </m:e>
                      </m:func>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E0D61987-ED2F-5DCB-C2EB-9E48B4D3BE02}"/>
                  </a:ext>
                </a:extLst>
              </p:cNvPr>
              <p:cNvSpPr txBox="1">
                <a:spLocks noRot="1" noChangeAspect="1" noMove="1" noResize="1" noEditPoints="1" noAdjustHandles="1" noChangeArrowheads="1" noChangeShapeType="1" noTextEdit="1"/>
              </p:cNvSpPr>
              <p:nvPr/>
            </p:nvSpPr>
            <p:spPr bwMode="auto">
              <a:xfrm>
                <a:off x="5674839" y="3968924"/>
                <a:ext cx="2690865" cy="572273"/>
              </a:xfrm>
              <a:prstGeom prst="rect">
                <a:avLst/>
              </a:prstGeom>
              <a:blipFill>
                <a:blip r:embed="rId3"/>
                <a:stretch>
                  <a:fillRect l="-15023" t="-178261" r="-469" b="-25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5378E7-1B02-D704-B093-FB8D70AF52D6}"/>
                  </a:ext>
                </a:extLst>
              </p:cNvPr>
              <p:cNvSpPr txBox="1"/>
              <p:nvPr/>
            </p:nvSpPr>
            <p:spPr bwMode="auto">
              <a:xfrm>
                <a:off x="611560" y="1240449"/>
                <a:ext cx="8532440" cy="458331"/>
              </a:xfrm>
              <a:prstGeom prst="rect">
                <a:avLst/>
              </a:prstGeom>
              <a:noFill/>
              <a:ln w="9525">
                <a:noFill/>
                <a:miter lim="800000"/>
                <a:headEnd/>
                <a:tailEnd/>
              </a:ln>
            </p:spPr>
            <p:txBody>
              <a:bodyPr wrap="square" rtlCol="0">
                <a:spAutoFit/>
              </a:bodyPr>
              <a:lstStyle/>
              <a:p>
                <a:r>
                  <a:rPr lang="en-TW">
                    <a:solidFill>
                      <a:srgbClr val="FF0000"/>
                    </a:solidFill>
                    <a:latin typeface="Times New Roman" pitchFamily="18" charset="0"/>
                    <a:cs typeface="Times New Roman" pitchFamily="18" charset="0"/>
                  </a:rPr>
                  <a:t>這兩個能量不等的態</a:t>
                </a:r>
                <a:r>
                  <a:rPr lang="en-TW" dirty="0">
                    <a:solidFill>
                      <a:srgbClr val="FF0000"/>
                    </a:solidFill>
                    <a:latin typeface="Times New Roman" pitchFamily="18" charset="0"/>
                    <a:cs typeface="Times New Roman" pitchFamily="18" charset="0"/>
                  </a:rPr>
                  <a:t>，是原本兩個簡併態</a:t>
                </a:r>
                <a14:m>
                  <m:oMath xmlns:m="http://schemas.openxmlformats.org/officeDocument/2006/math">
                    <m:sSup>
                      <m:sSupPr>
                        <m:ctrlPr>
                          <a:rPr lang="en-US" b="0" i="1" smtClean="0">
                            <a:solidFill>
                              <a:srgbClr val="FF0000"/>
                            </a:solidFill>
                            <a:latin typeface="Cambria Math" panose="02040503050406030204" pitchFamily="18" charset="0"/>
                            <a:cs typeface="Times New Roman" pitchFamily="18" charset="0"/>
                          </a:rPr>
                        </m:ctrlPr>
                      </m:sSupPr>
                      <m:e>
                        <m:r>
                          <a:rPr lang="en-US" b="0" i="1" smtClean="0">
                            <a:solidFill>
                              <a:srgbClr val="FF0000"/>
                            </a:solidFill>
                            <a:latin typeface="Cambria Math" panose="02040503050406030204" pitchFamily="18" charset="0"/>
                            <a:cs typeface="Times New Roman" pitchFamily="18" charset="0"/>
                          </a:rPr>
                          <m:t>𝑒</m:t>
                        </m:r>
                      </m:e>
                      <m:sup>
                        <m:r>
                          <a:rPr lang="en-US" b="0" i="1" smtClean="0">
                            <a:solidFill>
                              <a:srgbClr val="FF0000"/>
                            </a:solidFill>
                            <a:latin typeface="Cambria Math" panose="02040503050406030204" pitchFamily="18" charset="0"/>
                            <a:cs typeface="Times New Roman" pitchFamily="18" charset="0"/>
                          </a:rPr>
                          <m:t>−</m:t>
                        </m:r>
                        <m:r>
                          <a:rPr lang="en-US" b="0" i="1" smtClean="0">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b="0" i="1" smtClean="0">
                            <a:solidFill>
                              <a:srgbClr val="FF0000"/>
                            </a:solidFill>
                            <a:latin typeface="Cambria Math" panose="02040503050406030204" pitchFamily="18" charset="0"/>
                            <a:cs typeface="Times New Roman" pitchFamily="18" charset="0"/>
                          </a:rPr>
                          <m:t>𝑥</m:t>
                        </m:r>
                      </m:sup>
                    </m:sSup>
                  </m:oMath>
                </a14:m>
                <a:r>
                  <a:rPr lang="en-US" dirty="0">
                    <a:solidFill>
                      <a:srgbClr val="FF0000"/>
                    </a:solidFill>
                  </a:rPr>
                  <a:t>與</a:t>
                </a:r>
                <a14:m>
                  <m:oMath xmlns:m="http://schemas.openxmlformats.org/officeDocument/2006/math">
                    <m:sSup>
                      <m:sSupPr>
                        <m:ctrlPr>
                          <a:rPr lang="en-US" i="1">
                            <a:solidFill>
                              <a:srgbClr val="FF0000"/>
                            </a:solidFill>
                            <a:latin typeface="Cambria Math" panose="02040503050406030204" pitchFamily="18" charset="0"/>
                            <a:cs typeface="Times New Roman" pitchFamily="18" charset="0"/>
                          </a:rPr>
                        </m:ctrlPr>
                      </m:sSupPr>
                      <m:e>
                        <m:r>
                          <a:rPr lang="en-US" i="1">
                            <a:solidFill>
                              <a:srgbClr val="FF0000"/>
                            </a:solidFill>
                            <a:latin typeface="Cambria Math" panose="02040503050406030204" pitchFamily="18" charset="0"/>
                            <a:cs typeface="Times New Roman" pitchFamily="18" charset="0"/>
                          </a:rPr>
                          <m:t>𝑒</m:t>
                        </m:r>
                      </m:e>
                      <m:sup>
                        <m:r>
                          <a:rPr lang="en-US" i="1">
                            <a:solidFill>
                              <a:srgbClr val="FF0000"/>
                            </a:solidFill>
                            <a:latin typeface="Cambria Math" panose="02040503050406030204" pitchFamily="18" charset="0"/>
                            <a:cs typeface="Times New Roman" pitchFamily="18" charset="0"/>
                          </a:rPr>
                          <m:t>𝑖</m:t>
                        </m:r>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ea typeface="Cambria Math" panose="02040503050406030204" pitchFamily="18" charset="0"/>
                              </a:rPr>
                              <m:t>𝜋</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i="1">
                            <a:solidFill>
                              <a:srgbClr val="FF0000"/>
                            </a:solidFill>
                            <a:latin typeface="Cambria Math" panose="02040503050406030204" pitchFamily="18" charset="0"/>
                            <a:cs typeface="Times New Roman" pitchFamily="18" charset="0"/>
                          </a:rPr>
                          <m:t>𝑥</m:t>
                        </m:r>
                      </m:sup>
                    </m:sSup>
                    <m:r>
                      <a:rPr lang="en-US" i="1">
                        <a:latin typeface="Cambria Math" panose="02040503050406030204" pitchFamily="18" charset="0"/>
                        <a:cs typeface="Times New Roman" pitchFamily="18" charset="0"/>
                      </a:rPr>
                      <m:t> </m:t>
                    </m:r>
                  </m:oMath>
                </a14:m>
                <a:r>
                  <a:rPr lang="en-TW" dirty="0">
                    <a:solidFill>
                      <a:srgbClr val="FF0000"/>
                    </a:solidFill>
                    <a:latin typeface="Times New Roman" pitchFamily="18" charset="0"/>
                    <a:cs typeface="Times New Roman" pitchFamily="18" charset="0"/>
                  </a:rPr>
                  <a:t>，相加與相減形成的疊加態！</a:t>
                </a:r>
              </a:p>
            </p:txBody>
          </p:sp>
        </mc:Choice>
        <mc:Fallback xmlns="">
          <p:sp>
            <p:nvSpPr>
              <p:cNvPr id="5" name="TextBox 4">
                <a:extLst>
                  <a:ext uri="{FF2B5EF4-FFF2-40B4-BE49-F238E27FC236}">
                    <a16:creationId xmlns:a16="http://schemas.microsoft.com/office/drawing/2014/main" id="{F85378E7-1B02-D704-B093-FB8D70AF52D6}"/>
                  </a:ext>
                </a:extLst>
              </p:cNvPr>
              <p:cNvSpPr txBox="1">
                <a:spLocks noRot="1" noChangeAspect="1" noMove="1" noResize="1" noEditPoints="1" noAdjustHandles="1" noChangeArrowheads="1" noChangeShapeType="1" noTextEdit="1"/>
              </p:cNvSpPr>
              <p:nvPr/>
            </p:nvSpPr>
            <p:spPr bwMode="auto">
              <a:xfrm>
                <a:off x="611560" y="1240449"/>
                <a:ext cx="8532440" cy="458331"/>
              </a:xfrm>
              <a:prstGeom prst="rect">
                <a:avLst/>
              </a:prstGeom>
              <a:blipFill>
                <a:blip r:embed="rId4"/>
                <a:stretch>
                  <a:fillRect l="-595" b="-18919"/>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432D4E1-6A14-F0F9-BF58-265658324A1B}"/>
              </a:ext>
            </a:extLst>
          </p:cNvPr>
          <p:cNvSpPr txBox="1"/>
          <p:nvPr/>
        </p:nvSpPr>
        <p:spPr bwMode="auto">
          <a:xfrm>
            <a:off x="611560" y="1854413"/>
            <a:ext cx="810039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電子的機率密度分別集中與遠離，離子附近位能較低的區域，造成能量差異。</a:t>
            </a:r>
          </a:p>
        </p:txBody>
      </p:sp>
      <p:pic>
        <p:nvPicPr>
          <p:cNvPr id="7" name="Picture 6">
            <a:extLst>
              <a:ext uri="{FF2B5EF4-FFF2-40B4-BE49-F238E27FC236}">
                <a16:creationId xmlns:a16="http://schemas.microsoft.com/office/drawing/2014/main" id="{F9F1C9F5-C5CF-027F-9F3F-A4626BAF21E7}"/>
              </a:ext>
            </a:extLst>
          </p:cNvPr>
          <p:cNvPicPr>
            <a:picLocks noChangeAspect="1"/>
          </p:cNvPicPr>
          <p:nvPr/>
        </p:nvPicPr>
        <p:blipFill>
          <a:blip r:embed="rId5"/>
          <a:stretch>
            <a:fillRect/>
          </a:stretch>
        </p:blipFill>
        <p:spPr>
          <a:xfrm>
            <a:off x="1259632" y="2380237"/>
            <a:ext cx="4320480" cy="3456384"/>
          </a:xfrm>
          <a:prstGeom prst="rect">
            <a:avLst/>
          </a:prstGeom>
        </p:spPr>
      </p:pic>
    </p:spTree>
    <p:extLst>
      <p:ext uri="{BB962C8B-B14F-4D97-AF65-F5344CB8AC3E}">
        <p14:creationId xmlns:p14="http://schemas.microsoft.com/office/powerpoint/2010/main" val="4214248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B30DE-298A-7872-1971-75F63303B23E}"/>
              </a:ext>
            </a:extLst>
          </p:cNvPr>
          <p:cNvPicPr>
            <a:picLocks noChangeAspect="1"/>
          </p:cNvPicPr>
          <p:nvPr/>
        </p:nvPicPr>
        <p:blipFill rotWithShape="1">
          <a:blip r:embed="rId2"/>
          <a:srcRect l="19094" r="16859" b="47973"/>
          <a:stretch/>
        </p:blipFill>
        <p:spPr>
          <a:xfrm>
            <a:off x="1728522" y="1484784"/>
            <a:ext cx="5686956" cy="27363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310D39-842A-ADC5-D323-5D00E61C1812}"/>
                  </a:ext>
                </a:extLst>
              </p:cNvPr>
              <p:cNvSpPr txBox="1"/>
              <p:nvPr/>
            </p:nvSpPr>
            <p:spPr bwMode="auto">
              <a:xfrm>
                <a:off x="1748738" y="4365104"/>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若是考慮所有</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，每一個</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𝑛</m:t>
                        </m:r>
                      </m:sub>
                    </m:sSub>
                  </m:oMath>
                </a14:m>
                <a:r>
                  <a:rPr lang="en-TW" dirty="0">
                    <a:latin typeface="Times New Roman" pitchFamily="18" charset="0"/>
                    <a:cs typeface="Times New Roman" pitchFamily="18" charset="0"/>
                  </a:rPr>
                  <a:t>會對應一個Band Edge。</a:t>
                </a:r>
              </a:p>
            </p:txBody>
          </p:sp>
        </mc:Choice>
        <mc:Fallback xmlns="">
          <p:sp>
            <p:nvSpPr>
              <p:cNvPr id="6" name="TextBox 5">
                <a:extLst>
                  <a:ext uri="{FF2B5EF4-FFF2-40B4-BE49-F238E27FC236}">
                    <a16:creationId xmlns:a16="http://schemas.microsoft.com/office/drawing/2014/main" id="{AA310D39-842A-ADC5-D323-5D00E61C1812}"/>
                  </a:ext>
                </a:extLst>
              </p:cNvPr>
              <p:cNvSpPr txBox="1">
                <a:spLocks noRot="1" noChangeAspect="1" noMove="1" noResize="1" noEditPoints="1" noAdjustHandles="1" noChangeArrowheads="1" noChangeShapeType="1" noTextEdit="1"/>
              </p:cNvSpPr>
              <p:nvPr/>
            </p:nvSpPr>
            <p:spPr bwMode="auto">
              <a:xfrm>
                <a:off x="1748738" y="4365104"/>
                <a:ext cx="5666740" cy="369332"/>
              </a:xfrm>
              <a:prstGeom prst="rect">
                <a:avLst/>
              </a:prstGeom>
              <a:blipFill>
                <a:blip r:embed="rId3"/>
                <a:stretch>
                  <a:fillRect l="-895"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D3183C-2DC0-F66A-2BF9-87EFB467332C}"/>
                  </a:ext>
                </a:extLst>
              </p:cNvPr>
              <p:cNvSpPr txBox="1"/>
              <p:nvPr/>
            </p:nvSpPr>
            <p:spPr bwMode="auto">
              <a:xfrm>
                <a:off x="1755558" y="4848573"/>
                <a:ext cx="56667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每一個Band Edge，都會出現間隙 Gap。大小為</a:t>
                </a:r>
                <a14:m>
                  <m:oMath xmlns:m="http://schemas.openxmlformats.org/officeDocument/2006/math">
                    <m:r>
                      <a:rPr lang="en-US" altLang="zh-TW" b="0" i="0" smtClean="0">
                        <a:latin typeface="Cambria Math" panose="02040503050406030204" pitchFamily="18" charset="0"/>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b="0" i="1" smtClean="0">
                            <a:latin typeface="Cambria Math" panose="02040503050406030204" pitchFamily="18" charset="0"/>
                          </a:rPr>
                          <m:t>𝑛</m:t>
                        </m:r>
                      </m:sub>
                    </m:sSub>
                  </m:oMath>
                </a14:m>
                <a:r>
                  <a:rPr lang="en-TW"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CDD3183C-2DC0-F66A-2BF9-87EFB467332C}"/>
                  </a:ext>
                </a:extLst>
              </p:cNvPr>
              <p:cNvSpPr txBox="1">
                <a:spLocks noRot="1" noChangeAspect="1" noMove="1" noResize="1" noEditPoints="1" noAdjustHandles="1" noChangeArrowheads="1" noChangeShapeType="1" noTextEdit="1"/>
              </p:cNvSpPr>
              <p:nvPr/>
            </p:nvSpPr>
            <p:spPr bwMode="auto">
              <a:xfrm>
                <a:off x="1755558" y="4848573"/>
                <a:ext cx="5666740" cy="369332"/>
              </a:xfrm>
              <a:prstGeom prst="rect">
                <a:avLst/>
              </a:prstGeom>
              <a:blipFill>
                <a:blip r:embed="rId4"/>
                <a:stretch>
                  <a:fillRect l="-895"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873989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4670245"/>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B5896223-911C-BAD2-9614-E184AFC01142}"/>
              </a:ext>
            </a:extLst>
          </p:cNvPr>
          <p:cNvSpPr/>
          <p:nvPr/>
        </p:nvSpPr>
        <p:spPr>
          <a:xfrm>
            <a:off x="5438619" y="525284"/>
            <a:ext cx="1944216" cy="4144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D6F9CA33-D268-79CF-C2DA-88B225C5696E}"/>
              </a:ext>
            </a:extLst>
          </p:cNvPr>
          <p:cNvPicPr>
            <a:picLocks noChangeAspect="1"/>
          </p:cNvPicPr>
          <p:nvPr/>
        </p:nvPicPr>
        <p:blipFill>
          <a:blip r:embed="rId2"/>
          <a:stretch>
            <a:fillRect/>
          </a:stretch>
        </p:blipFill>
        <p:spPr>
          <a:xfrm>
            <a:off x="5205406" y="620717"/>
            <a:ext cx="2181593" cy="3778748"/>
          </a:xfrm>
          <a:prstGeom prst="rect">
            <a:avLst/>
          </a:prstGeom>
        </p:spPr>
      </p:pic>
      <p:pic>
        <p:nvPicPr>
          <p:cNvPr id="3" name="Picture 2">
            <a:extLst>
              <a:ext uri="{FF2B5EF4-FFF2-40B4-BE49-F238E27FC236}">
                <a16:creationId xmlns:a16="http://schemas.microsoft.com/office/drawing/2014/main" id="{03BF7444-BBCA-4361-EABB-6BE86D889FBC}"/>
              </a:ext>
            </a:extLst>
          </p:cNvPr>
          <p:cNvPicPr>
            <a:picLocks noChangeAspect="1"/>
          </p:cNvPicPr>
          <p:nvPr/>
        </p:nvPicPr>
        <p:blipFill>
          <a:blip r:embed="rId3"/>
          <a:stretch>
            <a:fillRect/>
          </a:stretch>
        </p:blipFill>
        <p:spPr>
          <a:xfrm>
            <a:off x="1766211" y="525284"/>
            <a:ext cx="3672408" cy="4144961"/>
          </a:xfrm>
          <a:prstGeom prst="rect">
            <a:avLst/>
          </a:prstGeom>
        </p:spPr>
      </p:pic>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4"/>
          <a:srcRect t="9397"/>
          <a:stretch/>
        </p:blipFill>
        <p:spPr>
          <a:xfrm>
            <a:off x="2187451" y="4653136"/>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339752" y="136836"/>
            <a:ext cx="4896544"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這與</a:t>
            </a:r>
            <a:r>
              <a:rPr lang="en-TW">
                <a:latin typeface="Times New Roman" pitchFamily="18" charset="0"/>
                <a:cs typeface="Times New Roman" pitchFamily="18" charset="0"/>
              </a:rPr>
              <a:t>真實可解的Dirac梳週期性位能</a:t>
            </a:r>
            <a:r>
              <a:rPr lang="en-GB" dirty="0" err="1">
                <a:latin typeface="Times New Roman" pitchFamily="18" charset="0"/>
                <a:cs typeface="Times New Roman" pitchFamily="18" charset="0"/>
              </a:rPr>
              <a:t>非常類似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id="{23F3B761-0CF6-F5A2-8E69-D3BC632E3522}"/>
              </a:ext>
            </a:extLst>
          </p:cNvPr>
          <p:cNvCxnSpPr/>
          <p:nvPr/>
        </p:nvCxnSpPr>
        <p:spPr>
          <a:xfrm>
            <a:off x="3059832" y="4005064"/>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E115CE-82A8-835C-976F-DD6832EEEA5C}"/>
              </a:ext>
            </a:extLst>
          </p:cNvPr>
          <p:cNvCxnSpPr/>
          <p:nvPr/>
        </p:nvCxnSpPr>
        <p:spPr>
          <a:xfrm>
            <a:off x="3059832" y="378904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4CF4F1-FA51-81F0-24B2-EEA82E2884E6}"/>
              </a:ext>
            </a:extLst>
          </p:cNvPr>
          <p:cNvCxnSpPr/>
          <p:nvPr/>
        </p:nvCxnSpPr>
        <p:spPr>
          <a:xfrm>
            <a:off x="3059832" y="3501008"/>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582C9B-1DCA-C3A6-BA3D-F5F20D5D0F96}"/>
              </a:ext>
            </a:extLst>
          </p:cNvPr>
          <p:cNvCxnSpPr/>
          <p:nvPr/>
        </p:nvCxnSpPr>
        <p:spPr>
          <a:xfrm>
            <a:off x="3275856" y="32129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FCCE48-0A52-34A9-77A3-08A1393E058D}"/>
              </a:ext>
            </a:extLst>
          </p:cNvPr>
          <p:cNvCxnSpPr/>
          <p:nvPr/>
        </p:nvCxnSpPr>
        <p:spPr>
          <a:xfrm>
            <a:off x="3275856" y="2636912"/>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2F5DC-27DE-33A6-6F5D-E77F81520E2E}"/>
              </a:ext>
            </a:extLst>
          </p:cNvPr>
          <p:cNvCxnSpPr/>
          <p:nvPr/>
        </p:nvCxnSpPr>
        <p:spPr>
          <a:xfrm>
            <a:off x="3275856" y="2348880"/>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F9C506-7973-23BF-1D0D-34D21C1AFA27}"/>
              </a:ext>
            </a:extLst>
          </p:cNvPr>
          <p:cNvCxnSpPr/>
          <p:nvPr/>
        </p:nvCxnSpPr>
        <p:spPr>
          <a:xfrm>
            <a:off x="3275856" y="1412776"/>
            <a:ext cx="316835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BE9ED9-94A2-1B51-E91D-5647B29408C7}"/>
                  </a:ext>
                </a:extLst>
              </p:cNvPr>
              <p:cNvSpPr txBox="1"/>
              <p:nvPr/>
            </p:nvSpPr>
            <p:spPr bwMode="auto">
              <a:xfrm>
                <a:off x="3541861" y="4365104"/>
                <a:ext cx="327042" cy="215444"/>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𝑞𝑎</m:t>
                      </m:r>
                    </m:oMath>
                  </m:oMathPara>
                </a14:m>
                <a:endParaRPr lang="en-TW" sz="1400" dirty="0">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55BE9ED9-94A2-1B51-E91D-5647B29408C7}"/>
                  </a:ext>
                </a:extLst>
              </p:cNvPr>
              <p:cNvSpPr txBox="1">
                <a:spLocks noRot="1" noChangeAspect="1" noMove="1" noResize="1" noEditPoints="1" noAdjustHandles="1" noChangeArrowheads="1" noChangeShapeType="1" noTextEdit="1"/>
              </p:cNvSpPr>
              <p:nvPr/>
            </p:nvSpPr>
            <p:spPr bwMode="auto">
              <a:xfrm>
                <a:off x="3541861" y="4365104"/>
                <a:ext cx="327042" cy="215444"/>
              </a:xfrm>
              <a:prstGeom prst="rect">
                <a:avLst/>
              </a:prstGeom>
              <a:blipFill>
                <a:blip r:embed="rId5"/>
                <a:stretch>
                  <a:fillRect b="-2777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781214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FD9C8F-5017-6CB9-5DAA-702E384E921E}"/>
              </a:ext>
            </a:extLst>
          </p:cNvPr>
          <p:cNvSpPr/>
          <p:nvPr/>
        </p:nvSpPr>
        <p:spPr>
          <a:xfrm>
            <a:off x="5367795" y="1663764"/>
            <a:ext cx="296389" cy="2773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5C6F0D5-7394-06FC-6D22-9EA992286748}"/>
                  </a:ext>
                </a:extLst>
              </p:cNvPr>
              <p:cNvSpPr txBox="1"/>
              <p:nvPr/>
            </p:nvSpPr>
            <p:spPr bwMode="auto">
              <a:xfrm>
                <a:off x="789143" y="5535636"/>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D5C6F0D5-7394-06FC-6D22-9EA992286748}"/>
                  </a:ext>
                </a:extLst>
              </p:cNvPr>
              <p:cNvSpPr txBox="1">
                <a:spLocks noRot="1" noChangeAspect="1" noMove="1" noResize="1" noEditPoints="1" noAdjustHandles="1" noChangeArrowheads="1" noChangeShapeType="1" noTextEdit="1"/>
              </p:cNvSpPr>
              <p:nvPr/>
            </p:nvSpPr>
            <p:spPr bwMode="auto">
              <a:xfrm>
                <a:off x="789143" y="5535636"/>
                <a:ext cx="3596818" cy="1151405"/>
              </a:xfrm>
              <a:prstGeom prst="rect">
                <a:avLst/>
              </a:prstGeom>
              <a:blipFill>
                <a:blip r:embed="rId2"/>
                <a:stretch>
                  <a:fillRect b="-326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BBDEB5-4BBB-1627-E85E-E81963BAEF28}"/>
                  </a:ext>
                </a:extLst>
              </p:cNvPr>
              <p:cNvSpPr txBox="1"/>
              <p:nvPr/>
            </p:nvSpPr>
            <p:spPr bwMode="auto">
              <a:xfrm>
                <a:off x="827584" y="1088788"/>
                <a:ext cx="7920878" cy="572144"/>
              </a:xfrm>
              <a:prstGeom prst="rect">
                <a:avLst/>
              </a:prstGeom>
              <a:noFill/>
              <a:ln w="9525">
                <a:noFill/>
                <a:miter lim="800000"/>
                <a:headEnd/>
                <a:tailEnd/>
              </a:ln>
            </p:spPr>
            <p:txBody>
              <a:bodyPr wrap="square" rtlCol="0">
                <a:spAutoFit/>
              </a:bodyPr>
              <a:lstStyle/>
              <a:p>
                <a:r>
                  <a:rPr lang="zh-TW" altLang="en-US" dirty="0"/>
                  <a:t>但現在</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zh-TW" altLang="en-US" i="1">
                        <a:latin typeface="Cambria Math" panose="02040503050406030204" pitchFamily="18" charset="0"/>
                        <a:ea typeface="+mj-ea"/>
                      </a:rPr>
                      <m:t>與</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兩者能量不完全相等，分別是：</a:t>
                </a:r>
              </a:p>
            </p:txBody>
          </p:sp>
        </mc:Choice>
        <mc:Fallback xmlns="">
          <p:sp>
            <p:nvSpPr>
              <p:cNvPr id="10" name="TextBox 9">
                <a:extLst>
                  <a:ext uri="{FF2B5EF4-FFF2-40B4-BE49-F238E27FC236}">
                    <a16:creationId xmlns:a16="http://schemas.microsoft.com/office/drawing/2014/main" id="{90BBDEB5-4BBB-1627-E85E-E81963BAEF28}"/>
                  </a:ext>
                </a:extLst>
              </p:cNvPr>
              <p:cNvSpPr txBox="1">
                <a:spLocks noRot="1" noChangeAspect="1" noMove="1" noResize="1" noEditPoints="1" noAdjustHandles="1" noChangeArrowheads="1" noChangeShapeType="1" noTextEdit="1"/>
              </p:cNvSpPr>
              <p:nvPr/>
            </p:nvSpPr>
            <p:spPr bwMode="auto">
              <a:xfrm>
                <a:off x="827584" y="1088788"/>
                <a:ext cx="7920878" cy="572144"/>
              </a:xfrm>
              <a:prstGeom prst="rect">
                <a:avLst/>
              </a:prstGeom>
              <a:blipFill>
                <a:blip r:embed="rId3"/>
                <a:stretch>
                  <a:fillRect l="-801" t="-176087" b="-25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1D030E-DE1B-226E-6BCA-257EA840D7B0}"/>
                  </a:ext>
                </a:extLst>
              </p:cNvPr>
              <p:cNvSpPr txBox="1"/>
              <p:nvPr/>
            </p:nvSpPr>
            <p:spPr bwMode="auto">
              <a:xfrm>
                <a:off x="817434" y="266568"/>
                <a:ext cx="6778901" cy="461217"/>
              </a:xfrm>
              <a:prstGeom prst="rect">
                <a:avLst/>
              </a:prstGeom>
              <a:noFill/>
              <a:ln w="9525">
                <a:noFill/>
                <a:miter lim="800000"/>
                <a:headEnd/>
                <a:tailEnd/>
              </a:ln>
            </p:spPr>
            <p:txBody>
              <a:bodyPr wrap="square">
                <a:spAutoFit/>
              </a:bodyPr>
              <a:lstStyle/>
              <a:p>
                <a:r>
                  <a:rPr lang="zh-TW" altLang="en-US" dirty="0"/>
                  <a:t>現在考慮在第一個</a:t>
                </a:r>
                <a:r>
                  <a:rPr lang="en-US" altLang="zh-TW" dirty="0">
                    <a:latin typeface="Times New Roman" panose="02020603050405020304" pitchFamily="18" charset="0"/>
                    <a:cs typeface="Times New Roman" panose="02020603050405020304" pitchFamily="18" charset="0"/>
                  </a:rPr>
                  <a:t>Band Edge</a:t>
                </a:r>
                <a:r>
                  <a:rPr lang="zh-TW" altLang="en-US" dirty="0"/>
                  <a:t>附近的平面波態：</a:t>
                </a:r>
                <a14:m>
                  <m:oMath xmlns:m="http://schemas.openxmlformats.org/officeDocument/2006/math">
                    <m:r>
                      <a:rPr lang="en-US" altLang="zh-TW" i="1" smtClean="0">
                        <a:latin typeface="Cambria Math" panose="02040503050406030204" pitchFamily="18" charset="0"/>
                      </a:rPr>
                      <m:t>𝑘</m:t>
                    </m:r>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b="0" i="0" smtClean="0">
                        <a:latin typeface="Cambria Math" panose="02040503050406030204" pitchFamily="18" charset="0"/>
                        <a:ea typeface="Cambria Math" panose="02040503050406030204" pitchFamily="18" charset="0"/>
                      </a:rPr>
                      <m:t>−</m:t>
                    </m:r>
                    <m:r>
                      <m:rPr>
                        <m:sty m:val="p"/>
                      </m:rPr>
                      <a:rPr lang="el-GR" altLang="zh-TW" b="0" i="1" smtClean="0">
                        <a:latin typeface="Cambria Math" panose="02040503050406030204" pitchFamily="18" charset="0"/>
                        <a:ea typeface="Cambria Math" panose="02040503050406030204" pitchFamily="18" charset="0"/>
                      </a:rPr>
                      <m:t>δ</m:t>
                    </m:r>
                  </m:oMath>
                </a14:m>
                <a:r>
                  <a:rPr lang="en-TW" dirty="0"/>
                  <a:t>。</a:t>
                </a:r>
              </a:p>
            </p:txBody>
          </p:sp>
        </mc:Choice>
        <mc:Fallback xmlns="">
          <p:sp>
            <p:nvSpPr>
              <p:cNvPr id="13" name="TextBox 12">
                <a:extLst>
                  <a:ext uri="{FF2B5EF4-FFF2-40B4-BE49-F238E27FC236}">
                    <a16:creationId xmlns:a16="http://schemas.microsoft.com/office/drawing/2014/main" id="{261D030E-DE1B-226E-6BCA-257EA840D7B0}"/>
                  </a:ext>
                </a:extLst>
              </p:cNvPr>
              <p:cNvSpPr txBox="1">
                <a:spLocks noRot="1" noChangeAspect="1" noMove="1" noResize="1" noEditPoints="1" noAdjustHandles="1" noChangeArrowheads="1" noChangeShapeType="1" noTextEdit="1"/>
              </p:cNvSpPr>
              <p:nvPr/>
            </p:nvSpPr>
            <p:spPr bwMode="auto">
              <a:xfrm>
                <a:off x="817434" y="266568"/>
                <a:ext cx="6778901" cy="461217"/>
              </a:xfrm>
              <a:prstGeom prst="rect">
                <a:avLst/>
              </a:prstGeom>
              <a:blipFill>
                <a:blip r:embed="rId4"/>
                <a:stretch>
                  <a:fillRect l="-748" b="-810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BEFA7-36DC-D295-FFA2-A12A71CD64D5}"/>
                  </a:ext>
                </a:extLst>
              </p:cNvPr>
              <p:cNvSpPr txBox="1"/>
              <p:nvPr/>
            </p:nvSpPr>
            <p:spPr bwMode="auto">
              <a:xfrm>
                <a:off x="778337" y="2909840"/>
                <a:ext cx="51125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但若</a:t>
                </a:r>
                <a14:m>
                  <m:oMath xmlns:m="http://schemas.openxmlformats.org/officeDocument/2006/math">
                    <m:r>
                      <m:rPr>
                        <m:sty m:val="p"/>
                      </m:rPr>
                      <a:rPr lang="el-GR" altLang="zh-TW" b="0" i="1" smtClean="0">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很小，</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的貢獻也構成微擾的一部分。</a:t>
                </a:r>
              </a:p>
            </p:txBody>
          </p:sp>
        </mc:Choice>
        <mc:Fallback xmlns="">
          <p:sp>
            <p:nvSpPr>
              <p:cNvPr id="18" name="TextBox 17">
                <a:extLst>
                  <a:ext uri="{FF2B5EF4-FFF2-40B4-BE49-F238E27FC236}">
                    <a16:creationId xmlns:a16="http://schemas.microsoft.com/office/drawing/2014/main" id="{6C8BEFA7-36DC-D295-FFA2-A12A71CD64D5}"/>
                  </a:ext>
                </a:extLst>
              </p:cNvPr>
              <p:cNvSpPr txBox="1">
                <a:spLocks noRot="1" noChangeAspect="1" noMove="1" noResize="1" noEditPoints="1" noAdjustHandles="1" noChangeArrowheads="1" noChangeShapeType="1" noTextEdit="1"/>
              </p:cNvSpPr>
              <p:nvPr/>
            </p:nvSpPr>
            <p:spPr bwMode="auto">
              <a:xfrm>
                <a:off x="778337" y="2909840"/>
                <a:ext cx="5112568" cy="369332"/>
              </a:xfrm>
              <a:prstGeom prst="rect">
                <a:avLst/>
              </a:prstGeom>
              <a:blipFill>
                <a:blip r:embed="rId5"/>
                <a:stretch>
                  <a:fillRect l="-993"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CC6E9A-992C-252C-27F6-700A70D13C11}"/>
                  </a:ext>
                </a:extLst>
              </p:cNvPr>
              <p:cNvSpPr txBox="1"/>
              <p:nvPr/>
            </p:nvSpPr>
            <p:spPr bwMode="auto">
              <a:xfrm>
                <a:off x="789143" y="672683"/>
                <a:ext cx="6128701" cy="485518"/>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位能矩陣元會混雜動量相差</a:t>
                </a:r>
                <a:r>
                  <a:rPr lang="en-US" altLang="zh-TW" dirty="0">
                    <a:solidFill>
                      <a:srgbClr val="FF0000"/>
                    </a:solidFill>
                    <a:ea typeface="Cambria Math" panose="02040503050406030204" pitchFamily="18" charset="0"/>
                  </a:rPr>
                  <a:t> </a:t>
                </a:r>
                <a14:m>
                  <m:oMath xmlns:m="http://schemas.openxmlformats.org/officeDocument/2006/math">
                    <m:f>
                      <m:fPr>
                        <m:ctrlPr>
                          <a:rPr lang="en-US" altLang="zh-TW" i="1">
                            <a:solidFill>
                              <a:srgbClr val="FF0000"/>
                            </a:solidFill>
                            <a:latin typeface="Cambria Math" panose="02040503050406030204" pitchFamily="18" charset="0"/>
                            <a:ea typeface="Cambria Math" panose="02040503050406030204" pitchFamily="18" charset="0"/>
                          </a:rPr>
                        </m:ctrlPr>
                      </m:fPr>
                      <m:num>
                        <m:r>
                          <a:rPr lang="en-US" altLang="zh-TW" i="1">
                            <a:solidFill>
                              <a:srgbClr val="FF0000"/>
                            </a:solidFill>
                            <a:latin typeface="Cambria Math" panose="02040503050406030204" pitchFamily="18" charset="0"/>
                          </a:rPr>
                          <m:t>2</m:t>
                        </m:r>
                        <m:r>
                          <a:rPr lang="en-US" altLang="zh-TW" i="1">
                            <a:solidFill>
                              <a:srgbClr val="FF0000"/>
                            </a:solidFill>
                            <a:latin typeface="Cambria Math" panose="02040503050406030204" pitchFamily="18" charset="0"/>
                            <a:ea typeface="Cambria Math" panose="02040503050406030204" pitchFamily="18" charset="0"/>
                          </a:rPr>
                          <m:t>𝜋</m:t>
                        </m:r>
                        <m:r>
                          <a:rPr lang="en-US" altLang="zh-TW" i="1">
                            <a:solidFill>
                              <a:srgbClr val="FF0000"/>
                            </a:solidFill>
                            <a:latin typeface="Cambria Math" panose="02040503050406030204" pitchFamily="18" charset="0"/>
                            <a:ea typeface="Cambria Math" panose="02040503050406030204" pitchFamily="18" charset="0"/>
                          </a:rPr>
                          <m:t>𝑛</m:t>
                        </m:r>
                      </m:num>
                      <m:den>
                        <m:r>
                          <a:rPr lang="en-US" altLang="zh-TW" i="1">
                            <a:solidFill>
                              <a:srgbClr val="FF0000"/>
                            </a:solidFill>
                            <a:latin typeface="Cambria Math" panose="02040503050406030204" pitchFamily="18" charset="0"/>
                            <a:ea typeface="Cambria Math" panose="02040503050406030204" pitchFamily="18" charset="0"/>
                          </a:rPr>
                          <m:t>𝑎</m:t>
                        </m:r>
                      </m:den>
                    </m:f>
                    <m:r>
                      <a:rPr lang="en-US" altLang="zh-TW" i="1">
                        <a:solidFill>
                          <a:srgbClr val="FF0000"/>
                        </a:solidFill>
                        <a:latin typeface="Cambria Math" panose="02040503050406030204" pitchFamily="18" charset="0"/>
                        <a:ea typeface="Cambria Math" panose="02040503050406030204" pitchFamily="18" charset="0"/>
                      </a:rPr>
                      <m:t> </m:t>
                    </m:r>
                  </m:oMath>
                </a14:m>
                <a:r>
                  <a:rPr lang="en-TW" dirty="0">
                    <a:solidFill>
                      <a:srgbClr val="FF0000"/>
                    </a:solidFill>
                    <a:latin typeface="Times New Roman" pitchFamily="18" charset="0"/>
                    <a:cs typeface="Times New Roman" pitchFamily="18" charset="0"/>
                  </a:rPr>
                  <a:t>的兩個狀態！</a:t>
                </a:r>
              </a:p>
            </p:txBody>
          </p:sp>
        </mc:Choice>
        <mc:Fallback xmlns="">
          <p:sp>
            <p:nvSpPr>
              <p:cNvPr id="20" name="TextBox 19">
                <a:extLst>
                  <a:ext uri="{FF2B5EF4-FFF2-40B4-BE49-F238E27FC236}">
                    <a16:creationId xmlns:a16="http://schemas.microsoft.com/office/drawing/2014/main" id="{8DCC6E9A-992C-252C-27F6-700A70D13C11}"/>
                  </a:ext>
                </a:extLst>
              </p:cNvPr>
              <p:cNvSpPr txBox="1">
                <a:spLocks noRot="1" noChangeAspect="1" noMove="1" noResize="1" noEditPoints="1" noAdjustHandles="1" noChangeArrowheads="1" noChangeShapeType="1" noTextEdit="1"/>
              </p:cNvSpPr>
              <p:nvPr/>
            </p:nvSpPr>
            <p:spPr bwMode="auto">
              <a:xfrm>
                <a:off x="789143" y="672683"/>
                <a:ext cx="6128701" cy="485518"/>
              </a:xfrm>
              <a:prstGeom prst="rect">
                <a:avLst/>
              </a:prstGeom>
              <a:blipFill>
                <a:blip r:embed="rId6"/>
                <a:stretch>
                  <a:fillRect l="-620" b="-25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013CAA-85D0-42D3-B0DD-BB237B2BBC4E}"/>
                  </a:ext>
                </a:extLst>
              </p:cNvPr>
              <p:cNvSpPr txBox="1"/>
              <p:nvPr/>
            </p:nvSpPr>
            <p:spPr bwMode="auto">
              <a:xfrm>
                <a:off x="817435" y="4152170"/>
                <a:ext cx="3173689" cy="47981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smtClean="0">
                                        <a:latin typeface="Cambria Math" panose="02040503050406030204" pitchFamily="18" charset="0"/>
                                        <a:cs typeface="Times New Roman" pitchFamily="18" charset="0"/>
                                      </a:rPr>
                                    </m:ctrlPr>
                                  </m:sSubPr>
                                  <m:e>
                                    <m:r>
                                      <a:rPr lang="en-TW" i="1" smtClean="0">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e>
                            </m:mr>
                          </m:m>
                        </m:e>
                      </m:d>
                      <m:r>
                        <a:rPr lang="en-US" i="1">
                          <a:latin typeface="Cambria Math" panose="02040503050406030204" pitchFamily="18" charset="0"/>
                          <a:ea typeface="Cambria Math" panose="02040503050406030204" pitchFamily="18" charset="0"/>
                          <a:cs typeface="Times New Roman"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r>
                        <a:rPr lang="en-US" altLang="zh-TW" b="0" i="1" smtClean="0">
                          <a:latin typeface="Cambria Math" panose="02040503050406030204" pitchFamily="18" charset="0"/>
                          <a:ea typeface="Cambria Math" panose="02040503050406030204" pitchFamily="18" charset="0"/>
                        </a:rPr>
                        <m:t>+</m:t>
                      </m:r>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d>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39013CAA-85D0-42D3-B0DD-BB237B2BBC4E}"/>
                  </a:ext>
                </a:extLst>
              </p:cNvPr>
              <p:cNvSpPr txBox="1">
                <a:spLocks noRot="1" noChangeAspect="1" noMove="1" noResize="1" noEditPoints="1" noAdjustHandles="1" noChangeArrowheads="1" noChangeShapeType="1" noTextEdit="1"/>
              </p:cNvSpPr>
              <p:nvPr/>
            </p:nvSpPr>
            <p:spPr bwMode="auto">
              <a:xfrm>
                <a:off x="817435" y="4152170"/>
                <a:ext cx="3173689" cy="479811"/>
              </a:xfrm>
              <a:prstGeom prst="rect">
                <a:avLst/>
              </a:prstGeom>
              <a:blipFill>
                <a:blip r:embed="rId7"/>
                <a:stretch>
                  <a:fillRect t="-217949" r="-23904" b="-31538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5C0DBB-B0A9-4D58-DE93-6AFF69740FC0}"/>
                  </a:ext>
                </a:extLst>
              </p:cNvPr>
              <p:cNvSpPr txBox="1"/>
              <p:nvPr/>
            </p:nvSpPr>
            <p:spPr bwMode="auto">
              <a:xfrm>
                <a:off x="827585" y="1663764"/>
                <a:ext cx="3816424" cy="820481"/>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r>
                                    <a:rPr lang="en-US" altLang="zh-TW">
                                      <a:latin typeface="Cambria Math" panose="02040503050406030204" pitchFamily="18" charset="0"/>
                                      <a:ea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rPr>
                                    <m:t>δ</m:t>
                                  </m:r>
                                </m:e>
                              </m:d>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r>
                        <a:rPr lang="en-US" altLang="zh-TW" sz="1800"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sup>
                              <m:r>
                                <a:rPr lang="en-US" altLang="zh-TW" i="1">
                                  <a:latin typeface="Cambria Math" panose="02040503050406030204" pitchFamily="18" charset="0"/>
                                </a:rPr>
                                <m:t>2</m:t>
                              </m:r>
                            </m:sup>
                          </m:sSup>
                        </m:num>
                        <m:den>
                          <m:r>
                            <a:rPr lang="en-US" altLang="zh-TW" i="1">
                              <a:latin typeface="Cambria Math"/>
                            </a:rPr>
                            <m:t>2</m:t>
                          </m:r>
                          <m:r>
                            <a:rPr lang="en-US" altLang="zh-TW" i="1">
                              <a:latin typeface="Cambria Math" panose="02040503050406030204" pitchFamily="18" charset="0"/>
                            </a:rPr>
                            <m:t>𝑚</m:t>
                          </m:r>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m:t>
                          </m:r>
                          <m:r>
                            <a:rPr lang="en-US" altLang="zh-TW" b="0" i="1" smtClean="0">
                              <a:latin typeface="Cambria Math" panose="02040503050406030204" pitchFamily="18" charset="0"/>
                            </a:rPr>
                            <m:t>𝑎</m:t>
                          </m:r>
                        </m:den>
                      </m:f>
                    </m:oMath>
                  </m:oMathPara>
                </a14:m>
                <a:endParaRPr lang="en-TW" dirty="0"/>
              </a:p>
            </p:txBody>
          </p:sp>
        </mc:Choice>
        <mc:Fallback xmlns="">
          <p:sp>
            <p:nvSpPr>
              <p:cNvPr id="7" name="TextBox 6">
                <a:extLst>
                  <a:ext uri="{FF2B5EF4-FFF2-40B4-BE49-F238E27FC236}">
                    <a16:creationId xmlns:a16="http://schemas.microsoft.com/office/drawing/2014/main" id="{695C0DBB-B0A9-4D58-DE93-6AFF69740FC0}"/>
                  </a:ext>
                </a:extLst>
              </p:cNvPr>
              <p:cNvSpPr txBox="1">
                <a:spLocks noRot="1" noChangeAspect="1" noMove="1" noResize="1" noEditPoints="1" noAdjustHandles="1" noChangeArrowheads="1" noChangeShapeType="1" noTextEdit="1"/>
              </p:cNvSpPr>
              <p:nvPr/>
            </p:nvSpPr>
            <p:spPr bwMode="auto">
              <a:xfrm>
                <a:off x="827585" y="1663764"/>
                <a:ext cx="3816424" cy="820481"/>
              </a:xfrm>
              <a:prstGeom prst="rect">
                <a:avLst/>
              </a:prstGeom>
              <a:blipFill>
                <a:blip r:embed="rId13"/>
                <a:stretch>
                  <a:fillRect b="-3077"/>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374D5D19-036B-DE0C-FABD-F91BF1D3B542}"/>
              </a:ext>
            </a:extLst>
          </p:cNvPr>
          <p:cNvSpPr txBox="1"/>
          <p:nvPr/>
        </p:nvSpPr>
        <p:spPr bwMode="auto">
          <a:xfrm>
            <a:off x="776894" y="3713661"/>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就應該把兩個態的混合也考慮進去。</a:t>
            </a:r>
            <a:endParaRPr lang="en-TW"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0CFE04-0063-D1F6-530C-7FF129BACC9B}"/>
                  </a:ext>
                </a:extLst>
              </p:cNvPr>
              <p:cNvSpPr txBox="1"/>
              <p:nvPr/>
            </p:nvSpPr>
            <p:spPr bwMode="auto">
              <a:xfrm>
                <a:off x="766549" y="4631981"/>
                <a:ext cx="8172913" cy="57214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兩個態</a:t>
                </a:r>
                <a14:m>
                  <m:oMath xmlns:m="http://schemas.openxmlformats.org/officeDocument/2006/math">
                    <m:r>
                      <m:rPr>
                        <m:nor/>
                      </m:rPr>
                      <a:rPr lang="en-TW" dirty="0">
                        <a:latin typeface="Times New Roman" pitchFamily="18" charset="0"/>
                        <a:cs typeface="Times New Roman" pitchFamily="18" charset="0"/>
                      </a:rPr>
                      <m:t>與</m:t>
                    </m:r>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零階能量，即</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𝜋</m:t>
                                </m:r>
                              </m:num>
                              <m:den>
                                <m:r>
                                  <a:rPr lang="en-US" altLang="zh-TW" i="1">
                                    <a:latin typeface="Cambria Math" panose="02040503050406030204" pitchFamily="18" charset="0"/>
                                    <a:ea typeface="Cambria Math" panose="02040503050406030204" pitchFamily="18" charset="0"/>
                                  </a:rPr>
                                  <m:t>𝑎</m:t>
                                </m:r>
                              </m:den>
                            </m:f>
                          </m:e>
                        </m:d>
                      </m:e>
                    </m:d>
                  </m:oMath>
                </a14:m>
                <a:r>
                  <a:rPr lang="en-TW" dirty="0">
                    <a:latin typeface="Times New Roman" pitchFamily="18" charset="0"/>
                    <a:cs typeface="Times New Roman" pitchFamily="18" charset="0"/>
                  </a:rPr>
                  <a:t>的能量，能量差是</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的一次項，歸到微擾一次展開。</a:t>
                </a:r>
              </a:p>
            </p:txBody>
          </p:sp>
        </mc:Choice>
        <mc:Fallback xmlns="">
          <p:sp>
            <p:nvSpPr>
              <p:cNvPr id="17" name="TextBox 16">
                <a:extLst>
                  <a:ext uri="{FF2B5EF4-FFF2-40B4-BE49-F238E27FC236}">
                    <a16:creationId xmlns:a16="http://schemas.microsoft.com/office/drawing/2014/main" id="{F50CFE04-0063-D1F6-530C-7FF129BACC9B}"/>
                  </a:ext>
                </a:extLst>
              </p:cNvPr>
              <p:cNvSpPr txBox="1">
                <a:spLocks noRot="1" noChangeAspect="1" noMove="1" noResize="1" noEditPoints="1" noAdjustHandles="1" noChangeArrowheads="1" noChangeShapeType="1" noTextEdit="1"/>
              </p:cNvSpPr>
              <p:nvPr/>
            </p:nvSpPr>
            <p:spPr bwMode="auto">
              <a:xfrm>
                <a:off x="766549" y="4631981"/>
                <a:ext cx="8172913" cy="572144"/>
              </a:xfrm>
              <a:prstGeom prst="rect">
                <a:avLst/>
              </a:prstGeom>
              <a:blipFill>
                <a:blip r:embed="rId14"/>
                <a:stretch>
                  <a:fillRect l="-621" t="-176087" b="-258696"/>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1D6A7613-17DB-992F-B431-2E91124C1BF7}"/>
              </a:ext>
            </a:extLst>
          </p:cNvPr>
          <p:cNvSpPr txBox="1"/>
          <p:nvPr/>
        </p:nvSpPr>
        <p:spPr bwMode="auto">
          <a:xfrm>
            <a:off x="778336" y="251696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所以嚴格說，這不是簡併微擾。</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F1A6D9-7E37-8E5A-D9E3-4049BDD34F8D}"/>
                  </a:ext>
                </a:extLst>
              </p:cNvPr>
              <p:cNvSpPr txBox="1"/>
              <p:nvPr/>
            </p:nvSpPr>
            <p:spPr bwMode="auto">
              <a:xfrm>
                <a:off x="789143" y="3306694"/>
                <a:ext cx="53808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於是這兩個態的</a:t>
                </a:r>
                <a14:m>
                  <m:oMath xmlns:m="http://schemas.openxmlformats.org/officeDocument/2006/math">
                    <m:r>
                      <m:rPr>
                        <m:sty m:val="p"/>
                      </m:rPr>
                      <a:rPr lang="el-GR" altLang="zh-TW" i="1">
                        <a:latin typeface="Cambria Math" panose="02040503050406030204" pitchFamily="18" charset="0"/>
                        <a:ea typeface="Cambria Math" panose="02040503050406030204" pitchFamily="18" charset="0"/>
                      </a:rPr>
                      <m:t>δ</m:t>
                    </m:r>
                  </m:oMath>
                </a14:m>
                <a:r>
                  <a:rPr lang="en-TW" dirty="0">
                    <a:latin typeface="Times New Roman" pitchFamily="18" charset="0"/>
                    <a:cs typeface="Times New Roman" pitchFamily="18" charset="0"/>
                  </a:rPr>
                  <a:t>零階能量就相等，因此簡併！</a:t>
                </a:r>
              </a:p>
            </p:txBody>
          </p:sp>
        </mc:Choice>
        <mc:Fallback xmlns="">
          <p:sp>
            <p:nvSpPr>
              <p:cNvPr id="24" name="TextBox 23">
                <a:extLst>
                  <a:ext uri="{FF2B5EF4-FFF2-40B4-BE49-F238E27FC236}">
                    <a16:creationId xmlns:a16="http://schemas.microsoft.com/office/drawing/2014/main" id="{4FF1A6D9-7E37-8E5A-D9E3-4049BDD34F8D}"/>
                  </a:ext>
                </a:extLst>
              </p:cNvPr>
              <p:cNvSpPr txBox="1">
                <a:spLocks noRot="1" noChangeAspect="1" noMove="1" noResize="1" noEditPoints="1" noAdjustHandles="1" noChangeArrowheads="1" noChangeShapeType="1" noTextEdit="1"/>
              </p:cNvSpPr>
              <p:nvPr/>
            </p:nvSpPr>
            <p:spPr bwMode="auto">
              <a:xfrm>
                <a:off x="789143" y="3306694"/>
                <a:ext cx="5380890" cy="369332"/>
              </a:xfrm>
              <a:prstGeom prst="rect">
                <a:avLst/>
              </a:prstGeom>
              <a:blipFill>
                <a:blip r:embed="rId15"/>
                <a:stretch>
                  <a:fillRect l="-706" t="-6667" b="-23333"/>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B04DE4A9-3FB5-686A-F6C0-16053B31D4E1}"/>
              </a:ext>
            </a:extLst>
          </p:cNvPr>
          <p:cNvSpPr txBox="1"/>
          <p:nvPr/>
        </p:nvSpPr>
        <p:spPr bwMode="auto">
          <a:xfrm>
            <a:off x="733702" y="5158837"/>
            <a:ext cx="8014761"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能量差是能量本徵值的一部分，不是混雜，因此會出現在矩陣的對角元素！</a:t>
            </a:r>
            <a:endParaRPr lang="en-TW" dirty="0"/>
          </a:p>
        </p:txBody>
      </p:sp>
      <p:pic>
        <p:nvPicPr>
          <p:cNvPr id="19" name="Picture 18">
            <a:extLst>
              <a:ext uri="{FF2B5EF4-FFF2-40B4-BE49-F238E27FC236}">
                <a16:creationId xmlns:a16="http://schemas.microsoft.com/office/drawing/2014/main" id="{2C0A82EB-D006-8022-BB76-C5E045E3A47F}"/>
              </a:ext>
            </a:extLst>
          </p:cNvPr>
          <p:cNvPicPr>
            <a:picLocks noChangeAspect="1"/>
          </p:cNvPicPr>
          <p:nvPr/>
        </p:nvPicPr>
        <p:blipFill rotWithShape="1">
          <a:blip r:embed="rId16"/>
          <a:srcRect l="52802" r="7938"/>
          <a:stretch/>
        </p:blipFill>
        <p:spPr>
          <a:xfrm>
            <a:off x="5664184" y="1663764"/>
            <a:ext cx="3309435" cy="2773348"/>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F96541A-CA74-78EA-248B-07ACE0A97E1F}"/>
                  </a:ext>
                </a:extLst>
              </p:cNvPr>
              <p:cNvSpPr txBox="1"/>
              <p:nvPr/>
            </p:nvSpPr>
            <p:spPr bwMode="auto">
              <a:xfrm>
                <a:off x="6388863" y="1986166"/>
                <a:ext cx="253916" cy="404726"/>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panose="02040503050406030204" pitchFamily="18" charset="0"/>
                            </a:rPr>
                          </m:ctrlPr>
                        </m:fPr>
                        <m:num>
                          <m:r>
                            <a:rPr lang="en-US" altLang="zh-TW" sz="1400" b="0" i="1" smtClean="0">
                              <a:latin typeface="Cambria Math" panose="02040503050406030204" pitchFamily="18" charset="0"/>
                              <a:ea typeface="Cambria Math" panose="02040503050406030204" pitchFamily="18" charset="0"/>
                            </a:rPr>
                            <m:t>2</m:t>
                          </m:r>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oMath>
                  </m:oMathPara>
                </a14:m>
                <a:endParaRPr lang="en-TW" sz="1400"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CF96541A-CA74-78EA-248B-07ACE0A97E1F}"/>
                  </a:ext>
                </a:extLst>
              </p:cNvPr>
              <p:cNvSpPr txBox="1">
                <a:spLocks noRot="1" noChangeAspect="1" noMove="1" noResize="1" noEditPoints="1" noAdjustHandles="1" noChangeArrowheads="1" noChangeShapeType="1" noTextEdit="1"/>
              </p:cNvSpPr>
              <p:nvPr/>
            </p:nvSpPr>
            <p:spPr bwMode="auto">
              <a:xfrm>
                <a:off x="6388863" y="1986166"/>
                <a:ext cx="253916" cy="404726"/>
              </a:xfrm>
              <a:prstGeom prst="rect">
                <a:avLst/>
              </a:prstGeom>
              <a:blipFill>
                <a:blip r:embed="rId17"/>
                <a:stretch>
                  <a:fillRect l="-19048" t="-3030" r="-4762" b="-9091"/>
                </a:stretch>
              </a:blipFill>
              <a:ln w="9525">
                <a:noFill/>
                <a:miter lim="800000"/>
                <a:headEnd/>
                <a:tailEnd/>
              </a:ln>
            </p:spPr>
            <p:txBody>
              <a:bodyPr/>
              <a:lstStyle/>
              <a:p>
                <a:r>
                  <a:rPr lang="en-TW">
                    <a:noFill/>
                  </a:rPr>
                  <a:t> </a:t>
                </a:r>
              </a:p>
            </p:txBody>
          </p:sp>
        </mc:Fallback>
      </mc:AlternateContent>
      <p:cxnSp>
        <p:nvCxnSpPr>
          <p:cNvPr id="25" name="Straight Arrow Connector 24">
            <a:extLst>
              <a:ext uri="{FF2B5EF4-FFF2-40B4-BE49-F238E27FC236}">
                <a16:creationId xmlns:a16="http://schemas.microsoft.com/office/drawing/2014/main" id="{740DCB62-5530-0D48-9AA9-B1DBA9C11339}"/>
              </a:ext>
            </a:extLst>
          </p:cNvPr>
          <p:cNvCxnSpPr>
            <a:cxnSpLocks/>
          </p:cNvCxnSpPr>
          <p:nvPr/>
        </p:nvCxnSpPr>
        <p:spPr>
          <a:xfrm>
            <a:off x="5758990" y="2475326"/>
            <a:ext cx="1837346" cy="8919"/>
          </a:xfrm>
          <a:prstGeom prst="straightConnector1">
            <a:avLst/>
          </a:prstGeom>
          <a:ln w="444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46E9C5-3556-594C-B6BA-5A31C6741D7F}"/>
              </a:ext>
            </a:extLst>
          </p:cNvPr>
          <p:cNvCxnSpPr/>
          <p:nvPr/>
        </p:nvCxnSpPr>
        <p:spPr>
          <a:xfrm>
            <a:off x="5758990"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22F389-4F8C-AF41-36C1-0E6D6A4983CF}"/>
              </a:ext>
            </a:extLst>
          </p:cNvPr>
          <p:cNvCxnSpPr/>
          <p:nvPr/>
        </p:nvCxnSpPr>
        <p:spPr>
          <a:xfrm>
            <a:off x="7596336" y="2484245"/>
            <a:ext cx="0" cy="144881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77EB386-12F4-C440-BE31-2A1661430EA5}"/>
                  </a:ext>
                </a:extLst>
              </p:cNvPr>
              <p:cNvSpPr txBox="1"/>
              <p:nvPr/>
            </p:nvSpPr>
            <p:spPr bwMode="auto">
              <a:xfrm>
                <a:off x="7353074"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2" name="TextBox 31">
                <a:extLst>
                  <a:ext uri="{FF2B5EF4-FFF2-40B4-BE49-F238E27FC236}">
                    <a16:creationId xmlns:a16="http://schemas.microsoft.com/office/drawing/2014/main" id="{677EB386-12F4-C440-BE31-2A1661430EA5}"/>
                  </a:ext>
                </a:extLst>
              </p:cNvPr>
              <p:cNvSpPr txBox="1">
                <a:spLocks noRot="1" noChangeAspect="1" noMove="1" noResize="1" noEditPoints="1" noAdjustHandles="1" noChangeArrowheads="1" noChangeShapeType="1" noTextEdit="1"/>
              </p:cNvSpPr>
              <p:nvPr/>
            </p:nvSpPr>
            <p:spPr bwMode="auto">
              <a:xfrm>
                <a:off x="7353074" y="3920580"/>
                <a:ext cx="434823" cy="367473"/>
              </a:xfrm>
              <a:prstGeom prst="rect">
                <a:avLst/>
              </a:prstGeom>
              <a:blipFill>
                <a:blip r:embed="rId18"/>
                <a:stretch>
                  <a:fillRect l="-5556" r="-11111" b="-1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2A4A8B-A916-58E2-30DD-72AEEF53B815}"/>
                  </a:ext>
                </a:extLst>
              </p:cNvPr>
              <p:cNvSpPr txBox="1"/>
              <p:nvPr/>
            </p:nvSpPr>
            <p:spPr bwMode="auto">
              <a:xfrm>
                <a:off x="5367795" y="3920580"/>
                <a:ext cx="434823" cy="367473"/>
              </a:xfrm>
              <a:prstGeom prst="rect">
                <a:avLst/>
              </a:prstGeom>
              <a:solidFill>
                <a:schemeClr val="bg1"/>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400" i="1">
                              <a:latin typeface="Cambria Math" panose="02040503050406030204" pitchFamily="18" charset="0"/>
                              <a:ea typeface="Cambria Math" panose="02040503050406030204" pitchFamily="18" charset="0"/>
                            </a:rPr>
                          </m:ctrlPr>
                        </m:fPr>
                        <m:num>
                          <m:r>
                            <a:rPr lang="en-US" altLang="zh-TW" sz="1400" i="1">
                              <a:latin typeface="Cambria Math" panose="02040503050406030204" pitchFamily="18" charset="0"/>
                              <a:ea typeface="Cambria Math" panose="02040503050406030204" pitchFamily="18" charset="0"/>
                            </a:rPr>
                            <m:t>𝜋</m:t>
                          </m:r>
                        </m:num>
                        <m:den>
                          <m:r>
                            <a:rPr lang="en-US" altLang="zh-TW" sz="1400" i="1">
                              <a:latin typeface="Cambria Math" panose="02040503050406030204" pitchFamily="18" charset="0"/>
                              <a:ea typeface="Cambria Math" panose="02040503050406030204" pitchFamily="18" charset="0"/>
                            </a:rPr>
                            <m:t>𝑎</m:t>
                          </m:r>
                        </m:den>
                      </m:f>
                      <m:r>
                        <a:rPr lang="en-US" altLang="zh-TW" sz="1400">
                          <a:latin typeface="Cambria Math" panose="02040503050406030204" pitchFamily="18" charset="0"/>
                          <a:ea typeface="Cambria Math" panose="02040503050406030204" pitchFamily="18" charset="0"/>
                        </a:rPr>
                        <m:t>−</m:t>
                      </m:r>
                      <m:r>
                        <m:rPr>
                          <m:sty m:val="p"/>
                        </m:rPr>
                        <a:rPr lang="el-GR" altLang="zh-TW" sz="1400" i="1">
                          <a:latin typeface="Cambria Math" panose="02040503050406030204" pitchFamily="18" charset="0"/>
                          <a:ea typeface="Cambria Math" panose="02040503050406030204" pitchFamily="18" charset="0"/>
                        </a:rPr>
                        <m:t>δ</m:t>
                      </m:r>
                    </m:oMath>
                  </m:oMathPara>
                </a14:m>
                <a:endParaRPr lang="en-TW" sz="1400" dirty="0">
                  <a:latin typeface="Times New Roman" pitchFamily="18" charset="0"/>
                  <a:cs typeface="Times New Roman" pitchFamily="18" charset="0"/>
                </a:endParaRPr>
              </a:p>
            </p:txBody>
          </p:sp>
        </mc:Choice>
        <mc:Fallback xmlns="">
          <p:sp>
            <p:nvSpPr>
              <p:cNvPr id="33" name="TextBox 32">
                <a:extLst>
                  <a:ext uri="{FF2B5EF4-FFF2-40B4-BE49-F238E27FC236}">
                    <a16:creationId xmlns:a16="http://schemas.microsoft.com/office/drawing/2014/main" id="{F92A4A8B-A916-58E2-30DD-72AEEF53B815}"/>
                  </a:ext>
                </a:extLst>
              </p:cNvPr>
              <p:cNvSpPr txBox="1">
                <a:spLocks noRot="1" noChangeAspect="1" noMove="1" noResize="1" noEditPoints="1" noAdjustHandles="1" noChangeArrowheads="1" noChangeShapeType="1" noTextEdit="1"/>
              </p:cNvSpPr>
              <p:nvPr/>
            </p:nvSpPr>
            <p:spPr bwMode="auto">
              <a:xfrm>
                <a:off x="5367795" y="3920580"/>
                <a:ext cx="434823" cy="367473"/>
              </a:xfrm>
              <a:prstGeom prst="rect">
                <a:avLst/>
              </a:prstGeom>
              <a:blipFill>
                <a:blip r:embed="rId19"/>
                <a:stretch>
                  <a:fillRect l="-8571" r="-14286" b="-10000"/>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674E3578-A1F2-2242-A1E4-78E90251C98B}"/>
              </a:ext>
            </a:extLst>
          </p:cNvPr>
          <p:cNvSpPr txBox="1"/>
          <p:nvPr/>
        </p:nvSpPr>
        <p:spPr bwMode="auto">
          <a:xfrm>
            <a:off x="6012160" y="727785"/>
            <a:ext cx="273630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詳細計算能帶的形狀</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46642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FEA5FAA-56BA-4FFA-E547-77477F4E4DFB}"/>
                  </a:ext>
                </a:extLst>
              </p:cNvPr>
              <p:cNvSpPr txBox="1"/>
              <p:nvPr/>
            </p:nvSpPr>
            <p:spPr bwMode="auto">
              <a:xfrm>
                <a:off x="837161" y="117345"/>
                <a:ext cx="3596818" cy="115140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CFEA5FAA-56BA-4FFA-E547-77477F4E4DFB}"/>
                  </a:ext>
                </a:extLst>
              </p:cNvPr>
              <p:cNvSpPr txBox="1">
                <a:spLocks noRot="1" noChangeAspect="1" noMove="1" noResize="1" noEditPoints="1" noAdjustHandles="1" noChangeArrowheads="1" noChangeShapeType="1" noTextEdit="1"/>
              </p:cNvSpPr>
              <p:nvPr/>
            </p:nvSpPr>
            <p:spPr bwMode="auto">
              <a:xfrm>
                <a:off x="837161" y="117345"/>
                <a:ext cx="3596818" cy="1151405"/>
              </a:xfrm>
              <a:prstGeom prst="rect">
                <a:avLst/>
              </a:prstGeom>
              <a:blipFill>
                <a:blip r:embed="rId2"/>
                <a:stretch>
                  <a:fillRect b="-4396"/>
                </a:stretch>
              </a:blipFill>
              <a:ln w="9525">
                <a:noFill/>
                <a:miter lim="800000"/>
                <a:headEnd/>
                <a:tailEnd/>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00BFF086-A8E4-D9FF-BE12-EDAC5C65599A}"/>
              </a:ext>
            </a:extLst>
          </p:cNvPr>
          <p:cNvPicPr>
            <a:picLocks noChangeAspect="1"/>
          </p:cNvPicPr>
          <p:nvPr/>
        </p:nvPicPr>
        <p:blipFill>
          <a:blip r:embed="rId3"/>
          <a:stretch>
            <a:fillRect/>
          </a:stretch>
        </p:blipFill>
        <p:spPr>
          <a:xfrm>
            <a:off x="5796136" y="332656"/>
            <a:ext cx="3245358" cy="2839687"/>
          </a:xfrm>
          <a:prstGeom prst="rect">
            <a:avLst/>
          </a:prstGeom>
        </p:spPr>
      </p:pic>
      <p:sp>
        <p:nvSpPr>
          <p:cNvPr id="4" name="TextBox 3">
            <a:extLst>
              <a:ext uri="{FF2B5EF4-FFF2-40B4-BE49-F238E27FC236}">
                <a16:creationId xmlns:a16="http://schemas.microsoft.com/office/drawing/2014/main" id="{0C65C4E1-5B09-0579-B73E-4DBEA66141A8}"/>
              </a:ext>
            </a:extLst>
          </p:cNvPr>
          <p:cNvSpPr txBox="1"/>
          <p:nvPr/>
        </p:nvSpPr>
        <p:spPr bwMode="auto">
          <a:xfrm>
            <a:off x="724842" y="1341116"/>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這個矩陣經常出現，值得以簡化的代號求解：</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764D61-D3B2-8CD7-FEB3-72343C7BD410}"/>
                  </a:ext>
                </a:extLst>
              </p:cNvPr>
              <p:cNvSpPr txBox="1"/>
              <p:nvPr/>
            </p:nvSpPr>
            <p:spPr bwMode="auto">
              <a:xfrm>
                <a:off x="879079" y="1749435"/>
                <a:ext cx="2477793" cy="51302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2"/>
                                    <m:mcJc m:val="center"/>
                                  </m:mcPr>
                                </m:mc>
                              </m:mcs>
                              <m:ctrlPr>
                                <a:rPr lang="en-TW" i="1" smtClean="0">
                                  <a:latin typeface="Cambria Math" panose="02040503050406030204" pitchFamily="18" charset="0"/>
                                  <a:cs typeface="Times New Roman" pitchFamily="18" charset="0"/>
                                </a:rPr>
                              </m:ctrlPr>
                            </m:mPr>
                            <m:mr>
                              <m:e>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rPr>
                                  <m:t>−</m:t>
                                </m:r>
                                <m:r>
                                  <m:rPr>
                                    <m:sty m:val="p"/>
                                  </m:rPr>
                                  <a:rPr lang="el-GR" altLang="zh-TW" i="1" smtClean="0">
                                    <a:latin typeface="Cambria Math" panose="02040503050406030204" pitchFamily="18" charset="0"/>
                                    <a:ea typeface="Cambria Math" panose="02040503050406030204" pitchFamily="18" charset="0"/>
                                  </a:rPr>
                                  <m:t>Δ</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r>
                        <a:rPr lang="en-US"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rPr>
                        <m:t>𝑐</m:t>
                      </m:r>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C764D61-D3B2-8CD7-FEB3-72343C7BD410}"/>
                  </a:ext>
                </a:extLst>
              </p:cNvPr>
              <p:cNvSpPr txBox="1">
                <a:spLocks noRot="1" noChangeAspect="1" noMove="1" noResize="1" noEditPoints="1" noAdjustHandles="1" noChangeArrowheads="1" noChangeShapeType="1" noTextEdit="1"/>
              </p:cNvSpPr>
              <p:nvPr/>
            </p:nvSpPr>
            <p:spPr bwMode="auto">
              <a:xfrm>
                <a:off x="879079" y="1749435"/>
                <a:ext cx="2477793" cy="513026"/>
              </a:xfrm>
              <a:prstGeom prst="rect">
                <a:avLst/>
              </a:prstGeom>
              <a:blipFill>
                <a:blip r:embed="rId4"/>
                <a:stretch>
                  <a:fillRect t="-2381"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833D78-9D3C-FB94-E385-F6FE4C17B20A}"/>
                  </a:ext>
                </a:extLst>
              </p:cNvPr>
              <p:cNvSpPr txBox="1"/>
              <p:nvPr/>
            </p:nvSpPr>
            <p:spPr bwMode="auto">
              <a:xfrm>
                <a:off x="4101623" y="1681885"/>
                <a:ext cx="1252803"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TW" i="1" smtClean="0">
                          <a:latin typeface="Cambria Math" panose="02040503050406030204" pitchFamily="18" charset="0"/>
                          <a:ea typeface="Cambria Math" panose="02040503050406030204" pitchFamily="18" charset="0"/>
                        </a:rPr>
                        <m:t>Δ</m:t>
                      </m:r>
                      <m:r>
                        <a:rPr lang="el-GR"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𝜋𝛿</m:t>
                          </m:r>
                        </m:num>
                        <m:den>
                          <m:r>
                            <a:rPr lang="en-US" altLang="zh-TW" i="1">
                              <a:latin typeface="Cambria Math" panose="02040503050406030204" pitchFamily="18" charset="0"/>
                            </a:rPr>
                            <m:t>𝑚𝑎</m:t>
                          </m:r>
                        </m:den>
                      </m:f>
                    </m:oMath>
                  </m:oMathPara>
                </a14:m>
                <a:endParaRPr lang="en-TW" dirty="0"/>
              </a:p>
            </p:txBody>
          </p:sp>
        </mc:Choice>
        <mc:Fallback xmlns="">
          <p:sp>
            <p:nvSpPr>
              <p:cNvPr id="7" name="TextBox 6">
                <a:extLst>
                  <a:ext uri="{FF2B5EF4-FFF2-40B4-BE49-F238E27FC236}">
                    <a16:creationId xmlns:a16="http://schemas.microsoft.com/office/drawing/2014/main" id="{E5833D78-9D3C-FB94-E385-F6FE4C17B20A}"/>
                  </a:ext>
                </a:extLst>
              </p:cNvPr>
              <p:cNvSpPr txBox="1">
                <a:spLocks noRot="1" noChangeAspect="1" noMove="1" noResize="1" noEditPoints="1" noAdjustHandles="1" noChangeArrowheads="1" noChangeShapeType="1" noTextEdit="1"/>
              </p:cNvSpPr>
              <p:nvPr/>
            </p:nvSpPr>
            <p:spPr bwMode="auto">
              <a:xfrm>
                <a:off x="4101623" y="1681885"/>
                <a:ext cx="1252803" cy="648126"/>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6">
                <a:extLst>
                  <a:ext uri="{FF2B5EF4-FFF2-40B4-BE49-F238E27FC236}">
                    <a16:creationId xmlns:a16="http://schemas.microsoft.com/office/drawing/2014/main" id="{119A7463-ECF9-699F-D4F5-20F28C8DEFA2}"/>
                  </a:ext>
                </a:extLst>
              </p:cNvPr>
              <p:cNvSpPr/>
              <p:nvPr/>
            </p:nvSpPr>
            <p:spPr>
              <a:xfrm>
                <a:off x="858626" y="2835664"/>
                <a:ext cx="2284728" cy="60535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ea typeface="Cambria Math"/>
                            </a:rPr>
                          </m:ctrlPr>
                        </m:dPr>
                        <m:e>
                          <m:m>
                            <m:mPr>
                              <m:mcs>
                                <m:mc>
                                  <m:mcPr>
                                    <m:count m:val="2"/>
                                    <m:mcJc m:val="center"/>
                                  </m:mcPr>
                                </m:mc>
                              </m:mcs>
                              <m:ctrlPr>
                                <a:rPr lang="en-US" altLang="zh-TW" i="1">
                                  <a:latin typeface="Cambria Math" panose="02040503050406030204" pitchFamily="18" charset="0"/>
                                </a:rPr>
                              </m:ctrlPr>
                            </m:mPr>
                            <m:mr>
                              <m:e>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e>
                              <m:e>
                                <m:r>
                                  <a:rPr lang="en-US" altLang="zh-TW" b="0" i="1" smtClean="0">
                                    <a:latin typeface="Cambria Math" panose="02040503050406030204" pitchFamily="18" charset="0"/>
                                    <a:ea typeface="Cambria Math" panose="02040503050406030204" pitchFamily="18" charset="0"/>
                                  </a:rPr>
                                  <m:t>−</m:t>
                                </m:r>
                                <m:r>
                                  <m:rPr>
                                    <m:sty m:val="p"/>
                                    <m:brk m:alnAt="7"/>
                                  </m:rPr>
                                  <a:rPr lang="el-GR" i="1">
                                    <a:latin typeface="Cambria Math" panose="02040503050406030204" pitchFamily="18" charset="0"/>
                                    <a:ea typeface="Cambria Math" panose="02040503050406030204" pitchFamily="18" charset="0"/>
                                    <a:cs typeface="Times New Roman" pitchFamily="18" charset="0"/>
                                  </a:rPr>
                                  <m:t>Δ</m:t>
                                </m:r>
                                <m:r>
                                  <a:rPr lang="en-US" altLang="zh-TW" i="1">
                                    <a:latin typeface="Cambria Math" panose="02040503050406030204" pitchFamily="18" charset="0"/>
                                  </a:rPr>
                                  <m:t>−</m:t>
                                </m:r>
                                <m:r>
                                  <a:rPr lang="en-US" altLang="zh-TW" i="1">
                                    <a:latin typeface="Cambria Math" panose="02040503050406030204" pitchFamily="18" charset="0"/>
                                  </a:rPr>
                                  <m:t>𝑐</m:t>
                                </m:r>
                              </m:e>
                            </m:mr>
                          </m:m>
                        </m:e>
                      </m:d>
                      <m:r>
                        <a:rPr lang="en-US" altLang="zh-TW" b="0" i="1" smtClean="0">
                          <a:latin typeface="Cambria Math" panose="02040503050406030204" pitchFamily="18" charset="0"/>
                          <a:ea typeface="Cambria Math"/>
                        </a:rPr>
                        <m:t>=0</m:t>
                      </m:r>
                    </m:oMath>
                  </m:oMathPara>
                </a14:m>
                <a:endParaRPr lang="zh-TW" altLang="en-US" sz="1800" dirty="0"/>
              </a:p>
            </p:txBody>
          </p:sp>
        </mc:Choice>
        <mc:Fallback xmlns="">
          <p:sp>
            <p:nvSpPr>
              <p:cNvPr id="8" name="矩形 6">
                <a:extLst>
                  <a:ext uri="{FF2B5EF4-FFF2-40B4-BE49-F238E27FC236}">
                    <a16:creationId xmlns:a16="http://schemas.microsoft.com/office/drawing/2014/main" id="{119A7463-ECF9-699F-D4F5-20F28C8DEFA2}"/>
                  </a:ext>
                </a:extLst>
              </p:cNvPr>
              <p:cNvSpPr>
                <a:spLocks noRot="1" noChangeAspect="1" noMove="1" noResize="1" noEditPoints="1" noAdjustHandles="1" noChangeArrowheads="1" noChangeShapeType="1" noTextEdit="1"/>
              </p:cNvSpPr>
              <p:nvPr/>
            </p:nvSpPr>
            <p:spPr>
              <a:xfrm>
                <a:off x="858626" y="2835664"/>
                <a:ext cx="2284728" cy="605359"/>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CF13FE-BDF6-B559-1B65-B565D80BB367}"/>
                  </a:ext>
                </a:extLst>
              </p:cNvPr>
              <p:cNvSpPr txBox="1"/>
              <p:nvPr/>
            </p:nvSpPr>
            <p:spPr bwMode="auto">
              <a:xfrm>
                <a:off x="847272" y="2293514"/>
                <a:ext cx="3459813" cy="553485"/>
              </a:xfrm>
              <a:prstGeom prst="rect">
                <a:avLst/>
              </a:prstGeom>
              <a:noFill/>
              <a:ln w="9525">
                <a:noFill/>
                <a:miter lim="800000"/>
                <a:headEnd/>
                <a:tailEnd/>
              </a:ln>
            </p:spPr>
            <p:txBody>
              <a:bodyPr wrap="square">
                <a:spAutoFit/>
              </a:bodyPr>
              <a:lstStyle/>
              <a:p>
                <a:r>
                  <a:rPr lang="zh-TW" altLang="en-US" b="0" dirty="0">
                    <a:latin typeface="+mj-ea"/>
                    <a:ea typeface="+mj-ea"/>
                  </a:rPr>
                  <a:t>設本徵值為</a:t>
                </a:r>
                <a14:m>
                  <m:oMath xmlns:m="http://schemas.openxmlformats.org/officeDocument/2006/math">
                    <m:r>
                      <a:rPr lang="en-US" altLang="zh-TW" b="0" i="1" smtClean="0">
                        <a:latin typeface="Cambria Math" panose="02040503050406030204" pitchFamily="18" charset="0"/>
                        <a:ea typeface="Cambria Math"/>
                      </a:rPr>
                      <m:t>𝑐</m:t>
                    </m:r>
                  </m:oMath>
                </a14:m>
                <a:r>
                  <a:rPr lang="en-TW" dirty="0">
                    <a:latin typeface="Times New Roman" pitchFamily="18" charset="0"/>
                    <a:cs typeface="Times New Roman" pitchFamily="18" charset="0"/>
                  </a:rPr>
                  <a:t>，本徵態：</a:t>
                </a:r>
                <a14:m>
                  <m:oMath xmlns:m="http://schemas.openxmlformats.org/officeDocument/2006/math">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cs typeface="Times New Roman" pitchFamily="18" charset="0"/>
                                    </a:rPr>
                                    <m:t>1</m:t>
                                  </m:r>
                                </m:sub>
                              </m:sSub>
                            </m:e>
                          </m:mr>
                          <m:mr>
                            <m:e>
                              <m:sSub>
                                <m:sSubPr>
                                  <m:ctrlPr>
                                    <a:rPr lang="en-TW" i="1">
                                      <a:latin typeface="Cambria Math" panose="02040503050406030204" pitchFamily="18" charset="0"/>
                                      <a:cs typeface="Times New Roman" pitchFamily="18" charset="0"/>
                                    </a:rPr>
                                  </m:ctrlPr>
                                </m:sSubPr>
                                <m:e>
                                  <m:r>
                                    <a:rPr lang="en-TW" i="1">
                                      <a:latin typeface="Cambria Math" panose="02040503050406030204" pitchFamily="18" charset="0"/>
                                      <a:ea typeface="Cambria Math" panose="02040503050406030204" pitchFamily="18" charset="0"/>
                                      <a:cs typeface="Times New Roman" pitchFamily="18" charset="0"/>
                                    </a:rPr>
                                    <m:t>𝛼</m:t>
                                  </m:r>
                                </m:e>
                                <m:sub>
                                  <m:r>
                                    <a:rPr lang="en-US" i="1">
                                      <a:latin typeface="Cambria Math" panose="02040503050406030204" pitchFamily="18" charset="0"/>
                                      <a:ea typeface="Cambria Math" panose="02040503050406030204" pitchFamily="18" charset="0"/>
                                      <a:cs typeface="Times New Roman" pitchFamily="18" charset="0"/>
                                    </a:rPr>
                                    <m:t>2</m:t>
                                  </m:r>
                                </m:sub>
                              </m:sSub>
                            </m:e>
                          </m:mr>
                        </m:m>
                      </m:e>
                    </m:d>
                  </m:oMath>
                </a14:m>
                <a:r>
                  <a:rPr lang="en-TW" dirty="0"/>
                  <a:t>：</a:t>
                </a:r>
              </a:p>
            </p:txBody>
          </p:sp>
        </mc:Choice>
        <mc:Fallback xmlns="">
          <p:sp>
            <p:nvSpPr>
              <p:cNvPr id="10" name="TextBox 9">
                <a:extLst>
                  <a:ext uri="{FF2B5EF4-FFF2-40B4-BE49-F238E27FC236}">
                    <a16:creationId xmlns:a16="http://schemas.microsoft.com/office/drawing/2014/main" id="{29CF13FE-BDF6-B559-1B65-B565D80BB367}"/>
                  </a:ext>
                </a:extLst>
              </p:cNvPr>
              <p:cNvSpPr txBox="1">
                <a:spLocks noRot="1" noChangeAspect="1" noMove="1" noResize="1" noEditPoints="1" noAdjustHandles="1" noChangeArrowheads="1" noChangeShapeType="1" noTextEdit="1"/>
              </p:cNvSpPr>
              <p:nvPr/>
            </p:nvSpPr>
            <p:spPr bwMode="auto">
              <a:xfrm>
                <a:off x="847272" y="2293514"/>
                <a:ext cx="3459813" cy="553485"/>
              </a:xfrm>
              <a:prstGeom prst="rect">
                <a:avLst/>
              </a:prstGeom>
              <a:blipFill>
                <a:blip r:embed="rId7"/>
                <a:stretch>
                  <a:fillRect l="-146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6">
                <a:extLst>
                  <a:ext uri="{FF2B5EF4-FFF2-40B4-BE49-F238E27FC236}">
                    <a16:creationId xmlns:a16="http://schemas.microsoft.com/office/drawing/2014/main" id="{3967412A-85BE-1080-1630-876F11DC33CF}"/>
                  </a:ext>
                </a:extLst>
              </p:cNvPr>
              <p:cNvSpPr/>
              <p:nvPr/>
            </p:nvSpPr>
            <p:spPr>
              <a:xfrm>
                <a:off x="3527192" y="2957742"/>
                <a:ext cx="1559786" cy="372538"/>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𝑐</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m:t>
                          </m:r>
                        </m:e>
                        <m:sup>
                          <m:r>
                            <a:rPr lang="en-US" altLang="zh-TW" b="0" i="1" smtClean="0">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b="0" i="1" smtClean="0">
                              <a:latin typeface="Cambria Math" panose="02040503050406030204" pitchFamily="18" charset="0"/>
                              <a:ea typeface="Cambria Math"/>
                            </a:rPr>
                          </m:ctrlPr>
                        </m:sSubSupPr>
                        <m:e>
                          <m:r>
                            <a:rPr lang="en-US" altLang="zh-TW" b="0" i="1" smtClean="0">
                              <a:latin typeface="Cambria Math" panose="02040503050406030204" pitchFamily="18" charset="0"/>
                              <a:ea typeface="Cambria Math"/>
                            </a:rPr>
                            <m:t>𝑉</m:t>
                          </m:r>
                        </m:e>
                        <m:sub>
                          <m:r>
                            <a:rPr lang="en-US" altLang="zh-TW" b="0" i="1" smtClean="0">
                              <a:latin typeface="Cambria Math" panose="02040503050406030204" pitchFamily="18" charset="0"/>
                              <a:ea typeface="Cambria Math"/>
                            </a:rPr>
                            <m:t>1</m:t>
                          </m:r>
                        </m:sub>
                        <m:sup>
                          <m:r>
                            <a:rPr lang="en-US" altLang="zh-TW" b="0" i="1" smtClean="0">
                              <a:latin typeface="Cambria Math" panose="02040503050406030204" pitchFamily="18" charset="0"/>
                              <a:ea typeface="Cambria Math"/>
                            </a:rPr>
                            <m:t>2</m:t>
                          </m:r>
                        </m:sup>
                      </m:sSubSup>
                    </m:oMath>
                  </m:oMathPara>
                </a14:m>
                <a:endParaRPr lang="zh-TW" altLang="en-US" sz="1800" dirty="0"/>
              </a:p>
            </p:txBody>
          </p:sp>
        </mc:Choice>
        <mc:Fallback xmlns="">
          <p:sp>
            <p:nvSpPr>
              <p:cNvPr id="11" name="矩形 6">
                <a:extLst>
                  <a:ext uri="{FF2B5EF4-FFF2-40B4-BE49-F238E27FC236}">
                    <a16:creationId xmlns:a16="http://schemas.microsoft.com/office/drawing/2014/main" id="{3967412A-85BE-1080-1630-876F11DC33CF}"/>
                  </a:ext>
                </a:extLst>
              </p:cNvPr>
              <p:cNvSpPr>
                <a:spLocks noRot="1" noChangeAspect="1" noMove="1" noResize="1" noEditPoints="1" noAdjustHandles="1" noChangeArrowheads="1" noChangeShapeType="1" noTextEdit="1"/>
              </p:cNvSpPr>
              <p:nvPr/>
            </p:nvSpPr>
            <p:spPr>
              <a:xfrm>
                <a:off x="3527192" y="2957742"/>
                <a:ext cx="1559786" cy="372538"/>
              </a:xfrm>
              <a:prstGeom prst="rect">
                <a:avLst/>
              </a:prstGeom>
              <a:blipFill>
                <a:blip r:embed="rId8"/>
                <a:stretch>
                  <a:fillRect/>
                </a:stretch>
              </a:blipFill>
            </p:spPr>
            <p:txBody>
              <a:bodyPr/>
              <a:lstStyle/>
              <a:p>
                <a:r>
                  <a:rPr lang="en-TW">
                    <a:noFill/>
                  </a:rPr>
                  <a:t> </a:t>
                </a:r>
              </a:p>
            </p:txBody>
          </p:sp>
        </mc:Fallback>
      </mc:AlternateContent>
      <p:pic>
        <p:nvPicPr>
          <p:cNvPr id="13" name="Picture 12">
            <a:extLst>
              <a:ext uri="{FF2B5EF4-FFF2-40B4-BE49-F238E27FC236}">
                <a16:creationId xmlns:a16="http://schemas.microsoft.com/office/drawing/2014/main" id="{ED1D7541-DE40-4DBA-86A6-2A7B791A0D07}"/>
              </a:ext>
            </a:extLst>
          </p:cNvPr>
          <p:cNvPicPr>
            <a:picLocks noChangeAspect="1"/>
          </p:cNvPicPr>
          <p:nvPr/>
        </p:nvPicPr>
        <p:blipFill rotWithShape="1">
          <a:blip r:embed="rId9"/>
          <a:srcRect l="9312"/>
          <a:stretch/>
        </p:blipFill>
        <p:spPr>
          <a:xfrm>
            <a:off x="5796136" y="3245074"/>
            <a:ext cx="3259301" cy="2551655"/>
          </a:xfrm>
          <a:prstGeom prst="rect">
            <a:avLst/>
          </a:prstGeom>
        </p:spPr>
      </p:pic>
      <mc:AlternateContent xmlns:mc="http://schemas.openxmlformats.org/markup-compatibility/2006" xmlns:a14="http://schemas.microsoft.com/office/drawing/2010/main">
        <mc:Choice Requires="a14">
          <p:sp>
            <p:nvSpPr>
              <p:cNvPr id="12" name="矩形 6">
                <a:extLst>
                  <a:ext uri="{FF2B5EF4-FFF2-40B4-BE49-F238E27FC236}">
                    <a16:creationId xmlns:a16="http://schemas.microsoft.com/office/drawing/2014/main" id="{24002064-9D48-1639-2671-1409918B75BC}"/>
                  </a:ext>
                </a:extLst>
              </p:cNvPr>
              <p:cNvSpPr/>
              <p:nvPr/>
            </p:nvSpPr>
            <p:spPr>
              <a:xfrm>
                <a:off x="867785" y="4437702"/>
                <a:ext cx="5295937"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𝑐</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rad>
                        <m:radPr>
                          <m:degHide m:val="on"/>
                          <m:ctrlPr>
                            <a:rPr lang="en-US" altLang="zh-TW" b="0" i="1" smtClean="0">
                              <a:latin typeface="Cambria Math" panose="02040503050406030204" pitchFamily="18" charset="0"/>
                              <a:ea typeface="Cambria Math"/>
                            </a:rPr>
                          </m:ctrlPr>
                        </m:radPr>
                        <m:deg/>
                        <m:e>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e>
                      </m:rad>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ad>
                            <m:radPr>
                              <m:degHide m:val="on"/>
                              <m:ctrlPr>
                                <a:rPr lang="en-US" altLang="zh-TW" i="1">
                                  <a:latin typeface="Cambria Math" panose="02040503050406030204" pitchFamily="18" charset="0"/>
                                  <a:ea typeface="Cambria Math"/>
                                </a:rPr>
                              </m:ctrlPr>
                            </m:radPr>
                            <m:deg/>
                            <m:e>
                              <m:r>
                                <a:rPr lang="en-US" altLang="zh-TW" b="0" i="1" smtClean="0">
                                  <a:latin typeface="Cambria Math" panose="02040503050406030204" pitchFamily="18" charset="0"/>
                                  <a:ea typeface="Cambria Math"/>
                                </a:rPr>
                                <m:t>1</m:t>
                              </m:r>
                              <m:r>
                                <a:rPr lang="en-US" altLang="zh-TW" i="1">
                                  <a:latin typeface="Cambria Math" panose="02040503050406030204" pitchFamily="18" charset="0"/>
                                  <a:ea typeface="Cambria Math"/>
                                </a:rPr>
                                <m:t>+</m:t>
                              </m:r>
                              <m:f>
                                <m:fPr>
                                  <m:ctrlPr>
                                    <a:rPr lang="en-US" altLang="zh-TW"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sSubSup>
                                    <m:sSubSupPr>
                                      <m:ctrlPr>
                                        <a:rPr lang="en-US" altLang="zh-TW" i="1">
                                          <a:latin typeface="Cambria Math" panose="02040503050406030204" pitchFamily="18" charset="0"/>
                                          <a:ea typeface="Cambria Math"/>
                                        </a:rPr>
                                      </m:ctrlPr>
                                    </m:sSubSupPr>
                                    <m:e>
                                      <m:r>
                                        <a:rPr lang="en-US" altLang="zh-TW" i="1">
                                          <a:latin typeface="Cambria Math" panose="02040503050406030204" pitchFamily="18" charset="0"/>
                                          <a:ea typeface="Cambria Math"/>
                                        </a:rPr>
                                        <m:t>𝑉</m:t>
                                      </m:r>
                                    </m:e>
                                    <m:sub>
                                      <m:r>
                                        <a:rPr lang="en-US" altLang="zh-TW" i="1">
                                          <a:latin typeface="Cambria Math" panose="02040503050406030204" pitchFamily="18" charset="0"/>
                                          <a:ea typeface="Cambria Math"/>
                                        </a:rPr>
                                        <m:t>1</m:t>
                                      </m:r>
                                    </m:sub>
                                    <m:sup>
                                      <m:r>
                                        <a:rPr lang="en-US" altLang="zh-TW" i="1">
                                          <a:latin typeface="Cambria Math" panose="02040503050406030204" pitchFamily="18" charset="0"/>
                                          <a:ea typeface="Cambria Math"/>
                                        </a:rPr>
                                        <m:t>2</m:t>
                                      </m:r>
                                    </m:sup>
                                  </m:sSubSup>
                                </m:den>
                              </m:f>
                            </m:e>
                          </m:rad>
                        </m:e>
                      </m:d>
                      <m:r>
                        <a:rPr lang="en-US" altLang="zh-TW" i="1">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den>
                          </m:f>
                        </m:e>
                      </m:d>
                    </m:oMath>
                  </m:oMathPara>
                </a14:m>
                <a:endParaRPr lang="zh-TW" altLang="en-US" sz="1800" dirty="0"/>
              </a:p>
            </p:txBody>
          </p:sp>
        </mc:Choice>
        <mc:Fallback xmlns="">
          <p:sp>
            <p:nvSpPr>
              <p:cNvPr id="12" name="矩形 6">
                <a:extLst>
                  <a:ext uri="{FF2B5EF4-FFF2-40B4-BE49-F238E27FC236}">
                    <a16:creationId xmlns:a16="http://schemas.microsoft.com/office/drawing/2014/main" id="{24002064-9D48-1639-2671-1409918B75BC}"/>
                  </a:ext>
                </a:extLst>
              </p:cNvPr>
              <p:cNvSpPr>
                <a:spLocks noRot="1" noChangeAspect="1" noMove="1" noResize="1" noEditPoints="1" noAdjustHandles="1" noChangeArrowheads="1" noChangeShapeType="1" noTextEdit="1"/>
              </p:cNvSpPr>
              <p:nvPr/>
            </p:nvSpPr>
            <p:spPr>
              <a:xfrm>
                <a:off x="867785" y="4437702"/>
                <a:ext cx="5295937" cy="984052"/>
              </a:xfrm>
              <a:prstGeom prst="rect">
                <a:avLst/>
              </a:prstGeom>
              <a:blipFill>
                <a:blip r:embed="rId10"/>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7A6B7A5D-040F-22D4-A3D5-88438B2AB4E0}"/>
              </a:ext>
            </a:extLst>
          </p:cNvPr>
          <p:cNvCxnSpPr>
            <a:cxnSpLocks/>
          </p:cNvCxnSpPr>
          <p:nvPr/>
        </p:nvCxnSpPr>
        <p:spPr>
          <a:xfrm flipV="1">
            <a:off x="6012160" y="4109807"/>
            <a:ext cx="1620100" cy="6346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34FC5-FAAF-A4DB-58FB-E52CDE5404C1}"/>
              </a:ext>
            </a:extLst>
          </p:cNvPr>
          <p:cNvCxnSpPr>
            <a:cxnSpLocks/>
          </p:cNvCxnSpPr>
          <p:nvPr/>
        </p:nvCxnSpPr>
        <p:spPr>
          <a:xfrm>
            <a:off x="6012160" y="4815974"/>
            <a:ext cx="1620100" cy="185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2CDC7A-82FB-B8F1-59BF-D566F3878C51}"/>
                  </a:ext>
                </a:extLst>
              </p:cNvPr>
              <p:cNvSpPr txBox="1"/>
              <p:nvPr/>
            </p:nvSpPr>
            <p:spPr bwMode="auto">
              <a:xfrm>
                <a:off x="867785" y="4038510"/>
                <a:ext cx="162609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考慮</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842CDC7A-82FB-B8F1-59BF-D566F3878C51}"/>
                  </a:ext>
                </a:extLst>
              </p:cNvPr>
              <p:cNvSpPr txBox="1">
                <a:spLocks noRot="1" noChangeAspect="1" noMove="1" noResize="1" noEditPoints="1" noAdjustHandles="1" noChangeArrowheads="1" noChangeShapeType="1" noTextEdit="1"/>
              </p:cNvSpPr>
              <p:nvPr/>
            </p:nvSpPr>
            <p:spPr bwMode="auto">
              <a:xfrm>
                <a:off x="867785" y="4038510"/>
                <a:ext cx="1626091" cy="369332"/>
              </a:xfrm>
              <a:prstGeom prst="rect">
                <a:avLst/>
              </a:prstGeom>
              <a:blipFill>
                <a:blip r:embed="rId11"/>
                <a:stretch>
                  <a:fillRect l="-310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6">
                <a:extLst>
                  <a:ext uri="{FF2B5EF4-FFF2-40B4-BE49-F238E27FC236}">
                    <a16:creationId xmlns:a16="http://schemas.microsoft.com/office/drawing/2014/main" id="{60D4DAD3-7F76-4D14-1B11-CE21C0051F2E}"/>
                  </a:ext>
                </a:extLst>
              </p:cNvPr>
              <p:cNvSpPr/>
              <p:nvPr/>
            </p:nvSpPr>
            <p:spPr>
              <a:xfrm>
                <a:off x="850267" y="5863798"/>
                <a:ext cx="3259301"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𝐸</m:t>
                          </m:r>
                        </m:e>
                        <m:sub>
                          <m:r>
                            <a:rPr lang="en-US" altLang="zh-TW" i="1">
                              <a:latin typeface="Cambria Math" panose="02040503050406030204" pitchFamily="18" charset="0"/>
                            </a:rPr>
                            <m:t>𝑛</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zh-TW" altLang="en-US" b="0" i="1">
                          <a:latin typeface="Cambria Math" panose="02040503050406030204" pitchFamily="18" charset="0"/>
                          <a:ea typeface="Cambria Math"/>
                        </a:rPr>
                        <m:t>＝</m:t>
                      </m:r>
                      <m:r>
                        <a:rPr lang="en-US" altLang="zh-TW" b="0" i="1" smtClean="0">
                          <a:latin typeface="Cambria Math" panose="02040503050406030204" pitchFamily="18" charset="0"/>
                          <a:ea typeface="Cambria Math"/>
                        </a:rPr>
                        <m:t>−</m:t>
                      </m:r>
                      <m:d>
                        <m:dPr>
                          <m:ctrlPr>
                            <a:rPr lang="en-US" altLang="zh-TW" i="1" smtClean="0">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𝜋</m:t>
                                  </m:r>
                                </m:e>
                                <m:sup>
                                  <m:r>
                                    <a:rPr lang="en-US" altLang="zh-TW" i="1">
                                      <a:latin typeface="Cambria Math" panose="02040503050406030204" pitchFamily="18" charset="0"/>
                                      <a:ea typeface="Cambria Math"/>
                                    </a:rPr>
                                    <m:t>2</m:t>
                                  </m:r>
                                </m:sup>
                              </m:sSup>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𝑚</m:t>
                                  </m:r>
                                </m:e>
                                <m:sup>
                                  <m:r>
                                    <a:rPr lang="en-US" altLang="zh-TW" b="0" i="1" smtClean="0">
                                      <a:latin typeface="Cambria Math" panose="02040503050406030204" pitchFamily="18" charset="0"/>
                                    </a:rPr>
                                    <m:t>2</m:t>
                                  </m:r>
                                </m:sup>
                              </m:sSup>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den>
                          </m:f>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e>
                      </m:d>
                    </m:oMath>
                  </m:oMathPara>
                </a14:m>
                <a:endParaRPr lang="zh-TW" altLang="en-US" sz="1800" dirty="0"/>
              </a:p>
            </p:txBody>
          </p:sp>
        </mc:Choice>
        <mc:Fallback xmlns="">
          <p:sp>
            <p:nvSpPr>
              <p:cNvPr id="20" name="矩形 6">
                <a:extLst>
                  <a:ext uri="{FF2B5EF4-FFF2-40B4-BE49-F238E27FC236}">
                    <a16:creationId xmlns:a16="http://schemas.microsoft.com/office/drawing/2014/main" id="{60D4DAD3-7F76-4D14-1B11-CE21C0051F2E}"/>
                  </a:ext>
                </a:extLst>
              </p:cNvPr>
              <p:cNvSpPr>
                <a:spLocks noRot="1" noChangeAspect="1" noMove="1" noResize="1" noEditPoints="1" noAdjustHandles="1" noChangeArrowheads="1" noChangeShapeType="1" noTextEdit="1"/>
              </p:cNvSpPr>
              <p:nvPr/>
            </p:nvSpPr>
            <p:spPr>
              <a:xfrm>
                <a:off x="850267" y="5863798"/>
                <a:ext cx="3259301" cy="720325"/>
              </a:xfrm>
              <a:prstGeom prst="rect">
                <a:avLst/>
              </a:prstGeom>
              <a:blipFill>
                <a:blip r:embed="rId12"/>
                <a:stretch>
                  <a:fillRect/>
                </a:stretch>
              </a:blipFill>
            </p:spPr>
            <p:txBody>
              <a:bodyPr/>
              <a:lstStyle/>
              <a:p>
                <a:r>
                  <a:rPr lang="en-TW">
                    <a:noFill/>
                  </a:rPr>
                  <a:t> </a:t>
                </a:r>
              </a:p>
            </p:txBody>
          </p:sp>
        </mc:Fallback>
      </mc:AlternateContent>
      <p:sp>
        <p:nvSpPr>
          <p:cNvPr id="21" name="TextBox 20">
            <a:extLst>
              <a:ext uri="{FF2B5EF4-FFF2-40B4-BE49-F238E27FC236}">
                <a16:creationId xmlns:a16="http://schemas.microsoft.com/office/drawing/2014/main" id="{317174BA-2D65-0FFF-FDF1-F4884E6CAD1C}"/>
              </a:ext>
            </a:extLst>
          </p:cNvPr>
          <p:cNvSpPr txBox="1"/>
          <p:nvPr/>
        </p:nvSpPr>
        <p:spPr bwMode="auto">
          <a:xfrm>
            <a:off x="899592" y="5451614"/>
            <a:ext cx="403244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以能量較低的能態為例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0143A77B-02C4-A20A-8FD0-434AD8AA24AC}"/>
              </a:ext>
            </a:extLst>
          </p:cNvPr>
          <p:cNvCxnSpPr>
            <a:cxnSpLocks/>
          </p:cNvCxnSpPr>
          <p:nvPr/>
        </p:nvCxnSpPr>
        <p:spPr>
          <a:xfrm flipV="1">
            <a:off x="3779912" y="5229200"/>
            <a:ext cx="3384376" cy="745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675D471-1F6A-A0CD-2969-A16EB8AD9D0B}"/>
                  </a:ext>
                </a:extLst>
              </p:cNvPr>
              <p:cNvSpPr txBox="1"/>
              <p:nvPr/>
            </p:nvSpPr>
            <p:spPr bwMode="auto">
              <a:xfrm>
                <a:off x="7917856" y="4543438"/>
                <a:ext cx="341784" cy="307777"/>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1</m:t>
                          </m:r>
                        </m:sub>
                      </m:sSub>
                    </m:oMath>
                  </m:oMathPara>
                </a14:m>
                <a:endParaRPr lang="en-TW" sz="1400" dirty="0"/>
              </a:p>
            </p:txBody>
          </p:sp>
        </mc:Choice>
        <mc:Fallback xmlns="">
          <p:sp>
            <p:nvSpPr>
              <p:cNvPr id="26" name="TextBox 25">
                <a:extLst>
                  <a:ext uri="{FF2B5EF4-FFF2-40B4-BE49-F238E27FC236}">
                    <a16:creationId xmlns:a16="http://schemas.microsoft.com/office/drawing/2014/main" id="{9675D471-1F6A-A0CD-2969-A16EB8AD9D0B}"/>
                  </a:ext>
                </a:extLst>
              </p:cNvPr>
              <p:cNvSpPr txBox="1">
                <a:spLocks noRot="1" noChangeAspect="1" noMove="1" noResize="1" noEditPoints="1" noAdjustHandles="1" noChangeArrowheads="1" noChangeShapeType="1" noTextEdit="1"/>
              </p:cNvSpPr>
              <p:nvPr/>
            </p:nvSpPr>
            <p:spPr bwMode="auto">
              <a:xfrm>
                <a:off x="7917856" y="4543438"/>
                <a:ext cx="341784" cy="307777"/>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p:cxnSp>
        <p:nvCxnSpPr>
          <p:cNvPr id="28" name="Straight Arrow Connector 27">
            <a:extLst>
              <a:ext uri="{FF2B5EF4-FFF2-40B4-BE49-F238E27FC236}">
                <a16:creationId xmlns:a16="http://schemas.microsoft.com/office/drawing/2014/main" id="{58305B17-88B1-035D-B4F7-2563F8CF87D8}"/>
              </a:ext>
            </a:extLst>
          </p:cNvPr>
          <p:cNvCxnSpPr/>
          <p:nvPr/>
        </p:nvCxnSpPr>
        <p:spPr>
          <a:xfrm>
            <a:off x="7917856" y="4550609"/>
            <a:ext cx="0" cy="387706"/>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EFE93B-F00F-4C7F-CAE9-752B930048F7}"/>
                  </a:ext>
                </a:extLst>
              </p:cNvPr>
              <p:cNvSpPr txBox="1"/>
              <p:nvPr/>
            </p:nvSpPr>
            <p:spPr bwMode="auto">
              <a:xfrm>
                <a:off x="4101623" y="5900692"/>
                <a:ext cx="5295937"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因此在band</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edge附近，能量是一條拋物曲線</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𝛿</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 </m:t>
                    </m:r>
                  </m:oMath>
                </a14:m>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EEEFE93B-F00F-4C7F-CAE9-752B930048F7}"/>
                  </a:ext>
                </a:extLst>
              </p:cNvPr>
              <p:cNvSpPr txBox="1">
                <a:spLocks noRot="1" noChangeAspect="1" noMove="1" noResize="1" noEditPoints="1" noAdjustHandles="1" noChangeArrowheads="1" noChangeShapeType="1" noTextEdit="1"/>
              </p:cNvSpPr>
              <p:nvPr/>
            </p:nvSpPr>
            <p:spPr bwMode="auto">
              <a:xfrm>
                <a:off x="4101623" y="5900692"/>
                <a:ext cx="5295937" cy="369332"/>
              </a:xfrm>
              <a:prstGeom prst="rect">
                <a:avLst/>
              </a:prstGeom>
              <a:blipFill>
                <a:blip r:embed="rId14"/>
                <a:stretch>
                  <a:fillRect l="-119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49885FB-46A9-ADF3-E863-21E5FAF26B3E}"/>
                  </a:ext>
                </a:extLst>
              </p:cNvPr>
              <p:cNvSpPr txBox="1"/>
              <p:nvPr/>
            </p:nvSpPr>
            <p:spPr bwMode="auto">
              <a:xfrm>
                <a:off x="879079" y="3533751"/>
                <a:ext cx="51330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r>
                      <m:rPr>
                        <m:sty m:val="p"/>
                        <m:brk m:alnAt="7"/>
                      </m:rPr>
                      <a:rPr lang="el-GR" i="1" smtClean="0">
                        <a:latin typeface="Cambria Math" panose="02040503050406030204" pitchFamily="18" charset="0"/>
                        <a:ea typeface="Cambria Math" panose="02040503050406030204" pitchFamily="18" charset="0"/>
                        <a:cs typeface="Times New Roman" pitchFamily="18" charset="0"/>
                      </a:rPr>
                      <m:t>Δ</m:t>
                    </m:r>
                    <m:r>
                      <a:rPr lang="el-GR" i="1">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：微擾可以忽略，能量維持原來形式！</a:t>
                </a:r>
              </a:p>
            </p:txBody>
          </p:sp>
        </mc:Choice>
        <mc:Fallback xmlns="">
          <p:sp>
            <p:nvSpPr>
              <p:cNvPr id="17" name="TextBox 16">
                <a:extLst>
                  <a:ext uri="{FF2B5EF4-FFF2-40B4-BE49-F238E27FC236}">
                    <a16:creationId xmlns:a16="http://schemas.microsoft.com/office/drawing/2014/main" id="{349885FB-46A9-ADF3-E863-21E5FAF26B3E}"/>
                  </a:ext>
                </a:extLst>
              </p:cNvPr>
              <p:cNvSpPr txBox="1">
                <a:spLocks noRot="1" noChangeAspect="1" noMove="1" noResize="1" noEditPoints="1" noAdjustHandles="1" noChangeArrowheads="1" noChangeShapeType="1" noTextEdit="1"/>
              </p:cNvSpPr>
              <p:nvPr/>
            </p:nvSpPr>
            <p:spPr bwMode="auto">
              <a:xfrm>
                <a:off x="879079" y="3533751"/>
                <a:ext cx="5133080" cy="369332"/>
              </a:xfrm>
              <a:prstGeom prst="rect">
                <a:avLst/>
              </a:prstGeom>
              <a:blipFill>
                <a:blip r:embed="rId15"/>
                <a:stretch>
                  <a:fillRect l="-9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0292F03-6EE6-7A78-D8A6-B925C6A39082}"/>
                  </a:ext>
                </a:extLst>
              </p:cNvPr>
              <p:cNvSpPr txBox="1"/>
              <p:nvPr/>
            </p:nvSpPr>
            <p:spPr bwMode="auto">
              <a:xfrm>
                <a:off x="4101623" y="6237312"/>
                <a:ext cx="501775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此曲線會趨近band edge上已經下降</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𝑉</m:t>
                        </m:r>
                      </m:e>
                      <m:sub>
                        <m:r>
                          <a:rPr lang="en-US" altLang="zh-TW" i="1">
                            <a:latin typeface="Cambria Math" panose="02040503050406030204" pitchFamily="18" charset="0"/>
                          </a:rPr>
                          <m:t>1</m:t>
                        </m:r>
                      </m:sub>
                    </m:sSub>
                  </m:oMath>
                </a14:m>
                <a:r>
                  <a:rPr lang="en-TW" dirty="0">
                    <a:latin typeface="Times New Roman" pitchFamily="18" charset="0"/>
                    <a:cs typeface="Times New Roman" pitchFamily="18" charset="0"/>
                  </a:rPr>
                  <a:t>的能量值。</a:t>
                </a:r>
              </a:p>
            </p:txBody>
          </p:sp>
        </mc:Choice>
        <mc:Fallback xmlns="">
          <p:sp>
            <p:nvSpPr>
              <p:cNvPr id="18" name="TextBox 17">
                <a:extLst>
                  <a:ext uri="{FF2B5EF4-FFF2-40B4-BE49-F238E27FC236}">
                    <a16:creationId xmlns:a16="http://schemas.microsoft.com/office/drawing/2014/main" id="{00292F03-6EE6-7A78-D8A6-B925C6A39082}"/>
                  </a:ext>
                </a:extLst>
              </p:cNvPr>
              <p:cNvSpPr txBox="1">
                <a:spLocks noRot="1" noChangeAspect="1" noMove="1" noResize="1" noEditPoints="1" noAdjustHandles="1" noChangeArrowheads="1" noChangeShapeType="1" noTextEdit="1"/>
              </p:cNvSpPr>
              <p:nvPr/>
            </p:nvSpPr>
            <p:spPr bwMode="auto">
              <a:xfrm>
                <a:off x="4101623" y="6237312"/>
                <a:ext cx="5017757" cy="369332"/>
              </a:xfrm>
              <a:prstGeom prst="rect">
                <a:avLst/>
              </a:prstGeom>
              <a:blipFill>
                <a:blip r:embed="rId16"/>
                <a:stretch>
                  <a:fillRect l="-1263" t="-6667" r="-253"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61482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26611" y="5013176"/>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77535DC-7059-68A5-D317-4A851B859E97}"/>
              </a:ext>
            </a:extLst>
          </p:cNvPr>
          <p:cNvSpPr txBox="1"/>
          <p:nvPr/>
        </p:nvSpPr>
        <p:spPr bwMode="auto">
          <a:xfrm>
            <a:off x="740013" y="5805264"/>
            <a:ext cx="33279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現在要幫電子往能態裡面填。</a:t>
            </a:r>
          </a:p>
        </p:txBody>
      </p:sp>
    </p:spTree>
    <p:extLst>
      <p:ext uri="{BB962C8B-B14F-4D97-AF65-F5344CB8AC3E}">
        <p14:creationId xmlns:p14="http://schemas.microsoft.com/office/powerpoint/2010/main" val="3197284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如果電子恰好填滿一個能帶（稱</a:t>
            </a:r>
            <a:r>
              <a:rPr lang="en-US" altLang="zh-TW" sz="1800" dirty="0">
                <a:latin typeface="Times New Roman" panose="02020603050405020304" pitchFamily="18" charset="0"/>
                <a:cs typeface="Times New Roman" panose="02020603050405020304" pitchFamily="18" charset="0"/>
              </a:rPr>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F0277-A3FF-FD36-9752-04E79144A7F2}"/>
              </a:ext>
            </a:extLst>
          </p:cNvPr>
          <p:cNvPicPr>
            <a:picLocks noChangeAspect="1"/>
          </p:cNvPicPr>
          <p:nvPr/>
        </p:nvPicPr>
        <p:blipFill>
          <a:blip r:embed="rId2"/>
          <a:stretch>
            <a:fillRect/>
          </a:stretch>
        </p:blipFill>
        <p:spPr>
          <a:xfrm>
            <a:off x="2627784" y="1052736"/>
            <a:ext cx="3451502" cy="3024336"/>
          </a:xfrm>
          <a:prstGeom prst="rect">
            <a:avLst/>
          </a:prstGeom>
        </p:spPr>
      </p:pic>
      <p:sp>
        <p:nvSpPr>
          <p:cNvPr id="3" name="TextBox 2">
            <a:extLst>
              <a:ext uri="{FF2B5EF4-FFF2-40B4-BE49-F238E27FC236}">
                <a16:creationId xmlns:a16="http://schemas.microsoft.com/office/drawing/2014/main" id="{BAFB3E9B-AAF6-D3A7-82AB-C016875C8C18}"/>
              </a:ext>
            </a:extLst>
          </p:cNvPr>
          <p:cNvSpPr txBox="1"/>
          <p:nvPr/>
        </p:nvSpPr>
        <p:spPr bwMode="auto">
          <a:xfrm>
            <a:off x="2231740" y="4293096"/>
            <a:ext cx="49685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在填滿的能帶內的電子，完全無法改變狀態，</a:t>
            </a:r>
          </a:p>
        </p:txBody>
      </p:sp>
      <p:sp>
        <p:nvSpPr>
          <p:cNvPr id="5" name="TextBox 4">
            <a:extLst>
              <a:ext uri="{FF2B5EF4-FFF2-40B4-BE49-F238E27FC236}">
                <a16:creationId xmlns:a16="http://schemas.microsoft.com/office/drawing/2014/main" id="{A5BC3CBD-25FC-3516-8994-7A997BF14507}"/>
              </a:ext>
            </a:extLst>
          </p:cNvPr>
          <p:cNvSpPr txBox="1"/>
          <p:nvPr/>
        </p:nvSpPr>
        <p:spPr bwMode="auto">
          <a:xfrm>
            <a:off x="2231740" y="4672970"/>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除非付出很高的能量，跳到下一能帶。</a:t>
            </a:r>
            <a:endParaRPr lang="en-TW" dirty="0"/>
          </a:p>
        </p:txBody>
      </p:sp>
      <p:sp>
        <p:nvSpPr>
          <p:cNvPr id="6" name="TextBox 5">
            <a:extLst>
              <a:ext uri="{FF2B5EF4-FFF2-40B4-BE49-F238E27FC236}">
                <a16:creationId xmlns:a16="http://schemas.microsoft.com/office/drawing/2014/main" id="{C6D7725C-FD44-2096-EF16-707795703922}"/>
              </a:ext>
            </a:extLst>
          </p:cNvPr>
          <p:cNvSpPr txBox="1"/>
          <p:nvPr/>
        </p:nvSpPr>
        <p:spPr bwMode="auto">
          <a:xfrm>
            <a:off x="2231740" y="5063305"/>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這些電子便與導電無關，稱為價電子</a:t>
            </a:r>
            <a:r>
              <a:rPr lang="en-US" altLang="zh-TW" dirty="0">
                <a:latin typeface="Times New Roman" pitchFamily="18" charset="0"/>
                <a:cs typeface="Times New Roman" pitchFamily="18" charset="0"/>
              </a:rPr>
              <a:t>Valance</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C1D5143-F98E-9CE4-EE61-08815B96FF50}"/>
              </a:ext>
            </a:extLst>
          </p:cNvPr>
          <p:cNvSpPr txBox="1"/>
          <p:nvPr/>
        </p:nvSpPr>
        <p:spPr bwMode="auto">
          <a:xfrm>
            <a:off x="2231740" y="5464814"/>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絕緣體便是所有能帶都被填滿的固體。</a:t>
            </a:r>
          </a:p>
        </p:txBody>
      </p:sp>
      <p:cxnSp>
        <p:nvCxnSpPr>
          <p:cNvPr id="8" name="Straight Arrow Connector 7">
            <a:extLst>
              <a:ext uri="{FF2B5EF4-FFF2-40B4-BE49-F238E27FC236}">
                <a16:creationId xmlns:a16="http://schemas.microsoft.com/office/drawing/2014/main" id="{B06F95F0-C856-6F9D-32F8-B7909F6181E0}"/>
              </a:ext>
            </a:extLst>
          </p:cNvPr>
          <p:cNvCxnSpPr>
            <a:cxnSpLocks/>
          </p:cNvCxnSpPr>
          <p:nvPr/>
        </p:nvCxnSpPr>
        <p:spPr>
          <a:xfrm flipV="1">
            <a:off x="5580112" y="263691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40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96665" y="4575974"/>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903411" y="5438708"/>
            <a:ext cx="813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cs typeface="Times New Roman" pitchFamily="18" charset="0"/>
              </a:rPr>
              <a:t>Globalized</a:t>
            </a:r>
            <a:r>
              <a:rPr lang="zh-TW" altLang="en-US" sz="1800" dirty="0"/>
              <a:t>的電子會受到所有原子影響！波函數會分布於所有原子間整個固體內。</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903411" y="6281628"/>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週期性晶格位能</a:t>
            </a:r>
            <a:r>
              <a:rPr lang="zh-TW" altLang="en-US" dirty="0">
                <a:solidFill>
                  <a:srgbClr val="FF0000"/>
                </a:solidFill>
              </a:rPr>
              <a:t>是電子機動性的關鍵原因</a:t>
            </a:r>
            <a:r>
              <a:rPr lang="zh-TW" altLang="en-US" sz="1800" dirty="0">
                <a:solidFill>
                  <a:srgbClr val="FF0000"/>
                </a:solidFill>
              </a:rPr>
              <a:t>。</a:t>
            </a:r>
            <a:r>
              <a:rPr lang="en-US" altLang="zh-TW" sz="1800" dirty="0">
                <a:solidFill>
                  <a:srgbClr val="FF0000"/>
                </a:solidFill>
              </a:rPr>
              <a:t> </a:t>
            </a:r>
            <a:endParaRPr lang="zh-TW" altLang="en-US" sz="1800" dirty="0">
              <a:solidFill>
                <a:srgbClr val="FF0000"/>
              </a:solidFill>
            </a:endParaRPr>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7657" y="129019"/>
            <a:ext cx="4843696" cy="3988341"/>
          </a:xfrm>
          <a:prstGeom prst="rect">
            <a:avLst/>
          </a:prstGeom>
        </p:spPr>
      </p:pic>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8626" y="3194501"/>
            <a:ext cx="0" cy="1440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696412" y="3342119"/>
            <a:ext cx="1826550" cy="12925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3068F3-D664-43BB-943B-64859B4DEBD3}"/>
              </a:ext>
            </a:extLst>
          </p:cNvPr>
          <p:cNvSpPr txBox="1"/>
          <p:nvPr/>
        </p:nvSpPr>
        <p:spPr bwMode="auto">
          <a:xfrm>
            <a:off x="896665" y="5860168"/>
            <a:ext cx="8247335"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感受到的位能應該會是如晶格般、週期性的。這件事竟完全改變了電子的樣貌</a:t>
            </a:r>
            <a:r>
              <a:rPr lang="en-US" dirty="0">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id="{95C90420-C3FD-7275-26CE-CF1D4B9CFF72}"/>
              </a:ext>
            </a:extLst>
          </p:cNvPr>
          <p:cNvPicPr>
            <a:picLocks noChangeAspect="1"/>
          </p:cNvPicPr>
          <p:nvPr/>
        </p:nvPicPr>
        <p:blipFill>
          <a:blip r:embed="rId3"/>
          <a:stretch>
            <a:fillRect/>
          </a:stretch>
        </p:blipFill>
        <p:spPr>
          <a:xfrm>
            <a:off x="6018906" y="1755819"/>
            <a:ext cx="2286000" cy="1117600"/>
          </a:xfrm>
          <a:prstGeom prst="rect">
            <a:avLst/>
          </a:prstGeom>
        </p:spPr>
      </p:pic>
      <p:sp>
        <p:nvSpPr>
          <p:cNvPr id="2" name="TextBox 1">
            <a:extLst>
              <a:ext uri="{FF2B5EF4-FFF2-40B4-BE49-F238E27FC236}">
                <a16:creationId xmlns:a16="http://schemas.microsoft.com/office/drawing/2014/main" id="{A03232FF-F5DF-D061-B3FE-5F75660F867C}"/>
              </a:ext>
            </a:extLst>
          </p:cNvPr>
          <p:cNvSpPr txBox="1"/>
          <p:nvPr/>
        </p:nvSpPr>
        <p:spPr bwMode="auto">
          <a:xfrm>
            <a:off x="903411" y="4997434"/>
            <a:ext cx="4947942"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電子多多少少分成</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Localized</a:t>
            </a:r>
            <a:r>
              <a:rPr lang="zh-TW" altLang="en-US" dirty="0">
                <a:latin typeface="Times New Roman" pitchFamily="18" charset="0"/>
                <a:cs typeface="Times New Roman" pitchFamily="18" charset="0"/>
              </a:rPr>
              <a:t>與</a:t>
            </a:r>
            <a:r>
              <a:rPr lang="en-US" altLang="zh-TW" dirty="0">
                <a:latin typeface="Times New Roman" pitchFamily="18" charset="0"/>
                <a:cs typeface="Times New Roman" pitchFamily="18" charset="0"/>
              </a:rPr>
              <a:t>Globalized</a:t>
            </a:r>
            <a:r>
              <a:rPr lang="zh-TW" altLang="en-US" dirty="0">
                <a:latin typeface="Times New Roman" pitchFamily="18" charset="0"/>
                <a:cs typeface="Times New Roman" pitchFamily="18" charset="0"/>
              </a:rPr>
              <a:t>兩種！</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537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9"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77EC0-0996-9C12-D698-B344684A91F8}"/>
              </a:ext>
            </a:extLst>
          </p:cNvPr>
          <p:cNvPicPr>
            <a:picLocks noChangeAspect="1"/>
          </p:cNvPicPr>
          <p:nvPr/>
        </p:nvPicPr>
        <p:blipFill rotWithShape="1">
          <a:blip r:embed="rId2"/>
          <a:srcRect r="48484"/>
          <a:stretch/>
        </p:blipFill>
        <p:spPr>
          <a:xfrm>
            <a:off x="1907705" y="1361980"/>
            <a:ext cx="2880320" cy="2491883"/>
          </a:xfrm>
          <a:prstGeom prst="rect">
            <a:avLst/>
          </a:prstGeom>
        </p:spPr>
      </p:pic>
      <p:sp>
        <p:nvSpPr>
          <p:cNvPr id="6" name="TextBox 5">
            <a:extLst>
              <a:ext uri="{FF2B5EF4-FFF2-40B4-BE49-F238E27FC236}">
                <a16:creationId xmlns:a16="http://schemas.microsoft.com/office/drawing/2014/main" id="{FA2DAE38-7675-4CD7-7988-3756BDF3A5CF}"/>
              </a:ext>
            </a:extLst>
          </p:cNvPr>
          <p:cNvSpPr txBox="1"/>
          <p:nvPr/>
        </p:nvSpPr>
        <p:spPr bwMode="auto">
          <a:xfrm>
            <a:off x="865525" y="4140338"/>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在半滿的能帶中，電子便有狀態可以供它改變運動狀態。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D4F96F-62A3-82FA-BA00-8DA104322E6F}"/>
                  </a:ext>
                </a:extLst>
              </p:cNvPr>
              <p:cNvSpPr txBox="1"/>
              <p:nvPr/>
            </p:nvSpPr>
            <p:spPr bwMode="auto">
              <a:xfrm>
                <a:off x="867862" y="4490172"/>
                <a:ext cx="8172400" cy="48551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加上電場後，可以證明所有電子的晶體動量</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會如圖隨時間增加：</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𝛿</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𝑒𝐸</m:t>
                        </m:r>
                      </m:num>
                      <m:den>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𝑡</m:t>
                    </m:r>
                  </m:oMath>
                </a14:m>
                <a:r>
                  <a:rPr lang="en-TW" dirty="0"/>
                  <a:t>。</a:t>
                </a:r>
              </a:p>
            </p:txBody>
          </p:sp>
        </mc:Choice>
        <mc:Fallback xmlns="">
          <p:sp>
            <p:nvSpPr>
              <p:cNvPr id="8" name="TextBox 7">
                <a:extLst>
                  <a:ext uri="{FF2B5EF4-FFF2-40B4-BE49-F238E27FC236}">
                    <a16:creationId xmlns:a16="http://schemas.microsoft.com/office/drawing/2014/main" id="{B9D4F96F-62A3-82FA-BA00-8DA104322E6F}"/>
                  </a:ext>
                </a:extLst>
              </p:cNvPr>
              <p:cNvSpPr txBox="1">
                <a:spLocks noRot="1" noChangeAspect="1" noMove="1" noResize="1" noEditPoints="1" noAdjustHandles="1" noChangeArrowheads="1" noChangeShapeType="1" noTextEdit="1"/>
              </p:cNvSpPr>
              <p:nvPr/>
            </p:nvSpPr>
            <p:spPr bwMode="auto">
              <a:xfrm>
                <a:off x="867862" y="4490172"/>
                <a:ext cx="8172400" cy="485518"/>
              </a:xfrm>
              <a:prstGeom prst="rect">
                <a:avLst/>
              </a:prstGeom>
              <a:blipFill>
                <a:blip r:embed="rId3"/>
                <a:stretch>
                  <a:fillRect l="-621" b="-7692"/>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9B0EE0C4-2C78-BDBB-75A6-50C94F79C098}"/>
              </a:ext>
            </a:extLst>
          </p:cNvPr>
          <p:cNvSpPr txBox="1"/>
          <p:nvPr/>
        </p:nvSpPr>
        <p:spPr bwMode="auto">
          <a:xfrm>
            <a:off x="867862" y="4962647"/>
            <a:ext cx="775062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如此往電場反向的晶體動量會大於正向，電子密度總和是向反向運動的。</a:t>
            </a:r>
          </a:p>
        </p:txBody>
      </p:sp>
      <p:sp>
        <p:nvSpPr>
          <p:cNvPr id="10" name="TextBox 9">
            <a:extLst>
              <a:ext uri="{FF2B5EF4-FFF2-40B4-BE49-F238E27FC236}">
                <a16:creationId xmlns:a16="http://schemas.microsoft.com/office/drawing/2014/main" id="{F75D6DDB-EB8A-799D-F1CF-58AA5BA861FD}"/>
              </a:ext>
            </a:extLst>
          </p:cNvPr>
          <p:cNvSpPr txBox="1"/>
          <p:nvPr/>
        </p:nvSpPr>
        <p:spPr bwMode="auto">
          <a:xfrm>
            <a:off x="865525" y="5393299"/>
            <a:ext cx="79826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所以這樣半滿能帶中的電子，便能導電，稱傳導電子，此能帶就稱傳導能帶。</a:t>
            </a:r>
          </a:p>
        </p:txBody>
      </p:sp>
      <p:cxnSp>
        <p:nvCxnSpPr>
          <p:cNvPr id="12" name="Straight Arrow Connector 11">
            <a:extLst>
              <a:ext uri="{FF2B5EF4-FFF2-40B4-BE49-F238E27FC236}">
                <a16:creationId xmlns:a16="http://schemas.microsoft.com/office/drawing/2014/main" id="{CF60F98C-2FB9-2DB1-6434-B2B805C1C83D}"/>
              </a:ext>
            </a:extLst>
          </p:cNvPr>
          <p:cNvCxnSpPr/>
          <p:nvPr/>
        </p:nvCxnSpPr>
        <p:spPr>
          <a:xfrm flipH="1">
            <a:off x="3450099" y="278769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17893E-0509-0BA6-3F94-1AABAF685B2E}"/>
                  </a:ext>
                </a:extLst>
              </p:cNvPr>
              <p:cNvSpPr txBox="1"/>
              <p:nvPr/>
            </p:nvSpPr>
            <p:spPr bwMode="auto">
              <a:xfrm>
                <a:off x="3734931" y="2477095"/>
                <a:ext cx="211019" cy="310598"/>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D17893E-0509-0BA6-3F94-1AABAF685B2E}"/>
                  </a:ext>
                </a:extLst>
              </p:cNvPr>
              <p:cNvSpPr txBox="1">
                <a:spLocks noRot="1" noChangeAspect="1" noMove="1" noResize="1" noEditPoints="1" noAdjustHandles="1" noChangeArrowheads="1" noChangeShapeType="1" noTextEdit="1"/>
              </p:cNvSpPr>
              <p:nvPr/>
            </p:nvSpPr>
            <p:spPr bwMode="auto">
              <a:xfrm>
                <a:off x="3734931" y="2477095"/>
                <a:ext cx="211019" cy="310598"/>
              </a:xfrm>
              <a:prstGeom prst="rect">
                <a:avLst/>
              </a:prstGeom>
              <a:blipFill>
                <a:blip r:embed="rId4"/>
                <a:stretch>
                  <a:fillRect l="-29412" r="-17647" b="-7692"/>
                </a:stretch>
              </a:blipFill>
              <a:ln w="9525">
                <a:noFill/>
                <a:miter lim="800000"/>
                <a:headEnd/>
                <a:tailEnd/>
              </a:ln>
            </p:spPr>
            <p:txBody>
              <a:bodyPr/>
              <a:lstStyle/>
              <a:p>
                <a:r>
                  <a:rPr lang="en-TW">
                    <a:noFill/>
                  </a:rPr>
                  <a:t> </a:t>
                </a:r>
              </a:p>
            </p:txBody>
          </p:sp>
        </mc:Fallback>
      </mc:AlternateContent>
      <p:sp>
        <p:nvSpPr>
          <p:cNvPr id="14" name="Circular Arrow 13">
            <a:extLst>
              <a:ext uri="{FF2B5EF4-FFF2-40B4-BE49-F238E27FC236}">
                <a16:creationId xmlns:a16="http://schemas.microsoft.com/office/drawing/2014/main" id="{26DE5087-85B3-9A72-BE1C-46C1DAB87918}"/>
              </a:ext>
            </a:extLst>
          </p:cNvPr>
          <p:cNvSpPr/>
          <p:nvPr/>
        </p:nvSpPr>
        <p:spPr>
          <a:xfrm rot="19687441">
            <a:off x="3791285" y="2917325"/>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sp>
        <p:nvSpPr>
          <p:cNvPr id="15" name="Circular Arrow 14">
            <a:extLst>
              <a:ext uri="{FF2B5EF4-FFF2-40B4-BE49-F238E27FC236}">
                <a16:creationId xmlns:a16="http://schemas.microsoft.com/office/drawing/2014/main" id="{1EF5E349-DED7-5A9F-22E0-4FCB20E67779}"/>
              </a:ext>
            </a:extLst>
          </p:cNvPr>
          <p:cNvSpPr/>
          <p:nvPr/>
        </p:nvSpPr>
        <p:spPr>
          <a:xfrm rot="2526927">
            <a:off x="2977132" y="3060357"/>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pic>
        <p:nvPicPr>
          <p:cNvPr id="3" name="Picture 2">
            <a:extLst>
              <a:ext uri="{FF2B5EF4-FFF2-40B4-BE49-F238E27FC236}">
                <a16:creationId xmlns:a16="http://schemas.microsoft.com/office/drawing/2014/main" id="{9EE8C565-CAA8-F661-FDE5-159449DD7B4C}"/>
              </a:ext>
            </a:extLst>
          </p:cNvPr>
          <p:cNvPicPr>
            <a:picLocks noChangeAspect="1"/>
          </p:cNvPicPr>
          <p:nvPr/>
        </p:nvPicPr>
        <p:blipFill rotWithShape="1">
          <a:blip r:embed="rId2"/>
          <a:srcRect l="50077" r="2726"/>
          <a:stretch/>
        </p:blipFill>
        <p:spPr>
          <a:xfrm>
            <a:off x="5173029" y="1347208"/>
            <a:ext cx="2638833" cy="2491883"/>
          </a:xfrm>
          <a:prstGeom prst="rect">
            <a:avLst/>
          </a:prstGeom>
        </p:spPr>
      </p:pic>
    </p:spTree>
    <p:extLst>
      <p:ext uri="{BB962C8B-B14F-4D97-AF65-F5344CB8AC3E}">
        <p14:creationId xmlns:p14="http://schemas.microsoft.com/office/powerpoint/2010/main" val="22219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993F-4CD8-4C1D-0E92-F3EC723D19B3}"/>
              </a:ext>
            </a:extLst>
          </p:cNvPr>
          <p:cNvPicPr>
            <a:picLocks noChangeAspect="1"/>
          </p:cNvPicPr>
          <p:nvPr/>
        </p:nvPicPr>
        <p:blipFill>
          <a:blip r:embed="rId2"/>
          <a:stretch>
            <a:fillRect/>
          </a:stretch>
        </p:blipFill>
        <p:spPr>
          <a:xfrm>
            <a:off x="1691680" y="1330722"/>
            <a:ext cx="5604796" cy="4196556"/>
          </a:xfrm>
          <a:prstGeom prst="rect">
            <a:avLst/>
          </a:prstGeom>
        </p:spPr>
      </p:pic>
    </p:spTree>
    <p:extLst>
      <p:ext uri="{BB962C8B-B14F-4D97-AF65-F5344CB8AC3E}">
        <p14:creationId xmlns:p14="http://schemas.microsoft.com/office/powerpoint/2010/main" val="2823444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0120-8521-7C90-E8C2-DA069A7870E4}"/>
              </a:ext>
            </a:extLst>
          </p:cNvPr>
          <p:cNvPicPr>
            <a:picLocks noChangeAspect="1"/>
          </p:cNvPicPr>
          <p:nvPr/>
        </p:nvPicPr>
        <p:blipFill>
          <a:blip r:embed="rId2"/>
          <a:stretch>
            <a:fillRect/>
          </a:stretch>
        </p:blipFill>
        <p:spPr>
          <a:xfrm>
            <a:off x="1495514" y="0"/>
            <a:ext cx="6152972" cy="6858000"/>
          </a:xfrm>
          <a:prstGeom prst="rect">
            <a:avLst/>
          </a:prstGeom>
        </p:spPr>
      </p:pic>
    </p:spTree>
    <p:extLst>
      <p:ext uri="{BB962C8B-B14F-4D97-AF65-F5344CB8AC3E}">
        <p14:creationId xmlns:p14="http://schemas.microsoft.com/office/powerpoint/2010/main" val="3026158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02866-BF02-C5B0-DB5B-4BE0827194FA}"/>
              </a:ext>
            </a:extLst>
          </p:cNvPr>
          <p:cNvPicPr>
            <a:picLocks noChangeAspect="1"/>
          </p:cNvPicPr>
          <p:nvPr/>
        </p:nvPicPr>
        <p:blipFill>
          <a:blip r:embed="rId2"/>
          <a:stretch>
            <a:fillRect/>
          </a:stretch>
        </p:blipFill>
        <p:spPr>
          <a:xfrm>
            <a:off x="1697838" y="0"/>
            <a:ext cx="5748324" cy="6858000"/>
          </a:xfrm>
          <a:prstGeom prst="rect">
            <a:avLst/>
          </a:prstGeom>
        </p:spPr>
      </p:pic>
    </p:spTree>
    <p:extLst>
      <p:ext uri="{BB962C8B-B14F-4D97-AF65-F5344CB8AC3E}">
        <p14:creationId xmlns:p14="http://schemas.microsoft.com/office/powerpoint/2010/main" val="495940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6D132-FD78-9809-C690-98F9588E4BCE}"/>
              </a:ext>
            </a:extLst>
          </p:cNvPr>
          <p:cNvPicPr>
            <a:picLocks noChangeAspect="1"/>
          </p:cNvPicPr>
          <p:nvPr/>
        </p:nvPicPr>
        <p:blipFill>
          <a:blip r:embed="rId2"/>
          <a:stretch>
            <a:fillRect/>
          </a:stretch>
        </p:blipFill>
        <p:spPr>
          <a:xfrm>
            <a:off x="1711234" y="0"/>
            <a:ext cx="5721531" cy="6858000"/>
          </a:xfrm>
          <a:prstGeom prst="rect">
            <a:avLst/>
          </a:prstGeom>
        </p:spPr>
      </p:pic>
    </p:spTree>
    <p:extLst>
      <p:ext uri="{BB962C8B-B14F-4D97-AF65-F5344CB8AC3E}">
        <p14:creationId xmlns:p14="http://schemas.microsoft.com/office/powerpoint/2010/main" val="3887420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CC2AA-1B4E-0969-B34B-A4095FF49CE7}"/>
              </a:ext>
            </a:extLst>
          </p:cNvPr>
          <p:cNvPicPr>
            <a:picLocks noChangeAspect="1"/>
          </p:cNvPicPr>
          <p:nvPr/>
        </p:nvPicPr>
        <p:blipFill>
          <a:blip r:embed="rId2"/>
          <a:stretch>
            <a:fillRect/>
          </a:stretch>
        </p:blipFill>
        <p:spPr>
          <a:xfrm>
            <a:off x="1495142" y="166328"/>
            <a:ext cx="6153716" cy="6525344"/>
          </a:xfrm>
          <a:prstGeom prst="rect">
            <a:avLst/>
          </a:prstGeom>
        </p:spPr>
      </p:pic>
    </p:spTree>
    <p:extLst>
      <p:ext uri="{BB962C8B-B14F-4D97-AF65-F5344CB8AC3E}">
        <p14:creationId xmlns:p14="http://schemas.microsoft.com/office/powerpoint/2010/main" val="123433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182CEA-A85D-3A2E-7B6F-F6711611BBA3}"/>
              </a:ext>
            </a:extLst>
          </p:cNvPr>
          <p:cNvSpPr txBox="1"/>
          <p:nvPr/>
        </p:nvSpPr>
        <p:spPr bwMode="auto">
          <a:xfrm>
            <a:off x="2483768" y="260648"/>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在Band</a:t>
            </a:r>
            <a:r>
              <a:rPr lang="zh-TW" altLang="en-US" dirty="0">
                <a:latin typeface="Times New Roman" pitchFamily="18" charset="0"/>
                <a:cs typeface="Times New Roman" pitchFamily="18" charset="0"/>
              </a:rPr>
              <a:t> </a:t>
            </a:r>
            <a:r>
              <a:rPr lang="en-TW" dirty="0">
                <a:latin typeface="Times New Roman" pitchFamily="18" charset="0"/>
                <a:cs typeface="Times New Roman" pitchFamily="18" charset="0"/>
              </a:rPr>
              <a:t>Edge附近的簡併計算</a:t>
            </a:r>
          </a:p>
        </p:txBody>
      </p:sp>
      <p:pic>
        <p:nvPicPr>
          <p:cNvPr id="3" name="Picture 2">
            <a:extLst>
              <a:ext uri="{FF2B5EF4-FFF2-40B4-BE49-F238E27FC236}">
                <a16:creationId xmlns:a16="http://schemas.microsoft.com/office/drawing/2014/main" id="{98C8F69B-0ED9-F965-8E7C-153D999992DD}"/>
              </a:ext>
            </a:extLst>
          </p:cNvPr>
          <p:cNvPicPr>
            <a:picLocks noChangeAspect="1"/>
          </p:cNvPicPr>
          <p:nvPr/>
        </p:nvPicPr>
        <p:blipFill rotWithShape="1">
          <a:blip r:embed="rId2"/>
          <a:srcRect b="43989"/>
          <a:stretch/>
        </p:blipFill>
        <p:spPr>
          <a:xfrm>
            <a:off x="1539762" y="2311142"/>
            <a:ext cx="6488622" cy="4357458"/>
          </a:xfrm>
          <a:prstGeom prst="rect">
            <a:avLst/>
          </a:prstGeom>
        </p:spPr>
      </p:pic>
      <p:pic>
        <p:nvPicPr>
          <p:cNvPr id="4" name="Picture 3">
            <a:extLst>
              <a:ext uri="{FF2B5EF4-FFF2-40B4-BE49-F238E27FC236}">
                <a16:creationId xmlns:a16="http://schemas.microsoft.com/office/drawing/2014/main" id="{F92ACD0C-AF20-81F2-15BA-6F549A262B73}"/>
              </a:ext>
            </a:extLst>
          </p:cNvPr>
          <p:cNvPicPr>
            <a:picLocks noChangeAspect="1"/>
          </p:cNvPicPr>
          <p:nvPr/>
        </p:nvPicPr>
        <p:blipFill>
          <a:blip r:embed="rId3"/>
          <a:stretch>
            <a:fillRect/>
          </a:stretch>
        </p:blipFill>
        <p:spPr>
          <a:xfrm>
            <a:off x="1539762" y="657527"/>
            <a:ext cx="4229985" cy="1656184"/>
          </a:xfrm>
          <a:prstGeom prst="rect">
            <a:avLst/>
          </a:prstGeom>
        </p:spPr>
      </p:pic>
    </p:spTree>
    <p:extLst>
      <p:ext uri="{BB962C8B-B14F-4D97-AF65-F5344CB8AC3E}">
        <p14:creationId xmlns:p14="http://schemas.microsoft.com/office/powerpoint/2010/main" val="2135944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B547D-C29F-4D92-424A-846D7C2299A4}"/>
              </a:ext>
            </a:extLst>
          </p:cNvPr>
          <p:cNvPicPr>
            <a:picLocks noChangeAspect="1"/>
          </p:cNvPicPr>
          <p:nvPr/>
        </p:nvPicPr>
        <p:blipFill>
          <a:blip r:embed="rId2"/>
          <a:stretch>
            <a:fillRect/>
          </a:stretch>
        </p:blipFill>
        <p:spPr>
          <a:xfrm>
            <a:off x="1275612" y="3526052"/>
            <a:ext cx="6365968" cy="3071300"/>
          </a:xfrm>
          <a:prstGeom prst="rect">
            <a:avLst/>
          </a:prstGeom>
        </p:spPr>
      </p:pic>
      <p:pic>
        <p:nvPicPr>
          <p:cNvPr id="3" name="Picture 2">
            <a:extLst>
              <a:ext uri="{FF2B5EF4-FFF2-40B4-BE49-F238E27FC236}">
                <a16:creationId xmlns:a16="http://schemas.microsoft.com/office/drawing/2014/main" id="{CB6FEDEC-AF48-5CB9-0274-6B3CE619FF92}"/>
              </a:ext>
            </a:extLst>
          </p:cNvPr>
          <p:cNvPicPr>
            <a:picLocks noChangeAspect="1"/>
          </p:cNvPicPr>
          <p:nvPr/>
        </p:nvPicPr>
        <p:blipFill rotWithShape="1">
          <a:blip r:embed="rId3"/>
          <a:srcRect t="56011"/>
          <a:stretch/>
        </p:blipFill>
        <p:spPr>
          <a:xfrm>
            <a:off x="1275612" y="175222"/>
            <a:ext cx="6353391" cy="3350830"/>
          </a:xfrm>
          <a:prstGeom prst="rect">
            <a:avLst/>
          </a:prstGeom>
        </p:spPr>
      </p:pic>
    </p:spTree>
    <p:extLst>
      <p:ext uri="{BB962C8B-B14F-4D97-AF65-F5344CB8AC3E}">
        <p14:creationId xmlns:p14="http://schemas.microsoft.com/office/powerpoint/2010/main" val="3334670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F954E-2E04-DF36-45A4-860D11B249F8}"/>
              </a:ext>
            </a:extLst>
          </p:cNvPr>
          <p:cNvSpPr txBox="1"/>
          <p:nvPr/>
        </p:nvSpPr>
        <p:spPr bwMode="auto">
          <a:xfrm>
            <a:off x="3275856" y="2348880"/>
            <a:ext cx="2736304" cy="369332"/>
          </a:xfrm>
          <a:prstGeom prst="rect">
            <a:avLst/>
          </a:prstGeom>
          <a:noFill/>
          <a:ln w="9525">
            <a:noFill/>
            <a:miter lim="800000"/>
            <a:headEnd/>
            <a:tailEnd/>
          </a:ln>
        </p:spPr>
        <p:txBody>
          <a:bodyPr wrap="square">
            <a:spAutoFit/>
          </a:bodyPr>
          <a:lstStyle/>
          <a:p>
            <a:r>
              <a:rPr lang="en-GB" dirty="0">
                <a:solidFill>
                  <a:srgbClr val="FF0000"/>
                </a:solidFill>
                <a:latin typeface="Times New Roman" pitchFamily="18" charset="0"/>
                <a:cs typeface="Times New Roman" pitchFamily="18" charset="0"/>
              </a:rPr>
              <a:t>T</a:t>
            </a:r>
            <a:r>
              <a:rPr lang="en-TW" dirty="0">
                <a:solidFill>
                  <a:srgbClr val="FF0000"/>
                </a:solidFill>
                <a:latin typeface="Times New Roman" pitchFamily="18" charset="0"/>
                <a:cs typeface="Times New Roman" pitchFamily="18" charset="0"/>
              </a:rPr>
              <a:t>ight </a:t>
            </a:r>
            <a:r>
              <a:rPr lang="en-TW">
                <a:solidFill>
                  <a:srgbClr val="FF0000"/>
                </a:solidFill>
                <a:latin typeface="Times New Roman" pitchFamily="18" charset="0"/>
                <a:cs typeface="Times New Roman" pitchFamily="18" charset="0"/>
              </a:rPr>
              <a:t>Binding Model</a:t>
            </a:r>
            <a:r>
              <a:rPr lang="zh-TW" altLang="en-US" dirty="0">
                <a:solidFill>
                  <a:srgbClr val="FF0000"/>
                </a:solidFill>
                <a:latin typeface="Times New Roman" pitchFamily="18" charset="0"/>
                <a:cs typeface="Times New Roman" pitchFamily="18" charset="0"/>
              </a:rPr>
              <a:t> 參考</a:t>
            </a:r>
            <a:endParaRPr lang="en-TW" dirty="0">
              <a:solidFill>
                <a:srgbClr val="FF0000"/>
              </a:solidFill>
            </a:endParaRPr>
          </a:p>
        </p:txBody>
      </p:sp>
    </p:spTree>
    <p:extLst>
      <p:ext uri="{BB962C8B-B14F-4D97-AF65-F5344CB8AC3E}">
        <p14:creationId xmlns:p14="http://schemas.microsoft.com/office/powerpoint/2010/main" val="2247100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DA5AB-2F99-1505-09E3-B3EB54D69BBA}"/>
              </a:ext>
            </a:extLst>
          </p:cNvPr>
          <p:cNvPicPr>
            <a:picLocks noChangeAspect="1"/>
          </p:cNvPicPr>
          <p:nvPr/>
        </p:nvPicPr>
        <p:blipFill>
          <a:blip r:embed="rId2"/>
          <a:stretch>
            <a:fillRect/>
          </a:stretch>
        </p:blipFill>
        <p:spPr>
          <a:xfrm>
            <a:off x="818550" y="504649"/>
            <a:ext cx="4608512" cy="37946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1FDFDFE-5F4F-B0AE-362E-A6D50877601B}"/>
                  </a:ext>
                </a:extLst>
              </p:cNvPr>
              <p:cNvSpPr txBox="1"/>
              <p:nvPr/>
            </p:nvSpPr>
            <p:spPr bwMode="auto">
              <a:xfrm>
                <a:off x="1970678" y="3102453"/>
                <a:ext cx="341953"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81FDFDFE-5F4F-B0AE-362E-A6D50877601B}"/>
                  </a:ext>
                </a:extLst>
              </p:cNvPr>
              <p:cNvSpPr txBox="1">
                <a:spLocks noRot="1" noChangeAspect="1" noMove="1" noResize="1" noEditPoints="1" noAdjustHandles="1" noChangeArrowheads="1" noChangeShapeType="1" noTextEdit="1"/>
              </p:cNvSpPr>
              <p:nvPr/>
            </p:nvSpPr>
            <p:spPr bwMode="auto">
              <a:xfrm>
                <a:off x="1970678" y="3102453"/>
                <a:ext cx="341953" cy="276999"/>
              </a:xfrm>
              <a:prstGeom prst="rect">
                <a:avLst/>
              </a:prstGeom>
              <a:blipFill>
                <a:blip r:embed="rId3"/>
                <a:stretch>
                  <a:fillRect l="-111111" t="-168182" r="-88889"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B35DB3-D39F-49C3-D8AC-3C816A798218}"/>
                  </a:ext>
                </a:extLst>
              </p:cNvPr>
              <p:cNvSpPr txBox="1"/>
              <p:nvPr/>
            </p:nvSpPr>
            <p:spPr bwMode="auto">
              <a:xfrm>
                <a:off x="2780853" y="3102452"/>
                <a:ext cx="341952"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32B35DB3-D39F-49C3-D8AC-3C816A798218}"/>
                  </a:ext>
                </a:extLst>
              </p:cNvPr>
              <p:cNvSpPr txBox="1">
                <a:spLocks noRot="1" noChangeAspect="1" noMove="1" noResize="1" noEditPoints="1" noAdjustHandles="1" noChangeArrowheads="1" noChangeShapeType="1" noTextEdit="1"/>
              </p:cNvSpPr>
              <p:nvPr/>
            </p:nvSpPr>
            <p:spPr bwMode="auto">
              <a:xfrm>
                <a:off x="2780853" y="3102452"/>
                <a:ext cx="341952" cy="276999"/>
              </a:xfrm>
              <a:prstGeom prst="rect">
                <a:avLst/>
              </a:prstGeom>
              <a:blipFill>
                <a:blip r:embed="rId4"/>
                <a:stretch>
                  <a:fillRect l="-103571" t="-168182" r="-85714"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39EE90-556B-9A76-F30B-321FCA63ED63}"/>
                  </a:ext>
                </a:extLst>
              </p:cNvPr>
              <p:cNvSpPr txBox="1"/>
              <p:nvPr/>
            </p:nvSpPr>
            <p:spPr bwMode="auto">
              <a:xfrm>
                <a:off x="4235654" y="3099881"/>
                <a:ext cx="387670"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𝑁</m:t>
                              </m:r>
                            </m:e>
                          </m:d>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D939EE90-556B-9A76-F30B-321FCA63ED63}"/>
                  </a:ext>
                </a:extLst>
              </p:cNvPr>
              <p:cNvSpPr txBox="1">
                <a:spLocks noRot="1" noChangeAspect="1" noMove="1" noResize="1" noEditPoints="1" noAdjustHandles="1" noChangeArrowheads="1" noChangeShapeType="1" noTextEdit="1"/>
              </p:cNvSpPr>
              <p:nvPr/>
            </p:nvSpPr>
            <p:spPr bwMode="auto">
              <a:xfrm>
                <a:off x="4235654" y="3099881"/>
                <a:ext cx="387670" cy="276999"/>
              </a:xfrm>
              <a:prstGeom prst="rect">
                <a:avLst/>
              </a:prstGeom>
              <a:blipFill>
                <a:blip r:embed="rId5"/>
                <a:stretch>
                  <a:fillRect l="-96774" t="-172727" r="-77419"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FE8CB0-D2BA-1CEE-AF5F-5F14D56CF9E2}"/>
                  </a:ext>
                </a:extLst>
              </p:cNvPr>
              <p:cNvSpPr txBox="1"/>
              <p:nvPr/>
            </p:nvSpPr>
            <p:spPr bwMode="auto">
              <a:xfrm>
                <a:off x="3309756" y="3099880"/>
                <a:ext cx="810799"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e>
                          </m:d>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7BFE8CB0-D2BA-1CEE-AF5F-5F14D56CF9E2}"/>
                  </a:ext>
                </a:extLst>
              </p:cNvPr>
              <p:cNvSpPr txBox="1">
                <a:spLocks noRot="1" noChangeAspect="1" noMove="1" noResize="1" noEditPoints="1" noAdjustHandles="1" noChangeArrowheads="1" noChangeShapeType="1" noTextEdit="1"/>
              </p:cNvSpPr>
              <p:nvPr/>
            </p:nvSpPr>
            <p:spPr bwMode="auto">
              <a:xfrm>
                <a:off x="3309756" y="3099880"/>
                <a:ext cx="810799" cy="276999"/>
              </a:xfrm>
              <a:prstGeom prst="rect">
                <a:avLst/>
              </a:prstGeom>
              <a:blipFill>
                <a:blip r:embed="rId6"/>
                <a:stretch>
                  <a:fillRect l="-46154" t="-172727" r="-35385" b="-24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0CE96B-738A-EB05-39C6-68696B3AD375}"/>
                  </a:ext>
                </a:extLst>
              </p:cNvPr>
              <p:cNvSpPr txBox="1"/>
              <p:nvPr/>
            </p:nvSpPr>
            <p:spPr bwMode="auto">
              <a:xfrm>
                <a:off x="803920" y="4389947"/>
                <a:ext cx="525658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將第</a:t>
                </a:r>
                <a14:m>
                  <m:oMath xmlns:m="http://schemas.openxmlformats.org/officeDocument/2006/math">
                    <m:r>
                      <a:rPr lang="en-US" altLang="zh-TW" i="1">
                        <a:latin typeface="Cambria Math" panose="02040503050406030204" pitchFamily="18" charset="0"/>
                        <a:ea typeface="Cambria Math" panose="02040503050406030204" pitchFamily="18" charset="0"/>
                      </a:rPr>
                      <m:t>𝑗</m:t>
                    </m:r>
                  </m:oMath>
                </a14:m>
                <a:r>
                  <a:rPr lang="en-GB" dirty="0">
                    <a:latin typeface="Times New Roman" pitchFamily="18" charset="0"/>
                    <a:cs typeface="Times New Roman" pitchFamily="18" charset="0"/>
                  </a:rPr>
                  <a:t>個原子內的某一特定能態(例如3s) </a:t>
                </a:r>
                <a:r>
                  <a:rPr lang="en-GB" dirty="0" err="1">
                    <a:latin typeface="Times New Roman" pitchFamily="18" charset="0"/>
                    <a:cs typeface="Times New Roman" pitchFamily="18" charset="0"/>
                  </a:rPr>
                  <a:t>標為</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oMath>
                </a14:m>
                <a:r>
                  <a:rPr lang="en-TW"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680CE96B-738A-EB05-39C6-68696B3AD375}"/>
                  </a:ext>
                </a:extLst>
              </p:cNvPr>
              <p:cNvSpPr txBox="1">
                <a:spLocks noRot="1" noChangeAspect="1" noMove="1" noResize="1" noEditPoints="1" noAdjustHandles="1" noChangeArrowheads="1" noChangeShapeType="1" noTextEdit="1"/>
              </p:cNvSpPr>
              <p:nvPr/>
            </p:nvSpPr>
            <p:spPr bwMode="auto">
              <a:xfrm>
                <a:off x="803920" y="4389947"/>
                <a:ext cx="5256584" cy="369332"/>
              </a:xfrm>
              <a:prstGeom prst="rect">
                <a:avLst/>
              </a:prstGeom>
              <a:blipFill>
                <a:blip r:embed="rId7"/>
                <a:stretch>
                  <a:fillRect l="-964" t="-110000" b="-166667"/>
                </a:stretch>
              </a:blipFill>
              <a:ln w="9525">
                <a:noFill/>
                <a:miter lim="800000"/>
                <a:headEnd/>
                <a:tailEnd/>
              </a:ln>
            </p:spPr>
            <p:txBody>
              <a:bodyPr/>
              <a:lstStyle/>
              <a:p>
                <a:r>
                  <a:rPr lang="en-TW">
                    <a:noFill/>
                  </a:rPr>
                  <a:t> </a:t>
                </a:r>
              </a:p>
            </p:txBody>
          </p:sp>
        </mc:Fallback>
      </mc:AlternateContent>
      <p:sp>
        <p:nvSpPr>
          <p:cNvPr id="8" name="Rectangle 7">
            <a:extLst>
              <a:ext uri="{FF2B5EF4-FFF2-40B4-BE49-F238E27FC236}">
                <a16:creationId xmlns:a16="http://schemas.microsoft.com/office/drawing/2014/main" id="{A2AF7BC8-66F0-F133-78FB-62A3FCE471C5}"/>
              </a:ext>
            </a:extLst>
          </p:cNvPr>
          <p:cNvSpPr/>
          <p:nvPr/>
        </p:nvSpPr>
        <p:spPr>
          <a:xfrm>
            <a:off x="814215" y="5182523"/>
            <a:ext cx="7992888" cy="369332"/>
          </a:xfrm>
          <a:prstGeom prst="rect">
            <a:avLst/>
          </a:prstGeom>
        </p:spPr>
        <p:txBody>
          <a:bodyPr wrap="square">
            <a:spAutoFit/>
          </a:bodyPr>
          <a:lstStyle/>
          <a:p>
            <a:r>
              <a:rPr lang="en-TW" sz="1800" dirty="0"/>
              <a:t>如果原子足夠靠近，</a:t>
            </a:r>
            <a:r>
              <a:rPr lang="en-TW" dirty="0"/>
              <a:t>一個</a:t>
            </a:r>
            <a:r>
              <a:rPr lang="en-TW" sz="1800" dirty="0"/>
              <a:t>原子的電子會感受到旁邊原子的位能</a:t>
            </a:r>
            <a:r>
              <a:rPr lang="en-US" sz="1800" dirty="0"/>
              <a:t>。</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02FFB14-6F58-D468-C1BA-967A1BAA44CA}"/>
                  </a:ext>
                </a:extLst>
              </p:cNvPr>
              <p:cNvSpPr/>
              <p:nvPr/>
            </p:nvSpPr>
            <p:spPr>
              <a:xfrm>
                <a:off x="799585" y="5577167"/>
                <a:ext cx="7040230" cy="369332"/>
              </a:xfrm>
              <a:prstGeom prst="rect">
                <a:avLst/>
              </a:prstGeom>
            </p:spPr>
            <p:txBody>
              <a:bodyPr wrap="square">
                <a:spAutoFit/>
              </a:bodyPr>
              <a:lstStyle/>
              <a:p>
                <a:r>
                  <a:rPr lang="zh-TW" altLang="en-US" dirty="0"/>
                  <a:t>於是第</a:t>
                </a:r>
                <a14:m>
                  <m:oMath xmlns:m="http://schemas.openxmlformats.org/officeDocument/2006/math">
                    <m:r>
                      <a:rPr lang="en-US" altLang="zh-TW" i="1">
                        <a:latin typeface="Cambria Math" panose="02040503050406030204" pitchFamily="18" charset="0"/>
                        <a:ea typeface="Cambria Math" panose="02040503050406030204" pitchFamily="18" charset="0"/>
                      </a:rPr>
                      <m:t>𝑗</m:t>
                    </m:r>
                  </m:oMath>
                </a14:m>
                <a:r>
                  <a:rPr lang="zh-TW" altLang="en-US" dirty="0"/>
                  <a:t>個原子的位能可以同時影響</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r>
                      <a:rPr lang="zh-TW" altLang="en-US"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e>
                        </m:d>
                      </m:e>
                    </m:d>
                    <m:r>
                      <a:rPr lang="zh-TW" altLang="en-US"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1</m:t>
                            </m:r>
                          </m:e>
                        </m:d>
                      </m:e>
                    </m:d>
                  </m:oMath>
                </a14:m>
                <a:r>
                  <a:rPr lang="en-TW" sz="1800" dirty="0"/>
                  <a:t>。</a:t>
                </a:r>
                <a:endParaRPr lang="en-US" dirty="0"/>
              </a:p>
            </p:txBody>
          </p:sp>
        </mc:Choice>
        <mc:Fallback xmlns="">
          <p:sp>
            <p:nvSpPr>
              <p:cNvPr id="9" name="Rectangle 8">
                <a:extLst>
                  <a:ext uri="{FF2B5EF4-FFF2-40B4-BE49-F238E27FC236}">
                    <a16:creationId xmlns:a16="http://schemas.microsoft.com/office/drawing/2014/main" id="{702FFB14-6F58-D468-C1BA-967A1BAA44CA}"/>
                  </a:ext>
                </a:extLst>
              </p:cNvPr>
              <p:cNvSpPr>
                <a:spLocks noRot="1" noChangeAspect="1" noMove="1" noResize="1" noEditPoints="1" noAdjustHandles="1" noChangeArrowheads="1" noChangeShapeType="1" noTextEdit="1"/>
              </p:cNvSpPr>
              <p:nvPr/>
            </p:nvSpPr>
            <p:spPr>
              <a:xfrm>
                <a:off x="799585" y="5577167"/>
                <a:ext cx="7040230" cy="369332"/>
              </a:xfrm>
              <a:prstGeom prst="rect">
                <a:avLst/>
              </a:prstGeom>
              <a:blipFill>
                <a:blip r:embed="rId8"/>
                <a:stretch>
                  <a:fillRect l="-540" t="-113333" b="-166667"/>
                </a:stretch>
              </a:blipFill>
            </p:spPr>
            <p:txBody>
              <a:bodyPr/>
              <a:lstStyle/>
              <a:p>
                <a:r>
                  <a:rPr lang="en-TW">
                    <a:noFill/>
                  </a:rPr>
                  <a:t> </a:t>
                </a:r>
              </a:p>
            </p:txBody>
          </p:sp>
        </mc:Fallback>
      </mc:AlternateContent>
      <p:pic>
        <p:nvPicPr>
          <p:cNvPr id="10" name="Picture 9">
            <a:extLst>
              <a:ext uri="{FF2B5EF4-FFF2-40B4-BE49-F238E27FC236}">
                <a16:creationId xmlns:a16="http://schemas.microsoft.com/office/drawing/2014/main" id="{297F2F88-0245-DE42-DD0E-2509420106B5}"/>
              </a:ext>
            </a:extLst>
          </p:cNvPr>
          <p:cNvPicPr>
            <a:picLocks noChangeAspect="1"/>
          </p:cNvPicPr>
          <p:nvPr/>
        </p:nvPicPr>
        <p:blipFill>
          <a:blip r:embed="rId9"/>
          <a:stretch>
            <a:fillRect/>
          </a:stretch>
        </p:blipFill>
        <p:spPr>
          <a:xfrm>
            <a:off x="5468761" y="3181737"/>
            <a:ext cx="2286000" cy="1117600"/>
          </a:xfrm>
          <a:prstGeom prst="rect">
            <a:avLst/>
          </a:prstGeom>
        </p:spPr>
      </p:pic>
      <p:sp>
        <p:nvSpPr>
          <p:cNvPr id="11" name="TextBox 10">
            <a:extLst>
              <a:ext uri="{FF2B5EF4-FFF2-40B4-BE49-F238E27FC236}">
                <a16:creationId xmlns:a16="http://schemas.microsoft.com/office/drawing/2014/main" id="{03552093-F0B0-0BF1-5189-EB4FBC4D5704}"/>
              </a:ext>
            </a:extLst>
          </p:cNvPr>
          <p:cNvSpPr txBox="1"/>
          <p:nvPr/>
        </p:nvSpPr>
        <p:spPr bwMode="auto">
          <a:xfrm>
            <a:off x="798204" y="6387687"/>
            <a:ext cx="76182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而未微擾前，這些態是同一能階，能量相等，所以這是簡併下微擾。</a:t>
            </a:r>
          </a:p>
        </p:txBody>
      </p:sp>
      <p:sp>
        <p:nvSpPr>
          <p:cNvPr id="12" name="TextBox 11">
            <a:extLst>
              <a:ext uri="{FF2B5EF4-FFF2-40B4-BE49-F238E27FC236}">
                <a16:creationId xmlns:a16="http://schemas.microsoft.com/office/drawing/2014/main" id="{070F21DD-1253-7328-CD9E-6ECA9C2512AC}"/>
              </a:ext>
            </a:extLst>
          </p:cNvPr>
          <p:cNvSpPr txBox="1"/>
          <p:nvPr/>
        </p:nvSpPr>
        <p:spPr bwMode="auto">
          <a:xfrm>
            <a:off x="4713224" y="1800684"/>
            <a:ext cx="3126591"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這需要T</a:t>
            </a:r>
            <a:r>
              <a:rPr lang="en-TW" dirty="0">
                <a:latin typeface="Times New Roman" pitchFamily="18" charset="0"/>
                <a:cs typeface="Times New Roman" pitchFamily="18" charset="0"/>
              </a:rPr>
              <a:t>ight Binding Model。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22A530-F39F-D952-D587-1472C1D014B6}"/>
                  </a:ext>
                </a:extLst>
              </p:cNvPr>
              <p:cNvSpPr txBox="1"/>
              <p:nvPr/>
            </p:nvSpPr>
            <p:spPr bwMode="auto">
              <a:xfrm>
                <a:off x="805348" y="4800497"/>
                <a:ext cx="765508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每一個原子內都有此能態</a:t>
                </a:r>
                <a:r>
                  <a:rPr lang="en-GB" dirty="0">
                    <a:latin typeface="Times New Roman" pitchFamily="18" charset="0"/>
                    <a:cs typeface="Times New Roman" pitchFamily="18" charset="0"/>
                  </a:rPr>
                  <a:t>(例如3s) </a:t>
                </a:r>
                <a:r>
                  <a:rPr lang="en-TW" dirty="0">
                    <a:latin typeface="Times New Roman" pitchFamily="18" charset="0"/>
                    <a:cs typeface="Times New Roman" pitchFamily="18" charset="0"/>
                  </a:rPr>
                  <a:t>，因此共有</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個狀態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𝑗</m:t>
                    </m:r>
                    <m:r>
                      <a:rPr lang="en-US" altLang="zh-TW" i="1">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𝑁</m:t>
                    </m:r>
                  </m:oMath>
                </a14:m>
                <a:r>
                  <a:rPr lang="en-TW" dirty="0">
                    <a:latin typeface="Times New Roman" pitchFamily="18" charset="0"/>
                    <a:cs typeface="Times New Roman" pitchFamily="18" charset="0"/>
                  </a:rPr>
                  <a:t>。</a:t>
                </a:r>
              </a:p>
            </p:txBody>
          </p:sp>
        </mc:Choice>
        <mc:Fallback xmlns="">
          <p:sp>
            <p:nvSpPr>
              <p:cNvPr id="13" name="TextBox 12">
                <a:extLst>
                  <a:ext uri="{FF2B5EF4-FFF2-40B4-BE49-F238E27FC236}">
                    <a16:creationId xmlns:a16="http://schemas.microsoft.com/office/drawing/2014/main" id="{0F22A530-F39F-D952-D587-1472C1D014B6}"/>
                  </a:ext>
                </a:extLst>
              </p:cNvPr>
              <p:cNvSpPr txBox="1">
                <a:spLocks noRot="1" noChangeAspect="1" noMove="1" noResize="1" noEditPoints="1" noAdjustHandles="1" noChangeArrowheads="1" noChangeShapeType="1" noTextEdit="1"/>
              </p:cNvSpPr>
              <p:nvPr/>
            </p:nvSpPr>
            <p:spPr bwMode="auto">
              <a:xfrm>
                <a:off x="805348" y="4800497"/>
                <a:ext cx="7655084" cy="369332"/>
              </a:xfrm>
              <a:prstGeom prst="rect">
                <a:avLst/>
              </a:prstGeom>
              <a:blipFill>
                <a:blip r:embed="rId10"/>
                <a:stretch>
                  <a:fillRect l="-662" t="-106452" b="-158065"/>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4320F305-BA14-7348-7CED-0D53D4E07634}"/>
              </a:ext>
            </a:extLst>
          </p:cNvPr>
          <p:cNvSpPr txBox="1"/>
          <p:nvPr/>
        </p:nvSpPr>
        <p:spPr bwMode="auto">
          <a:xfrm>
            <a:off x="5496272" y="512717"/>
            <a:ext cx="288032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Nearly Free Electron Model</a:t>
            </a:r>
          </a:p>
        </p:txBody>
      </p:sp>
      <p:sp>
        <p:nvSpPr>
          <p:cNvPr id="15" name="TextBox 14">
            <a:extLst>
              <a:ext uri="{FF2B5EF4-FFF2-40B4-BE49-F238E27FC236}">
                <a16:creationId xmlns:a16="http://schemas.microsoft.com/office/drawing/2014/main" id="{B48EC055-6E28-412A-A789-97A3B51FF66F}"/>
              </a:ext>
            </a:extLst>
          </p:cNvPr>
          <p:cNvSpPr txBox="1"/>
          <p:nvPr/>
        </p:nvSpPr>
        <p:spPr bwMode="auto">
          <a:xfrm>
            <a:off x="4713224" y="947963"/>
            <a:ext cx="302433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很簡單的解出能帶結構</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2CDACD50-745F-A5DD-3FCA-908F04746A11}"/>
              </a:ext>
            </a:extLst>
          </p:cNvPr>
          <p:cNvSpPr txBox="1"/>
          <p:nvPr/>
        </p:nvSpPr>
        <p:spPr bwMode="auto">
          <a:xfrm>
            <a:off x="4713224" y="1407905"/>
            <a:ext cx="43293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但無法說明為何不同元素導電度的差異。</a:t>
            </a:r>
          </a:p>
        </p:txBody>
      </p:sp>
      <p:sp>
        <p:nvSpPr>
          <p:cNvPr id="17" name="TextBox 16">
            <a:extLst>
              <a:ext uri="{FF2B5EF4-FFF2-40B4-BE49-F238E27FC236}">
                <a16:creationId xmlns:a16="http://schemas.microsoft.com/office/drawing/2014/main" id="{93C6387B-5A3A-70DD-2375-1B689BA717EF}"/>
              </a:ext>
            </a:extLst>
          </p:cNvPr>
          <p:cNvSpPr txBox="1"/>
          <p:nvPr/>
        </p:nvSpPr>
        <p:spPr bwMode="auto">
          <a:xfrm>
            <a:off x="3900264" y="2664634"/>
            <a:ext cx="504056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後者保留了全球化的電子與家的聯繫、在地性！</a:t>
            </a:r>
          </a:p>
        </p:txBody>
      </p:sp>
      <p:sp>
        <p:nvSpPr>
          <p:cNvPr id="18" name="TextBox 17">
            <a:extLst>
              <a:ext uri="{FF2B5EF4-FFF2-40B4-BE49-F238E27FC236}">
                <a16:creationId xmlns:a16="http://schemas.microsoft.com/office/drawing/2014/main" id="{85B60776-C128-04C6-4D33-6A72BBDF3456}"/>
              </a:ext>
            </a:extLst>
          </p:cNvPr>
          <p:cNvSpPr txBox="1"/>
          <p:nvPr/>
        </p:nvSpPr>
        <p:spPr bwMode="auto">
          <a:xfrm>
            <a:off x="4713224" y="2229387"/>
            <a:ext cx="37325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前者直接由全球化的電子出發。</a:t>
            </a:r>
          </a:p>
        </p:txBody>
      </p:sp>
      <p:sp>
        <p:nvSpPr>
          <p:cNvPr id="20" name="TextBox 19">
            <a:extLst>
              <a:ext uri="{FF2B5EF4-FFF2-40B4-BE49-F238E27FC236}">
                <a16:creationId xmlns:a16="http://schemas.microsoft.com/office/drawing/2014/main" id="{741C72E4-3594-452A-D146-01677EB7ECB0}"/>
              </a:ext>
            </a:extLst>
          </p:cNvPr>
          <p:cNvSpPr txBox="1"/>
          <p:nvPr/>
        </p:nvSpPr>
        <p:spPr bwMode="auto">
          <a:xfrm>
            <a:off x="2905371" y="123594"/>
            <a:ext cx="2430368" cy="369332"/>
          </a:xfrm>
          <a:prstGeom prst="rect">
            <a:avLst/>
          </a:prstGeom>
          <a:noFill/>
          <a:ln w="9525">
            <a:noFill/>
            <a:miter lim="800000"/>
            <a:headEnd/>
            <a:tailEnd/>
          </a:ln>
        </p:spPr>
        <p:txBody>
          <a:bodyPr wrap="square">
            <a:spAutoFit/>
          </a:bodyPr>
          <a:lstStyle/>
          <a:p>
            <a:r>
              <a:rPr lang="en-GB" dirty="0">
                <a:solidFill>
                  <a:srgbClr val="FF0000"/>
                </a:solidFill>
                <a:latin typeface="Times New Roman" pitchFamily="18" charset="0"/>
                <a:cs typeface="Times New Roman" pitchFamily="18" charset="0"/>
              </a:rPr>
              <a:t>T</a:t>
            </a:r>
            <a:r>
              <a:rPr lang="en-TW" dirty="0">
                <a:solidFill>
                  <a:srgbClr val="FF0000"/>
                </a:solidFill>
                <a:latin typeface="Times New Roman" pitchFamily="18" charset="0"/>
                <a:cs typeface="Times New Roman" pitchFamily="18" charset="0"/>
              </a:rPr>
              <a:t>ight Binding Model</a:t>
            </a:r>
            <a:endParaRPr lang="en-TW" dirty="0">
              <a:solidFill>
                <a:srgbClr val="FF0000"/>
              </a:solidFill>
            </a:endParaRPr>
          </a:p>
        </p:txBody>
      </p:sp>
      <p:sp>
        <p:nvSpPr>
          <p:cNvPr id="19" name="Rectangle 18">
            <a:extLst>
              <a:ext uri="{FF2B5EF4-FFF2-40B4-BE49-F238E27FC236}">
                <a16:creationId xmlns:a16="http://schemas.microsoft.com/office/drawing/2014/main" id="{BDEE5E62-C913-F41C-52D0-C86EAFE715B6}"/>
              </a:ext>
            </a:extLst>
          </p:cNvPr>
          <p:cNvSpPr/>
          <p:nvPr/>
        </p:nvSpPr>
        <p:spPr>
          <a:xfrm>
            <a:off x="783419" y="5984019"/>
            <a:ext cx="7056396" cy="369332"/>
          </a:xfrm>
          <a:prstGeom prst="rect">
            <a:avLst/>
          </a:prstGeom>
        </p:spPr>
        <p:txBody>
          <a:bodyPr wrap="square">
            <a:spAutoFit/>
          </a:bodyPr>
          <a:lstStyle/>
          <a:p>
            <a:r>
              <a:rPr lang="en-TW" dirty="0"/>
              <a:t>此位能應可以微擾處理。</a:t>
            </a:r>
            <a:endParaRPr lang="en-US" dirty="0"/>
          </a:p>
        </p:txBody>
      </p:sp>
    </p:spTree>
    <p:extLst>
      <p:ext uri="{BB962C8B-B14F-4D97-AF65-F5344CB8AC3E}">
        <p14:creationId xmlns:p14="http://schemas.microsoft.com/office/powerpoint/2010/main" val="6479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rotWithShape="1">
          <a:blip r:embed="rId2"/>
          <a:srcRect b="59413"/>
          <a:stretch/>
        </p:blipFill>
        <p:spPr>
          <a:xfrm>
            <a:off x="1066924" y="1556792"/>
            <a:ext cx="7442200" cy="2376264"/>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1075065" y="927592"/>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684383" y="922076"/>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971600" y="2276872"/>
            <a:ext cx="770485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6DBA0D35-C980-A0CF-2DC8-75B3955FF37C}"/>
              </a:ext>
            </a:extLst>
          </p:cNvPr>
          <p:cNvSpPr txBox="1"/>
          <p:nvPr/>
        </p:nvSpPr>
        <p:spPr bwMode="auto">
          <a:xfrm>
            <a:off x="1475656" y="4303562"/>
            <a:ext cx="703346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若是完美的晶格，這樣的電子不會被反彈，而且自由自在</a:t>
            </a:r>
            <a:r>
              <a:rPr lang="en-US"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661D2548-4B9C-73FB-68AE-438CEE1FE36B}"/>
              </a:ext>
            </a:extLst>
          </p:cNvPr>
          <p:cNvSpPr txBox="1"/>
          <p:nvPr/>
        </p:nvSpPr>
        <p:spPr bwMode="auto">
          <a:xfrm>
            <a:off x="1475655" y="5144990"/>
            <a:ext cx="7033467"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這樣的全球化電子的容許能量落在一道道連續的能帶</a:t>
            </a:r>
            <a:r>
              <a:rPr lang="en-US" dirty="0">
                <a:latin typeface="Times New Roman" pitchFamily="18" charset="0"/>
                <a:cs typeface="Times New Roman" pitchFamily="18" charset="0"/>
              </a:rPr>
              <a:t> band。</a:t>
            </a:r>
          </a:p>
        </p:txBody>
      </p:sp>
      <p:sp>
        <p:nvSpPr>
          <p:cNvPr id="8" name="TextBox 7">
            <a:extLst>
              <a:ext uri="{FF2B5EF4-FFF2-40B4-BE49-F238E27FC236}">
                <a16:creationId xmlns:a16="http://schemas.microsoft.com/office/drawing/2014/main" id="{F47137B7-484C-6866-0D8A-338FC5F9A693}"/>
              </a:ext>
            </a:extLst>
          </p:cNvPr>
          <p:cNvSpPr txBox="1"/>
          <p:nvPr/>
        </p:nvSpPr>
        <p:spPr bwMode="auto">
          <a:xfrm>
            <a:off x="1475656" y="4724276"/>
            <a:ext cx="547260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晶格些許的不完美，可以視為雜質</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073893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73077-99EC-B5B7-C6EB-01513BC24C33}"/>
              </a:ext>
            </a:extLst>
          </p:cNvPr>
          <p:cNvSpPr txBox="1"/>
          <p:nvPr/>
        </p:nvSpPr>
        <p:spPr bwMode="auto">
          <a:xfrm>
            <a:off x="880394" y="169286"/>
            <a:ext cx="76182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而未微擾前，這些態是同一能階，能量相等，所以這是簡併下微擾。</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A86EA3-66F2-FCD3-083D-1138D4E34122}"/>
                  </a:ext>
                </a:extLst>
              </p:cNvPr>
              <p:cNvSpPr txBox="1"/>
              <p:nvPr/>
            </p:nvSpPr>
            <p:spPr bwMode="auto">
              <a:xfrm>
                <a:off x="888622" y="574390"/>
                <a:ext cx="784064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簡併態</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r>
                      <a:rPr lang="en-US" altLang="zh-TW" b="0" i="1" smtClean="0">
                        <a:latin typeface="Cambria Math" panose="02040503050406030204" pitchFamily="18" charset="0"/>
                        <a:ea typeface="Cambria Math" panose="02040503050406030204" pitchFamily="18" charset="0"/>
                      </a:rPr>
                      <m:t>𝑁</m:t>
                    </m:r>
                  </m:oMath>
                </a14:m>
                <a:r>
                  <a:rPr lang="en-TW" dirty="0">
                    <a:latin typeface="Times New Roman" pitchFamily="18" charset="0"/>
                    <a:cs typeface="Times New Roman" pitchFamily="18" charset="0"/>
                  </a:rPr>
                  <a:t>，數量為原子數</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。所以簡併空間是</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TW" dirty="0">
                    <a:latin typeface="Times New Roman" pitchFamily="18" charset="0"/>
                    <a:cs typeface="Times New Roman" pitchFamily="18" charset="0"/>
                  </a:rPr>
                  <a:t>所展開</a:t>
                </a:r>
                <a14:m>
                  <m:oMath xmlns:m="http://schemas.openxmlformats.org/officeDocument/2006/math">
                    <m:r>
                      <a:rPr lang="en-US" i="1">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維空間。</a:t>
                </a:r>
              </a:p>
            </p:txBody>
          </p:sp>
        </mc:Choice>
        <mc:Fallback xmlns="">
          <p:sp>
            <p:nvSpPr>
              <p:cNvPr id="3" name="TextBox 2">
                <a:extLst>
                  <a:ext uri="{FF2B5EF4-FFF2-40B4-BE49-F238E27FC236}">
                    <a16:creationId xmlns:a16="http://schemas.microsoft.com/office/drawing/2014/main" id="{E3A86EA3-66F2-FCD3-083D-1138D4E34122}"/>
                  </a:ext>
                </a:extLst>
              </p:cNvPr>
              <p:cNvSpPr txBox="1">
                <a:spLocks noRot="1" noChangeAspect="1" noMove="1" noResize="1" noEditPoints="1" noAdjustHandles="1" noChangeArrowheads="1" noChangeShapeType="1" noTextEdit="1"/>
              </p:cNvSpPr>
              <p:nvPr/>
            </p:nvSpPr>
            <p:spPr bwMode="auto">
              <a:xfrm>
                <a:off x="888622" y="574390"/>
                <a:ext cx="7840643" cy="369332"/>
              </a:xfrm>
              <a:prstGeom prst="rect">
                <a:avLst/>
              </a:prstGeom>
              <a:blipFill>
                <a:blip r:embed="rId2"/>
                <a:stretch>
                  <a:fillRect l="-809" t="-110000" b="-16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984B2E-0A0B-D367-3ED8-C9301657F0D7}"/>
                  </a:ext>
                </a:extLst>
              </p:cNvPr>
              <p:cNvSpPr txBox="1"/>
              <p:nvPr/>
            </p:nvSpPr>
            <p:spPr bwMode="auto">
              <a:xfrm>
                <a:off x="868518" y="1005437"/>
                <a:ext cx="662473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因此我們要解</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𝐻</m:t>
                        </m:r>
                      </m:e>
                      <m:sub>
                        <m:r>
                          <a:rPr lang="en-US" b="0" i="1" smtClean="0">
                            <a:latin typeface="Cambria Math" panose="02040503050406030204" pitchFamily="18" charset="0"/>
                            <a:cs typeface="Times New Roman" pitchFamily="18" charset="0"/>
                          </a:rPr>
                          <m:t>1</m:t>
                        </m:r>
                      </m:sub>
                    </m:sSub>
                  </m:oMath>
                </a14:m>
                <a:r>
                  <a:rPr lang="en-TW" dirty="0">
                    <a:latin typeface="Times New Roman" pitchFamily="18" charset="0"/>
                    <a:cs typeface="Times New Roman" pitchFamily="18" charset="0"/>
                  </a:rPr>
                  <a:t>矩陣</a:t>
                </a:r>
                <a14:m>
                  <m:oMath xmlns:m="http://schemas.openxmlformats.org/officeDocument/2006/math">
                    <m:r>
                      <a:rPr lang="en-US" b="0" i="1" dirty="0" smtClean="0">
                        <a:latin typeface="Cambria Math" panose="02040503050406030204" pitchFamily="18" charset="0"/>
                        <a:cs typeface="Times New Roman" pitchFamily="18" charset="0"/>
                      </a:rPr>
                      <m:t>𝑁</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的本徵問題：</a:t>
                </a:r>
              </a:p>
            </p:txBody>
          </p:sp>
        </mc:Choice>
        <mc:Fallback xmlns="">
          <p:sp>
            <p:nvSpPr>
              <p:cNvPr id="4" name="TextBox 3">
                <a:extLst>
                  <a:ext uri="{FF2B5EF4-FFF2-40B4-BE49-F238E27FC236}">
                    <a16:creationId xmlns:a16="http://schemas.microsoft.com/office/drawing/2014/main" id="{25984B2E-0A0B-D367-3ED8-C9301657F0D7}"/>
                  </a:ext>
                </a:extLst>
              </p:cNvPr>
              <p:cNvSpPr txBox="1">
                <a:spLocks noRot="1" noChangeAspect="1" noMove="1" noResize="1" noEditPoints="1" noAdjustHandles="1" noChangeArrowheads="1" noChangeShapeType="1" noTextEdit="1"/>
              </p:cNvSpPr>
              <p:nvPr/>
            </p:nvSpPr>
            <p:spPr bwMode="auto">
              <a:xfrm>
                <a:off x="868518" y="1005437"/>
                <a:ext cx="6624736" cy="369332"/>
              </a:xfrm>
              <a:prstGeom prst="rect">
                <a:avLst/>
              </a:prstGeom>
              <a:blipFill>
                <a:blip r:embed="rId3"/>
                <a:stretch>
                  <a:fillRect l="-766" t="-10000" b="-23333"/>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1A23B579-6E0B-7788-CA62-2A56E54FFF5F}"/>
              </a:ext>
            </a:extLst>
          </p:cNvPr>
          <p:cNvSpPr txBox="1"/>
          <p:nvPr/>
        </p:nvSpPr>
        <p:spPr bwMode="auto">
          <a:xfrm>
            <a:off x="888622" y="1656922"/>
            <a:ext cx="23762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設本徵態寫成：</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76A50F-8425-267A-E9D3-3C3440A46391}"/>
                  </a:ext>
                </a:extLst>
              </p:cNvPr>
              <p:cNvSpPr txBox="1"/>
              <p:nvPr/>
            </p:nvSpPr>
            <p:spPr bwMode="auto">
              <a:xfrm>
                <a:off x="2680594" y="1436477"/>
                <a:ext cx="819007" cy="81022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up>
                          <m:r>
                            <a:rPr lang="en-US" b="0" i="1" smtClean="0">
                              <a:latin typeface="Cambria Math" panose="02040503050406030204" pitchFamily="18" charset="0"/>
                              <a:cs typeface="Times New Roman" pitchFamily="18" charset="0"/>
                            </a:rPr>
                            <m:t>𝑁</m:t>
                          </m:r>
                        </m:sup>
                        <m:e>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e>
                      </m:nary>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4F76A50F-8425-267A-E9D3-3C3440A46391}"/>
                  </a:ext>
                </a:extLst>
              </p:cNvPr>
              <p:cNvSpPr txBox="1">
                <a:spLocks noRot="1" noChangeAspect="1" noMove="1" noResize="1" noEditPoints="1" noAdjustHandles="1" noChangeArrowheads="1" noChangeShapeType="1" noTextEdit="1"/>
              </p:cNvSpPr>
              <p:nvPr/>
            </p:nvSpPr>
            <p:spPr bwMode="auto">
              <a:xfrm>
                <a:off x="2680594" y="1436477"/>
                <a:ext cx="819007" cy="810222"/>
              </a:xfrm>
              <a:prstGeom prst="rect">
                <a:avLst/>
              </a:prstGeom>
              <a:blipFill>
                <a:blip r:embed="rId4"/>
                <a:stretch>
                  <a:fillRect l="-101538" t="-107692" r="-35385" b="-161538"/>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FB563549-451A-1005-B06A-BEBC2B5BBC47}"/>
              </a:ext>
            </a:extLst>
          </p:cNvPr>
          <p:cNvSpPr txBox="1"/>
          <p:nvPr/>
        </p:nvSpPr>
        <p:spPr bwMode="auto">
          <a:xfrm>
            <a:off x="3688706" y="1656922"/>
            <a:ext cx="18002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可表為行向量：</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B4DABE-734F-A47B-9F1E-574DAFF5BDD8}"/>
                  </a:ext>
                </a:extLst>
              </p:cNvPr>
              <p:cNvSpPr txBox="1"/>
              <p:nvPr/>
            </p:nvSpPr>
            <p:spPr bwMode="auto">
              <a:xfrm>
                <a:off x="5460128" y="1249406"/>
                <a:ext cx="648063"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smtClean="0">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1</m:t>
                                          </m:r>
                                        </m:sub>
                                      </m:sSub>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smtClean="0">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smtClean="0">
                                              <a:latin typeface="Cambria Math" panose="02040503050406030204" pitchFamily="18" charset="0"/>
                                              <a:cs typeface="Times New Roman" pitchFamily="18" charset="0"/>
                                            </a:rPr>
                                          </m:ctrlPr>
                                        </m:mPr>
                                        <m:mr>
                                          <m:e>
                                            <m:r>
                                              <m:rPr>
                                                <m:brk m:alnAt="7"/>
                                              </m:rPr>
                                              <a:rPr lang="en-TW" i="1" smtClean="0">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5EB4DABE-734F-A47B-9F1E-574DAFF5BDD8}"/>
                  </a:ext>
                </a:extLst>
              </p:cNvPr>
              <p:cNvSpPr txBox="1">
                <a:spLocks noRot="1" noChangeAspect="1" noMove="1" noResize="1" noEditPoints="1" noAdjustHandles="1" noChangeArrowheads="1" noChangeShapeType="1" noTextEdit="1"/>
              </p:cNvSpPr>
              <p:nvPr/>
            </p:nvSpPr>
            <p:spPr bwMode="auto">
              <a:xfrm>
                <a:off x="5460128" y="1249406"/>
                <a:ext cx="648063" cy="1315040"/>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75BAA0-8B86-C61C-ECFD-4D0E92D3F312}"/>
                  </a:ext>
                </a:extLst>
              </p:cNvPr>
              <p:cNvSpPr txBox="1"/>
              <p:nvPr/>
            </p:nvSpPr>
            <p:spPr bwMode="auto">
              <a:xfrm>
                <a:off x="1024410" y="2977597"/>
                <a:ext cx="1496692" cy="2993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𝑖𝑗</m:t>
                          </m:r>
                        </m:sub>
                      </m:sSub>
                      <m:r>
                        <a:rPr lang="en-US" b="0" i="1" smtClean="0">
                          <a:latin typeface="Cambria Math" panose="02040503050406030204" pitchFamily="18" charset="0"/>
                          <a:cs typeface="Times New Roman" pitchFamily="18" charset="0"/>
                        </a:rPr>
                        <m:t>=</m:t>
                      </m:r>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𝑖</m:t>
                          </m:r>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sub>
                          </m:sSub>
                        </m:e>
                        <m:e>
                          <m:r>
                            <a:rPr lang="en-US" b="0" i="1" smtClean="0">
                              <a:latin typeface="Cambria Math" panose="02040503050406030204" pitchFamily="18" charset="0"/>
                              <a:cs typeface="Times New Roman" pitchFamily="18" charset="0"/>
                            </a:rPr>
                            <m:t>𝑗</m:t>
                          </m:r>
                        </m:e>
                      </m:d>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D675BAA0-8B86-C61C-ECFD-4D0E92D3F312}"/>
                  </a:ext>
                </a:extLst>
              </p:cNvPr>
              <p:cNvSpPr txBox="1">
                <a:spLocks noRot="1" noChangeAspect="1" noMove="1" noResize="1" noEditPoints="1" noAdjustHandles="1" noChangeArrowheads="1" noChangeShapeType="1" noTextEdit="1"/>
              </p:cNvSpPr>
              <p:nvPr/>
            </p:nvSpPr>
            <p:spPr bwMode="auto">
              <a:xfrm>
                <a:off x="1024410" y="2977597"/>
                <a:ext cx="1496692" cy="299313"/>
              </a:xfrm>
              <a:prstGeom prst="rect">
                <a:avLst/>
              </a:prstGeom>
              <a:blipFill>
                <a:blip r:embed="rId6"/>
                <a:stretch>
                  <a:fillRect l="-2521"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7BB807-4AF1-EA17-8946-E891F388BCA6}"/>
                  </a:ext>
                </a:extLst>
              </p:cNvPr>
              <p:cNvSpPr txBox="1"/>
              <p:nvPr/>
            </p:nvSpPr>
            <p:spPr bwMode="auto">
              <a:xfrm>
                <a:off x="2863561" y="2959073"/>
                <a:ext cx="3275897" cy="131920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𝑖𝑗</m:t>
                          </m:r>
                        </m:sub>
                      </m:sSub>
                      <m:r>
                        <a:rPr lang="en-US" b="0" i="1" smtClean="0">
                          <a:latin typeface="Cambria Math" panose="02040503050406030204" pitchFamily="18" charset="0"/>
                          <a:cs typeface="Times New Roman" pitchFamily="18" charset="0"/>
                        </a:rPr>
                        <m:t>=</m:t>
                      </m:r>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0B7BB807-4AF1-EA17-8946-E891F388BCA6}"/>
                  </a:ext>
                </a:extLst>
              </p:cNvPr>
              <p:cNvSpPr txBox="1">
                <a:spLocks noRot="1" noChangeAspect="1" noMove="1" noResize="1" noEditPoints="1" noAdjustHandles="1" noChangeArrowheads="1" noChangeShapeType="1" noTextEdit="1"/>
              </p:cNvSpPr>
              <p:nvPr/>
            </p:nvSpPr>
            <p:spPr bwMode="auto">
              <a:xfrm>
                <a:off x="2863561" y="2959073"/>
                <a:ext cx="3275897" cy="1319207"/>
              </a:xfrm>
              <a:prstGeom prst="rect">
                <a:avLst/>
              </a:prstGeom>
              <a:blipFill>
                <a:blip r:embed="rId7"/>
                <a:stretch>
                  <a:fillRect b="-190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87456D-8918-CC80-A51C-145050AB2D38}"/>
                  </a:ext>
                </a:extLst>
              </p:cNvPr>
              <p:cNvSpPr txBox="1"/>
              <p:nvPr/>
            </p:nvSpPr>
            <p:spPr bwMode="auto">
              <a:xfrm>
                <a:off x="935765" y="2528852"/>
                <a:ext cx="3026545" cy="369332"/>
              </a:xfrm>
              <a:prstGeom prst="rect">
                <a:avLst/>
              </a:prstGeom>
              <a:noFill/>
              <a:ln w="9525">
                <a:noFill/>
                <a:miter lim="800000"/>
                <a:headEnd/>
                <a:tailEnd/>
              </a:ln>
            </p:spPr>
            <p:txBody>
              <a:bodyPr wrap="square">
                <a:spAutoFit/>
              </a:bodyPr>
              <a:lstStyle/>
              <a:p>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𝐻</m:t>
                        </m:r>
                      </m:e>
                      <m:sub>
                        <m:r>
                          <a:rPr lang="en-US" b="0" i="1" smtClean="0">
                            <a:latin typeface="Cambria Math" panose="02040503050406030204" pitchFamily="18" charset="0"/>
                            <a:cs typeface="Times New Roman" pitchFamily="18" charset="0"/>
                          </a:rPr>
                          <m:t>1</m:t>
                        </m:r>
                      </m:sub>
                    </m:sSub>
                  </m:oMath>
                </a14:m>
                <a:r>
                  <a:rPr lang="en-TW" dirty="0">
                    <a:latin typeface="Times New Roman" pitchFamily="18" charset="0"/>
                    <a:cs typeface="Times New Roman" pitchFamily="18" charset="0"/>
                  </a:rPr>
                  <a:t>矩陣元如同簡併微擾時：</a:t>
                </a:r>
                <a:endParaRPr lang="en-TW" dirty="0"/>
              </a:p>
            </p:txBody>
          </p:sp>
        </mc:Choice>
        <mc:Fallback xmlns="">
          <p:sp>
            <p:nvSpPr>
              <p:cNvPr id="12" name="TextBox 11">
                <a:extLst>
                  <a:ext uri="{FF2B5EF4-FFF2-40B4-BE49-F238E27FC236}">
                    <a16:creationId xmlns:a16="http://schemas.microsoft.com/office/drawing/2014/main" id="{0B87456D-8918-CC80-A51C-145050AB2D38}"/>
                  </a:ext>
                </a:extLst>
              </p:cNvPr>
              <p:cNvSpPr txBox="1">
                <a:spLocks noRot="1" noChangeAspect="1" noMove="1" noResize="1" noEditPoints="1" noAdjustHandles="1" noChangeArrowheads="1" noChangeShapeType="1" noTextEdit="1"/>
              </p:cNvSpPr>
              <p:nvPr/>
            </p:nvSpPr>
            <p:spPr bwMode="auto">
              <a:xfrm>
                <a:off x="935765" y="2528852"/>
                <a:ext cx="3026545" cy="369332"/>
              </a:xfrm>
              <a:prstGeom prst="rect">
                <a:avLst/>
              </a:prstGeom>
              <a:blipFill>
                <a:blip r:embed="rId8"/>
                <a:stretch>
                  <a:fillRect t="-1000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477F2FC-5D0A-72C0-1BBA-C2E904802EDE}"/>
                  </a:ext>
                </a:extLst>
              </p:cNvPr>
              <p:cNvSpPr/>
              <p:nvPr/>
            </p:nvSpPr>
            <p:spPr>
              <a:xfrm>
                <a:off x="912194" y="4395762"/>
                <a:ext cx="7889080" cy="369332"/>
              </a:xfrm>
              <a:prstGeom prst="rect">
                <a:avLst/>
              </a:prstGeom>
            </p:spPr>
            <p:txBody>
              <a:bodyPr wrap="square">
                <a:spAutoFit/>
              </a:bodyPr>
              <a:lstStyle/>
              <a:p>
                <a:r>
                  <a:rPr lang="zh-TW" altLang="en-US" dirty="0"/>
                  <a:t>這裡假設</a:t>
                </a:r>
                <a14:m>
                  <m:oMath xmlns:m="http://schemas.openxmlformats.org/officeDocument/2006/math">
                    <m:d>
                      <m:dPr>
                        <m:begChr m:val="|"/>
                        <m:endChr m:val=""/>
                        <m:ctrlPr>
                          <a:rPr lang="en-US" altLang="zh-TW" i="1" smtClean="0">
                            <a:latin typeface="Cambria Math" panose="02040503050406030204" pitchFamily="18" charset="0"/>
                          </a:rPr>
                        </m:ctrlPr>
                      </m:dPr>
                      <m:e>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𝑗</m:t>
                            </m:r>
                          </m:e>
                        </m:d>
                      </m:e>
                    </m:d>
                  </m:oMath>
                </a14:m>
                <a:r>
                  <a:rPr lang="en-TW" sz="1800" dirty="0"/>
                  <a:t>只能感受到</a:t>
                </a:r>
                <a14:m>
                  <m:oMath xmlns:m="http://schemas.openxmlformats.org/officeDocument/2006/math">
                    <m:r>
                      <a:rPr lang="en-US" altLang="zh-TW" i="1" smtClean="0">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−1</m:t>
                    </m:r>
                  </m:oMath>
                </a14:m>
                <a:r>
                  <a:rPr lang="en-GB" dirty="0">
                    <a:latin typeface="Times New Roman" pitchFamily="18" charset="0"/>
                    <a:cs typeface="Times New Roman" pitchFamily="18" charset="0"/>
                  </a:rPr>
                  <a:t>及</a:t>
                </a:r>
                <a14:m>
                  <m:oMath xmlns:m="http://schemas.openxmlformats.org/officeDocument/2006/math">
                    <m:r>
                      <a:rPr lang="en-US" altLang="zh-TW" i="1">
                        <a:latin typeface="Cambria Math" panose="02040503050406030204" pitchFamily="18" charset="0"/>
                        <a:ea typeface="Cambria Math" panose="02040503050406030204" pitchFamily="18" charset="0"/>
                      </a:rPr>
                      <m:t>𝑗</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1</m:t>
                    </m:r>
                  </m:oMath>
                </a14:m>
                <a:r>
                  <a:rPr lang="en-TW" sz="1800" dirty="0"/>
                  <a:t>原子核的位能。此位能以一個數</a:t>
                </a:r>
                <a14:m>
                  <m:oMath xmlns:m="http://schemas.openxmlformats.org/officeDocument/2006/math">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𝑡</m:t>
                    </m:r>
                  </m:oMath>
                </a14:m>
                <a:r>
                  <a:rPr lang="en-TW" sz="1800" dirty="0"/>
                  <a:t>代表。</a:t>
                </a:r>
                <a:endParaRPr lang="en-US" dirty="0"/>
              </a:p>
            </p:txBody>
          </p:sp>
        </mc:Choice>
        <mc:Fallback xmlns="">
          <p:sp>
            <p:nvSpPr>
              <p:cNvPr id="13" name="Rectangle 12">
                <a:extLst>
                  <a:ext uri="{FF2B5EF4-FFF2-40B4-BE49-F238E27FC236}">
                    <a16:creationId xmlns:a16="http://schemas.microsoft.com/office/drawing/2014/main" id="{D477F2FC-5D0A-72C0-1BBA-C2E904802EDE}"/>
                  </a:ext>
                </a:extLst>
              </p:cNvPr>
              <p:cNvSpPr>
                <a:spLocks noRot="1" noChangeAspect="1" noMove="1" noResize="1" noEditPoints="1" noAdjustHandles="1" noChangeArrowheads="1" noChangeShapeType="1" noTextEdit="1"/>
              </p:cNvSpPr>
              <p:nvPr/>
            </p:nvSpPr>
            <p:spPr>
              <a:xfrm>
                <a:off x="912194" y="4395762"/>
                <a:ext cx="7889080" cy="369332"/>
              </a:xfrm>
              <a:prstGeom prst="rect">
                <a:avLst/>
              </a:prstGeom>
              <a:blipFill>
                <a:blip r:embed="rId9"/>
                <a:stretch>
                  <a:fillRect l="-804" t="-113333"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3D2D1C-B262-225B-65E4-0D9074B9194F}"/>
                  </a:ext>
                </a:extLst>
              </p:cNvPr>
              <p:cNvSpPr txBox="1"/>
              <p:nvPr/>
            </p:nvSpPr>
            <p:spPr bwMode="auto">
              <a:xfrm>
                <a:off x="2863561" y="4879657"/>
                <a:ext cx="2752548" cy="2993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𝑗𝑗</m:t>
                          </m:r>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𝑗</m:t>
                          </m:r>
                        </m:e>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𝐻</m:t>
                              </m:r>
                            </m:e>
                            <m:sub>
                              <m:r>
                                <a:rPr lang="en-US" i="1">
                                  <a:latin typeface="Cambria Math" panose="02040503050406030204" pitchFamily="18" charset="0"/>
                                  <a:cs typeface="Times New Roman" pitchFamily="18" charset="0"/>
                                </a:rPr>
                                <m:t>1</m:t>
                              </m:r>
                            </m:sub>
                          </m:sSub>
                        </m:e>
                        <m:e>
                          <m: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323D2D1C-B262-225B-65E4-0D9074B9194F}"/>
                  </a:ext>
                </a:extLst>
              </p:cNvPr>
              <p:cNvSpPr txBox="1">
                <a:spLocks noRot="1" noChangeAspect="1" noMove="1" noResize="1" noEditPoints="1" noAdjustHandles="1" noChangeArrowheads="1" noChangeShapeType="1" noTextEdit="1"/>
              </p:cNvSpPr>
              <p:nvPr/>
            </p:nvSpPr>
            <p:spPr bwMode="auto">
              <a:xfrm>
                <a:off x="2863561" y="4879657"/>
                <a:ext cx="2752548" cy="299313"/>
              </a:xfrm>
              <a:prstGeom prst="rect">
                <a:avLst/>
              </a:prstGeom>
              <a:blipFill>
                <a:blip r:embed="rId10"/>
                <a:stretch>
                  <a:fillRect l="-1376" r="-917" b="-24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E536EE-96A9-9D6A-65B0-C314D44CE900}"/>
                  </a:ext>
                </a:extLst>
              </p:cNvPr>
              <p:cNvSpPr txBox="1"/>
              <p:nvPr/>
            </p:nvSpPr>
            <p:spPr bwMode="auto">
              <a:xfrm>
                <a:off x="1011371" y="5369161"/>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F2E536EE-96A9-9D6A-65B0-C314D44CE900}"/>
                  </a:ext>
                </a:extLst>
              </p:cNvPr>
              <p:cNvSpPr txBox="1">
                <a:spLocks noRot="1" noChangeAspect="1" noMove="1" noResize="1" noEditPoints="1" noAdjustHandles="1" noChangeArrowheads="1" noChangeShapeType="1" noTextEdit="1"/>
              </p:cNvSpPr>
              <p:nvPr/>
            </p:nvSpPr>
            <p:spPr bwMode="auto">
              <a:xfrm>
                <a:off x="1011371" y="5369161"/>
                <a:ext cx="4519122" cy="1315040"/>
              </a:xfrm>
              <a:prstGeom prst="rect">
                <a:avLst/>
              </a:prstGeom>
              <a:blipFill>
                <a:blip r:embed="rId11"/>
                <a:stretch>
                  <a:fillRect b="-952"/>
                </a:stretch>
              </a:blipFill>
              <a:ln w="9525">
                <a:noFill/>
                <a:miter lim="800000"/>
                <a:headEnd/>
                <a:tailEnd/>
              </a:ln>
            </p:spPr>
            <p:txBody>
              <a:bodyPr/>
              <a:lstStyle/>
              <a:p>
                <a:r>
                  <a:rPr lang="en-TW">
                    <a:noFill/>
                  </a:rPr>
                  <a:t> </a:t>
                </a:r>
              </a:p>
            </p:txBody>
          </p:sp>
        </mc:Fallback>
      </mc:AlternateContent>
      <p:sp>
        <p:nvSpPr>
          <p:cNvPr id="17" name="TextBox 16">
            <a:extLst>
              <a:ext uri="{FF2B5EF4-FFF2-40B4-BE49-F238E27FC236}">
                <a16:creationId xmlns:a16="http://schemas.microsoft.com/office/drawing/2014/main" id="{0E9FC0F8-5EB5-A974-6773-2DE928C83417}"/>
              </a:ext>
            </a:extLst>
          </p:cNvPr>
          <p:cNvSpPr txBox="1"/>
          <p:nvPr/>
        </p:nvSpPr>
        <p:spPr bwMode="auto">
          <a:xfrm>
            <a:off x="962604" y="4955285"/>
            <a:ext cx="155849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p:spTree>
    <p:extLst>
      <p:ext uri="{BB962C8B-B14F-4D97-AF65-F5344CB8AC3E}">
        <p14:creationId xmlns:p14="http://schemas.microsoft.com/office/powerpoint/2010/main" val="10492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4" grpId="0" animBg="1"/>
      <p:bldP spid="15" grpId="0" animBg="1"/>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3461A0-76F7-17B3-E5E5-4B4D4A0F822B}"/>
                  </a:ext>
                </a:extLst>
              </p:cNvPr>
              <p:cNvSpPr txBox="1"/>
              <p:nvPr/>
            </p:nvSpPr>
            <p:spPr bwMode="auto">
              <a:xfrm>
                <a:off x="2055102" y="795079"/>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503461A0-76F7-17B3-E5E5-4B4D4A0F822B}"/>
                  </a:ext>
                </a:extLst>
              </p:cNvPr>
              <p:cNvSpPr txBox="1">
                <a:spLocks noRot="1" noChangeAspect="1" noMove="1" noResize="1" noEditPoints="1" noAdjustHandles="1" noChangeArrowheads="1" noChangeShapeType="1" noTextEdit="1"/>
              </p:cNvSpPr>
              <p:nvPr/>
            </p:nvSpPr>
            <p:spPr bwMode="auto">
              <a:xfrm>
                <a:off x="2055102" y="795079"/>
                <a:ext cx="4519122" cy="1315040"/>
              </a:xfrm>
              <a:prstGeom prst="rect">
                <a:avLst/>
              </a:prstGeom>
              <a:blipFill>
                <a:blip r:embed="rId2"/>
                <a:stretch>
                  <a:fillRect b="-952"/>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21BE3047-E9F2-D26D-AF25-B793F2620644}"/>
              </a:ext>
            </a:extLst>
          </p:cNvPr>
          <p:cNvSpPr txBox="1"/>
          <p:nvPr/>
        </p:nvSpPr>
        <p:spPr bwMode="auto">
          <a:xfrm>
            <a:off x="521620" y="844057"/>
            <a:ext cx="162545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8E0CF5-80B7-BE84-CC4C-DD0509C8EFA6}"/>
                  </a:ext>
                </a:extLst>
              </p:cNvPr>
              <p:cNvSpPr txBox="1"/>
              <p:nvPr/>
            </p:nvSpPr>
            <p:spPr bwMode="auto">
              <a:xfrm>
                <a:off x="712739" y="2607694"/>
                <a:ext cx="1913537"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𝑖𝑘𝑗𝑎</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548E0CF5-80B7-BE84-CC4C-DD0509C8EFA6}"/>
                  </a:ext>
                </a:extLst>
              </p:cNvPr>
              <p:cNvSpPr txBox="1">
                <a:spLocks noRot="1" noChangeAspect="1" noMove="1" noResize="1" noEditPoints="1" noAdjustHandles="1" noChangeArrowheads="1" noChangeShapeType="1" noTextEdit="1"/>
              </p:cNvSpPr>
              <p:nvPr/>
            </p:nvSpPr>
            <p:spPr bwMode="auto">
              <a:xfrm>
                <a:off x="712739" y="2607694"/>
                <a:ext cx="1913537" cy="314573"/>
              </a:xfrm>
              <a:prstGeom prst="rect">
                <a:avLst/>
              </a:prstGeom>
              <a:blipFill>
                <a:blip r:embed="rId3"/>
                <a:stretch>
                  <a:fillRect l="-1325" t="-4000" r="-1325" b="-28000"/>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39A7160F-7049-9CDC-82B1-479FBA822704}"/>
              </a:ext>
            </a:extLst>
          </p:cNvPr>
          <p:cNvSpPr txBox="1"/>
          <p:nvPr/>
        </p:nvSpPr>
        <p:spPr bwMode="auto">
          <a:xfrm>
            <a:off x="2626276" y="2547051"/>
            <a:ext cx="6600818"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第個原子上的電子所占分量，就是平面波在此原子位置的值</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531488B-AF9B-921D-DE85-889851AA3D9D}"/>
              </a:ext>
            </a:extLst>
          </p:cNvPr>
          <p:cNvSpPr txBox="1"/>
          <p:nvPr/>
        </p:nvSpPr>
        <p:spPr bwMode="auto">
          <a:xfrm>
            <a:off x="548264" y="2189152"/>
            <a:ext cx="470376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*因為此式有平移對稱，解已經可以猜出來：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28580C-5357-B758-21EA-DBD2981F32D2}"/>
                  </a:ext>
                </a:extLst>
              </p:cNvPr>
              <p:cNvSpPr txBox="1"/>
              <p:nvPr/>
            </p:nvSpPr>
            <p:spPr bwMode="auto">
              <a:xfrm>
                <a:off x="545368" y="4691919"/>
                <a:ext cx="7449928" cy="369332"/>
              </a:xfrm>
              <a:prstGeom prst="rect">
                <a:avLst/>
              </a:prstGeom>
              <a:noFill/>
              <a:ln w="9525">
                <a:noFill/>
                <a:miter lim="800000"/>
                <a:headEnd/>
                <a:tailEnd/>
              </a:ln>
            </p:spPr>
            <p:txBody>
              <a:bodyPr wrap="square">
                <a:spAutoFit/>
              </a:bodyPr>
              <a:lstStyle/>
              <a:p>
                <a:r>
                  <a:rPr lang="en-US" dirty="0">
                    <a:cs typeface="Times New Roman" pitchFamily="18" charset="0"/>
                  </a:rPr>
                  <a:t>常數</a:t>
                </a:r>
                <a14:m>
                  <m:oMath xmlns:m="http://schemas.openxmlformats.org/officeDocument/2006/math">
                    <m:r>
                      <a:rPr lang="en-US" i="1">
                        <a:latin typeface="Cambria Math" panose="02040503050406030204" pitchFamily="18" charset="0"/>
                        <a:cs typeface="Times New Roman" pitchFamily="18" charset="0"/>
                      </a:rPr>
                      <m:t>𝑘</m:t>
                    </m:r>
                  </m:oMath>
                </a14:m>
                <a:r>
                  <a:rPr lang="en-GB" dirty="0" err="1">
                    <a:latin typeface="Times New Roman" pitchFamily="18" charset="0"/>
                    <a:cs typeface="Times New Roman" pitchFamily="18" charset="0"/>
                  </a:rPr>
                  <a:t>稱晶格動量，一不同的</a:t>
                </a:r>
                <a14:m>
                  <m:oMath xmlns:m="http://schemas.openxmlformats.org/officeDocument/2006/math">
                    <m:r>
                      <a:rPr lang="en-US" i="1">
                        <a:latin typeface="Cambria Math" panose="02040503050406030204" pitchFamily="18" charset="0"/>
                        <a:cs typeface="Times New Roman" pitchFamily="18" charset="0"/>
                      </a:rPr>
                      <m:t>𝑘</m:t>
                    </m:r>
                  </m:oMath>
                </a14:m>
                <a:r>
                  <a:rPr lang="en-GB" dirty="0">
                    <a:latin typeface="Times New Roman" pitchFamily="18" charset="0"/>
                    <a:cs typeface="Times New Roman" pitchFamily="18" charset="0"/>
                  </a:rPr>
                  <a:t>對應一特定的態，*</a:t>
                </a:r>
                <a:r>
                  <a:rPr lang="en-GB" dirty="0" err="1">
                    <a:latin typeface="Times New Roman" pitchFamily="18" charset="0"/>
                    <a:cs typeface="Times New Roman" pitchFamily="18" charset="0"/>
                  </a:rPr>
                  <a:t>總共會有</a:t>
                </a:r>
                <a14:m>
                  <m:oMath xmlns:m="http://schemas.openxmlformats.org/officeDocument/2006/math">
                    <m:r>
                      <a:rPr lang="en-US" b="0" i="1" smtClean="0">
                        <a:latin typeface="Cambria Math" panose="02040503050406030204" pitchFamily="18" charset="0"/>
                        <a:cs typeface="Times New Roman" pitchFamily="18" charset="0"/>
                      </a:rPr>
                      <m:t>𝑁</m:t>
                    </m:r>
                  </m:oMath>
                </a14:m>
                <a:r>
                  <a:rPr lang="en-GB" dirty="0" err="1">
                    <a:latin typeface="Times New Roman" pitchFamily="18" charset="0"/>
                    <a:cs typeface="Times New Roman" pitchFamily="18" charset="0"/>
                  </a:rPr>
                  <a:t>個本徵態</a:t>
                </a:r>
                <a:r>
                  <a:rPr lang="en-GB" dirty="0">
                    <a:latin typeface="Times New Roman" pitchFamily="18" charset="0"/>
                    <a:cs typeface="Times New Roman" pitchFamily="18" charset="0"/>
                  </a:rPr>
                  <a:t>。</a:t>
                </a:r>
                <a:endParaRPr lang="en-TW" dirty="0"/>
              </a:p>
            </p:txBody>
          </p:sp>
        </mc:Choice>
        <mc:Fallback xmlns="">
          <p:sp>
            <p:nvSpPr>
              <p:cNvPr id="14" name="TextBox 13">
                <a:extLst>
                  <a:ext uri="{FF2B5EF4-FFF2-40B4-BE49-F238E27FC236}">
                    <a16:creationId xmlns:a16="http://schemas.microsoft.com/office/drawing/2014/main" id="{6028580C-5357-B758-21EA-DBD2981F32D2}"/>
                  </a:ext>
                </a:extLst>
              </p:cNvPr>
              <p:cNvSpPr txBox="1">
                <a:spLocks noRot="1" noChangeAspect="1" noMove="1" noResize="1" noEditPoints="1" noAdjustHandles="1" noChangeArrowheads="1" noChangeShapeType="1" noTextEdit="1"/>
              </p:cNvSpPr>
              <p:nvPr/>
            </p:nvSpPr>
            <p:spPr bwMode="auto">
              <a:xfrm>
                <a:off x="545368" y="4691919"/>
                <a:ext cx="7449928" cy="369332"/>
              </a:xfrm>
              <a:prstGeom prst="rect">
                <a:avLst/>
              </a:prstGeom>
              <a:blipFill>
                <a:blip r:embed="rId4"/>
                <a:stretch>
                  <a:fillRect l="-680" t="-6667" b="-23333"/>
                </a:stretch>
              </a:blipFill>
              <a:ln w="9525">
                <a:noFill/>
                <a:miter lim="800000"/>
                <a:headEnd/>
                <a:tailEnd/>
              </a:ln>
            </p:spPr>
            <p:txBody>
              <a:bodyPr/>
              <a:lstStyle/>
              <a:p>
                <a:r>
                  <a:rPr lang="en-TW">
                    <a:noFill/>
                  </a:rPr>
                  <a:t> </a:t>
                </a:r>
              </a:p>
            </p:txBody>
          </p:sp>
        </mc:Fallback>
      </mc:AlternateContent>
      <p:pic>
        <p:nvPicPr>
          <p:cNvPr id="17" name="Picture 16">
            <a:extLst>
              <a:ext uri="{FF2B5EF4-FFF2-40B4-BE49-F238E27FC236}">
                <a16:creationId xmlns:a16="http://schemas.microsoft.com/office/drawing/2014/main" id="{00B82450-422D-D241-E8E5-3072C8F71D91}"/>
              </a:ext>
            </a:extLst>
          </p:cNvPr>
          <p:cNvPicPr>
            <a:picLocks noChangeAspect="1"/>
          </p:cNvPicPr>
          <p:nvPr/>
        </p:nvPicPr>
        <p:blipFill>
          <a:blip r:embed="rId5"/>
          <a:stretch>
            <a:fillRect/>
          </a:stretch>
        </p:blipFill>
        <p:spPr>
          <a:xfrm>
            <a:off x="6263140" y="3686365"/>
            <a:ext cx="1732156" cy="846832"/>
          </a:xfrm>
          <a:prstGeom prst="rect">
            <a:avLst/>
          </a:prstGeom>
        </p:spPr>
      </p:pic>
      <p:pic>
        <p:nvPicPr>
          <p:cNvPr id="18" name="Picture 17">
            <a:extLst>
              <a:ext uri="{FF2B5EF4-FFF2-40B4-BE49-F238E27FC236}">
                <a16:creationId xmlns:a16="http://schemas.microsoft.com/office/drawing/2014/main" id="{FCC12E1F-63D1-18AF-4429-1B07C52C1FFA}"/>
              </a:ext>
            </a:extLst>
          </p:cNvPr>
          <p:cNvPicPr>
            <a:picLocks noChangeAspect="1"/>
          </p:cNvPicPr>
          <p:nvPr/>
        </p:nvPicPr>
        <p:blipFill>
          <a:blip r:embed="rId6"/>
          <a:stretch>
            <a:fillRect/>
          </a:stretch>
        </p:blipFill>
        <p:spPr>
          <a:xfrm>
            <a:off x="2851529" y="2907986"/>
            <a:ext cx="3263601" cy="1622785"/>
          </a:xfrm>
          <a:prstGeom prst="rect">
            <a:avLst/>
          </a:prstGeom>
        </p:spPr>
      </p:pic>
      <p:sp>
        <p:nvSpPr>
          <p:cNvPr id="19" name="TextBox 18">
            <a:extLst>
              <a:ext uri="{FF2B5EF4-FFF2-40B4-BE49-F238E27FC236}">
                <a16:creationId xmlns:a16="http://schemas.microsoft.com/office/drawing/2014/main" id="{99118C6C-D4E8-B0D2-7635-B94CD3784766}"/>
              </a:ext>
            </a:extLst>
          </p:cNvPr>
          <p:cNvSpPr txBox="1"/>
          <p:nvPr/>
        </p:nvSpPr>
        <p:spPr bwMode="auto">
          <a:xfrm>
            <a:off x="521620" y="3261104"/>
            <a:ext cx="326360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實數部可以這樣理解：</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B027043-8AAD-4EC8-98A7-DD05DB6EB2AF}"/>
                  </a:ext>
                </a:extLst>
              </p:cNvPr>
              <p:cNvSpPr txBox="1"/>
              <p:nvPr/>
            </p:nvSpPr>
            <p:spPr bwMode="auto">
              <a:xfrm>
                <a:off x="545368" y="5081098"/>
                <a:ext cx="7002302" cy="48551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但如果將</a:t>
                </a:r>
                <a14:m>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ea typeface="Cambria Math" panose="02040503050406030204" pitchFamily="18" charset="0"/>
                            <a:cs typeface="Times New Roman" pitchFamily="18" charset="0"/>
                          </a:rPr>
                          <m:t>𝜋</m:t>
                        </m:r>
                      </m:num>
                      <m:den>
                        <m:r>
                          <a:rPr lang="en-US" b="0" i="1" smtClean="0">
                            <a:latin typeface="Cambria Math" panose="02040503050406030204" pitchFamily="18" charset="0"/>
                            <a:cs typeface="Times New Roman" pitchFamily="18" charset="0"/>
                          </a:rPr>
                          <m:t>𝑎</m:t>
                        </m:r>
                      </m:den>
                    </m:f>
                  </m:oMath>
                </a14:m>
                <a:r>
                  <a:rPr lang="en-TW" dirty="0">
                    <a:latin typeface="Times New Roman" pitchFamily="18" charset="0"/>
                    <a:cs typeface="Times New Roman" pitchFamily="18" charset="0"/>
                  </a:rPr>
                  <a:t>，</a:t>
                </a:r>
                <a:r>
                  <a:rPr lang="en-US" dirty="0">
                    <a:ea typeface="Cambria Math" panose="02040503050406030204" pitchFamily="18" charset="0"/>
                    <a:cs typeface="Times New Roman"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𝑘𝑗𝑎</m:t>
                    </m:r>
                    <m:r>
                      <a:rPr lang="en-US"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𝑘𝑗𝑎</m:t>
                    </m:r>
                    <m:r>
                      <a:rPr lang="en-US" b="0" i="0"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𝜋</m:t>
                    </m:r>
                  </m:oMath>
                </a14:m>
                <a:r>
                  <a:rPr lang="en-TW" dirty="0">
                    <a:latin typeface="Times New Roman" pitchFamily="18" charset="0"/>
                    <a:cs typeface="Times New Roman" pitchFamily="18" charset="0"/>
                  </a:rPr>
                  <a:t>，</a:t>
                </a:r>
                <a:r>
                  <a:rPr lang="en-US"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𝑖𝑘𝑗𝑎</m:t>
                        </m:r>
                      </m:sup>
                    </m:sSup>
                  </m:oMath>
                </a14:m>
                <a:r>
                  <a:rPr lang="en-TW" dirty="0">
                    <a:latin typeface="Times New Roman" pitchFamily="18" charset="0"/>
                    <a:cs typeface="Times New Roman" pitchFamily="18" charset="0"/>
                  </a:rPr>
                  <a:t>對應完全一樣的函數。</a:t>
                </a:r>
              </a:p>
            </p:txBody>
          </p:sp>
        </mc:Choice>
        <mc:Fallback xmlns="">
          <p:sp>
            <p:nvSpPr>
              <p:cNvPr id="22" name="TextBox 21">
                <a:extLst>
                  <a:ext uri="{FF2B5EF4-FFF2-40B4-BE49-F238E27FC236}">
                    <a16:creationId xmlns:a16="http://schemas.microsoft.com/office/drawing/2014/main" id="{1B027043-8AAD-4EC8-98A7-DD05DB6EB2AF}"/>
                  </a:ext>
                </a:extLst>
              </p:cNvPr>
              <p:cNvSpPr txBox="1">
                <a:spLocks noRot="1" noChangeAspect="1" noMove="1" noResize="1" noEditPoints="1" noAdjustHandles="1" noChangeArrowheads="1" noChangeShapeType="1" noTextEdit="1"/>
              </p:cNvSpPr>
              <p:nvPr/>
            </p:nvSpPr>
            <p:spPr bwMode="auto">
              <a:xfrm>
                <a:off x="545368" y="5081098"/>
                <a:ext cx="7002302" cy="485518"/>
              </a:xfrm>
              <a:prstGeom prst="rect">
                <a:avLst/>
              </a:prstGeom>
              <a:blipFill>
                <a:blip r:embed="rId7"/>
                <a:stretch>
                  <a:fillRect l="-723" b="-5128"/>
                </a:stretch>
              </a:blipFill>
              <a:ln w="9525">
                <a:noFill/>
                <a:miter lim="800000"/>
                <a:headEnd/>
                <a:tailEnd/>
              </a:ln>
            </p:spPr>
            <p:txBody>
              <a:bodyPr/>
              <a:lstStyle/>
              <a:p>
                <a:r>
                  <a:rPr lang="en-TW">
                    <a:noFill/>
                  </a:rPr>
                  <a:t> </a:t>
                </a:r>
              </a:p>
            </p:txBody>
          </p:sp>
        </mc:Fallback>
      </mc:AlternateContent>
      <p:sp>
        <p:nvSpPr>
          <p:cNvPr id="23" name="TextBox 22">
            <a:extLst>
              <a:ext uri="{FF2B5EF4-FFF2-40B4-BE49-F238E27FC236}">
                <a16:creationId xmlns:a16="http://schemas.microsoft.com/office/drawing/2014/main" id="{B587B7C8-EC9C-82BE-AD48-7DD91C6401DA}"/>
              </a:ext>
            </a:extLst>
          </p:cNvPr>
          <p:cNvSpPr txBox="1"/>
          <p:nvPr/>
        </p:nvSpPr>
        <p:spPr bwMode="auto">
          <a:xfrm>
            <a:off x="545368" y="5678151"/>
            <a:ext cx="419399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因此會將限制在一個範圍內：</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AEF3205-1D42-1217-871F-4F57A50411F5}"/>
                  </a:ext>
                </a:extLst>
              </p:cNvPr>
              <p:cNvSpPr txBox="1"/>
              <p:nvPr/>
            </p:nvSpPr>
            <p:spPr bwMode="auto">
              <a:xfrm>
                <a:off x="3563888" y="5589240"/>
                <a:ext cx="1530265" cy="564770"/>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𝜋</m:t>
                          </m:r>
                        </m:num>
                        <m:den>
                          <m:r>
                            <a:rPr lang="en-US" i="1">
                              <a:latin typeface="Cambria Math" panose="02040503050406030204" pitchFamily="18" charset="0"/>
                              <a:cs typeface="Times New Roman" pitchFamily="18" charset="0"/>
                            </a:rPr>
                            <m:t>𝑎</m:t>
                          </m:r>
                        </m:den>
                      </m:f>
                      <m:r>
                        <a:rPr lang="en-US" b="0" i="1" smtClean="0">
                          <a:latin typeface="Cambria Math" panose="02040503050406030204" pitchFamily="18" charset="0"/>
                          <a:cs typeface="Times New Roman" pitchFamily="18" charset="0"/>
                        </a:rPr>
                        <m:t>&lt;</m:t>
                      </m:r>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&lt;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𝜋</m:t>
                          </m:r>
                        </m:num>
                        <m:den>
                          <m:r>
                            <a:rPr lang="en-US" b="0" i="1" smtClean="0">
                              <a:latin typeface="Cambria Math" panose="02040503050406030204" pitchFamily="18" charset="0"/>
                              <a:cs typeface="Times New Roman" pitchFamily="18" charset="0"/>
                            </a:rPr>
                            <m:t>𝑎</m:t>
                          </m:r>
                        </m:den>
                      </m:f>
                    </m:oMath>
                  </m:oMathPara>
                </a14:m>
                <a:endParaRPr lang="en-TW" dirty="0"/>
              </a:p>
            </p:txBody>
          </p:sp>
        </mc:Choice>
        <mc:Fallback xmlns="">
          <p:sp>
            <p:nvSpPr>
              <p:cNvPr id="25" name="TextBox 24">
                <a:extLst>
                  <a:ext uri="{FF2B5EF4-FFF2-40B4-BE49-F238E27FC236}">
                    <a16:creationId xmlns:a16="http://schemas.microsoft.com/office/drawing/2014/main" id="{FAEF3205-1D42-1217-871F-4F57A50411F5}"/>
                  </a:ext>
                </a:extLst>
              </p:cNvPr>
              <p:cNvSpPr txBox="1">
                <a:spLocks noRot="1" noChangeAspect="1" noMove="1" noResize="1" noEditPoints="1" noAdjustHandles="1" noChangeArrowheads="1" noChangeShapeType="1" noTextEdit="1"/>
              </p:cNvSpPr>
              <p:nvPr/>
            </p:nvSpPr>
            <p:spPr bwMode="auto">
              <a:xfrm>
                <a:off x="3563888" y="5589240"/>
                <a:ext cx="1530265" cy="564770"/>
              </a:xfrm>
              <a:prstGeom prst="rect">
                <a:avLst/>
              </a:prstGeom>
              <a:blipFill>
                <a:blip r:embed="rId8"/>
                <a:stretch>
                  <a:fillRect b="-22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423B8E-F5AC-A415-9C46-00A56CD4B067}"/>
                  </a:ext>
                </a:extLst>
              </p:cNvPr>
              <p:cNvSpPr txBox="1"/>
              <p:nvPr/>
            </p:nvSpPr>
            <p:spPr bwMode="auto">
              <a:xfrm>
                <a:off x="6755933" y="331811"/>
                <a:ext cx="1589538" cy="224157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m:t>
                      </m:r>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e>
                                  </m:m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𝑘𝑎</m:t>
                                                      </m:r>
                                                    </m:sup>
                                                  </m:sSup>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
                                    </m:e>
                                  </m:mr>
                                </m:m>
                              </m:e>
                            </m:m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e>
                                  </m:mr>
                                  <m:m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r>
                                                <m:e>
                                                  <m:r>
                                                    <m:rPr>
                                                      <m:brk m:alnAt="7"/>
                                                    </m:rPr>
                                                    <a:rPr lang="en-TW" i="1">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𝑖𝑁𝑘𝑎</m:t>
                                                </m:r>
                                              </m:sup>
                                            </m:sSup>
                                          </m:e>
                                        </m:mr>
                                      </m:m>
                                    </m:e>
                                  </m:mr>
                                </m:m>
                              </m:e>
                            </m:mr>
                          </m:m>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5F423B8E-F5AC-A415-9C46-00A56CD4B067}"/>
                  </a:ext>
                </a:extLst>
              </p:cNvPr>
              <p:cNvSpPr txBox="1">
                <a:spLocks noRot="1" noChangeAspect="1" noMove="1" noResize="1" noEditPoints="1" noAdjustHandles="1" noChangeArrowheads="1" noChangeShapeType="1" noTextEdit="1"/>
              </p:cNvSpPr>
              <p:nvPr/>
            </p:nvSpPr>
            <p:spPr bwMode="auto">
              <a:xfrm>
                <a:off x="6755933" y="331811"/>
                <a:ext cx="1589538" cy="2241576"/>
              </a:xfrm>
              <a:prstGeom prst="rect">
                <a:avLst/>
              </a:prstGeom>
              <a:blipFill>
                <a:blip r:embed="rId9"/>
                <a:stretch>
                  <a:fillRect l="-78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196948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3461A0-76F7-17B3-E5E5-4B4D4A0F822B}"/>
                  </a:ext>
                </a:extLst>
              </p:cNvPr>
              <p:cNvSpPr txBox="1"/>
              <p:nvPr/>
            </p:nvSpPr>
            <p:spPr bwMode="auto">
              <a:xfrm>
                <a:off x="2306157" y="581037"/>
                <a:ext cx="4519122"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cs typeface="Times New Roman" pitchFamily="18" charset="0"/>
                            </a:rPr>
                          </m:ctrlPr>
                        </m:dPr>
                        <m:e>
                          <m:m>
                            <m:mPr>
                              <m:mcs>
                                <m:mc>
                                  <m:mcPr>
                                    <m:count m:val="3"/>
                                    <m:mcJc m:val="center"/>
                                  </m:mcPr>
                                </m:mc>
                              </m:mcs>
                              <m:ctrlPr>
                                <a:rPr lang="en-US" b="0" i="1" smtClean="0">
                                  <a:latin typeface="Cambria Math" panose="02040503050406030204" pitchFamily="18" charset="0"/>
                                  <a:cs typeface="Times New Roman" pitchFamily="18" charset="0"/>
                                </a:rPr>
                              </m:ctrlPr>
                            </m:mPr>
                            <m:mr>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r>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e>
                                      <m:r>
                                        <a:rPr lang="en-US" b="0" i="1" smtClean="0">
                                          <a:latin typeface="Cambria Math" panose="02040503050406030204" pitchFamily="18" charset="0"/>
                                          <a:cs typeface="Times New Roman" pitchFamily="18" charset="0"/>
                                        </a:rPr>
                                        <m:t>0</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cs typeface="Times New Roman" pitchFamily="18" charset="0"/>
                                        </a:rPr>
                                        <m:t>0</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i="1">
                                          <a:latin typeface="Cambria Math" panose="02040503050406030204" pitchFamily="18" charset="0"/>
                                          <a:ea typeface="Cambria Math" panose="02040503050406030204" pitchFamily="18" charset="0"/>
                                          <a:cs typeface="Times New Roman" pitchFamily="18" charset="0"/>
                                        </a:rPr>
                                        <m:t>⋮</m:t>
                                      </m:r>
                                    </m:e>
                                    <m:e>
                                      <m:r>
                                        <a:rPr lang="en-US" b="0" i="1" smtClean="0">
                                          <a:latin typeface="Cambria Math" panose="02040503050406030204" pitchFamily="18" charset="0"/>
                                          <a:ea typeface="Cambria Math" panose="02040503050406030204" pitchFamily="18" charset="0"/>
                                          <a:cs typeface="Times New Roman" pitchFamily="18" charset="0"/>
                                        </a:rPr>
                                        <m:t>⋮</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e>
                                  </m:mr>
                                  <m:mr>
                                    <m:e>
                                      <m:r>
                                        <a:rPr lang="en-US" b="0" i="1" smtClean="0">
                                          <a:latin typeface="Cambria Math" panose="02040503050406030204" pitchFamily="18" charset="0"/>
                                          <a:ea typeface="Cambria Math" panose="02040503050406030204" pitchFamily="18" charset="0"/>
                                          <a:cs typeface="Times New Roman" pitchFamily="18" charset="0"/>
                                        </a:rPr>
                                        <m:t>⋮</m:t>
                                      </m:r>
                                    </m:e>
                                    <m:e>
                                      <m:r>
                                        <a:rPr lang="en-US" i="1">
                                          <a:latin typeface="Cambria Math" panose="02040503050406030204" pitchFamily="18" charset="0"/>
                                          <a:ea typeface="Cambria Math" panose="02040503050406030204" pitchFamily="18" charset="0"/>
                                          <a:cs typeface="Times New Roman" pitchFamily="18" charset="0"/>
                                        </a:rPr>
                                        <m:t>⋱</m:t>
                                      </m:r>
                                    </m:e>
                                  </m:mr>
                                </m:m>
                              </m:e>
                              <m:e>
                                <m:m>
                                  <m:mPr>
                                    <m:mcs>
                                      <m:mc>
                                        <m:mcPr>
                                          <m:count m:val="1"/>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m:t>
                                      </m:r>
                                    </m:e>
                                  </m:mr>
                                </m:m>
                              </m:e>
                            </m:mr>
                            <m:mr>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cs typeface="Times New Roman" pitchFamily="18" charset="0"/>
                                        </a:rPr>
                                        <m:t>0</m:t>
                                      </m:r>
                                    </m:e>
                                  </m:mr>
                                </m:m>
                              </m:e>
                              <m:e>
                                <m:m>
                                  <m:mPr>
                                    <m:mcs>
                                      <m:mc>
                                        <m:mcPr>
                                          <m:count m:val="2"/>
                                          <m:mcJc m:val="center"/>
                                        </m:mcPr>
                                      </m:mc>
                                    </m:mcs>
                                    <m:ctrlPr>
                                      <a:rPr lang="en-US" b="0" i="1" smtClean="0">
                                        <a:latin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cs typeface="Times New Roman" pitchFamily="18" charset="0"/>
                                        </a:rPr>
                                        <m:t>0</m:t>
                                      </m:r>
                                    </m:e>
                                    <m:e>
                                      <m:r>
                                        <a:rPr lang="en-US" b="0" i="1" smtClean="0">
                                          <a:latin typeface="Cambria Math" panose="02040503050406030204" pitchFamily="18" charset="0"/>
                                          <a:ea typeface="Cambria Math" panose="02040503050406030204" pitchFamily="18" charset="0"/>
                                          <a:cs typeface="Times New Roman" pitchFamily="18" charset="0"/>
                                        </a:rPr>
                                        <m:t>⋯</m:t>
                                      </m:r>
                                    </m:e>
                                  </m:mr>
                                </m:m>
                              </m:e>
                              <m:e>
                                <m:r>
                                  <a:rPr lang="en-US" b="0" i="1" smtClean="0">
                                    <a:latin typeface="Cambria Math" panose="02040503050406030204" pitchFamily="18" charset="0"/>
                                    <a:cs typeface="Times New Roman" pitchFamily="18" charset="0"/>
                                  </a:rPr>
                                  <m:t>0</m:t>
                                </m:r>
                              </m:e>
                            </m:mr>
                          </m:m>
                        </m:e>
                      </m:d>
                      <m:d>
                        <m:dPr>
                          <m:ctrlPr>
                            <a:rPr lang="en-TW" i="1">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r>
                        <a:rPr lang="en-US" b="0" i="0"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0</m:t>
                          </m:r>
                        </m:sub>
                        <m:sup>
                          <m:r>
                            <a:rPr lang="en-US" b="0" i="1" smtClean="0">
                              <a:latin typeface="Cambria Math" panose="02040503050406030204" pitchFamily="18" charset="0"/>
                              <a:cs typeface="Times New Roman" pitchFamily="18" charset="0"/>
                            </a:rPr>
                            <m:t>(1)</m:t>
                          </m:r>
                        </m:sup>
                      </m:sSubSup>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1</m:t>
                                          </m:r>
                                        </m:sub>
                                      </m:sSub>
                                    </m:e>
                                  </m:mr>
                                  <m:mr>
                                    <m:e>
                                      <m:r>
                                        <a:rPr lang="en-TW" i="1">
                                          <a:latin typeface="Cambria Math" panose="02040503050406030204" pitchFamily="18" charset="0"/>
                                          <a:ea typeface="Cambria Math" panose="02040503050406030204" pitchFamily="18" charset="0"/>
                                          <a:cs typeface="Times New Roman" pitchFamily="18" charset="0"/>
                                        </a:rPr>
                                        <m:t>⋮</m:t>
                                      </m:r>
                                    </m:e>
                                  </m:mr>
                                </m:m>
                              </m:e>
                            </m:mr>
                            <m:mr>
                              <m:e>
                                <m:m>
                                  <m:mPr>
                                    <m:mcs>
                                      <m:mc>
                                        <m:mcPr>
                                          <m:count m:val="1"/>
                                          <m:mcJc m:val="center"/>
                                        </m:mcPr>
                                      </m:mc>
                                    </m:mcs>
                                    <m:ctrlPr>
                                      <a:rPr lang="en-TW" i="1">
                                        <a:latin typeface="Cambria Math" panose="02040503050406030204" pitchFamily="18" charset="0"/>
                                        <a:cs typeface="Times New Roman" pitchFamily="18" charset="0"/>
                                      </a:rPr>
                                    </m:ctrlPr>
                                  </m:mP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e>
                                  </m:mr>
                                  <m:mr>
                                    <m:e>
                                      <m:m>
                                        <m:mPr>
                                          <m:mcs>
                                            <m:mc>
                                              <m:mcPr>
                                                <m:count m:val="1"/>
                                                <m:mcJc m:val="center"/>
                                              </m:mcPr>
                                            </m:mc>
                                          </m:mcs>
                                          <m:ctrlPr>
                                            <a:rPr lang="en-TW" i="1">
                                              <a:latin typeface="Cambria Math" panose="02040503050406030204" pitchFamily="18" charset="0"/>
                                              <a:cs typeface="Times New Roman" pitchFamily="18" charset="0"/>
                                            </a:rPr>
                                          </m:ctrlPr>
                                        </m:mPr>
                                        <m:mr>
                                          <m:e>
                                            <m:r>
                                              <m:rPr>
                                                <m:brk m:alnAt="7"/>
                                              </m:rPr>
                                              <a:rPr lang="en-TW" i="1">
                                                <a:latin typeface="Cambria Math" panose="02040503050406030204" pitchFamily="18" charset="0"/>
                                                <a:ea typeface="Cambria Math" panose="02040503050406030204" pitchFamily="18" charset="0"/>
                                                <a:cs typeface="Times New Roman" pitchFamily="18" charset="0"/>
                                              </a:rPr>
                                              <m:t>⋮</m:t>
                                            </m:r>
                                          </m:e>
                                        </m:mr>
                                        <m:mr>
                                          <m:e>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𝑁</m:t>
                                                </m:r>
                                              </m:sub>
                                            </m:sSub>
                                          </m:e>
                                        </m:mr>
                                      </m:m>
                                    </m:e>
                                  </m:mr>
                                </m:m>
                              </m:e>
                            </m:mr>
                          </m:m>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503461A0-76F7-17B3-E5E5-4B4D4A0F822B}"/>
                  </a:ext>
                </a:extLst>
              </p:cNvPr>
              <p:cNvSpPr txBox="1">
                <a:spLocks noRot="1" noChangeAspect="1" noMove="1" noResize="1" noEditPoints="1" noAdjustHandles="1" noChangeArrowheads="1" noChangeShapeType="1" noTextEdit="1"/>
              </p:cNvSpPr>
              <p:nvPr/>
            </p:nvSpPr>
            <p:spPr bwMode="auto">
              <a:xfrm>
                <a:off x="2306157" y="581037"/>
                <a:ext cx="4519122" cy="1315040"/>
              </a:xfrm>
              <a:prstGeom prst="rect">
                <a:avLst/>
              </a:prstGeom>
              <a:blipFill>
                <a:blip r:embed="rId2"/>
                <a:stretch>
                  <a:fillRect b="-1905"/>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21BE3047-E9F2-D26D-AF25-B793F2620644}"/>
              </a:ext>
            </a:extLst>
          </p:cNvPr>
          <p:cNvSpPr txBox="1"/>
          <p:nvPr/>
        </p:nvSpPr>
        <p:spPr bwMode="auto">
          <a:xfrm>
            <a:off x="772675" y="630015"/>
            <a:ext cx="183894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本徵方程式：</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8E0CF5-80B7-BE84-CC4C-DD0509C8EFA6}"/>
                  </a:ext>
                </a:extLst>
              </p:cNvPr>
              <p:cNvSpPr txBox="1"/>
              <p:nvPr/>
            </p:nvSpPr>
            <p:spPr bwMode="auto">
              <a:xfrm>
                <a:off x="995043" y="1538238"/>
                <a:ext cx="1004249"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𝑖𝑗𝑘𝑎</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548E0CF5-80B7-BE84-CC4C-DD0509C8EFA6}"/>
                  </a:ext>
                </a:extLst>
              </p:cNvPr>
              <p:cNvSpPr txBox="1">
                <a:spLocks noRot="1" noChangeAspect="1" noMove="1" noResize="1" noEditPoints="1" noAdjustHandles="1" noChangeArrowheads="1" noChangeShapeType="1" noTextEdit="1"/>
              </p:cNvSpPr>
              <p:nvPr/>
            </p:nvSpPr>
            <p:spPr bwMode="auto">
              <a:xfrm>
                <a:off x="995043" y="1538238"/>
                <a:ext cx="1004249" cy="314573"/>
              </a:xfrm>
              <a:prstGeom prst="rect">
                <a:avLst/>
              </a:prstGeom>
              <a:blipFill>
                <a:blip r:embed="rId3"/>
                <a:stretch>
                  <a:fillRect l="-2500" r="-1250" b="-2692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81552EB1-060E-1155-FDC7-B3F13B834C4F}"/>
              </a:ext>
            </a:extLst>
          </p:cNvPr>
          <p:cNvSpPr txBox="1"/>
          <p:nvPr/>
        </p:nvSpPr>
        <p:spPr bwMode="auto">
          <a:xfrm>
            <a:off x="883196" y="3780960"/>
            <a:ext cx="333880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代入就可以解出能量本徵值：</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AB2C2F-7DD8-BF0C-2D86-220B6B24BBD4}"/>
                  </a:ext>
                </a:extLst>
              </p:cNvPr>
              <p:cNvSpPr txBox="1"/>
              <p:nvPr/>
            </p:nvSpPr>
            <p:spPr bwMode="auto">
              <a:xfrm>
                <a:off x="4063556" y="3780960"/>
                <a:ext cx="1645707" cy="347916"/>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𝑡</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𝑘𝑎</m:t>
                          </m:r>
                        </m:e>
                      </m:func>
                    </m:oMath>
                  </m:oMathPara>
                </a14:m>
                <a:endParaRPr lang="en-US" b="0" i="1"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9EAB2C2F-7DD8-BF0C-2D86-220B6B24BBD4}"/>
                  </a:ext>
                </a:extLst>
              </p:cNvPr>
              <p:cNvSpPr txBox="1">
                <a:spLocks noRot="1" noChangeAspect="1" noMove="1" noResize="1" noEditPoints="1" noAdjustHandles="1" noChangeArrowheads="1" noChangeShapeType="1" noTextEdit="1"/>
              </p:cNvSpPr>
              <p:nvPr/>
            </p:nvSpPr>
            <p:spPr bwMode="auto">
              <a:xfrm>
                <a:off x="4063556" y="3780960"/>
                <a:ext cx="1645707" cy="347916"/>
              </a:xfrm>
              <a:prstGeom prst="rect">
                <a:avLst/>
              </a:prstGeom>
              <a:blipFill>
                <a:blip r:embed="rId4"/>
                <a:stretch>
                  <a:fillRect l="-3077" t="-3571" r="-3077" b="-1785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1FB7800C-5118-E6F1-1A92-3F17758155A4}"/>
              </a:ext>
            </a:extLst>
          </p:cNvPr>
          <p:cNvPicPr>
            <a:picLocks noChangeAspect="1"/>
          </p:cNvPicPr>
          <p:nvPr/>
        </p:nvPicPr>
        <p:blipFill>
          <a:blip r:embed="rId5"/>
          <a:stretch>
            <a:fillRect/>
          </a:stretch>
        </p:blipFill>
        <p:spPr>
          <a:xfrm>
            <a:off x="6444208" y="4634834"/>
            <a:ext cx="2448272" cy="22151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4A63CDF-5323-95DD-53AE-A6DB8B865295}"/>
                  </a:ext>
                </a:extLst>
              </p:cNvPr>
              <p:cNvSpPr txBox="1"/>
              <p:nvPr/>
            </p:nvSpPr>
            <p:spPr bwMode="auto">
              <a:xfrm>
                <a:off x="883195" y="4197273"/>
                <a:ext cx="768306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注意能量有極大值</a:t>
                </a:r>
                <a14:m>
                  <m:oMath xmlns:m="http://schemas.openxmlformats.org/officeDocument/2006/math">
                    <m:r>
                      <a:rPr lang="en-US" i="1" dirty="0">
                        <a:latin typeface="Cambria Math" panose="02040503050406030204" pitchFamily="18" charset="0"/>
                        <a:cs typeface="Times New Roman" pitchFamily="18" charset="0"/>
                      </a:rPr>
                      <m:t>2</m:t>
                    </m:r>
                    <m:r>
                      <a:rPr lang="en-US"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，及極小值</a:t>
                </a:r>
                <a14:m>
                  <m:oMath xmlns:m="http://schemas.openxmlformats.org/officeDocument/2006/math">
                    <m:r>
                      <a:rPr lang="en-US" dirty="0">
                        <a:latin typeface="Cambria Math" panose="02040503050406030204" pitchFamily="18" charset="0"/>
                        <a:cs typeface="Times New Roman" pitchFamily="18" charset="0"/>
                      </a:rPr>
                      <m:t>−2</m:t>
                    </m:r>
                    <m:r>
                      <a:rPr lang="en-TW"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，而且在</a:t>
                </a:r>
                <a14:m>
                  <m:oMath xmlns:m="http://schemas.openxmlformats.org/officeDocument/2006/math">
                    <m:r>
                      <a:rPr lang="en-US" b="0" i="0" dirty="0" smtClean="0">
                        <a:latin typeface="Cambria Math" panose="02040503050406030204" pitchFamily="18" charset="0"/>
                        <a:cs typeface="Times New Roman" pitchFamily="18" charset="0"/>
                      </a:rPr>
                      <m:t>−2</m:t>
                    </m:r>
                    <m:r>
                      <a:rPr lang="en-TW" i="1" dirty="0">
                        <a:latin typeface="Cambria Math" panose="02040503050406030204" pitchFamily="18" charset="0"/>
                        <a:cs typeface="Times New Roman" pitchFamily="18" charset="0"/>
                      </a:rPr>
                      <m:t>𝑡</m:t>
                    </m:r>
                    <m:r>
                      <a:rPr lang="en-US" b="0" i="1" dirty="0" smtClean="0">
                        <a:latin typeface="Cambria Math" panose="02040503050406030204" pitchFamily="18" charset="0"/>
                        <a:cs typeface="Times New Roman" pitchFamily="18" charset="0"/>
                      </a:rPr>
                      <m:t>,2</m:t>
                    </m:r>
                    <m:r>
                      <a:rPr lang="en-US" b="0" i="1" dirty="0" smtClean="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之間任何值都有能態，</a:t>
                </a:r>
              </a:p>
            </p:txBody>
          </p:sp>
        </mc:Choice>
        <mc:Fallback xmlns="">
          <p:sp>
            <p:nvSpPr>
              <p:cNvPr id="11" name="TextBox 10">
                <a:extLst>
                  <a:ext uri="{FF2B5EF4-FFF2-40B4-BE49-F238E27FC236}">
                    <a16:creationId xmlns:a16="http://schemas.microsoft.com/office/drawing/2014/main" id="{34A63CDF-5323-95DD-53AE-A6DB8B865295}"/>
                  </a:ext>
                </a:extLst>
              </p:cNvPr>
              <p:cNvSpPr txBox="1">
                <a:spLocks noRot="1" noChangeAspect="1" noMove="1" noResize="1" noEditPoints="1" noAdjustHandles="1" noChangeArrowheads="1" noChangeShapeType="1" noTextEdit="1"/>
              </p:cNvSpPr>
              <p:nvPr/>
            </p:nvSpPr>
            <p:spPr bwMode="auto">
              <a:xfrm>
                <a:off x="883195" y="4197273"/>
                <a:ext cx="7683069" cy="369332"/>
              </a:xfrm>
              <a:prstGeom prst="rect">
                <a:avLst/>
              </a:prstGeom>
              <a:blipFill>
                <a:blip r:embed="rId6"/>
                <a:stretch>
                  <a:fillRect l="-660" t="-6667" r="-495" b="-23333"/>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7E8EAF7C-451D-994C-27FB-6919E36E351D}"/>
              </a:ext>
            </a:extLst>
          </p:cNvPr>
          <p:cNvSpPr txBox="1"/>
          <p:nvPr/>
        </p:nvSpPr>
        <p:spPr bwMode="auto">
          <a:xfrm>
            <a:off x="942509" y="1917227"/>
            <a:ext cx="660081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這個解的特徵是鄰近的兩個分量比例沿整個固體都相等：</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DD7032-40FF-FE74-5290-F0549AC32372}"/>
                  </a:ext>
                </a:extLst>
              </p:cNvPr>
              <p:cNvSpPr txBox="1"/>
              <p:nvPr/>
            </p:nvSpPr>
            <p:spPr bwMode="auto">
              <a:xfrm>
                <a:off x="1002585" y="2310562"/>
                <a:ext cx="1183786" cy="56041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cs typeface="Times New Roman" pitchFamily="18" charset="0"/>
                            </a:rPr>
                          </m:ctrlPr>
                        </m:fPr>
                        <m:num>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num>
                        <m:den>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den>
                      </m:f>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𝑖𝑘𝑎</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D9DD7032-40FF-FE74-5290-F0549AC32372}"/>
                  </a:ext>
                </a:extLst>
              </p:cNvPr>
              <p:cNvSpPr txBox="1">
                <a:spLocks noRot="1" noChangeAspect="1" noMove="1" noResize="1" noEditPoints="1" noAdjustHandles="1" noChangeArrowheads="1" noChangeShapeType="1" noTextEdit="1"/>
              </p:cNvSpPr>
              <p:nvPr/>
            </p:nvSpPr>
            <p:spPr bwMode="auto">
              <a:xfrm>
                <a:off x="1002585" y="2310562"/>
                <a:ext cx="1183786" cy="560410"/>
              </a:xfrm>
              <a:prstGeom prst="rect">
                <a:avLst/>
              </a:prstGeom>
              <a:blipFill>
                <a:blip r:embed="rId7"/>
                <a:stretch>
                  <a:fillRect l="-1053" r="-1053" b="-10870"/>
                </a:stretch>
              </a:blipFill>
              <a:ln w="9525">
                <a:noFill/>
                <a:miter lim="800000"/>
                <a:headEnd/>
                <a:tailEnd/>
              </a:ln>
            </p:spPr>
            <p:txBody>
              <a:bodyPr/>
              <a:lstStyle/>
              <a:p>
                <a:r>
                  <a:rPr lang="en-TW">
                    <a:noFill/>
                  </a:rPr>
                  <a:t> </a:t>
                </a:r>
              </a:p>
            </p:txBody>
          </p:sp>
        </mc:Fallback>
      </mc:AlternateContent>
      <p:sp>
        <p:nvSpPr>
          <p:cNvPr id="16" name="TextBox 15">
            <a:extLst>
              <a:ext uri="{FF2B5EF4-FFF2-40B4-BE49-F238E27FC236}">
                <a16:creationId xmlns:a16="http://schemas.microsoft.com/office/drawing/2014/main" id="{6B61C168-D054-CF13-FCB2-C9A567250F70}"/>
              </a:ext>
            </a:extLst>
          </p:cNvPr>
          <p:cNvSpPr txBox="1"/>
          <p:nvPr/>
        </p:nvSpPr>
        <p:spPr bwMode="auto">
          <a:xfrm>
            <a:off x="2186371" y="2368132"/>
            <a:ext cx="609186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可以說是等比數列！這正適合連接相鄰原子的位能矩陣。</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65B3B8-8840-F044-FBAE-5A7418917165}"/>
                  </a:ext>
                </a:extLst>
              </p:cNvPr>
              <p:cNvSpPr txBox="1"/>
              <p:nvPr/>
            </p:nvSpPr>
            <p:spPr bwMode="auto">
              <a:xfrm>
                <a:off x="908119" y="2870972"/>
                <a:ext cx="303358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例如上式第</a:t>
                </a:r>
                <a14:m>
                  <m:oMath xmlns:m="http://schemas.openxmlformats.org/officeDocument/2006/math">
                    <m:r>
                      <a:rPr lang="en-US" b="0" i="1" smtClean="0">
                        <a:latin typeface="Cambria Math" panose="02040503050406030204" pitchFamily="18" charset="0"/>
                        <a:cs typeface="Times New Roman" pitchFamily="18" charset="0"/>
                      </a:rPr>
                      <m:t>𝑗</m:t>
                    </m:r>
                  </m:oMath>
                </a14:m>
                <a:r>
                  <a:rPr lang="en-TW" dirty="0">
                    <a:latin typeface="Times New Roman" pitchFamily="18" charset="0"/>
                    <a:cs typeface="Times New Roman" pitchFamily="18" charset="0"/>
                  </a:rPr>
                  <a:t>個元素的等式：</a:t>
                </a:r>
              </a:p>
            </p:txBody>
          </p:sp>
        </mc:Choice>
        <mc:Fallback xmlns="">
          <p:sp>
            <p:nvSpPr>
              <p:cNvPr id="17" name="TextBox 16">
                <a:extLst>
                  <a:ext uri="{FF2B5EF4-FFF2-40B4-BE49-F238E27FC236}">
                    <a16:creationId xmlns:a16="http://schemas.microsoft.com/office/drawing/2014/main" id="{8D65B3B8-8840-F044-FBAE-5A7418917165}"/>
                  </a:ext>
                </a:extLst>
              </p:cNvPr>
              <p:cNvSpPr txBox="1">
                <a:spLocks noRot="1" noChangeAspect="1" noMove="1" noResize="1" noEditPoints="1" noAdjustHandles="1" noChangeArrowheads="1" noChangeShapeType="1" noTextEdit="1"/>
              </p:cNvSpPr>
              <p:nvPr/>
            </p:nvSpPr>
            <p:spPr bwMode="auto">
              <a:xfrm>
                <a:off x="908119" y="2870972"/>
                <a:ext cx="3033587" cy="369332"/>
              </a:xfrm>
              <a:prstGeom prst="rect">
                <a:avLst/>
              </a:prstGeom>
              <a:blipFill>
                <a:blip r:embed="rId8"/>
                <a:stretch>
                  <a:fillRect l="-1667" t="-6667" r="-833"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3B81C74-590F-7E01-3FE7-5D5593B5D266}"/>
                  </a:ext>
                </a:extLst>
              </p:cNvPr>
              <p:cNvSpPr txBox="1"/>
              <p:nvPr/>
            </p:nvSpPr>
            <p:spPr bwMode="auto">
              <a:xfrm>
                <a:off x="3941706" y="2851615"/>
                <a:ext cx="2363403" cy="35606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Sub>
                      <m:r>
                        <a:rPr lang="en-US" b="0" i="0" smtClean="0">
                          <a:latin typeface="Cambria Math" panose="02040503050406030204" pitchFamily="18" charset="0"/>
                          <a:cs typeface="Times New Roman" pitchFamily="18" charset="0"/>
                        </a:rPr>
                        <m:t>=</m:t>
                      </m:r>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A3B81C74-590F-7E01-3FE7-5D5593B5D266}"/>
                  </a:ext>
                </a:extLst>
              </p:cNvPr>
              <p:cNvSpPr txBox="1">
                <a:spLocks noRot="1" noChangeAspect="1" noMove="1" noResize="1" noEditPoints="1" noAdjustHandles="1" noChangeArrowheads="1" noChangeShapeType="1" noTextEdit="1"/>
              </p:cNvSpPr>
              <p:nvPr/>
            </p:nvSpPr>
            <p:spPr bwMode="auto">
              <a:xfrm>
                <a:off x="3941706" y="2851615"/>
                <a:ext cx="2363403" cy="356060"/>
              </a:xfrm>
              <a:prstGeom prst="rect">
                <a:avLst/>
              </a:prstGeom>
              <a:blipFill>
                <a:blip r:embed="rId9"/>
                <a:stretch>
                  <a:fillRect t="-3448" r="-1070"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5B7C35B-9A51-2705-A64C-071961766D09}"/>
                  </a:ext>
                </a:extLst>
              </p:cNvPr>
              <p:cNvSpPr txBox="1"/>
              <p:nvPr/>
            </p:nvSpPr>
            <p:spPr bwMode="auto">
              <a:xfrm>
                <a:off x="916294" y="3269754"/>
                <a:ext cx="2142381" cy="391646"/>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整式除以</a:t>
                </a:r>
                <a14:m>
                  <m:oMath xmlns:m="http://schemas.openxmlformats.org/officeDocument/2006/math">
                    <m:sSub>
                      <m:sSubPr>
                        <m:ctrlPr>
                          <a:rPr lang="en-TW"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oMath>
                </a14:m>
                <a:r>
                  <a:rPr lang="en-TW" dirty="0">
                    <a:latin typeface="Times New Roman" pitchFamily="18" charset="0"/>
                    <a:cs typeface="Times New Roman" pitchFamily="18" charset="0"/>
                  </a:rPr>
                  <a:t>，得：</a:t>
                </a:r>
              </a:p>
            </p:txBody>
          </p:sp>
        </mc:Choice>
        <mc:Fallback xmlns="">
          <p:sp>
            <p:nvSpPr>
              <p:cNvPr id="19" name="TextBox 18">
                <a:extLst>
                  <a:ext uri="{FF2B5EF4-FFF2-40B4-BE49-F238E27FC236}">
                    <a16:creationId xmlns:a16="http://schemas.microsoft.com/office/drawing/2014/main" id="{F5B7C35B-9A51-2705-A64C-071961766D09}"/>
                  </a:ext>
                </a:extLst>
              </p:cNvPr>
              <p:cNvSpPr txBox="1">
                <a:spLocks noRot="1" noChangeAspect="1" noMove="1" noResize="1" noEditPoints="1" noAdjustHandles="1" noChangeArrowheads="1" noChangeShapeType="1" noTextEdit="1"/>
              </p:cNvSpPr>
              <p:nvPr/>
            </p:nvSpPr>
            <p:spPr bwMode="auto">
              <a:xfrm>
                <a:off x="916294" y="3269754"/>
                <a:ext cx="2142381" cy="391646"/>
              </a:xfrm>
              <a:prstGeom prst="rect">
                <a:avLst/>
              </a:prstGeom>
              <a:blipFill>
                <a:blip r:embed="rId10"/>
                <a:stretch>
                  <a:fillRect l="-2367" t="-6250" b="-1562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F81691A-A7C9-0156-C6C8-4EA0883B4639}"/>
                  </a:ext>
                </a:extLst>
              </p:cNvPr>
              <p:cNvSpPr txBox="1"/>
              <p:nvPr/>
            </p:nvSpPr>
            <p:spPr bwMode="auto">
              <a:xfrm>
                <a:off x="2763378" y="3291619"/>
                <a:ext cx="2462405" cy="34791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r>
                        <a:rPr lang="en-US" b="0" i="0" smtClean="0">
                          <a:latin typeface="Cambria Math" panose="02040503050406030204" pitchFamily="18" charset="0"/>
                          <a:cs typeface="Times New Roman" pitchFamily="18" charset="0"/>
                        </a:rPr>
                        <m:t>=</m:t>
                      </m:r>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0</m:t>
                          </m:r>
                        </m:sub>
                        <m:sup>
                          <m:r>
                            <a:rPr lang="en-US" i="1">
                              <a:latin typeface="Cambria Math" panose="02040503050406030204" pitchFamily="18" charset="0"/>
                              <a:cs typeface="Times New Roman" pitchFamily="18" charset="0"/>
                            </a:rPr>
                            <m:t>(1)</m:t>
                          </m:r>
                        </m:sup>
                      </m:sSubSup>
                    </m:oMath>
                  </m:oMathPara>
                </a14:m>
                <a:endParaRPr lang="en-TW" dirty="0">
                  <a:latin typeface="Times New Roman" pitchFamily="18" charset="0"/>
                  <a:cs typeface="Times New Roman" pitchFamily="18" charset="0"/>
                </a:endParaRPr>
              </a:p>
            </p:txBody>
          </p:sp>
        </mc:Choice>
        <mc:Fallback xmlns="">
          <p:sp>
            <p:nvSpPr>
              <p:cNvPr id="20" name="TextBox 19">
                <a:extLst>
                  <a:ext uri="{FF2B5EF4-FFF2-40B4-BE49-F238E27FC236}">
                    <a16:creationId xmlns:a16="http://schemas.microsoft.com/office/drawing/2014/main" id="{EF81691A-A7C9-0156-C6C8-4EA0883B4639}"/>
                  </a:ext>
                </a:extLst>
              </p:cNvPr>
              <p:cNvSpPr txBox="1">
                <a:spLocks noRot="1" noChangeAspect="1" noMove="1" noResize="1" noEditPoints="1" noAdjustHandles="1" noChangeArrowheads="1" noChangeShapeType="1" noTextEdit="1"/>
              </p:cNvSpPr>
              <p:nvPr/>
            </p:nvSpPr>
            <p:spPr bwMode="auto">
              <a:xfrm>
                <a:off x="2763378" y="3291619"/>
                <a:ext cx="2462405" cy="347916"/>
              </a:xfrm>
              <a:prstGeom prst="rect">
                <a:avLst/>
              </a:prstGeom>
              <a:blipFill>
                <a:blip r:embed="rId11"/>
                <a:stretch>
                  <a:fillRect t="-3571" r="-1538" b="-178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B584223-4F1B-F7FA-96B7-D578A92025CF}"/>
                  </a:ext>
                </a:extLst>
              </p:cNvPr>
              <p:cNvSpPr txBox="1"/>
              <p:nvPr/>
            </p:nvSpPr>
            <p:spPr bwMode="auto">
              <a:xfrm>
                <a:off x="5858779" y="3291619"/>
                <a:ext cx="172699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且與</a:t>
                </a:r>
                <a14:m>
                  <m:oMath xmlns:m="http://schemas.openxmlformats.org/officeDocument/2006/math">
                    <m:r>
                      <a:rPr lang="en-US" b="0" i="1" smtClean="0">
                        <a:latin typeface="Cambria Math" panose="02040503050406030204" pitchFamily="18" charset="0"/>
                        <a:cs typeface="Times New Roman" pitchFamily="18" charset="0"/>
                      </a:rPr>
                      <m:t>𝑗</m:t>
                    </m:r>
                  </m:oMath>
                </a14:m>
                <a:r>
                  <a:rPr lang="en-GB" dirty="0" err="1">
                    <a:latin typeface="Times New Roman" pitchFamily="18" charset="0"/>
                    <a:cs typeface="Times New Roman" pitchFamily="18" charset="0"/>
                  </a:rPr>
                  <a:t>無關</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3B584223-4F1B-F7FA-96B7-D578A92025CF}"/>
                  </a:ext>
                </a:extLst>
              </p:cNvPr>
              <p:cNvSpPr txBox="1">
                <a:spLocks noRot="1" noChangeAspect="1" noMove="1" noResize="1" noEditPoints="1" noAdjustHandles="1" noChangeArrowheads="1" noChangeShapeType="1" noTextEdit="1"/>
              </p:cNvSpPr>
              <p:nvPr/>
            </p:nvSpPr>
            <p:spPr bwMode="auto">
              <a:xfrm>
                <a:off x="5858779" y="3291619"/>
                <a:ext cx="1726990" cy="369332"/>
              </a:xfrm>
              <a:prstGeom prst="rect">
                <a:avLst/>
              </a:prstGeom>
              <a:blipFill>
                <a:blip r:embed="rId12"/>
                <a:stretch>
                  <a:fillRect l="-292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B9D392E-8076-AA5A-DDEE-504B527F69FD}"/>
                  </a:ext>
                </a:extLst>
              </p:cNvPr>
              <p:cNvSpPr txBox="1"/>
              <p:nvPr/>
            </p:nvSpPr>
            <p:spPr bwMode="auto">
              <a:xfrm>
                <a:off x="7137575" y="127223"/>
                <a:ext cx="1589538" cy="224157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m:t>
                      </m:r>
                      <m:d>
                        <m:dPr>
                          <m:ctrlPr>
                            <a:rPr lang="en-TW" i="1" smtClean="0">
                              <a:latin typeface="Cambria Math" panose="02040503050406030204" pitchFamily="18" charset="0"/>
                              <a:cs typeface="Times New Roman" pitchFamily="18" charset="0"/>
                            </a:rPr>
                          </m:ctrlPr>
                        </m:dP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𝑖𝑘𝑎</m:t>
                                          </m:r>
                                        </m:sup>
                                      </m:sSup>
                                    </m:e>
                                  </m:m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ea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𝑘𝑎</m:t>
                                                      </m:r>
                                                    </m:sup>
                                                  </m:sSup>
                                                </m:e>
                                              </m:mr>
                                              <m:mr>
                                                <m:e>
                                                  <m:r>
                                                    <a:rPr lang="en-TW" i="1" smtClean="0">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
                                    </m:e>
                                  </m:mr>
                                </m:m>
                              </m:e>
                            </m:mr>
                            <m:mr>
                              <m:e>
                                <m:m>
                                  <m:mPr>
                                    <m:mcs>
                                      <m:mc>
                                        <m:mcPr>
                                          <m:count m:val="1"/>
                                          <m:mcJc m:val="center"/>
                                        </m:mcPr>
                                      </m:mc>
                                    </m:mcs>
                                    <m:ctrlPr>
                                      <a:rPr lang="en-TW" i="1">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𝑖𝑗𝑘𝑎</m:t>
                                          </m:r>
                                        </m:sup>
                                      </m:sSup>
                                    </m:e>
                                  </m:mr>
                                  <m:mr>
                                    <m:e>
                                      <m:m>
                                        <m:mPr>
                                          <m:mcs>
                                            <m:mc>
                                              <m:mcPr>
                                                <m:count m:val="1"/>
                                                <m:mcJc m:val="center"/>
                                              </m:mcPr>
                                            </m:mc>
                                          </m:mcs>
                                          <m:ctrlPr>
                                            <a:rPr lang="en-TW" i="1">
                                              <a:latin typeface="Cambria Math" panose="02040503050406030204" pitchFamily="18" charset="0"/>
                                              <a:cs typeface="Times New Roman" pitchFamily="18" charset="0"/>
                                            </a:rPr>
                                          </m:ctrlPr>
                                        </m:mPr>
                                        <m:mr>
                                          <m:e>
                                            <m:m>
                                              <m:mPr>
                                                <m:mcs>
                                                  <m:mc>
                                                    <m:mcPr>
                                                      <m:count m:val="1"/>
                                                      <m:mcJc m:val="center"/>
                                                    </m:mcPr>
                                                  </m:mc>
                                                </m:mcs>
                                                <m:ctrlPr>
                                                  <a:rPr lang="en-TW" i="1" smtClean="0">
                                                    <a:latin typeface="Cambria Math" panose="02040503050406030204" pitchFamily="18" charset="0"/>
                                                    <a:cs typeface="Times New Roman" pitchFamily="18" charset="0"/>
                                                  </a:rPr>
                                                </m:ctrlPr>
                                              </m:mP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𝑗</m:t>
                                                          </m:r>
                                                          <m:r>
                                                            <a:rPr lang="en-US" i="1">
                                                              <a:latin typeface="Cambria Math" panose="02040503050406030204" pitchFamily="18" charset="0"/>
                                                              <a:ea typeface="Cambria Math" panose="02040503050406030204" pitchFamily="18" charset="0"/>
                                                              <a:cs typeface="Times New Roman" pitchFamily="18" charset="0"/>
                                                            </a:rPr>
                                                            <m:t>+1</m:t>
                                                          </m:r>
                                                        </m:e>
                                                      </m:d>
                                                      <m:r>
                                                        <a:rPr lang="en-US" i="1">
                                                          <a:latin typeface="Cambria Math" panose="02040503050406030204" pitchFamily="18" charset="0"/>
                                                          <a:ea typeface="Cambria Math" panose="02040503050406030204" pitchFamily="18" charset="0"/>
                                                          <a:cs typeface="Times New Roman" pitchFamily="18" charset="0"/>
                                                        </a:rPr>
                                                        <m:t>𝑘𝑎</m:t>
                                                      </m:r>
                                                    </m:sup>
                                                  </m:sSup>
                                                </m:e>
                                              </m:mr>
                                              <m:mr>
                                                <m:e>
                                                  <m:r>
                                                    <m:rPr>
                                                      <m:brk m:alnAt="7"/>
                                                    </m:rPr>
                                                    <a:rPr lang="en-TW" i="1">
                                                      <a:latin typeface="Cambria Math" panose="02040503050406030204" pitchFamily="18" charset="0"/>
                                                      <a:ea typeface="Cambria Math" panose="02040503050406030204" pitchFamily="18" charset="0"/>
                                                      <a:cs typeface="Times New Roman" pitchFamily="18" charset="0"/>
                                                    </a:rPr>
                                                    <m:t>⋮</m:t>
                                                  </m:r>
                                                </m:e>
                                              </m:mr>
                                            </m:m>
                                          </m:e>
                                        </m:mr>
                                        <m:mr>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𝑖𝑁𝑘𝑎</m:t>
                                                </m:r>
                                              </m:sup>
                                            </m:sSup>
                                          </m:e>
                                        </m:mr>
                                      </m:m>
                                    </m:e>
                                  </m:mr>
                                </m:m>
                              </m:e>
                            </m:mr>
                          </m:m>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EB9D392E-8076-AA5A-DDEE-504B527F69FD}"/>
                  </a:ext>
                </a:extLst>
              </p:cNvPr>
              <p:cNvSpPr txBox="1">
                <a:spLocks noRot="1" noChangeAspect="1" noMove="1" noResize="1" noEditPoints="1" noAdjustHandles="1" noChangeArrowheads="1" noChangeShapeType="1" noTextEdit="1"/>
              </p:cNvSpPr>
              <p:nvPr/>
            </p:nvSpPr>
            <p:spPr bwMode="auto">
              <a:xfrm>
                <a:off x="7137575" y="127223"/>
                <a:ext cx="1589538" cy="2241576"/>
              </a:xfrm>
              <a:prstGeom prst="rect">
                <a:avLst/>
              </a:prstGeom>
              <a:blipFill>
                <a:blip r:embed="rId13"/>
                <a:stretch>
                  <a:fillRect l="-79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03D572-CCC7-4D95-C017-737E6B9B2BBD}"/>
                  </a:ext>
                </a:extLst>
              </p:cNvPr>
              <p:cNvSpPr txBox="1"/>
              <p:nvPr/>
            </p:nvSpPr>
            <p:spPr bwMode="auto">
              <a:xfrm>
                <a:off x="883195" y="5673339"/>
                <a:ext cx="1893980"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cs typeface="Times New Roman" pitchFamily="18" charset="0"/>
                        </a:rPr>
                        <m:t>=</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𝑉</m:t>
                          </m:r>
                        </m:e>
                        <m:sub>
                          <m:r>
                            <a:rPr lang="en-US" i="1">
                              <a:latin typeface="Cambria Math" panose="02040503050406030204" pitchFamily="18" charset="0"/>
                              <a:cs typeface="Times New Roman" pitchFamily="18" charset="0"/>
                            </a:rPr>
                            <m:t>0</m:t>
                          </m:r>
                        </m:sub>
                      </m:sSub>
                      <m:r>
                        <a:rPr lang="en-US" b="0" i="0"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𝑡</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𝑘𝑎</m:t>
                          </m:r>
                        </m:e>
                      </m:func>
                    </m:oMath>
                  </m:oMathPara>
                </a14:m>
                <a:endParaRPr lang="en-US" b="0" i="1"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BF03D572-CCC7-4D95-C017-737E6B9B2BBD}"/>
                  </a:ext>
                </a:extLst>
              </p:cNvPr>
              <p:cNvSpPr txBox="1">
                <a:spLocks noRot="1" noChangeAspect="1" noMove="1" noResize="1" noEditPoints="1" noAdjustHandles="1" noChangeArrowheads="1" noChangeShapeType="1" noTextEdit="1"/>
              </p:cNvSpPr>
              <p:nvPr/>
            </p:nvSpPr>
            <p:spPr bwMode="auto">
              <a:xfrm>
                <a:off x="883195" y="5673339"/>
                <a:ext cx="1893980" cy="276999"/>
              </a:xfrm>
              <a:prstGeom prst="rect">
                <a:avLst/>
              </a:prstGeom>
              <a:blipFill>
                <a:blip r:embed="rId15"/>
                <a:stretch>
                  <a:fillRect l="-2000" r="-2000"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371708D-2653-4A58-1DC8-DD510ED507BB}"/>
                  </a:ext>
                </a:extLst>
              </p:cNvPr>
              <p:cNvSpPr txBox="1"/>
              <p:nvPr/>
            </p:nvSpPr>
            <p:spPr bwMode="auto">
              <a:xfrm>
                <a:off x="815474" y="5193941"/>
                <a:ext cx="5772750" cy="369332"/>
              </a:xfrm>
              <a:prstGeom prst="rect">
                <a:avLst/>
              </a:prstGeom>
              <a:noFill/>
              <a:ln w="9525">
                <a:noFill/>
                <a:miter lim="800000"/>
                <a:headEnd/>
                <a:tailEnd/>
              </a:ln>
            </p:spPr>
            <p:txBody>
              <a:bodyPr wrap="square">
                <a:spAutoFit/>
              </a:bodyPr>
              <a:lstStyle/>
              <a:p>
                <a:r>
                  <a:rPr lang="en-US" dirty="0" err="1">
                    <a:cs typeface="Times New Roman" pitchFamily="18" charset="0"/>
                  </a:rPr>
                  <a:t>加上未微擾電子</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US" dirty="0">
                    <a:cs typeface="Times New Roman" pitchFamily="18" charset="0"/>
                  </a:rPr>
                  <a:t>態在原來第</a:t>
                </a:r>
                <a14:m>
                  <m:oMath xmlns:m="http://schemas.openxmlformats.org/officeDocument/2006/math">
                    <m:r>
                      <a:rPr lang="en-US" i="1">
                        <a:latin typeface="Cambria Math" panose="02040503050406030204" pitchFamily="18" charset="0"/>
                        <a:cs typeface="Times New Roman" pitchFamily="18" charset="0"/>
                      </a:rPr>
                      <m:t>𝑗</m:t>
                    </m:r>
                  </m:oMath>
                </a14:m>
                <a:r>
                  <a:rPr lang="en-US" dirty="0">
                    <a:cs typeface="Times New Roman" pitchFamily="18" charset="0"/>
                  </a:rPr>
                  <a:t>個原子中的能量</a:t>
                </a:r>
                <a14:m>
                  <m:oMath xmlns:m="http://schemas.openxmlformats.org/officeDocument/2006/math">
                    <m:sSub>
                      <m:sSubPr>
                        <m:ctrlPr>
                          <a:rPr lang="en-US"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𝑉</m:t>
                        </m:r>
                      </m:e>
                      <m:sub>
                        <m:r>
                          <a:rPr lang="en-US" i="1">
                            <a:latin typeface="Cambria Math" panose="02040503050406030204" pitchFamily="18" charset="0"/>
                            <a:cs typeface="Times New Roman" pitchFamily="18" charset="0"/>
                          </a:rPr>
                          <m:t>0</m:t>
                        </m:r>
                      </m:sub>
                    </m:sSub>
                  </m:oMath>
                </a14:m>
                <a:r>
                  <a:rPr lang="en-TW" dirty="0"/>
                  <a:t>，得：</a:t>
                </a:r>
              </a:p>
            </p:txBody>
          </p:sp>
        </mc:Choice>
        <mc:Fallback xmlns="">
          <p:sp>
            <p:nvSpPr>
              <p:cNvPr id="10" name="TextBox 9">
                <a:extLst>
                  <a:ext uri="{FF2B5EF4-FFF2-40B4-BE49-F238E27FC236}">
                    <a16:creationId xmlns:a16="http://schemas.microsoft.com/office/drawing/2014/main" id="{8371708D-2653-4A58-1DC8-DD510ED507BB}"/>
                  </a:ext>
                </a:extLst>
              </p:cNvPr>
              <p:cNvSpPr txBox="1">
                <a:spLocks noRot="1" noChangeAspect="1" noMove="1" noResize="1" noEditPoints="1" noAdjustHandles="1" noChangeArrowheads="1" noChangeShapeType="1" noTextEdit="1"/>
              </p:cNvSpPr>
              <p:nvPr/>
            </p:nvSpPr>
            <p:spPr bwMode="auto">
              <a:xfrm>
                <a:off x="815474" y="5193941"/>
                <a:ext cx="5772750" cy="369332"/>
              </a:xfrm>
              <a:prstGeom prst="rect">
                <a:avLst/>
              </a:prstGeom>
              <a:blipFill>
                <a:blip r:embed="rId16"/>
                <a:stretch>
                  <a:fillRect l="-879" t="-106452" r="-659" b="-16129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4477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5" grpId="0" animBg="1"/>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80F456-123E-6588-509A-5F627B9CD255}"/>
              </a:ext>
            </a:extLst>
          </p:cNvPr>
          <p:cNvPicPr>
            <a:picLocks noChangeAspect="1"/>
          </p:cNvPicPr>
          <p:nvPr/>
        </p:nvPicPr>
        <p:blipFill>
          <a:blip r:embed="rId2"/>
          <a:stretch>
            <a:fillRect/>
          </a:stretch>
        </p:blipFill>
        <p:spPr>
          <a:xfrm>
            <a:off x="2333398" y="311787"/>
            <a:ext cx="3384376" cy="2820313"/>
          </a:xfrm>
          <a:prstGeom prst="rect">
            <a:avLst/>
          </a:prstGeom>
        </p:spPr>
      </p:pic>
      <p:sp>
        <p:nvSpPr>
          <p:cNvPr id="12" name="TextBox 11">
            <a:extLst>
              <a:ext uri="{FF2B5EF4-FFF2-40B4-BE49-F238E27FC236}">
                <a16:creationId xmlns:a16="http://schemas.microsoft.com/office/drawing/2014/main" id="{F3866942-0928-5175-B37D-B316F56658E2}"/>
              </a:ext>
            </a:extLst>
          </p:cNvPr>
          <p:cNvSpPr txBox="1"/>
          <p:nvPr/>
        </p:nvSpPr>
        <p:spPr bwMode="auto">
          <a:xfrm>
            <a:off x="1253278" y="4084276"/>
            <a:ext cx="295232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這個結果應該在預料之中！</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C32E35D-AD4C-2746-DCE3-97F747FE1A02}"/>
                  </a:ext>
                </a:extLst>
              </p:cNvPr>
              <p:cNvSpPr txBox="1"/>
              <p:nvPr/>
            </p:nvSpPr>
            <p:spPr bwMode="auto">
              <a:xfrm>
                <a:off x="1242204" y="4504712"/>
                <a:ext cx="568863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這裡有</a:t>
                </a:r>
                <a14:m>
                  <m:oMath xmlns:m="http://schemas.openxmlformats.org/officeDocument/2006/math">
                    <m:r>
                      <a:rPr lang="en-TW"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個簡併態，受到週期性位能微擾而混雜。</a:t>
                </a:r>
              </a:p>
            </p:txBody>
          </p:sp>
        </mc:Choice>
        <mc:Fallback xmlns="">
          <p:sp>
            <p:nvSpPr>
              <p:cNvPr id="14" name="TextBox 13">
                <a:extLst>
                  <a:ext uri="{FF2B5EF4-FFF2-40B4-BE49-F238E27FC236}">
                    <a16:creationId xmlns:a16="http://schemas.microsoft.com/office/drawing/2014/main" id="{0C32E35D-AD4C-2746-DCE3-97F747FE1A02}"/>
                  </a:ext>
                </a:extLst>
              </p:cNvPr>
              <p:cNvSpPr txBox="1">
                <a:spLocks noRot="1" noChangeAspect="1" noMove="1" noResize="1" noEditPoints="1" noAdjustHandles="1" noChangeArrowheads="1" noChangeShapeType="1" noTextEdit="1"/>
              </p:cNvSpPr>
              <p:nvPr/>
            </p:nvSpPr>
            <p:spPr bwMode="auto">
              <a:xfrm>
                <a:off x="1242204" y="4504712"/>
                <a:ext cx="5688632" cy="369332"/>
              </a:xfrm>
              <a:prstGeom prst="rect">
                <a:avLst/>
              </a:prstGeom>
              <a:blipFill>
                <a:blip r:embed="rId3"/>
                <a:stretch>
                  <a:fillRect l="-891"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9EB4A4-0571-4F15-9296-BDCD02C6DE3C}"/>
                  </a:ext>
                </a:extLst>
              </p:cNvPr>
              <p:cNvSpPr txBox="1"/>
              <p:nvPr/>
            </p:nvSpPr>
            <p:spPr bwMode="auto">
              <a:xfrm>
                <a:off x="1253278" y="4925148"/>
                <a:ext cx="73448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標準的微擾計算結果就是簡併破壞，而分裂為能量不同的</a:t>
                </a:r>
                <a14:m>
                  <m:oMath xmlns:m="http://schemas.openxmlformats.org/officeDocument/2006/math">
                    <m:r>
                      <a:rPr lang="en-TW"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個能態。</a:t>
                </a:r>
              </a:p>
            </p:txBody>
          </p:sp>
        </mc:Choice>
        <mc:Fallback xmlns="">
          <p:sp>
            <p:nvSpPr>
              <p:cNvPr id="15" name="TextBox 14">
                <a:extLst>
                  <a:ext uri="{FF2B5EF4-FFF2-40B4-BE49-F238E27FC236}">
                    <a16:creationId xmlns:a16="http://schemas.microsoft.com/office/drawing/2014/main" id="{809EB4A4-0571-4F15-9296-BDCD02C6DE3C}"/>
                  </a:ext>
                </a:extLst>
              </p:cNvPr>
              <p:cNvSpPr txBox="1">
                <a:spLocks noRot="1" noChangeAspect="1" noMove="1" noResize="1" noEditPoints="1" noAdjustHandles="1" noChangeArrowheads="1" noChangeShapeType="1" noTextEdit="1"/>
              </p:cNvSpPr>
              <p:nvPr/>
            </p:nvSpPr>
            <p:spPr bwMode="auto">
              <a:xfrm>
                <a:off x="1253278" y="4925148"/>
                <a:ext cx="7344816" cy="369332"/>
              </a:xfrm>
              <a:prstGeom prst="rect">
                <a:avLst/>
              </a:prstGeom>
              <a:blipFill>
                <a:blip r:embed="rId4"/>
                <a:stretch>
                  <a:fillRect l="-691"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9C1189-9FCB-0574-7FBA-566317BFDD61}"/>
                  </a:ext>
                </a:extLst>
              </p:cNvPr>
              <p:cNvSpPr txBox="1"/>
              <p:nvPr/>
            </p:nvSpPr>
            <p:spPr bwMode="auto">
              <a:xfrm>
                <a:off x="1232374" y="5345584"/>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分裂後的能量寬度大致就與位能大小</a:t>
                </a:r>
                <a14:m>
                  <m:oMath xmlns:m="http://schemas.openxmlformats.org/officeDocument/2006/math">
                    <m:r>
                      <a:rPr lang="en-US" i="1" dirty="0">
                        <a:latin typeface="Cambria Math" panose="02040503050406030204" pitchFamily="18" charset="0"/>
                        <a:cs typeface="Times New Roman" pitchFamily="18" charset="0"/>
                      </a:rPr>
                      <m:t>𝑡</m:t>
                    </m:r>
                  </m:oMath>
                </a14:m>
                <a:r>
                  <a:rPr lang="en-TW" dirty="0">
                    <a:latin typeface="Times New Roman" pitchFamily="18" charset="0"/>
                    <a:cs typeface="Times New Roman" pitchFamily="18" charset="0"/>
                  </a:rPr>
                  <a:t>相當，</a:t>
                </a:r>
              </a:p>
            </p:txBody>
          </p:sp>
        </mc:Choice>
        <mc:Fallback xmlns="">
          <p:sp>
            <p:nvSpPr>
              <p:cNvPr id="16" name="TextBox 15">
                <a:extLst>
                  <a:ext uri="{FF2B5EF4-FFF2-40B4-BE49-F238E27FC236}">
                    <a16:creationId xmlns:a16="http://schemas.microsoft.com/office/drawing/2014/main" id="{3B9C1189-9FCB-0574-7FBA-566317BFDD61}"/>
                  </a:ext>
                </a:extLst>
              </p:cNvPr>
              <p:cNvSpPr txBox="1">
                <a:spLocks noRot="1" noChangeAspect="1" noMove="1" noResize="1" noEditPoints="1" noAdjustHandles="1" noChangeArrowheads="1" noChangeShapeType="1" noTextEdit="1"/>
              </p:cNvSpPr>
              <p:nvPr/>
            </p:nvSpPr>
            <p:spPr bwMode="auto">
              <a:xfrm>
                <a:off x="1232374" y="5345584"/>
                <a:ext cx="5904656" cy="369332"/>
              </a:xfrm>
              <a:prstGeom prst="rect">
                <a:avLst/>
              </a:prstGeom>
              <a:blipFill>
                <a:blip r:embed="rId5"/>
                <a:stretch>
                  <a:fillRect l="-64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2DF258-2D4A-6A4A-60C1-F010384E69B6}"/>
                  </a:ext>
                </a:extLst>
              </p:cNvPr>
              <p:cNvSpPr txBox="1"/>
              <p:nvPr/>
            </p:nvSpPr>
            <p:spPr bwMode="auto">
              <a:xfrm>
                <a:off x="1232374" y="5795972"/>
                <a:ext cx="6973702"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一般來說，</a:t>
                </a:r>
                <a14:m>
                  <m:oMath xmlns:m="http://schemas.openxmlformats.org/officeDocument/2006/math">
                    <m:r>
                      <a:rPr lang="en-US" b="0" i="1" dirty="0" smtClean="0">
                        <a:latin typeface="Cambria Math" panose="02040503050406030204" pitchFamily="18" charset="0"/>
                        <a:cs typeface="Times New Roman" pitchFamily="18" charset="0"/>
                      </a:rPr>
                      <m:t>𝑎</m:t>
                    </m:r>
                    <m:r>
                      <a:rPr lang="en-US" b="0" i="1" dirty="0" smtClean="0">
                        <a:latin typeface="Cambria Math" panose="02040503050406030204" pitchFamily="18" charset="0"/>
                        <a:ea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a:t>
                </a:r>
                <a14:m>
                  <m:oMath xmlns:m="http://schemas.openxmlformats.org/officeDocument/2006/math">
                    <m:r>
                      <a:rPr lang="en-US" b="0" i="1" dirty="0" smtClean="0">
                        <a:latin typeface="Cambria Math" panose="02040503050406030204" pitchFamily="18" charset="0"/>
                        <a:cs typeface="Times New Roman" pitchFamily="18" charset="0"/>
                      </a:rPr>
                      <m:t>𝑡</m:t>
                    </m:r>
                    <m:r>
                      <a:rPr lang="en-US" b="0" i="1" dirty="0" smtClean="0">
                        <a:latin typeface="Cambria Math" panose="02040503050406030204" pitchFamily="18" charset="0"/>
                        <a:ea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。原子越靠近，能帶就越寬。</a:t>
                </a:r>
              </a:p>
            </p:txBody>
          </p:sp>
        </mc:Choice>
        <mc:Fallback xmlns="">
          <p:sp>
            <p:nvSpPr>
              <p:cNvPr id="2" name="TextBox 1">
                <a:extLst>
                  <a:ext uri="{FF2B5EF4-FFF2-40B4-BE49-F238E27FC236}">
                    <a16:creationId xmlns:a16="http://schemas.microsoft.com/office/drawing/2014/main" id="{3D2DF258-2D4A-6A4A-60C1-F010384E69B6}"/>
                  </a:ext>
                </a:extLst>
              </p:cNvPr>
              <p:cNvSpPr txBox="1">
                <a:spLocks noRot="1" noChangeAspect="1" noMove="1" noResize="1" noEditPoints="1" noAdjustHandles="1" noChangeArrowheads="1" noChangeShapeType="1" noTextEdit="1"/>
              </p:cNvSpPr>
              <p:nvPr/>
            </p:nvSpPr>
            <p:spPr bwMode="auto">
              <a:xfrm>
                <a:off x="1232374" y="5795972"/>
                <a:ext cx="6973702" cy="369332"/>
              </a:xfrm>
              <a:prstGeom prst="rect">
                <a:avLst/>
              </a:prstGeom>
              <a:blipFill>
                <a:blip r:embed="rId6"/>
                <a:stretch>
                  <a:fillRect l="-544"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FF54C8-B1ED-B42B-B9E0-9C34B7330C2D}"/>
                  </a:ext>
                </a:extLst>
              </p:cNvPr>
              <p:cNvSpPr txBox="1"/>
              <p:nvPr/>
            </p:nvSpPr>
            <p:spPr bwMode="auto">
              <a:xfrm>
                <a:off x="4355159" y="2718233"/>
                <a:ext cx="936104"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Times New Roman" pitchFamily="18" charset="0"/>
                        </a:rPr>
                        <m:t>𝑎</m:t>
                      </m:r>
                      <m:r>
                        <a:rPr lang="en-US" b="0"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𝑡</m:t>
                      </m:r>
                      <m:r>
                        <a:rPr lang="en-US" b="0" i="1" dirty="0" smtClean="0">
                          <a:latin typeface="Cambria Math" panose="02040503050406030204" pitchFamily="18" charset="0"/>
                          <a:ea typeface="Cambria Math" panose="02040503050406030204" pitchFamily="18" charset="0"/>
                          <a:cs typeface="Times New Roman" pitchFamily="18" charset="0"/>
                        </a:rPr>
                        <m:t>↑</m:t>
                      </m:r>
                    </m:oMath>
                  </m:oMathPara>
                </a14:m>
                <a:endParaRPr lang="en-TW" dirty="0"/>
              </a:p>
            </p:txBody>
          </p:sp>
        </mc:Choice>
        <mc:Fallback xmlns="">
          <p:sp>
            <p:nvSpPr>
              <p:cNvPr id="4" name="TextBox 3">
                <a:extLst>
                  <a:ext uri="{FF2B5EF4-FFF2-40B4-BE49-F238E27FC236}">
                    <a16:creationId xmlns:a16="http://schemas.microsoft.com/office/drawing/2014/main" id="{9CFF54C8-B1ED-B42B-B9E0-9C34B7330C2D}"/>
                  </a:ext>
                </a:extLst>
              </p:cNvPr>
              <p:cNvSpPr txBox="1">
                <a:spLocks noRot="1" noChangeAspect="1" noMove="1" noResize="1" noEditPoints="1" noAdjustHandles="1" noChangeArrowheads="1" noChangeShapeType="1" noTextEdit="1"/>
              </p:cNvSpPr>
              <p:nvPr/>
            </p:nvSpPr>
            <p:spPr bwMode="auto">
              <a:xfrm>
                <a:off x="4355159" y="2718233"/>
                <a:ext cx="936104" cy="369332"/>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sp>
        <p:nvSpPr>
          <p:cNvPr id="5" name="Left Arrow 4">
            <a:extLst>
              <a:ext uri="{FF2B5EF4-FFF2-40B4-BE49-F238E27FC236}">
                <a16:creationId xmlns:a16="http://schemas.microsoft.com/office/drawing/2014/main" id="{4954378A-2E92-63B9-4A02-CF98CAC1E466}"/>
              </a:ext>
            </a:extLst>
          </p:cNvPr>
          <p:cNvSpPr/>
          <p:nvPr/>
        </p:nvSpPr>
        <p:spPr>
          <a:xfrm>
            <a:off x="5291263" y="2868942"/>
            <a:ext cx="282495" cy="144016"/>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21D37D2-241A-7374-CEAF-9AC9E1C87250}"/>
                  </a:ext>
                </a:extLst>
              </p:cNvPr>
              <p:cNvSpPr txBox="1"/>
              <p:nvPr/>
            </p:nvSpPr>
            <p:spPr bwMode="auto">
              <a:xfrm>
                <a:off x="1250878" y="3264556"/>
                <a:ext cx="7683068"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能態的總數量</a:t>
                </a:r>
                <a14:m>
                  <m:oMath xmlns:m="http://schemas.openxmlformats.org/officeDocument/2006/math">
                    <m:r>
                      <a:rPr lang="en-US" i="1">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極龐大，</a:t>
                </a:r>
                <a:r>
                  <a:rPr lang="en-TW" dirty="0">
                    <a:solidFill>
                      <a:srgbClr val="FF0000"/>
                    </a:solidFill>
                    <a:latin typeface="Times New Roman" pitchFamily="18" charset="0"/>
                    <a:cs typeface="Times New Roman" pitchFamily="18" charset="0"/>
                  </a:rPr>
                  <a:t>能量間隙</a:t>
                </a:r>
                <a14:m>
                  <m:oMath xmlns:m="http://schemas.openxmlformats.org/officeDocument/2006/math">
                    <m:r>
                      <a:rPr lang="en-US" b="0" i="0" dirty="0" smtClean="0">
                        <a:solidFill>
                          <a:srgbClr val="FF0000"/>
                        </a:solidFill>
                        <a:latin typeface="Cambria Math" panose="02040503050406030204" pitchFamily="18" charset="0"/>
                        <a:cs typeface="Times New Roman" pitchFamily="18" charset="0"/>
                      </a:rPr>
                      <m:t>=</m:t>
                    </m:r>
                    <m:r>
                      <a:rPr lang="en-TW" i="1" dirty="0" smtClean="0">
                        <a:solidFill>
                          <a:srgbClr val="FF0000"/>
                        </a:solidFill>
                        <a:latin typeface="Cambria Math" panose="02040503050406030204" pitchFamily="18" charset="0"/>
                        <a:cs typeface="Times New Roman" pitchFamily="18" charset="0"/>
                      </a:rPr>
                      <m:t>4</m:t>
                    </m:r>
                    <m:r>
                      <a:rPr lang="en-TW" i="1" dirty="0" smtClean="0">
                        <a:solidFill>
                          <a:srgbClr val="FF0000"/>
                        </a:solidFill>
                        <a:latin typeface="Cambria Math" panose="02040503050406030204" pitchFamily="18" charset="0"/>
                        <a:cs typeface="Times New Roman" pitchFamily="18" charset="0"/>
                      </a:rPr>
                      <m:t>𝑡</m:t>
                    </m:r>
                  </m:oMath>
                </a14:m>
                <a:r>
                  <a:rPr lang="en-TW" dirty="0">
                    <a:solidFill>
                      <a:srgbClr val="FF0000"/>
                    </a:solidFill>
                    <a:latin typeface="Times New Roman" pitchFamily="18" charset="0"/>
                    <a:cs typeface="Times New Roman" pitchFamily="18" charset="0"/>
                  </a:rPr>
                  <a:t>微小</a:t>
                </a:r>
                <a:r>
                  <a:rPr lang="en-TW" dirty="0">
                    <a:latin typeface="Times New Roman" pitchFamily="18" charset="0"/>
                    <a:cs typeface="Times New Roman" pitchFamily="18" charset="0"/>
                  </a:rPr>
                  <a:t>，因此相鄰能態能量差很小。</a:t>
                </a:r>
                <a:endParaRPr lang="en-TW" dirty="0"/>
              </a:p>
            </p:txBody>
          </p:sp>
        </mc:Choice>
        <mc:Fallback xmlns="">
          <p:sp>
            <p:nvSpPr>
              <p:cNvPr id="6" name="TextBox 5">
                <a:extLst>
                  <a:ext uri="{FF2B5EF4-FFF2-40B4-BE49-F238E27FC236}">
                    <a16:creationId xmlns:a16="http://schemas.microsoft.com/office/drawing/2014/main" id="{621D37D2-241A-7374-CEAF-9AC9E1C87250}"/>
                  </a:ext>
                </a:extLst>
              </p:cNvPr>
              <p:cNvSpPr txBox="1">
                <a:spLocks noRot="1" noChangeAspect="1" noMove="1" noResize="1" noEditPoints="1" noAdjustHandles="1" noChangeArrowheads="1" noChangeShapeType="1" noTextEdit="1"/>
              </p:cNvSpPr>
              <p:nvPr/>
            </p:nvSpPr>
            <p:spPr bwMode="auto">
              <a:xfrm>
                <a:off x="1250878" y="3264556"/>
                <a:ext cx="7683068" cy="369332"/>
              </a:xfrm>
              <a:prstGeom prst="rect">
                <a:avLst/>
              </a:prstGeom>
              <a:blipFill>
                <a:blip r:embed="rId8"/>
                <a:stretch>
                  <a:fillRect l="-660" t="-10000" b="-20000"/>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C34B7239-BAF1-BD7E-3958-2AC3D12D00B2}"/>
              </a:ext>
            </a:extLst>
          </p:cNvPr>
          <p:cNvSpPr txBox="1"/>
          <p:nvPr/>
        </p:nvSpPr>
        <p:spPr bwMode="auto">
          <a:xfrm>
            <a:off x="1253278" y="3677941"/>
            <a:ext cx="609186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形成一近似是連續的能帶</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Energy Band</a:t>
            </a:r>
            <a:r>
              <a:rPr lang="en-TW" dirty="0">
                <a:latin typeface="Times New Roman" pitchFamily="18" charset="0"/>
                <a:cs typeface="Times New Roman" pitchFamily="18" charset="0"/>
              </a:rPr>
              <a:t>。</a:t>
            </a:r>
            <a:endParaRPr lang="en-TW" dirty="0"/>
          </a:p>
        </p:txBody>
      </p:sp>
      <p:sp>
        <p:nvSpPr>
          <p:cNvPr id="3" name="TextBox 2">
            <a:extLst>
              <a:ext uri="{FF2B5EF4-FFF2-40B4-BE49-F238E27FC236}">
                <a16:creationId xmlns:a16="http://schemas.microsoft.com/office/drawing/2014/main" id="{0B621233-E490-2BE9-6C71-D4C16DEAB780}"/>
              </a:ext>
            </a:extLst>
          </p:cNvPr>
          <p:cNvSpPr txBox="1"/>
          <p:nvPr/>
        </p:nvSpPr>
        <p:spPr bwMode="auto">
          <a:xfrm>
            <a:off x="1259632" y="6165304"/>
            <a:ext cx="7683067" cy="369332"/>
          </a:xfrm>
          <a:prstGeom prst="rect">
            <a:avLst/>
          </a:prstGeom>
          <a:noFill/>
          <a:ln w="9525">
            <a:noFill/>
            <a:miter lim="800000"/>
            <a:headEnd/>
            <a:tailEnd/>
          </a:ln>
        </p:spPr>
        <p:txBody>
          <a:bodyPr wrap="square">
            <a:spAutoFit/>
          </a:bodyPr>
          <a:lstStyle/>
          <a:p>
            <a:r>
              <a:rPr lang="en-US" dirty="0" err="1">
                <a:latin typeface="Times New Roman" pitchFamily="18" charset="0"/>
                <a:cs typeface="Times New Roman" pitchFamily="18" charset="0"/>
              </a:rPr>
              <a:t>原子內的一個能階，在晶體中就會</a:t>
            </a:r>
            <a:r>
              <a:rPr lang="en-TW">
                <a:latin typeface="Times New Roman" pitchFamily="18" charset="0"/>
                <a:cs typeface="Times New Roman" pitchFamily="18" charset="0"/>
              </a:rPr>
              <a:t>形成一近似是連續的能帶</a:t>
            </a:r>
            <a:r>
              <a:rPr lang="en-US" altLang="zh-TW" dirty="0">
                <a:latin typeface="Times New Roman" pitchFamily="18" charset="0"/>
                <a:cs typeface="Times New Roman" pitchFamily="18" charset="0"/>
              </a:rPr>
              <a:t>Energy Band</a:t>
            </a:r>
            <a:r>
              <a:rPr lang="en-TW" dirty="0">
                <a:latin typeface="Times New Roman" pitchFamily="18" charset="0"/>
                <a:cs typeface="Times New Roman" pitchFamily="18" charset="0"/>
              </a:rPr>
              <a:t>。</a:t>
            </a:r>
            <a:endParaRPr lang="en-TW" dirty="0"/>
          </a:p>
        </p:txBody>
      </p:sp>
    </p:spTree>
    <p:extLst>
      <p:ext uri="{BB962C8B-B14F-4D97-AF65-F5344CB8AC3E}">
        <p14:creationId xmlns:p14="http://schemas.microsoft.com/office/powerpoint/2010/main" val="1144307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2D572B-AB24-640F-E531-7CAABF60D161}"/>
                  </a:ext>
                </a:extLst>
              </p:cNvPr>
              <p:cNvSpPr txBox="1"/>
              <p:nvPr/>
            </p:nvSpPr>
            <p:spPr bwMode="auto">
              <a:xfrm>
                <a:off x="2547164" y="395002"/>
                <a:ext cx="612068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很像平面波</a:t>
                </a:r>
                <a:r>
                  <a:rPr lang="en-GB" dirty="0">
                    <a:latin typeface="Times New Roman" pitchFamily="18" charset="0"/>
                    <a:cs typeface="Times New Roman" pitchFamily="18" charset="0"/>
                  </a:rPr>
                  <a:t>。</a:t>
                </a:r>
                <a:r>
                  <a:rPr lang="en-US" dirty="0" err="1">
                    <a:latin typeface="Times New Roman" pitchFamily="18" charset="0"/>
                    <a:cs typeface="Times New Roman" pitchFamily="18" charset="0"/>
                  </a:rPr>
                  <a:t>這是屬於個別原子的</a:t>
                </a:r>
                <a14:m>
                  <m:oMath xmlns:m="http://schemas.openxmlformats.org/officeDocument/2006/math">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oMath>
                </a14:m>
                <a:r>
                  <a:rPr lang="en-US" dirty="0" err="1">
                    <a:latin typeface="Times New Roman" pitchFamily="18" charset="0"/>
                    <a:cs typeface="Times New Roman" pitchFamily="18" charset="0"/>
                  </a:rPr>
                  <a:t>的線性疊加</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822D572B-AB24-640F-E531-7CAABF60D161}"/>
                  </a:ext>
                </a:extLst>
              </p:cNvPr>
              <p:cNvSpPr txBox="1">
                <a:spLocks noRot="1" noChangeAspect="1" noMove="1" noResize="1" noEditPoints="1" noAdjustHandles="1" noChangeArrowheads="1" noChangeShapeType="1" noTextEdit="1"/>
              </p:cNvSpPr>
              <p:nvPr/>
            </p:nvSpPr>
            <p:spPr bwMode="auto">
              <a:xfrm>
                <a:off x="2547164" y="395002"/>
                <a:ext cx="6120680" cy="369332"/>
              </a:xfrm>
              <a:prstGeom prst="rect">
                <a:avLst/>
              </a:prstGeom>
              <a:blipFill>
                <a:blip r:embed="rId2"/>
                <a:stretch>
                  <a:fillRect l="-828" t="-113333" b="-166667"/>
                </a:stretch>
              </a:blipFill>
              <a:ln w="9525">
                <a:noFill/>
                <a:miter lim="800000"/>
                <a:headEnd/>
                <a:tailEnd/>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4B4D5CF8-7915-BD37-145B-8E28915B8B3E}"/>
              </a:ext>
            </a:extLst>
          </p:cNvPr>
          <p:cNvPicPr>
            <a:picLocks noChangeAspect="1"/>
          </p:cNvPicPr>
          <p:nvPr/>
        </p:nvPicPr>
        <p:blipFill>
          <a:blip r:embed="rId3"/>
          <a:stretch>
            <a:fillRect/>
          </a:stretch>
        </p:blipFill>
        <p:spPr>
          <a:xfrm>
            <a:off x="3926490" y="1622834"/>
            <a:ext cx="3263601" cy="1622785"/>
          </a:xfrm>
          <a:prstGeom prst="rect">
            <a:avLst/>
          </a:prstGeom>
        </p:spPr>
      </p:pic>
      <p:sp>
        <p:nvSpPr>
          <p:cNvPr id="5" name="TextBox 4">
            <a:extLst>
              <a:ext uri="{FF2B5EF4-FFF2-40B4-BE49-F238E27FC236}">
                <a16:creationId xmlns:a16="http://schemas.microsoft.com/office/drawing/2014/main" id="{5496E631-477F-6D3A-5BDE-6BD4204983EF}"/>
              </a:ext>
            </a:extLst>
          </p:cNvPr>
          <p:cNvSpPr txBox="1"/>
          <p:nvPr/>
        </p:nvSpPr>
        <p:spPr bwMode="auto">
          <a:xfrm>
            <a:off x="1130360" y="1871893"/>
            <a:ext cx="326360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實數部可以這樣理解：</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2F2728-8837-8974-9D8A-752184EB8096}"/>
                  </a:ext>
                </a:extLst>
              </p:cNvPr>
              <p:cNvSpPr txBox="1"/>
              <p:nvPr/>
            </p:nvSpPr>
            <p:spPr bwMode="auto">
              <a:xfrm>
                <a:off x="1130360" y="1237607"/>
                <a:ext cx="1004249" cy="31457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𝑐</m:t>
                          </m:r>
                        </m:e>
                        <m:sub>
                          <m:r>
                            <a:rPr lang="en-US" i="1">
                              <a:latin typeface="Cambria Math" panose="02040503050406030204" pitchFamily="18" charset="0"/>
                              <a:cs typeface="Times New Roman" pitchFamily="18" charset="0"/>
                            </a:rPr>
                            <m:t>𝑗</m:t>
                          </m:r>
                        </m:sub>
                      </m:sSub>
                      <m:r>
                        <a:rPr lang="en-US">
                          <a:latin typeface="Cambria Math" panose="02040503050406030204" pitchFamily="18" charset="0"/>
                          <a:ea typeface="Cambria Math" panose="02040503050406030204" pitchFamily="18" charset="0"/>
                          <a:cs typeface="Times New Roman" pitchFamily="18" charset="0"/>
                        </a:rPr>
                        <m:t>~</m:t>
                      </m:r>
                      <m:sSup>
                        <m:sSupPr>
                          <m:ctrlPr>
                            <a:rPr lang="en-US"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𝑒</m:t>
                          </m:r>
                        </m:e>
                        <m: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𝑖𝑘𝑗𝑎</m:t>
                          </m:r>
                        </m:sup>
                      </m:sSup>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242F2728-8837-8974-9D8A-752184EB8096}"/>
                  </a:ext>
                </a:extLst>
              </p:cNvPr>
              <p:cNvSpPr txBox="1">
                <a:spLocks noRot="1" noChangeAspect="1" noMove="1" noResize="1" noEditPoints="1" noAdjustHandles="1" noChangeArrowheads="1" noChangeShapeType="1" noTextEdit="1"/>
              </p:cNvSpPr>
              <p:nvPr/>
            </p:nvSpPr>
            <p:spPr bwMode="auto">
              <a:xfrm>
                <a:off x="1130360" y="1237607"/>
                <a:ext cx="1004249" cy="314573"/>
              </a:xfrm>
              <a:prstGeom prst="rect">
                <a:avLst/>
              </a:prstGeom>
              <a:blipFill>
                <a:blip r:embed="rId4"/>
                <a:stretch>
                  <a:fillRect l="-2500" t="-3846" r="-2500" b="-23077"/>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95B4A67A-EA88-B41F-EB5E-6FF227FFDF11}"/>
              </a:ext>
            </a:extLst>
          </p:cNvPr>
          <p:cNvPicPr>
            <a:picLocks noChangeAspect="1"/>
          </p:cNvPicPr>
          <p:nvPr/>
        </p:nvPicPr>
        <p:blipFill>
          <a:blip r:embed="rId5"/>
          <a:stretch>
            <a:fillRect/>
          </a:stretch>
        </p:blipFill>
        <p:spPr>
          <a:xfrm>
            <a:off x="1185825" y="3248915"/>
            <a:ext cx="2034469" cy="1840710"/>
          </a:xfrm>
          <a:prstGeom prst="rect">
            <a:avLst/>
          </a:prstGeom>
        </p:spPr>
      </p:pic>
      <p:pic>
        <p:nvPicPr>
          <p:cNvPr id="8" name="Picture 7">
            <a:extLst>
              <a:ext uri="{FF2B5EF4-FFF2-40B4-BE49-F238E27FC236}">
                <a16:creationId xmlns:a16="http://schemas.microsoft.com/office/drawing/2014/main" id="{D6CCE5B0-F039-4914-9719-5AD1A0E56436}"/>
              </a:ext>
            </a:extLst>
          </p:cNvPr>
          <p:cNvPicPr>
            <a:picLocks noChangeAspect="1"/>
          </p:cNvPicPr>
          <p:nvPr/>
        </p:nvPicPr>
        <p:blipFill rotWithShape="1">
          <a:blip r:embed="rId6"/>
          <a:srcRect l="52802" r="7938"/>
          <a:stretch/>
        </p:blipFill>
        <p:spPr>
          <a:xfrm>
            <a:off x="3930056" y="3317613"/>
            <a:ext cx="2114542" cy="1772012"/>
          </a:xfrm>
          <a:prstGeom prst="rect">
            <a:avLst/>
          </a:prstGeom>
        </p:spPr>
      </p:pic>
      <p:sp>
        <p:nvSpPr>
          <p:cNvPr id="9" name="TextBox 8">
            <a:extLst>
              <a:ext uri="{FF2B5EF4-FFF2-40B4-BE49-F238E27FC236}">
                <a16:creationId xmlns:a16="http://schemas.microsoft.com/office/drawing/2014/main" id="{1CAA7443-B114-D111-08D6-592843F660C0}"/>
              </a:ext>
            </a:extLst>
          </p:cNvPr>
          <p:cNvSpPr txBox="1"/>
          <p:nvPr/>
        </p:nvSpPr>
        <p:spPr bwMode="auto">
          <a:xfrm>
            <a:off x="897793" y="5233612"/>
            <a:ext cx="27363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在接近底部處，</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394B600-75B5-DA97-40CF-7CA8045B4E04}"/>
                  </a:ext>
                </a:extLst>
              </p:cNvPr>
              <p:cNvSpPr txBox="1"/>
              <p:nvPr/>
            </p:nvSpPr>
            <p:spPr bwMode="auto">
              <a:xfrm>
                <a:off x="2553977" y="5270349"/>
                <a:ext cx="1708416"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𝐸</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𝑡</m:t>
                      </m:r>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𝑎</m:t>
                          </m:r>
                        </m:e>
                        <m:sup>
                          <m:r>
                            <a:rPr lang="en-US" b="0" i="1" smtClean="0">
                              <a:latin typeface="Cambria Math" panose="02040503050406030204" pitchFamily="18" charset="0"/>
                              <a:ea typeface="Cambria Math" panose="02040503050406030204" pitchFamily="18" charset="0"/>
                              <a:cs typeface="Times New Roman" pitchFamily="18" charset="0"/>
                            </a:rPr>
                            <m:t>2</m:t>
                          </m:r>
                        </m:sup>
                      </m:sSup>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𝑘</m:t>
                          </m:r>
                        </m:e>
                        <m:sup>
                          <m:r>
                            <a:rPr lang="en-US" b="0" i="1" smtClean="0">
                              <a:latin typeface="Cambria Math" panose="02040503050406030204" pitchFamily="18" charset="0"/>
                              <a:ea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F394B600-75B5-DA97-40CF-7CA8045B4E04}"/>
                  </a:ext>
                </a:extLst>
              </p:cNvPr>
              <p:cNvSpPr txBox="1">
                <a:spLocks noRot="1" noChangeAspect="1" noMove="1" noResize="1" noEditPoints="1" noAdjustHandles="1" noChangeArrowheads="1" noChangeShapeType="1" noTextEdit="1"/>
              </p:cNvSpPr>
              <p:nvPr/>
            </p:nvSpPr>
            <p:spPr bwMode="auto">
              <a:xfrm>
                <a:off x="2553977" y="5270349"/>
                <a:ext cx="1708416" cy="276999"/>
              </a:xfrm>
              <a:prstGeom prst="rect">
                <a:avLst/>
              </a:prstGeom>
              <a:blipFill>
                <a:blip r:embed="rId7"/>
                <a:stretch>
                  <a:fillRect l="-2963" t="-9091" r="-741" b="-9091"/>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8449DD9-D590-9DD3-5BF6-72A378C29FC8}"/>
              </a:ext>
            </a:extLst>
          </p:cNvPr>
          <p:cNvSpPr txBox="1"/>
          <p:nvPr/>
        </p:nvSpPr>
        <p:spPr bwMode="auto">
          <a:xfrm>
            <a:off x="4426185" y="5233612"/>
            <a:ext cx="216024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如同一自由電子</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文字方塊 6">
                <a:extLst>
                  <a:ext uri="{FF2B5EF4-FFF2-40B4-BE49-F238E27FC236}">
                    <a16:creationId xmlns:a16="http://schemas.microsoft.com/office/drawing/2014/main" id="{D2024EBD-3AE9-09EF-6F91-6B3D4B5B7EBE}"/>
                  </a:ext>
                </a:extLst>
              </p:cNvPr>
              <p:cNvSpPr txBox="1"/>
              <p:nvPr/>
            </p:nvSpPr>
            <p:spPr bwMode="auto">
              <a:xfrm>
                <a:off x="6300192" y="4985661"/>
                <a:ext cx="1450576" cy="648126"/>
              </a:xfrm>
              <a:prstGeom prst="rect">
                <a:avLst/>
              </a:prstGeom>
              <a:solidFill>
                <a:srgbClr val="FFFF99"/>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𝐸</m:t>
                          </m:r>
                        </m:e>
                        <m:sup>
                          <m:r>
                            <a:rPr lang="en-US" altLang="zh-TW" sz="1800" b="0" i="1" smtClean="0">
                              <a:latin typeface="Cambria Math" panose="02040503050406030204" pitchFamily="18" charset="0"/>
                            </a:rPr>
                            <m:t>(0)</m:t>
                          </m:r>
                        </m:sup>
                      </m:sSup>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ℏ</m:t>
                              </m:r>
                            </m:e>
                            <m:sup>
                              <m:r>
                                <a:rPr lang="en-US" altLang="zh-TW" sz="1800" b="0" i="1" smtClean="0">
                                  <a:latin typeface="Cambria Math" panose="02040503050406030204" pitchFamily="18" charset="0"/>
                                </a:rPr>
                                <m:t>2</m:t>
                              </m:r>
                            </m:sup>
                          </m:s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𝑘</m:t>
                              </m:r>
                            </m:e>
                            <m:sup>
                              <m:r>
                                <a:rPr lang="en-US" altLang="zh-TW" sz="1800" b="0" i="1" smtClean="0">
                                  <a:latin typeface="Cambria Math" panose="02040503050406030204" pitchFamily="18" charset="0"/>
                                </a:rPr>
                                <m:t>2</m:t>
                              </m:r>
                            </m:sup>
                          </m:sSup>
                        </m:num>
                        <m:den>
                          <m:r>
                            <a:rPr lang="en-US" altLang="zh-TW" sz="1800" b="0" i="1" smtClean="0">
                              <a:latin typeface="Cambria Math"/>
                            </a:rPr>
                            <m:t>2</m:t>
                          </m:r>
                          <m:r>
                            <a:rPr lang="en-US" altLang="zh-TW" sz="1800" b="0" i="1" smtClean="0">
                              <a:latin typeface="Cambria Math" panose="02040503050406030204" pitchFamily="18" charset="0"/>
                            </a:rPr>
                            <m:t>𝑚</m:t>
                          </m:r>
                        </m:den>
                      </m:f>
                    </m:oMath>
                  </m:oMathPara>
                </a14:m>
                <a:endParaRPr lang="zh-TW" altLang="en-US" sz="1800" dirty="0"/>
              </a:p>
            </p:txBody>
          </p:sp>
        </mc:Choice>
        <mc:Fallback xmlns="">
          <p:sp>
            <p:nvSpPr>
              <p:cNvPr id="12" name="文字方塊 6">
                <a:extLst>
                  <a:ext uri="{FF2B5EF4-FFF2-40B4-BE49-F238E27FC236}">
                    <a16:creationId xmlns:a16="http://schemas.microsoft.com/office/drawing/2014/main" id="{D2024EBD-3AE9-09EF-6F91-6B3D4B5B7EBE}"/>
                  </a:ext>
                </a:extLst>
              </p:cNvPr>
              <p:cNvSpPr txBox="1">
                <a:spLocks noRot="1" noChangeAspect="1" noMove="1" noResize="1" noEditPoints="1" noAdjustHandles="1" noChangeArrowheads="1" noChangeShapeType="1" noTextEdit="1"/>
              </p:cNvSpPr>
              <p:nvPr/>
            </p:nvSpPr>
            <p:spPr bwMode="auto">
              <a:xfrm>
                <a:off x="6300192" y="4985661"/>
                <a:ext cx="1450576" cy="648126"/>
              </a:xfrm>
              <a:prstGeom prst="rect">
                <a:avLst/>
              </a:prstGeom>
              <a:blipFill>
                <a:blip r:embed="rId8"/>
                <a:stretch>
                  <a:fillRect b="-3846"/>
                </a:stretch>
              </a:blipFill>
              <a:ln>
                <a:noFill/>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87AB2A31-B563-8885-2D47-21D50BB3E670}"/>
              </a:ext>
            </a:extLst>
          </p:cNvPr>
          <p:cNvSpPr txBox="1"/>
          <p:nvPr/>
        </p:nvSpPr>
        <p:spPr bwMode="auto">
          <a:xfrm>
            <a:off x="897793" y="5646059"/>
            <a:ext cx="78488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這就是Nearly Free Electron Model會成功的原因，但質量必須取有效質量：</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8F75A3-3565-F6B8-8640-D43206F1D522}"/>
                  </a:ext>
                </a:extLst>
              </p:cNvPr>
              <p:cNvSpPr txBox="1"/>
              <p:nvPr/>
            </p:nvSpPr>
            <p:spPr bwMode="auto">
              <a:xfrm>
                <a:off x="1005777" y="6038916"/>
                <a:ext cx="1114792" cy="55579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𝑚</m:t>
                          </m:r>
                        </m:e>
                        <m:sup>
                          <m:r>
                            <a:rPr lang="en-US" b="0" i="1" smtClean="0">
                              <a:latin typeface="Cambria Math" panose="02040503050406030204" pitchFamily="18" charset="0"/>
                              <a:ea typeface="Cambria Math" panose="02040503050406030204" pitchFamily="18" charset="0"/>
                              <a:cs typeface="Times New Roman" pitchFamily="18" charset="0"/>
                            </a:rPr>
                            <m:t>∗</m:t>
                          </m:r>
                        </m:sup>
                      </m:sSup>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smtClean="0">
                                  <a:latin typeface="Cambria Math" panose="02040503050406030204" pitchFamily="18" charset="0"/>
                                  <a:ea typeface="Cambria Math" panose="02040503050406030204" pitchFamily="18" charset="0"/>
                                  <a:cs typeface="Times New Roman" pitchFamily="18" charset="0"/>
                                </a:rPr>
                                <m:t>ℏ</m:t>
                              </m:r>
                            </m:e>
                            <m:sup>
                              <m:r>
                                <a:rPr lang="en-US" i="1">
                                  <a:latin typeface="Cambria Math" panose="02040503050406030204" pitchFamily="18" charset="0"/>
                                  <a:ea typeface="Cambria Math" panose="02040503050406030204" pitchFamily="18" charset="0"/>
                                  <a:cs typeface="Times New Roman" pitchFamily="18" charset="0"/>
                                </a:rPr>
                                <m:t>2</m:t>
                              </m:r>
                            </m:sup>
                          </m:sSup>
                        </m:num>
                        <m:den>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𝑡</m:t>
                          </m:r>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𝑎</m:t>
                              </m:r>
                            </m:e>
                            <m:sup>
                              <m:r>
                                <a:rPr lang="en-US" i="1">
                                  <a:latin typeface="Cambria Math" panose="02040503050406030204" pitchFamily="18" charset="0"/>
                                  <a:ea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B58F75A3-3565-F6B8-8640-D43206F1D522}"/>
                  </a:ext>
                </a:extLst>
              </p:cNvPr>
              <p:cNvSpPr txBox="1">
                <a:spLocks noRot="1" noChangeAspect="1" noMove="1" noResize="1" noEditPoints="1" noAdjustHandles="1" noChangeArrowheads="1" noChangeShapeType="1" noTextEdit="1"/>
              </p:cNvSpPr>
              <p:nvPr/>
            </p:nvSpPr>
            <p:spPr bwMode="auto">
              <a:xfrm>
                <a:off x="1005777" y="6038916"/>
                <a:ext cx="1114792" cy="555793"/>
              </a:xfrm>
              <a:prstGeom prst="rect">
                <a:avLst/>
              </a:prstGeom>
              <a:blipFill>
                <a:blip r:embed="rId9"/>
                <a:stretch>
                  <a:fillRect l="-2247" b="-11111"/>
                </a:stretch>
              </a:blipFill>
              <a:ln w="9525">
                <a:noFill/>
                <a:miter lim="800000"/>
                <a:headEnd/>
                <a:tailEnd/>
              </a:ln>
            </p:spPr>
            <p:txBody>
              <a:bodyPr/>
              <a:lstStyle/>
              <a:p>
                <a:r>
                  <a:rPr lang="en-TW">
                    <a:noFill/>
                  </a:rPr>
                  <a:t> </a:t>
                </a:r>
              </a:p>
            </p:txBody>
          </p:sp>
        </mc:Fallback>
      </mc:AlternateContent>
      <p:sp>
        <p:nvSpPr>
          <p:cNvPr id="15" name="Text Box 5">
            <a:extLst>
              <a:ext uri="{FF2B5EF4-FFF2-40B4-BE49-F238E27FC236}">
                <a16:creationId xmlns:a16="http://schemas.microsoft.com/office/drawing/2014/main" id="{E7327610-7F0B-2245-C957-45CD08080A75}"/>
              </a:ext>
            </a:extLst>
          </p:cNvPr>
          <p:cNvSpPr txBox="1">
            <a:spLocks noChangeArrowheads="1"/>
          </p:cNvSpPr>
          <p:nvPr/>
        </p:nvSpPr>
        <p:spPr bwMode="auto">
          <a:xfrm>
            <a:off x="2526081" y="790317"/>
            <a:ext cx="461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60FDD7-0F81-5996-544A-859B1EA681FA}"/>
                  </a:ext>
                </a:extLst>
              </p:cNvPr>
              <p:cNvSpPr txBox="1"/>
              <p:nvPr/>
            </p:nvSpPr>
            <p:spPr bwMode="auto">
              <a:xfrm>
                <a:off x="1157941" y="373218"/>
                <a:ext cx="1253420" cy="81022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𝑗</m:t>
                          </m:r>
                          <m:r>
                            <a:rPr lang="en-US" b="0" i="1" smtClean="0">
                              <a:latin typeface="Cambria Math" panose="02040503050406030204" pitchFamily="18" charset="0"/>
                              <a:cs typeface="Times New Roman" pitchFamily="18" charset="0"/>
                            </a:rPr>
                            <m:t>=1</m:t>
                          </m:r>
                        </m:sub>
                        <m:sup>
                          <m:r>
                            <a:rPr lang="en-US" b="0" i="1" smtClean="0">
                              <a:latin typeface="Cambria Math" panose="02040503050406030204" pitchFamily="18" charset="0"/>
                              <a:cs typeface="Times New Roman" pitchFamily="18" charset="0"/>
                            </a:rPr>
                            <m:t>𝑁</m:t>
                          </m:r>
                        </m:sup>
                        <m:e>
                          <m:sSup>
                            <m:sSupPr>
                              <m:ctrlPr>
                                <a:rPr lang="en-US" i="1">
                                  <a:latin typeface="Cambria Math" panose="02040503050406030204" pitchFamily="18" charset="0"/>
                                  <a:ea typeface="Cambria Math" panose="02040503050406030204" pitchFamily="18" charset="0"/>
                                  <a:cs typeface="Times New Roman" pitchFamily="18" charset="0"/>
                                </a:rPr>
                              </m:ctrlPr>
                            </m:sSupPr>
                            <m:e>
                              <m:r>
                                <a:rPr lang="en-US" i="1">
                                  <a:latin typeface="Cambria Math" panose="02040503050406030204" pitchFamily="18" charset="0"/>
                                  <a:ea typeface="Cambria Math" panose="02040503050406030204" pitchFamily="18" charset="0"/>
                                  <a:cs typeface="Times New Roman" pitchFamily="18" charset="0"/>
                                </a:rPr>
                                <m:t>𝑒</m:t>
                              </m:r>
                            </m:e>
                            <m:sup>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𝑖𝑘𝑗𝑎</m:t>
                              </m:r>
                            </m:sup>
                          </m:sSup>
                          <m:d>
                            <m:dPr>
                              <m:begChr m:val="|"/>
                              <m:endChr m:val=""/>
                              <m:ctrlPr>
                                <a:rPr lang="en-US" altLang="zh-TW" i="1">
                                  <a:latin typeface="Cambria Math" panose="02040503050406030204" pitchFamily="18" charset="0"/>
                                </a:rPr>
                              </m:ctrlPr>
                            </m:dPr>
                            <m:e>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𝑗</m:t>
                                  </m:r>
                                </m:e>
                              </m:d>
                            </m:e>
                          </m:d>
                        </m:e>
                      </m:nary>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5560FDD7-0F81-5996-544A-859B1EA681FA}"/>
                  </a:ext>
                </a:extLst>
              </p:cNvPr>
              <p:cNvSpPr txBox="1">
                <a:spLocks noRot="1" noChangeAspect="1" noMove="1" noResize="1" noEditPoints="1" noAdjustHandles="1" noChangeArrowheads="1" noChangeShapeType="1" noTextEdit="1"/>
              </p:cNvSpPr>
              <p:nvPr/>
            </p:nvSpPr>
            <p:spPr bwMode="auto">
              <a:xfrm>
                <a:off x="1157941" y="373218"/>
                <a:ext cx="1253420" cy="810222"/>
              </a:xfrm>
              <a:prstGeom prst="rect">
                <a:avLst/>
              </a:prstGeom>
              <a:blipFill>
                <a:blip r:embed="rId10"/>
                <a:stretch>
                  <a:fillRect l="-66000" t="-106154" r="-23000" b="-161538"/>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FE9C7127-2DFE-0207-4F93-5DE23CB730F5}"/>
              </a:ext>
            </a:extLst>
          </p:cNvPr>
          <p:cNvSpPr txBox="1"/>
          <p:nvPr/>
        </p:nvSpPr>
        <p:spPr bwMode="auto">
          <a:xfrm>
            <a:off x="4067944" y="1177075"/>
            <a:ext cx="36004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保留了在地性的全球化電子！</a:t>
            </a:r>
          </a:p>
        </p:txBody>
      </p:sp>
    </p:spTree>
    <p:extLst>
      <p:ext uri="{BB962C8B-B14F-4D97-AF65-F5344CB8AC3E}">
        <p14:creationId xmlns:p14="http://schemas.microsoft.com/office/powerpoint/2010/main" val="26514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rotWithShape="1">
          <a:blip r:embed="rId2"/>
          <a:srcRect l="7545" t="4082" r="10971" b="4082"/>
          <a:stretch/>
        </p:blipFill>
        <p:spPr>
          <a:xfrm>
            <a:off x="2116153" y="836712"/>
            <a:ext cx="4061251" cy="3384375"/>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2085064" y="4318091"/>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這是固態鈉的能帶。</a:t>
            </a:r>
          </a:p>
        </p:txBody>
      </p:sp>
      <p:pic>
        <p:nvPicPr>
          <p:cNvPr id="5" name="Picture 4">
            <a:extLst>
              <a:ext uri="{FF2B5EF4-FFF2-40B4-BE49-F238E27FC236}">
                <a16:creationId xmlns:a16="http://schemas.microsoft.com/office/drawing/2014/main" id="{340B4092-C9A9-9628-58A8-2148BA0B268A}"/>
              </a:ext>
            </a:extLst>
          </p:cNvPr>
          <p:cNvPicPr>
            <a:picLocks noChangeAspect="1"/>
          </p:cNvPicPr>
          <p:nvPr/>
        </p:nvPicPr>
        <p:blipFill rotWithShape="1">
          <a:blip r:embed="rId3"/>
          <a:srcRect r="36154" b="13756"/>
          <a:stretch/>
        </p:blipFill>
        <p:spPr>
          <a:xfrm>
            <a:off x="6186379" y="3663983"/>
            <a:ext cx="2775467" cy="3096344"/>
          </a:xfrm>
          <a:prstGeom prst="rect">
            <a:avLst/>
          </a:prstGeom>
        </p:spPr>
      </p:pic>
      <p:pic>
        <p:nvPicPr>
          <p:cNvPr id="7" name="Picture 2" descr="\\Mac\Dropbox\Documents\課程\Young\Chapter42\A_Images\A_Figures_and_Photos\42_18_Figure.jpg">
            <a:extLst>
              <a:ext uri="{FF2B5EF4-FFF2-40B4-BE49-F238E27FC236}">
                <a16:creationId xmlns:a16="http://schemas.microsoft.com/office/drawing/2014/main" id="{CE751140-2B24-D05D-0EE9-93DF73E9B3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379" y="840081"/>
            <a:ext cx="2781860" cy="28449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rotWithShape="1">
          <a:blip r:embed="rId5"/>
          <a:srcRect r="37350"/>
          <a:stretch/>
        </p:blipFill>
        <p:spPr>
          <a:xfrm>
            <a:off x="11429" y="840143"/>
            <a:ext cx="2649165" cy="3380944"/>
          </a:xfrm>
          <a:prstGeom prst="rect">
            <a:avLst/>
          </a:prstGeom>
        </p:spPr>
      </p:pic>
    </p:spTree>
    <p:extLst>
      <p:ext uri="{BB962C8B-B14F-4D97-AF65-F5344CB8AC3E}">
        <p14:creationId xmlns:p14="http://schemas.microsoft.com/office/powerpoint/2010/main" val="356315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9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35782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latin typeface="Times New Roman" panose="02020603050405020304" pitchFamily="18" charset="0"/>
                <a:cs typeface="Times New Roman" panose="02020603050405020304" pitchFamily="18" charset="0"/>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1151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7535DC-7059-68A5-D317-4A851B859E97}"/>
              </a:ext>
            </a:extLst>
          </p:cNvPr>
          <p:cNvSpPr txBox="1"/>
          <p:nvPr/>
        </p:nvSpPr>
        <p:spPr bwMode="auto">
          <a:xfrm>
            <a:off x="740013" y="5805264"/>
            <a:ext cx="33279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現在要幫電子往能態裡面填。</a:t>
            </a:r>
          </a:p>
        </p:txBody>
      </p:sp>
    </p:spTree>
    <p:extLst>
      <p:ext uri="{BB962C8B-B14F-4D97-AF65-F5344CB8AC3E}">
        <p14:creationId xmlns:p14="http://schemas.microsoft.com/office/powerpoint/2010/main" val="3631036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B2FD08-62A9-B59B-EA96-9F9E715C5E2C}"/>
              </a:ext>
            </a:extLst>
          </p:cNvPr>
          <p:cNvSpPr/>
          <p:nvPr/>
        </p:nvSpPr>
        <p:spPr>
          <a:xfrm>
            <a:off x="1766211" y="3014061"/>
            <a:ext cx="5616624" cy="211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Picture 4">
            <a:extLst>
              <a:ext uri="{FF2B5EF4-FFF2-40B4-BE49-F238E27FC236}">
                <a16:creationId xmlns:a16="http://schemas.microsoft.com/office/drawing/2014/main" id="{3B662789-BEE2-5FA5-F45C-608F67790C4A}"/>
              </a:ext>
            </a:extLst>
          </p:cNvPr>
          <p:cNvPicPr>
            <a:picLocks noChangeAspect="1"/>
          </p:cNvPicPr>
          <p:nvPr/>
        </p:nvPicPr>
        <p:blipFill rotWithShape="1">
          <a:blip r:embed="rId2"/>
          <a:srcRect t="9397"/>
          <a:stretch/>
        </p:blipFill>
        <p:spPr>
          <a:xfrm>
            <a:off x="2187451" y="2996952"/>
            <a:ext cx="4769097" cy="2136845"/>
          </a:xfrm>
          <a:prstGeom prst="rect">
            <a:avLst/>
          </a:prstGeom>
        </p:spPr>
      </p:pic>
      <p:sp>
        <p:nvSpPr>
          <p:cNvPr id="7" name="TextBox 6">
            <a:extLst>
              <a:ext uri="{FF2B5EF4-FFF2-40B4-BE49-F238E27FC236}">
                <a16:creationId xmlns:a16="http://schemas.microsoft.com/office/drawing/2014/main" id="{4D16813A-900E-EE53-FD46-22417F6A088C}"/>
              </a:ext>
            </a:extLst>
          </p:cNvPr>
          <p:cNvSpPr txBox="1"/>
          <p:nvPr/>
        </p:nvSpPr>
        <p:spPr bwMode="auto">
          <a:xfrm>
            <a:off x="2879812" y="2267580"/>
            <a:ext cx="338437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真實可解的Dirac梳週期性位能</a:t>
            </a:r>
          </a:p>
        </p:txBody>
      </p:sp>
    </p:spTree>
    <p:extLst>
      <p:ext uri="{BB962C8B-B14F-4D97-AF65-F5344CB8AC3E}">
        <p14:creationId xmlns:p14="http://schemas.microsoft.com/office/powerpoint/2010/main" val="785824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827584" y="3759836"/>
            <a:ext cx="5035318" cy="2597013"/>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962289" y="765096"/>
            <a:ext cx="5675322"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a:t>
            </a:r>
            <a:r>
              <a:rPr lang="en-GB" dirty="0" err="1"/>
              <a:t>，</a:t>
            </a:r>
            <a:r>
              <a:rPr lang="en-GB" sz="1800" dirty="0" err="1"/>
              <a:t>將電子一個個在能階圖由下往上填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957022" y="117584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967207" y="2910508"/>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a:t>
                </a:r>
                <a14:m>
                  <m:oMath xmlns:m="http://schemas.openxmlformats.org/officeDocument/2006/math">
                    <m:r>
                      <a:rPr lang="en-US" altLang="zh-TW" sz="1800" i="1" dirty="0" smtClean="0">
                        <a:latin typeface="Cambria Math" panose="02040503050406030204" pitchFamily="18" charset="0"/>
                        <a:cs typeface="Times New Roman" panose="02020603050405020304" pitchFamily="18" charset="0"/>
                      </a:rPr>
                      <m:t>2</m:t>
                    </m:r>
                    <m:r>
                      <a:rPr lang="en-US" altLang="zh-TW" sz="1800" i="1" dirty="0" smtClean="0">
                        <a:latin typeface="Cambria Math" panose="02040503050406030204" pitchFamily="18" charset="0"/>
                        <a:cs typeface="Times New Roman" panose="02020603050405020304" pitchFamily="18" charset="0"/>
                      </a:rPr>
                      <m:t>𝑠</m:t>
                    </m:r>
                  </m:oMath>
                </a14:m>
                <a:r>
                  <a:rPr lang="en-TW" sz="1800" dirty="0"/>
                  <a:t>的能帶來自原子鈉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2</m:t>
                    </m:r>
                    <m:r>
                      <a:rPr lang="en-TW" sz="1800" i="1" dirty="0" smtClean="0">
                        <a:latin typeface="Cambria Math" panose="02040503050406030204" pitchFamily="18" charset="0"/>
                        <a:cs typeface="Times New Roman" panose="02020603050405020304" pitchFamily="18" charset="0"/>
                      </a:rPr>
                      <m:t>𝑠</m:t>
                    </m:r>
                  </m:oMath>
                </a14:m>
                <a:r>
                  <a:rPr lang="en-TW" sz="1800" dirty="0"/>
                  <a:t>的能階。</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967207" y="2910508"/>
                <a:ext cx="7365407" cy="369332"/>
              </a:xfrm>
              <a:prstGeom prst="rect">
                <a:avLst/>
              </a:prstGeom>
              <a:blipFill>
                <a:blip r:embed="rId3"/>
                <a:stretch>
                  <a:fillRect l="-688"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957022" y="3321254"/>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14:m>
                  <m:oMath xmlns:m="http://schemas.openxmlformats.org/officeDocument/2006/math">
                    <m:r>
                      <a:rPr lang="en-TW" i="1" dirty="0" smtClean="0">
                        <a:latin typeface="Cambria Math" panose="02040503050406030204" pitchFamily="18" charset="0"/>
                        <a:cs typeface="Times New Roman" panose="02020603050405020304" pitchFamily="18" charset="0"/>
                      </a:rPr>
                      <m:t>2</m:t>
                    </m:r>
                    <m:r>
                      <a:rPr lang="en-TW" sz="1800" i="1" dirty="0" smtClean="0">
                        <a:latin typeface="Cambria Math" panose="02040503050406030204" pitchFamily="18" charset="0"/>
                        <a:cs typeface="Times New Roman" panose="02020603050405020304" pitchFamily="18" charset="0"/>
                      </a:rPr>
                      <m:t>𝑠</m:t>
                    </m:r>
                  </m:oMath>
                </a14:m>
                <a:r>
                  <a:rPr lang="en-TW" sz="1800" dirty="0"/>
                  <a:t>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957022" y="3321254"/>
                <a:ext cx="7635709" cy="369332"/>
              </a:xfrm>
              <a:prstGeom prst="rect">
                <a:avLst/>
              </a:prstGeom>
              <a:blipFill>
                <a:blip r:embed="rId4"/>
                <a:stretch>
                  <a:fillRect l="-664" t="-6667" b="-23333"/>
                </a:stretch>
              </a:blipFill>
              <a:ln w="9525">
                <a:noFill/>
                <a:miter lim="800000"/>
                <a:headEnd/>
                <a:tailEnd/>
              </a:ln>
            </p:spPr>
            <p:txBody>
              <a:bodyPr/>
              <a:lstStyle/>
              <a:p>
                <a:r>
                  <a:rPr lang="en-TW">
                    <a:noFill/>
                  </a:rPr>
                  <a:t> </a:t>
                </a:r>
              </a:p>
            </p:txBody>
          </p:sp>
        </mc:Fallback>
      </mc:AlternateContent>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79524" y="3597722"/>
            <a:ext cx="2000588" cy="1528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6E6A66-9D23-9FCF-A25A-6B74D1A869EA}"/>
                  </a:ext>
                </a:extLst>
              </p:cNvPr>
              <p:cNvSpPr txBox="1"/>
              <p:nvPr/>
            </p:nvSpPr>
            <p:spPr bwMode="auto">
              <a:xfrm>
                <a:off x="957022" y="2223294"/>
                <a:ext cx="816748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可以嚴格證明一個能帶內有</a:t>
                </a:r>
                <a14:m>
                  <m:oMath xmlns:m="http://schemas.openxmlformats.org/officeDocument/2006/math">
                    <m:r>
                      <a:rPr lang="en-US" b="0"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個狀態。考慮兩個自旋，</a:t>
                </a:r>
                <a:r>
                  <a:rPr lang="en-TW" dirty="0"/>
                  <a:t>能帶中的狀態數是</a:t>
                </a:r>
                <a14:m>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𝑁</m:t>
                    </m:r>
                  </m:oMath>
                </a14:m>
                <a:r>
                  <a:rPr lang="en-TW" dirty="0"/>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0F6E6A66-9D23-9FCF-A25A-6B74D1A869EA}"/>
                  </a:ext>
                </a:extLst>
              </p:cNvPr>
              <p:cNvSpPr txBox="1">
                <a:spLocks noRot="1" noChangeAspect="1" noMove="1" noResize="1" noEditPoints="1" noAdjustHandles="1" noChangeArrowheads="1" noChangeShapeType="1" noTextEdit="1"/>
              </p:cNvSpPr>
              <p:nvPr/>
            </p:nvSpPr>
            <p:spPr bwMode="auto">
              <a:xfrm>
                <a:off x="957022" y="2223294"/>
                <a:ext cx="8167480" cy="369332"/>
              </a:xfrm>
              <a:prstGeom prst="rect">
                <a:avLst/>
              </a:prstGeom>
              <a:blipFill>
                <a:blip r:embed="rId5"/>
                <a:stretch>
                  <a:fillRect l="-621" t="-10000"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5E06F-764D-9EAC-F59A-0D92F60095A3}"/>
                  </a:ext>
                </a:extLst>
              </p:cNvPr>
              <p:cNvSpPr txBox="1"/>
              <p:nvPr/>
            </p:nvSpPr>
            <p:spPr bwMode="auto">
              <a:xfrm>
                <a:off x="957022" y="1802792"/>
                <a:ext cx="59766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能帶是</a:t>
                </a:r>
                <a14:m>
                  <m:oMath xmlns:m="http://schemas.openxmlformats.org/officeDocument/2006/math">
                    <m:r>
                      <a:rPr lang="en-US" b="0" i="1" dirty="0" smtClean="0">
                        <a:latin typeface="Cambria Math" panose="02040503050406030204" pitchFamily="18" charset="0"/>
                        <a:cs typeface="Times New Roman" pitchFamily="18" charset="0"/>
                      </a:rPr>
                      <m:t>𝑁</m:t>
                    </m:r>
                  </m:oMath>
                </a14:m>
                <a:r>
                  <a:rPr lang="en-TW" dirty="0">
                    <a:latin typeface="Times New Roman" pitchFamily="18" charset="0"/>
                    <a:cs typeface="Times New Roman" pitchFamily="18" charset="0"/>
                  </a:rPr>
                  <a:t>個原子原本獨立的原子能階混雜而成，</a:t>
                </a:r>
              </a:p>
            </p:txBody>
          </p:sp>
        </mc:Choice>
        <mc:Fallback xmlns="">
          <p:sp>
            <p:nvSpPr>
              <p:cNvPr id="13" name="TextBox 12">
                <a:extLst>
                  <a:ext uri="{FF2B5EF4-FFF2-40B4-BE49-F238E27FC236}">
                    <a16:creationId xmlns:a16="http://schemas.microsoft.com/office/drawing/2014/main" id="{8F65E06F-764D-9EAC-F59A-0D92F60095A3}"/>
                  </a:ext>
                </a:extLst>
              </p:cNvPr>
              <p:cNvSpPr txBox="1">
                <a:spLocks noRot="1" noChangeAspect="1" noMove="1" noResize="1" noEditPoints="1" noAdjustHandles="1" noChangeArrowheads="1" noChangeShapeType="1" noTextEdit="1"/>
              </p:cNvSpPr>
              <p:nvPr/>
            </p:nvSpPr>
            <p:spPr bwMode="auto">
              <a:xfrm>
                <a:off x="957022" y="1802792"/>
                <a:ext cx="5976664" cy="369332"/>
              </a:xfrm>
              <a:prstGeom prst="rect">
                <a:avLst/>
              </a:prstGeom>
              <a:blipFill>
                <a:blip r:embed="rId6"/>
                <a:stretch>
                  <a:fillRect l="-849" t="-10345" b="-24138"/>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1293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F0277-A3FF-FD36-9752-04E79144A7F2}"/>
              </a:ext>
            </a:extLst>
          </p:cNvPr>
          <p:cNvPicPr>
            <a:picLocks noChangeAspect="1"/>
          </p:cNvPicPr>
          <p:nvPr/>
        </p:nvPicPr>
        <p:blipFill>
          <a:blip r:embed="rId2"/>
          <a:stretch>
            <a:fillRect/>
          </a:stretch>
        </p:blipFill>
        <p:spPr>
          <a:xfrm>
            <a:off x="2627784" y="1052736"/>
            <a:ext cx="3451502" cy="3024336"/>
          </a:xfrm>
          <a:prstGeom prst="rect">
            <a:avLst/>
          </a:prstGeom>
        </p:spPr>
      </p:pic>
      <p:sp>
        <p:nvSpPr>
          <p:cNvPr id="3" name="TextBox 2">
            <a:extLst>
              <a:ext uri="{FF2B5EF4-FFF2-40B4-BE49-F238E27FC236}">
                <a16:creationId xmlns:a16="http://schemas.microsoft.com/office/drawing/2014/main" id="{BAFB3E9B-AAF6-D3A7-82AB-C016875C8C18}"/>
              </a:ext>
            </a:extLst>
          </p:cNvPr>
          <p:cNvSpPr txBox="1"/>
          <p:nvPr/>
        </p:nvSpPr>
        <p:spPr bwMode="auto">
          <a:xfrm>
            <a:off x="2231740" y="4293096"/>
            <a:ext cx="49685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在填滿的能帶內的電子，完全無法改變狀態，</a:t>
            </a:r>
          </a:p>
        </p:txBody>
      </p:sp>
      <p:sp>
        <p:nvSpPr>
          <p:cNvPr id="5" name="TextBox 4">
            <a:extLst>
              <a:ext uri="{FF2B5EF4-FFF2-40B4-BE49-F238E27FC236}">
                <a16:creationId xmlns:a16="http://schemas.microsoft.com/office/drawing/2014/main" id="{A5BC3CBD-25FC-3516-8994-7A997BF14507}"/>
              </a:ext>
            </a:extLst>
          </p:cNvPr>
          <p:cNvSpPr txBox="1"/>
          <p:nvPr/>
        </p:nvSpPr>
        <p:spPr bwMode="auto">
          <a:xfrm>
            <a:off x="2231740" y="4672970"/>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除非付出很高的能量，跳到下一能帶。</a:t>
            </a:r>
            <a:endParaRPr lang="en-TW" dirty="0"/>
          </a:p>
        </p:txBody>
      </p:sp>
      <p:sp>
        <p:nvSpPr>
          <p:cNvPr id="6" name="TextBox 5">
            <a:extLst>
              <a:ext uri="{FF2B5EF4-FFF2-40B4-BE49-F238E27FC236}">
                <a16:creationId xmlns:a16="http://schemas.microsoft.com/office/drawing/2014/main" id="{C6D7725C-FD44-2096-EF16-707795703922}"/>
              </a:ext>
            </a:extLst>
          </p:cNvPr>
          <p:cNvSpPr txBox="1"/>
          <p:nvPr/>
        </p:nvSpPr>
        <p:spPr bwMode="auto">
          <a:xfrm>
            <a:off x="2231740" y="5063305"/>
            <a:ext cx="590465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這些電子便與導電無關，稱為價電子</a:t>
            </a:r>
            <a:r>
              <a:rPr lang="en-US" altLang="zh-TW" dirty="0">
                <a:latin typeface="Times New Roman" pitchFamily="18" charset="0"/>
                <a:cs typeface="Times New Roman" pitchFamily="18" charset="0"/>
              </a:rPr>
              <a:t>Valance</a:t>
            </a:r>
            <a:r>
              <a:rPr lang="zh-TW" altLang="en-US"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C1D5143-F98E-9CE4-EE61-08815B96FF50}"/>
              </a:ext>
            </a:extLst>
          </p:cNvPr>
          <p:cNvSpPr txBox="1"/>
          <p:nvPr/>
        </p:nvSpPr>
        <p:spPr bwMode="auto">
          <a:xfrm>
            <a:off x="2231740" y="5464814"/>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絕緣體便是所有能帶都被填滿的固體。</a:t>
            </a:r>
          </a:p>
        </p:txBody>
      </p:sp>
      <p:cxnSp>
        <p:nvCxnSpPr>
          <p:cNvPr id="8" name="Straight Arrow Connector 7">
            <a:extLst>
              <a:ext uri="{FF2B5EF4-FFF2-40B4-BE49-F238E27FC236}">
                <a16:creationId xmlns:a16="http://schemas.microsoft.com/office/drawing/2014/main" id="{B06F95F0-C856-6F9D-32F8-B7909F6181E0}"/>
              </a:ext>
            </a:extLst>
          </p:cNvPr>
          <p:cNvCxnSpPr>
            <a:cxnSpLocks/>
          </p:cNvCxnSpPr>
          <p:nvPr/>
        </p:nvCxnSpPr>
        <p:spPr>
          <a:xfrm flipV="1">
            <a:off x="5580112" y="263691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3538264" y="841048"/>
            <a:ext cx="5342052" cy="275521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540191" y="836712"/>
            <a:ext cx="2663657" cy="276417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567342" y="3768377"/>
                <a:ext cx="8262553" cy="369332"/>
              </a:xfrm>
              <a:prstGeom prst="rect">
                <a:avLst/>
              </a:prstGeom>
              <a:noFill/>
              <a:ln w="9525">
                <a:noFill/>
                <a:miter lim="800000"/>
                <a:headEnd/>
                <a:tailEnd/>
              </a:ln>
            </p:spPr>
            <p:txBody>
              <a:bodyPr wrap="square" rtlCol="0">
                <a:spAutoFit/>
              </a:bodyPr>
              <a:lstStyle/>
              <a:p>
                <a:pPr>
                  <a:spcBef>
                    <a:spcPct val="50000"/>
                  </a:spcBef>
                </a:pPr>
                <a:r>
                  <a:rPr lang="en-TW" sz="1800" dirty="0"/>
                  <a:t>固體鈉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3</m:t>
                    </m:r>
                    <m:r>
                      <a:rPr lang="en-TW" sz="1800" i="1" dirty="0" smtClean="0">
                        <a:latin typeface="Cambria Math" panose="02040503050406030204" pitchFamily="18" charset="0"/>
                        <a:cs typeface="Times New Roman" panose="02020603050405020304" pitchFamily="18" charset="0"/>
                      </a:rPr>
                      <m:t>𝑠</m:t>
                    </m:r>
                  </m:oMath>
                </a14:m>
                <a:r>
                  <a:rPr lang="en-TW" sz="1800" dirty="0">
                    <a:latin typeface="Times New Roman" panose="02020603050405020304" pitchFamily="18" charset="0"/>
                    <a:cs typeface="Times New Roman" panose="02020603050405020304" pitchFamily="18" charset="0"/>
                  </a:rPr>
                  <a:t>的能帶甚至是原子鈉</a:t>
                </a:r>
                <a14:m>
                  <m:oMath xmlns:m="http://schemas.openxmlformats.org/officeDocument/2006/math">
                    <m:r>
                      <a:rPr lang="en-TW" sz="1800" i="1" dirty="0" smtClean="0">
                        <a:latin typeface="Cambria Math" panose="02040503050406030204" pitchFamily="18" charset="0"/>
                        <a:cs typeface="Times New Roman" panose="02020603050405020304" pitchFamily="18" charset="0"/>
                      </a:rPr>
                      <m:t>3</m:t>
                    </m:r>
                    <m:r>
                      <a:rPr lang="en-TW" sz="1800" i="1" dirty="0" smtClean="0">
                        <a:latin typeface="Cambria Math" panose="02040503050406030204" pitchFamily="18" charset="0"/>
                        <a:cs typeface="Times New Roman" panose="02020603050405020304" pitchFamily="18" charset="0"/>
                      </a:rPr>
                      <m:t>𝑠</m:t>
                    </m:r>
                  </m:oMath>
                </a14:m>
                <a:r>
                  <a:rPr lang="en-TW" sz="1800" dirty="0">
                    <a:latin typeface="Times New Roman" panose="02020603050405020304" pitchFamily="18" charset="0"/>
                    <a:cs typeface="Times New Roman" panose="02020603050405020304" pitchFamily="18" charset="0"/>
                  </a:rPr>
                  <a:t>及</a:t>
                </a:r>
                <a14:m>
                  <m:oMath xmlns:m="http://schemas.openxmlformats.org/officeDocument/2006/math">
                    <m:r>
                      <a:rPr lang="en-US" sz="1800" i="1" dirty="0" smtClean="0">
                        <a:latin typeface="Cambria Math" panose="02040503050406030204" pitchFamily="18" charset="0"/>
                        <a:cs typeface="Times New Roman" panose="02020603050405020304" pitchFamily="18" charset="0"/>
                      </a:rPr>
                      <m:t>3</m:t>
                    </m:r>
                    <m:r>
                      <a:rPr lang="en-TW" sz="1800" i="1" dirty="0">
                        <a:latin typeface="Cambria Math" panose="02040503050406030204" pitchFamily="18" charset="0"/>
                        <a:cs typeface="Times New Roman" panose="02020603050405020304" pitchFamily="18" charset="0"/>
                      </a:rPr>
                      <m:t>𝑝</m:t>
                    </m:r>
                  </m:oMath>
                </a14:m>
                <a:r>
                  <a:rPr lang="en-TW" sz="1800" dirty="0"/>
                  <a:t>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567342" y="3768377"/>
                <a:ext cx="8262553" cy="369332"/>
              </a:xfrm>
              <a:prstGeom prst="rect">
                <a:avLst/>
              </a:prstGeom>
              <a:blipFill>
                <a:blip r:embed="rId4"/>
                <a:stretch>
                  <a:fillRect l="-6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3765010" y="63221"/>
                <a:ext cx="3645792" cy="369332"/>
              </a:xfrm>
              <a:prstGeom prst="rect">
                <a:avLst/>
              </a:prstGeom>
              <a:noFill/>
              <a:ln w="9525">
                <a:noFill/>
                <a:miter lim="800000"/>
                <a:headEnd/>
                <a:tailEnd/>
              </a:ln>
            </p:spPr>
            <p:txBody>
              <a:bodyPr wrap="square" rtlCol="0">
                <a:spAutoFit/>
              </a:bodyPr>
              <a:lstStyle/>
              <a:p>
                <a:pPr>
                  <a:spcBef>
                    <a:spcPct val="50000"/>
                  </a:spcBef>
                </a:pPr>
                <a:r>
                  <a:rPr lang="en-TW" sz="1800" dirty="0"/>
                  <a:t>原子鈉</a:t>
                </a:r>
                <a14:m>
                  <m:oMath xmlns:m="http://schemas.openxmlformats.org/officeDocument/2006/math">
                    <m:r>
                      <a:rPr lang="en-US" sz="1800" i="1" dirty="0" smtClean="0">
                        <a:latin typeface="Cambria Math" panose="02040503050406030204" pitchFamily="18" charset="0"/>
                        <a:cs typeface="Times New Roman" panose="02020603050405020304" pitchFamily="18" charset="0"/>
                      </a:rPr>
                      <m:t>3</m:t>
                    </m:r>
                    <m:r>
                      <a:rPr lang="en-TW" sz="1800" i="1" dirty="0">
                        <a:latin typeface="Cambria Math" panose="02040503050406030204" pitchFamily="18" charset="0"/>
                        <a:cs typeface="Times New Roman" panose="02020603050405020304" pitchFamily="18" charset="0"/>
                      </a:rPr>
                      <m:t>𝑠</m:t>
                    </m:r>
                  </m:oMath>
                </a14:m>
                <a:r>
                  <a:rPr lang="en-TW" sz="1800" dirty="0"/>
                  <a:t>的能階只有一個電子，</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3765010" y="63221"/>
                <a:ext cx="3645792" cy="369332"/>
              </a:xfrm>
              <a:prstGeom prst="rect">
                <a:avLst/>
              </a:prstGeom>
              <a:blipFill>
                <a:blip r:embed="rId5"/>
                <a:stretch>
                  <a:fillRect l="-1389" t="-6452" b="-19355"/>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a:cxnSpLocks/>
          </p:cNvCxnSpPr>
          <p:nvPr/>
        </p:nvCxnSpPr>
        <p:spPr>
          <a:xfrm flipH="1" flipV="1">
            <a:off x="1619672" y="1348480"/>
            <a:ext cx="2592288" cy="25125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a:off x="5839481" y="617721"/>
            <a:ext cx="604727" cy="10478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FAFA159-C174-E17D-74CB-0235721B7365}"/>
              </a:ext>
            </a:extLst>
          </p:cNvPr>
          <p:cNvSpPr txBox="1"/>
          <p:nvPr/>
        </p:nvSpPr>
        <p:spPr bwMode="auto">
          <a:xfrm>
            <a:off x="540191" y="4207814"/>
            <a:ext cx="424847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這個能帶將會是未填滿！</a:t>
            </a:r>
          </a:p>
        </p:txBody>
      </p:sp>
      <p:pic>
        <p:nvPicPr>
          <p:cNvPr id="9" name="Picture 8">
            <a:extLst>
              <a:ext uri="{FF2B5EF4-FFF2-40B4-BE49-F238E27FC236}">
                <a16:creationId xmlns:a16="http://schemas.microsoft.com/office/drawing/2014/main" id="{B425E2FA-B04D-E0B0-E677-ED00BA7ACD25}"/>
              </a:ext>
            </a:extLst>
          </p:cNvPr>
          <p:cNvPicPr>
            <a:picLocks noChangeAspect="1"/>
          </p:cNvPicPr>
          <p:nvPr/>
        </p:nvPicPr>
        <p:blipFill rotWithShape="1">
          <a:blip r:embed="rId6"/>
          <a:srcRect l="2576" t="4615" r="48628"/>
          <a:stretch/>
        </p:blipFill>
        <p:spPr>
          <a:xfrm>
            <a:off x="3812212" y="4198686"/>
            <a:ext cx="2565853" cy="223541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F38010-9412-E54B-AA33-5647F51E03D0}"/>
                  </a:ext>
                </a:extLst>
              </p:cNvPr>
              <p:cNvSpPr txBox="1"/>
              <p:nvPr/>
            </p:nvSpPr>
            <p:spPr bwMode="auto">
              <a:xfrm>
                <a:off x="1733198" y="402433"/>
                <a:ext cx="7159281" cy="369332"/>
              </a:xfrm>
              <a:prstGeom prst="rect">
                <a:avLst/>
              </a:prstGeom>
              <a:noFill/>
              <a:ln w="9525">
                <a:noFill/>
                <a:miter lim="800000"/>
                <a:headEnd/>
                <a:tailEnd/>
              </a:ln>
            </p:spPr>
            <p:txBody>
              <a:bodyPr wrap="square">
                <a:spAutoFit/>
              </a:bodyPr>
              <a:lstStyle/>
              <a:p>
                <a:r>
                  <a:rPr lang="en-TW" sz="1800" dirty="0"/>
                  <a:t>因此固體鈉</a:t>
                </a:r>
                <a14:m>
                  <m:oMath xmlns:m="http://schemas.openxmlformats.org/officeDocument/2006/math">
                    <m:r>
                      <a:rPr lang="en-US" i="1" dirty="0">
                        <a:latin typeface="Cambria Math" panose="02040503050406030204" pitchFamily="18" charset="0"/>
                        <a:cs typeface="Times New Roman" panose="02020603050405020304" pitchFamily="18" charset="0"/>
                      </a:rPr>
                      <m:t>3</m:t>
                    </m:r>
                    <m:r>
                      <a:rPr lang="en-TW" i="1" dirty="0">
                        <a:latin typeface="Cambria Math" panose="02040503050406030204" pitchFamily="18" charset="0"/>
                        <a:cs typeface="Times New Roman" panose="02020603050405020304" pitchFamily="18" charset="0"/>
                      </a:rPr>
                      <m:t>𝑠</m:t>
                    </m:r>
                  </m:oMath>
                </a14:m>
                <a:r>
                  <a:rPr lang="en-TW" dirty="0"/>
                  <a:t>的能帶</a:t>
                </a:r>
                <a:r>
                  <a:rPr lang="en-TW" sz="1800" dirty="0"/>
                  <a:t>只有</a:t>
                </a:r>
                <a14:m>
                  <m:oMath xmlns:m="http://schemas.openxmlformats.org/officeDocument/2006/math">
                    <m:r>
                      <a:rPr lang="en-US" sz="1800" b="0" i="1" dirty="0" smtClean="0">
                        <a:latin typeface="Cambria Math" panose="02040503050406030204" pitchFamily="18" charset="0"/>
                      </a:rPr>
                      <m:t>𝑁</m:t>
                    </m:r>
                  </m:oMath>
                </a14:m>
                <a:r>
                  <a:rPr lang="en-TW" sz="1800" dirty="0"/>
                  <a:t>顆電子可以填，無法填滿能帶內</a:t>
                </a:r>
                <a14:m>
                  <m:oMath xmlns:m="http://schemas.openxmlformats.org/officeDocument/2006/math">
                    <m:r>
                      <a:rPr lang="en-US" i="1" dirty="0">
                        <a:latin typeface="Cambria Math" panose="02040503050406030204" pitchFamily="18" charset="0"/>
                      </a:rPr>
                      <m:t>2</m:t>
                    </m:r>
                    <m:r>
                      <a:rPr lang="en-US" i="1" dirty="0">
                        <a:latin typeface="Cambria Math" panose="02040503050406030204" pitchFamily="18" charset="0"/>
                      </a:rPr>
                      <m:t>𝑁</m:t>
                    </m:r>
                  </m:oMath>
                </a14:m>
                <a:r>
                  <a:rPr lang="en-TW" sz="1800" dirty="0"/>
                  <a:t>個態！</a:t>
                </a:r>
                <a:endParaRPr lang="en-TW" dirty="0"/>
              </a:p>
            </p:txBody>
          </p:sp>
        </mc:Choice>
        <mc:Fallback xmlns="">
          <p:sp>
            <p:nvSpPr>
              <p:cNvPr id="4" name="TextBox 3">
                <a:extLst>
                  <a:ext uri="{FF2B5EF4-FFF2-40B4-BE49-F238E27FC236}">
                    <a16:creationId xmlns:a16="http://schemas.microsoft.com/office/drawing/2014/main" id="{88F38010-9412-E54B-AA33-5647F51E03D0}"/>
                  </a:ext>
                </a:extLst>
              </p:cNvPr>
              <p:cNvSpPr txBox="1">
                <a:spLocks noRot="1" noChangeAspect="1" noMove="1" noResize="1" noEditPoints="1" noAdjustHandles="1" noChangeArrowheads="1" noChangeShapeType="1" noTextEdit="1"/>
              </p:cNvSpPr>
              <p:nvPr/>
            </p:nvSpPr>
            <p:spPr bwMode="auto">
              <a:xfrm>
                <a:off x="1733198" y="402433"/>
                <a:ext cx="7159281" cy="369332"/>
              </a:xfrm>
              <a:prstGeom prst="rect">
                <a:avLst/>
              </a:prstGeom>
              <a:blipFill>
                <a:blip r:embed="rId7"/>
                <a:stretch>
                  <a:fillRect l="-708"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6281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77EC0-0996-9C12-D698-B344684A91F8}"/>
              </a:ext>
            </a:extLst>
          </p:cNvPr>
          <p:cNvPicPr>
            <a:picLocks noChangeAspect="1"/>
          </p:cNvPicPr>
          <p:nvPr/>
        </p:nvPicPr>
        <p:blipFill rotWithShape="1">
          <a:blip r:embed="rId2"/>
          <a:srcRect r="48484"/>
          <a:stretch/>
        </p:blipFill>
        <p:spPr>
          <a:xfrm>
            <a:off x="1907705" y="1361980"/>
            <a:ext cx="2880320" cy="2491883"/>
          </a:xfrm>
          <a:prstGeom prst="rect">
            <a:avLst/>
          </a:prstGeom>
        </p:spPr>
      </p:pic>
      <p:sp>
        <p:nvSpPr>
          <p:cNvPr id="6" name="TextBox 5">
            <a:extLst>
              <a:ext uri="{FF2B5EF4-FFF2-40B4-BE49-F238E27FC236}">
                <a16:creationId xmlns:a16="http://schemas.microsoft.com/office/drawing/2014/main" id="{FA2DAE38-7675-4CD7-7988-3756BDF3A5CF}"/>
              </a:ext>
            </a:extLst>
          </p:cNvPr>
          <p:cNvSpPr txBox="1"/>
          <p:nvPr/>
        </p:nvSpPr>
        <p:spPr bwMode="auto">
          <a:xfrm>
            <a:off x="865525" y="4140338"/>
            <a:ext cx="63367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在半滿的能帶中，電子便有狀態可以供它改變運動狀態。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D4F96F-62A3-82FA-BA00-8DA104322E6F}"/>
                  </a:ext>
                </a:extLst>
              </p:cNvPr>
              <p:cNvSpPr txBox="1"/>
              <p:nvPr/>
            </p:nvSpPr>
            <p:spPr bwMode="auto">
              <a:xfrm>
                <a:off x="867862" y="4490172"/>
                <a:ext cx="8172400" cy="485518"/>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加上電場後，可以證明所有電子的晶體動量</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𝑘</m:t>
                    </m:r>
                  </m:oMath>
                </a14:m>
                <a:r>
                  <a:rPr lang="en-TW" dirty="0">
                    <a:latin typeface="Times New Roman" pitchFamily="18" charset="0"/>
                    <a:cs typeface="Times New Roman" pitchFamily="18" charset="0"/>
                  </a:rPr>
                  <a:t>會如圖隨時間增加：</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𝛿</m:t>
                    </m:r>
                    <m:r>
                      <a:rPr lang="en-US" b="0" i="1" smtClean="0">
                        <a:latin typeface="Cambria Math" panose="02040503050406030204" pitchFamily="18" charset="0"/>
                        <a:ea typeface="Cambria Math" panose="02040503050406030204" pitchFamily="18" charset="0"/>
                        <a:cs typeface="Times New Roman" pitchFamily="18" charset="0"/>
                      </a:rPr>
                      <m:t>𝑘</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𝑒𝐸</m:t>
                        </m:r>
                      </m:num>
                      <m:den>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𝑡</m:t>
                    </m:r>
                  </m:oMath>
                </a14:m>
                <a:r>
                  <a:rPr lang="en-TW" dirty="0"/>
                  <a:t>。</a:t>
                </a:r>
              </a:p>
            </p:txBody>
          </p:sp>
        </mc:Choice>
        <mc:Fallback xmlns="">
          <p:sp>
            <p:nvSpPr>
              <p:cNvPr id="8" name="TextBox 7">
                <a:extLst>
                  <a:ext uri="{FF2B5EF4-FFF2-40B4-BE49-F238E27FC236}">
                    <a16:creationId xmlns:a16="http://schemas.microsoft.com/office/drawing/2014/main" id="{B9D4F96F-62A3-82FA-BA00-8DA104322E6F}"/>
                  </a:ext>
                </a:extLst>
              </p:cNvPr>
              <p:cNvSpPr txBox="1">
                <a:spLocks noRot="1" noChangeAspect="1" noMove="1" noResize="1" noEditPoints="1" noAdjustHandles="1" noChangeArrowheads="1" noChangeShapeType="1" noTextEdit="1"/>
              </p:cNvSpPr>
              <p:nvPr/>
            </p:nvSpPr>
            <p:spPr bwMode="auto">
              <a:xfrm>
                <a:off x="867862" y="4490172"/>
                <a:ext cx="8172400" cy="485518"/>
              </a:xfrm>
              <a:prstGeom prst="rect">
                <a:avLst/>
              </a:prstGeom>
              <a:blipFill>
                <a:blip r:embed="rId3"/>
                <a:stretch>
                  <a:fillRect l="-621" b="-7692"/>
                </a:stretch>
              </a:blipFill>
              <a:ln w="9525">
                <a:noFill/>
                <a:miter lim="800000"/>
                <a:headEnd/>
                <a:tailEnd/>
              </a:ln>
            </p:spPr>
            <p:txBody>
              <a:bodyPr/>
              <a:lstStyle/>
              <a:p>
                <a:r>
                  <a:rPr lang="en-TW">
                    <a:noFill/>
                  </a:rPr>
                  <a:t> </a:t>
                </a:r>
              </a:p>
            </p:txBody>
          </p:sp>
        </mc:Fallback>
      </mc:AlternateContent>
      <p:sp>
        <p:nvSpPr>
          <p:cNvPr id="9" name="TextBox 8">
            <a:extLst>
              <a:ext uri="{FF2B5EF4-FFF2-40B4-BE49-F238E27FC236}">
                <a16:creationId xmlns:a16="http://schemas.microsoft.com/office/drawing/2014/main" id="{9B0EE0C4-2C78-BDBB-75A6-50C94F79C098}"/>
              </a:ext>
            </a:extLst>
          </p:cNvPr>
          <p:cNvSpPr txBox="1"/>
          <p:nvPr/>
        </p:nvSpPr>
        <p:spPr bwMode="auto">
          <a:xfrm>
            <a:off x="867862" y="4962647"/>
            <a:ext cx="775062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如此往電場反向的晶體動量會大於正向，電子密度總和是向反向運動的。</a:t>
            </a:r>
          </a:p>
        </p:txBody>
      </p:sp>
      <p:sp>
        <p:nvSpPr>
          <p:cNvPr id="10" name="TextBox 9">
            <a:extLst>
              <a:ext uri="{FF2B5EF4-FFF2-40B4-BE49-F238E27FC236}">
                <a16:creationId xmlns:a16="http://schemas.microsoft.com/office/drawing/2014/main" id="{F75D6DDB-EB8A-799D-F1CF-58AA5BA861FD}"/>
              </a:ext>
            </a:extLst>
          </p:cNvPr>
          <p:cNvSpPr txBox="1"/>
          <p:nvPr/>
        </p:nvSpPr>
        <p:spPr bwMode="auto">
          <a:xfrm>
            <a:off x="865525" y="5393299"/>
            <a:ext cx="79826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所以這樣半滿能帶中的電子，便能導電，稱傳導電子，此能帶就稱傳導能帶。</a:t>
            </a:r>
          </a:p>
        </p:txBody>
      </p:sp>
      <p:cxnSp>
        <p:nvCxnSpPr>
          <p:cNvPr id="12" name="Straight Arrow Connector 11">
            <a:extLst>
              <a:ext uri="{FF2B5EF4-FFF2-40B4-BE49-F238E27FC236}">
                <a16:creationId xmlns:a16="http://schemas.microsoft.com/office/drawing/2014/main" id="{CF60F98C-2FB9-2DB1-6434-B2B805C1C83D}"/>
              </a:ext>
            </a:extLst>
          </p:cNvPr>
          <p:cNvCxnSpPr/>
          <p:nvPr/>
        </p:nvCxnSpPr>
        <p:spPr>
          <a:xfrm flipH="1">
            <a:off x="3450099" y="278769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17893E-0509-0BA6-3F94-1AABAF685B2E}"/>
                  </a:ext>
                </a:extLst>
              </p:cNvPr>
              <p:cNvSpPr txBox="1"/>
              <p:nvPr/>
            </p:nvSpPr>
            <p:spPr bwMode="auto">
              <a:xfrm>
                <a:off x="3734931" y="2477095"/>
                <a:ext cx="211019" cy="310598"/>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𝐸</m:t>
                          </m:r>
                        </m:e>
                      </m:ac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D17893E-0509-0BA6-3F94-1AABAF685B2E}"/>
                  </a:ext>
                </a:extLst>
              </p:cNvPr>
              <p:cNvSpPr txBox="1">
                <a:spLocks noRot="1" noChangeAspect="1" noMove="1" noResize="1" noEditPoints="1" noAdjustHandles="1" noChangeArrowheads="1" noChangeShapeType="1" noTextEdit="1"/>
              </p:cNvSpPr>
              <p:nvPr/>
            </p:nvSpPr>
            <p:spPr bwMode="auto">
              <a:xfrm>
                <a:off x="3734931" y="2477095"/>
                <a:ext cx="211019" cy="310598"/>
              </a:xfrm>
              <a:prstGeom prst="rect">
                <a:avLst/>
              </a:prstGeom>
              <a:blipFill>
                <a:blip r:embed="rId4"/>
                <a:stretch>
                  <a:fillRect l="-29412" r="-17647" b="-7692"/>
                </a:stretch>
              </a:blipFill>
              <a:ln w="9525">
                <a:noFill/>
                <a:miter lim="800000"/>
                <a:headEnd/>
                <a:tailEnd/>
              </a:ln>
            </p:spPr>
            <p:txBody>
              <a:bodyPr/>
              <a:lstStyle/>
              <a:p>
                <a:r>
                  <a:rPr lang="en-TW">
                    <a:noFill/>
                  </a:rPr>
                  <a:t> </a:t>
                </a:r>
              </a:p>
            </p:txBody>
          </p:sp>
        </mc:Fallback>
      </mc:AlternateContent>
      <p:sp>
        <p:nvSpPr>
          <p:cNvPr id="14" name="Circular Arrow 13">
            <a:extLst>
              <a:ext uri="{FF2B5EF4-FFF2-40B4-BE49-F238E27FC236}">
                <a16:creationId xmlns:a16="http://schemas.microsoft.com/office/drawing/2014/main" id="{26DE5087-85B3-9A72-BE1C-46C1DAB87918}"/>
              </a:ext>
            </a:extLst>
          </p:cNvPr>
          <p:cNvSpPr/>
          <p:nvPr/>
        </p:nvSpPr>
        <p:spPr>
          <a:xfrm rot="19687441">
            <a:off x="3791285" y="2917325"/>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sp>
        <p:nvSpPr>
          <p:cNvPr id="15" name="Circular Arrow 14">
            <a:extLst>
              <a:ext uri="{FF2B5EF4-FFF2-40B4-BE49-F238E27FC236}">
                <a16:creationId xmlns:a16="http://schemas.microsoft.com/office/drawing/2014/main" id="{1EF5E349-DED7-5A9F-22E0-4FCB20E67779}"/>
              </a:ext>
            </a:extLst>
          </p:cNvPr>
          <p:cNvSpPr/>
          <p:nvPr/>
        </p:nvSpPr>
        <p:spPr>
          <a:xfrm rot="2526927">
            <a:off x="2977132" y="3060357"/>
            <a:ext cx="307355" cy="301199"/>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0000"/>
              </a:solidFill>
            </a:endParaRPr>
          </a:p>
        </p:txBody>
      </p:sp>
      <p:pic>
        <p:nvPicPr>
          <p:cNvPr id="3" name="Picture 2">
            <a:extLst>
              <a:ext uri="{FF2B5EF4-FFF2-40B4-BE49-F238E27FC236}">
                <a16:creationId xmlns:a16="http://schemas.microsoft.com/office/drawing/2014/main" id="{9EE8C565-CAA8-F661-FDE5-159449DD7B4C}"/>
              </a:ext>
            </a:extLst>
          </p:cNvPr>
          <p:cNvPicPr>
            <a:picLocks noChangeAspect="1"/>
          </p:cNvPicPr>
          <p:nvPr/>
        </p:nvPicPr>
        <p:blipFill rotWithShape="1">
          <a:blip r:embed="rId2"/>
          <a:srcRect l="50077" r="2726"/>
          <a:stretch/>
        </p:blipFill>
        <p:spPr>
          <a:xfrm>
            <a:off x="5173029" y="1347208"/>
            <a:ext cx="2638833" cy="2491883"/>
          </a:xfrm>
          <a:prstGeom prst="rect">
            <a:avLst/>
          </a:prstGeom>
        </p:spPr>
      </p:pic>
    </p:spTree>
    <p:extLst>
      <p:ext uri="{BB962C8B-B14F-4D97-AF65-F5344CB8AC3E}">
        <p14:creationId xmlns:p14="http://schemas.microsoft.com/office/powerpoint/2010/main" val="31551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28145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latin typeface="Times New Roman" panose="02020603050405020304" pitchFamily="18" charset="0"/>
                <a:cs typeface="Times New Roman" panose="02020603050405020304" pitchFamily="18" charset="0"/>
              </a:rPr>
              <a:t>Semiconductor</a:t>
            </a:r>
            <a:endParaRPr lang="zh-CN"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latin typeface="Times New Roman" panose="02020603050405020304" pitchFamily="18" charset="0"/>
                <a:cs typeface="Times New Roman" panose="02020603050405020304" pitchFamily="18" charset="0"/>
              </a:rPr>
              <a:t>Valence</a:t>
            </a:r>
            <a:r>
              <a:rPr lang="zh-TW" altLang="en-US" sz="1800" dirty="0">
                <a:latin typeface="Times New Roman" panose="02020603050405020304" pitchFamily="18" charset="0"/>
                <a:cs typeface="Times New Roman" panose="02020603050405020304" pitchFamily="18" charset="0"/>
              </a:rPr>
              <a:t>能帶與全空的</a:t>
            </a:r>
            <a:r>
              <a:rPr lang="en-US" altLang="zh-TW" sz="1800" dirty="0">
                <a:latin typeface="Times New Roman" panose="02020603050405020304" pitchFamily="18" charset="0"/>
                <a:cs typeface="Times New Roman" panose="02020603050405020304" pitchFamily="18" charset="0"/>
              </a:rPr>
              <a:t>Conduction</a:t>
            </a:r>
            <a:r>
              <a:rPr lang="zh-TW" altLang="en-US" sz="1800" dirty="0"/>
              <a:t>能帶間隙很小時，情況與絕緣體很不一樣！</a:t>
            </a:r>
          </a:p>
        </p:txBody>
      </p:sp>
      <p:sp>
        <p:nvSpPr>
          <p:cNvPr id="7" name="TextBox 6">
            <a:extLst>
              <a:ext uri="{FF2B5EF4-FFF2-40B4-BE49-F238E27FC236}">
                <a16:creationId xmlns:a16="http://schemas.microsoft.com/office/drawing/2014/main" id="{0A0AC6FE-1537-56BF-C2F6-70C63A67FFBF}"/>
              </a:ext>
            </a:extLst>
          </p:cNvPr>
          <p:cNvSpPr txBox="1"/>
          <p:nvPr/>
        </p:nvSpPr>
        <p:spPr bwMode="auto">
          <a:xfrm>
            <a:off x="4355976" y="4005064"/>
            <a:ext cx="36004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C</a:t>
            </a:r>
          </a:p>
        </p:txBody>
      </p:sp>
      <p:pic>
        <p:nvPicPr>
          <p:cNvPr id="9" name="Picture 8" descr="Diagram&#10;&#10;Description automatically generated">
            <a:extLst>
              <a:ext uri="{FF2B5EF4-FFF2-40B4-BE49-F238E27FC236}">
                <a16:creationId xmlns:a16="http://schemas.microsoft.com/office/drawing/2014/main" id="{66500F55-9B35-4492-EA21-7C903416267F}"/>
              </a:ext>
            </a:extLst>
          </p:cNvPr>
          <p:cNvPicPr>
            <a:picLocks noChangeAspect="1"/>
          </p:cNvPicPr>
          <p:nvPr/>
        </p:nvPicPr>
        <p:blipFill rotWithShape="1">
          <a:blip r:embed="rId5">
            <a:extLst>
              <a:ext uri="{28A0092B-C50C-407E-A947-70E740481C1C}">
                <a14:useLocalDpi xmlns:a14="http://schemas.microsoft.com/office/drawing/2010/main" val="0"/>
              </a:ext>
            </a:extLst>
          </a:blip>
          <a:srcRect l="40157" t="19551" r="1378" b="4850"/>
          <a:stretch/>
        </p:blipFill>
        <p:spPr>
          <a:xfrm>
            <a:off x="1083781" y="1196752"/>
            <a:ext cx="3877923" cy="4464496"/>
          </a:xfrm>
          <a:prstGeom prst="rect">
            <a:avLst/>
          </a:prstGeom>
        </p:spPr>
      </p:pic>
    </p:spTree>
    <p:extLst>
      <p:ext uri="{BB962C8B-B14F-4D97-AF65-F5344CB8AC3E}">
        <p14:creationId xmlns:p14="http://schemas.microsoft.com/office/powerpoint/2010/main" val="3521327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78461A-E45C-DBD8-4C83-305233A4C7B4}"/>
              </a:ext>
            </a:extLst>
          </p:cNvPr>
          <p:cNvPicPr>
            <a:picLocks noChangeAspect="1"/>
          </p:cNvPicPr>
          <p:nvPr/>
        </p:nvPicPr>
        <p:blipFill>
          <a:blip r:embed="rId2"/>
          <a:stretch>
            <a:fillRect/>
          </a:stretch>
        </p:blipFill>
        <p:spPr>
          <a:xfrm>
            <a:off x="2267223" y="967967"/>
            <a:ext cx="4609554" cy="4922066"/>
          </a:xfrm>
          <a:prstGeom prst="rect">
            <a:avLst/>
          </a:prstGeom>
        </p:spPr>
      </p:pic>
    </p:spTree>
    <p:extLst>
      <p:ext uri="{BB962C8B-B14F-4D97-AF65-F5344CB8AC3E}">
        <p14:creationId xmlns:p14="http://schemas.microsoft.com/office/powerpoint/2010/main" val="2809138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a:blip r:embed="rId2"/>
          <a:stretch>
            <a:fillRect/>
          </a:stretch>
        </p:blipFill>
        <p:spPr>
          <a:xfrm>
            <a:off x="1581432" y="176372"/>
            <a:ext cx="5676335" cy="2213771"/>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850" y="2452528"/>
            <a:ext cx="5397500" cy="4229100"/>
          </a:xfrm>
          <a:prstGeom prst="rect">
            <a:avLst/>
          </a:prstGeom>
        </p:spPr>
      </p:pic>
    </p:spTree>
    <p:extLst>
      <p:ext uri="{BB962C8B-B14F-4D97-AF65-F5344CB8AC3E}">
        <p14:creationId xmlns:p14="http://schemas.microsoft.com/office/powerpoint/2010/main" val="3378489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 left: the energy band structure of silicon. At right: the energy... |  Download Scientific Diagram">
            <a:extLst>
              <a:ext uri="{FF2B5EF4-FFF2-40B4-BE49-F238E27FC236}">
                <a16:creationId xmlns:a16="http://schemas.microsoft.com/office/drawing/2014/main" id="{CCC42112-0E22-C763-35DE-BAC6B3239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05" y="1170731"/>
            <a:ext cx="8256189" cy="451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961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lculated energy band structure of silicon (diamond-cubic crystal structure). ">
            <a:extLst>
              <a:ext uri="{FF2B5EF4-FFF2-40B4-BE49-F238E27FC236}">
                <a16:creationId xmlns:a16="http://schemas.microsoft.com/office/drawing/2014/main" id="{D32EA56C-935E-9BA8-502E-E77A39848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44" y="960567"/>
            <a:ext cx="7380312" cy="4936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879812" y="6290067"/>
            <a:ext cx="338437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橫軸是能態波函數的晶體動量</a:t>
            </a:r>
          </a:p>
        </p:txBody>
      </p:sp>
      <p:cxnSp>
        <p:nvCxnSpPr>
          <p:cNvPr id="4" name="Straight Arrow Connector 3">
            <a:extLst>
              <a:ext uri="{FF2B5EF4-FFF2-40B4-BE49-F238E27FC236}">
                <a16:creationId xmlns:a16="http://schemas.microsoft.com/office/drawing/2014/main" id="{64903811-08F9-9B41-43F1-E969C980ABC7}"/>
              </a:ext>
            </a:extLst>
          </p:cNvPr>
          <p:cNvCxnSpPr>
            <a:cxnSpLocks/>
          </p:cNvCxnSpPr>
          <p:nvPr/>
        </p:nvCxnSpPr>
        <p:spPr>
          <a:xfrm flipV="1">
            <a:off x="3059832" y="3140968"/>
            <a:ext cx="1368152" cy="288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05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5DE77-7AAB-A8A8-94A4-A6749A248A65}"/>
              </a:ext>
            </a:extLst>
          </p:cNvPr>
          <p:cNvPicPr>
            <a:picLocks noChangeAspect="1"/>
          </p:cNvPicPr>
          <p:nvPr/>
        </p:nvPicPr>
        <p:blipFill rotWithShape="1">
          <a:blip r:embed="rId2"/>
          <a:srcRect t="69330" b="6564"/>
          <a:stretch/>
        </p:blipFill>
        <p:spPr>
          <a:xfrm>
            <a:off x="585414" y="4217646"/>
            <a:ext cx="7973171" cy="686707"/>
          </a:xfrm>
          <a:prstGeom prst="rect">
            <a:avLst/>
          </a:prstGeom>
        </p:spPr>
      </p:pic>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3"/>
          <a:srcRect l="24004" t="9397" r="24751" b="18497"/>
          <a:stretch/>
        </p:blipFill>
        <p:spPr>
          <a:xfrm>
            <a:off x="3927932" y="577372"/>
            <a:ext cx="2029608" cy="1412231"/>
          </a:xfrm>
          <a:prstGeom prst="rect">
            <a:avLst/>
          </a:prstGeom>
        </p:spPr>
      </p:pic>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2"/>
          <a:srcRect t="24117" b="32677"/>
          <a:stretch/>
        </p:blipFill>
        <p:spPr>
          <a:xfrm>
            <a:off x="585415" y="2774749"/>
            <a:ext cx="7973171" cy="123079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4817124" y="1737508"/>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4817124" y="1737508"/>
                <a:ext cx="251223" cy="215444"/>
              </a:xfrm>
              <a:prstGeom prst="rect">
                <a:avLst/>
              </a:prstGeom>
              <a:blipFill>
                <a:blip r:embed="rId4"/>
                <a:stretch>
                  <a:fillRect l="-10000" r="-10000" b="-55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5241958"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5241958" y="1737508"/>
                <a:ext cx="715581" cy="215444"/>
              </a:xfrm>
              <a:prstGeom prst="rect">
                <a:avLst/>
              </a:prstGeom>
              <a:blipFill>
                <a:blip r:embed="rId5"/>
                <a:stretch>
                  <a:fillRect l="-7018" r="-3509" b="-3888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3953804" y="1737508"/>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3953804" y="1737508"/>
                <a:ext cx="715581" cy="215444"/>
              </a:xfrm>
              <a:prstGeom prst="rect">
                <a:avLst/>
              </a:prstGeom>
              <a:blipFill>
                <a:blip r:embed="rId6"/>
                <a:stretch>
                  <a:fillRect l="-8772" r="-3509" b="-38889"/>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9BCAEF46-4C49-C884-AD21-41554F1C706D}"/>
              </a:ext>
            </a:extLst>
          </p:cNvPr>
          <p:cNvSpPr txBox="1"/>
          <p:nvPr/>
        </p:nvSpPr>
        <p:spPr bwMode="auto">
          <a:xfrm>
            <a:off x="1842539" y="1091722"/>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5257001"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4506835" y="797478"/>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4466744" y="625135"/>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4466744" y="625135"/>
                <a:ext cx="260659" cy="383626"/>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5232815" y="628173"/>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5232815" y="628173"/>
                <a:ext cx="301161" cy="383626"/>
              </a:xfrm>
              <a:prstGeom prst="rect">
                <a:avLst/>
              </a:prstGeom>
              <a:blipFill>
                <a:blip r:embed="rId8"/>
                <a:stretch>
                  <a:fillRect r="-16000"/>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489255" y="3621912"/>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489255" y="3621912"/>
                <a:ext cx="260659" cy="383626"/>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7253142" y="4468291"/>
                <a:ext cx="1134434" cy="383626"/>
              </a:xfrm>
              <a:prstGeom prst="rect">
                <a:avLst/>
              </a:prstGeom>
              <a:solidFill>
                <a:schemeClr val="bg1"/>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7253142" y="4468291"/>
                <a:ext cx="1134434" cy="383626"/>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165807" y="3621127"/>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165807" y="3621127"/>
                <a:ext cx="1119537" cy="582724"/>
              </a:xfrm>
              <a:prstGeom prst="rect">
                <a:avLst/>
              </a:prstGeom>
              <a:blipFill>
                <a:blip r:embed="rId11"/>
                <a:stretch>
                  <a:fillRect l="-4494" r="-3371" b="-10638"/>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627217F3-43AB-85ED-4C58-5344F35FE689}"/>
              </a:ext>
            </a:extLst>
          </p:cNvPr>
          <p:cNvSpPr txBox="1"/>
          <p:nvPr/>
        </p:nvSpPr>
        <p:spPr bwMode="auto">
          <a:xfrm>
            <a:off x="598794" y="2313572"/>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這個模型可解的關鍵：在delta函數間，位能為零，其解就是自由電子平面波</a:t>
            </a:r>
            <a:r>
              <a:rPr lang="en-US" dirty="0">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65CB650F-66D7-3D12-F4A4-1605F45C57B7}"/>
              </a:ext>
            </a:extLst>
          </p:cNvPr>
          <p:cNvSpPr txBox="1"/>
          <p:nvPr/>
        </p:nvSpPr>
        <p:spPr bwMode="auto">
          <a:xfrm>
            <a:off x="598593" y="5045099"/>
            <a:ext cx="4128609"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只要仔細納入連續條件即可</a:t>
            </a:r>
            <a:r>
              <a:rPr lang="en-US"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0CDFB315-A70D-39FF-238E-8F8485A39AEF}"/>
              </a:ext>
            </a:extLst>
          </p:cNvPr>
          <p:cNvSpPr txBox="1"/>
          <p:nvPr/>
        </p:nvSpPr>
        <p:spPr bwMode="auto">
          <a:xfrm>
            <a:off x="598794" y="5471703"/>
            <a:ext cx="80995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請注意這些定態解除了在Delta函數的位置之外，都是自由電子平面波</a:t>
            </a:r>
            <a:r>
              <a:rPr lang="en-US"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3BCB4AED-5609-0CFB-C0C4-146D1ECC2378}"/>
              </a:ext>
            </a:extLst>
          </p:cNvPr>
          <p:cNvSpPr txBox="1"/>
          <p:nvPr/>
        </p:nvSpPr>
        <p:spPr bwMode="auto">
          <a:xfrm>
            <a:off x="598593" y="5918680"/>
            <a:ext cx="7632848"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換言之，都是Globalized的電子</a:t>
            </a:r>
            <a:r>
              <a:rPr lang="en-US" dirty="0">
                <a:latin typeface="Times New Roman" pitchFamily="18" charset="0"/>
                <a:cs typeface="Times New Roman" pitchFamily="18" charset="0"/>
              </a:rPr>
              <a:t>，</a:t>
            </a:r>
            <a:r>
              <a:rPr lang="zh-TW" altLang="en-US" sz="1800" dirty="0"/>
              <a:t>波函數會分布於所有原子間整個固體內。</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931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17" grpId="0"/>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37C20-47AE-F950-1CED-09B0022FE9A5}"/>
              </a:ext>
            </a:extLst>
          </p:cNvPr>
          <p:cNvPicPr>
            <a:picLocks noChangeAspect="1"/>
          </p:cNvPicPr>
          <p:nvPr/>
        </p:nvPicPr>
        <p:blipFill>
          <a:blip r:embed="rId2"/>
          <a:stretch>
            <a:fillRect/>
          </a:stretch>
        </p:blipFill>
        <p:spPr>
          <a:xfrm>
            <a:off x="2730500" y="368300"/>
            <a:ext cx="3683000" cy="6121400"/>
          </a:xfrm>
          <a:prstGeom prst="rect">
            <a:avLst/>
          </a:prstGeom>
        </p:spPr>
      </p:pic>
    </p:spTree>
    <p:extLst>
      <p:ext uri="{BB962C8B-B14F-4D97-AF65-F5344CB8AC3E}">
        <p14:creationId xmlns:p14="http://schemas.microsoft.com/office/powerpoint/2010/main" val="1402436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625D0-3E1A-5B39-8EA3-2334204D8B7F}"/>
              </a:ext>
            </a:extLst>
          </p:cNvPr>
          <p:cNvPicPr>
            <a:picLocks noChangeAspect="1"/>
          </p:cNvPicPr>
          <p:nvPr/>
        </p:nvPicPr>
        <p:blipFill>
          <a:blip r:embed="rId2"/>
          <a:stretch>
            <a:fillRect/>
          </a:stretch>
        </p:blipFill>
        <p:spPr>
          <a:xfrm>
            <a:off x="877600" y="764704"/>
            <a:ext cx="7388799" cy="2952328"/>
          </a:xfrm>
          <a:prstGeom prst="rect">
            <a:avLst/>
          </a:prstGeom>
        </p:spPr>
      </p:pic>
      <p:pic>
        <p:nvPicPr>
          <p:cNvPr id="3" name="Picture 2">
            <a:extLst>
              <a:ext uri="{FF2B5EF4-FFF2-40B4-BE49-F238E27FC236}">
                <a16:creationId xmlns:a16="http://schemas.microsoft.com/office/drawing/2014/main" id="{A8403DC8-CD97-2862-76F8-D139F94BDBE8}"/>
              </a:ext>
            </a:extLst>
          </p:cNvPr>
          <p:cNvPicPr>
            <a:picLocks noChangeAspect="1"/>
          </p:cNvPicPr>
          <p:nvPr/>
        </p:nvPicPr>
        <p:blipFill>
          <a:blip r:embed="rId3"/>
          <a:stretch>
            <a:fillRect/>
          </a:stretch>
        </p:blipFill>
        <p:spPr>
          <a:xfrm>
            <a:off x="1763688" y="3789040"/>
            <a:ext cx="4608512" cy="2698021"/>
          </a:xfrm>
          <a:prstGeom prst="rect">
            <a:avLst/>
          </a:prstGeom>
        </p:spPr>
      </p:pic>
    </p:spTree>
    <p:extLst>
      <p:ext uri="{BB962C8B-B14F-4D97-AF65-F5344CB8AC3E}">
        <p14:creationId xmlns:p14="http://schemas.microsoft.com/office/powerpoint/2010/main" val="836708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32876-B702-E2AE-5346-569E5DF0F165}"/>
              </a:ext>
            </a:extLst>
          </p:cNvPr>
          <p:cNvPicPr>
            <a:picLocks noChangeAspect="1"/>
          </p:cNvPicPr>
          <p:nvPr/>
        </p:nvPicPr>
        <p:blipFill>
          <a:blip r:embed="rId2"/>
          <a:stretch>
            <a:fillRect/>
          </a:stretch>
        </p:blipFill>
        <p:spPr>
          <a:xfrm>
            <a:off x="1548925" y="0"/>
            <a:ext cx="6046150" cy="6858000"/>
          </a:xfrm>
          <a:prstGeom prst="rect">
            <a:avLst/>
          </a:prstGeom>
        </p:spPr>
      </p:pic>
    </p:spTree>
    <p:extLst>
      <p:ext uri="{BB962C8B-B14F-4D97-AF65-F5344CB8AC3E}">
        <p14:creationId xmlns:p14="http://schemas.microsoft.com/office/powerpoint/2010/main" val="22289057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83E97-76E7-14D2-69F9-EA81364C31EC}"/>
              </a:ext>
            </a:extLst>
          </p:cNvPr>
          <p:cNvPicPr>
            <a:picLocks noChangeAspect="1"/>
          </p:cNvPicPr>
          <p:nvPr/>
        </p:nvPicPr>
        <p:blipFill>
          <a:blip r:embed="rId2"/>
          <a:stretch>
            <a:fillRect/>
          </a:stretch>
        </p:blipFill>
        <p:spPr>
          <a:xfrm>
            <a:off x="1804559" y="0"/>
            <a:ext cx="5534881" cy="6858000"/>
          </a:xfrm>
          <a:prstGeom prst="rect">
            <a:avLst/>
          </a:prstGeom>
        </p:spPr>
      </p:pic>
    </p:spTree>
    <p:extLst>
      <p:ext uri="{BB962C8B-B14F-4D97-AF65-F5344CB8AC3E}">
        <p14:creationId xmlns:p14="http://schemas.microsoft.com/office/powerpoint/2010/main" val="244149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AE6B-F8D4-A136-8FE8-5927486964F7}"/>
              </a:ext>
            </a:extLst>
          </p:cNvPr>
          <p:cNvPicPr>
            <a:picLocks noChangeAspect="1"/>
          </p:cNvPicPr>
          <p:nvPr/>
        </p:nvPicPr>
        <p:blipFill>
          <a:blip r:embed="rId2"/>
          <a:stretch>
            <a:fillRect/>
          </a:stretch>
        </p:blipFill>
        <p:spPr>
          <a:xfrm>
            <a:off x="1845745" y="0"/>
            <a:ext cx="5452509" cy="6858000"/>
          </a:xfrm>
          <a:prstGeom prst="rect">
            <a:avLst/>
          </a:prstGeom>
        </p:spPr>
      </p:pic>
    </p:spTree>
    <p:extLst>
      <p:ext uri="{BB962C8B-B14F-4D97-AF65-F5344CB8AC3E}">
        <p14:creationId xmlns:p14="http://schemas.microsoft.com/office/powerpoint/2010/main" val="2214256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2B671-272C-4A00-72AF-77F06B3A1F4E}"/>
              </a:ext>
            </a:extLst>
          </p:cNvPr>
          <p:cNvPicPr>
            <a:picLocks noChangeAspect="1"/>
          </p:cNvPicPr>
          <p:nvPr/>
        </p:nvPicPr>
        <p:blipFill>
          <a:blip r:embed="rId2"/>
          <a:stretch>
            <a:fillRect/>
          </a:stretch>
        </p:blipFill>
        <p:spPr>
          <a:xfrm>
            <a:off x="1744925" y="0"/>
            <a:ext cx="5654150" cy="6858000"/>
          </a:xfrm>
          <a:prstGeom prst="rect">
            <a:avLst/>
          </a:prstGeom>
        </p:spPr>
      </p:pic>
    </p:spTree>
    <p:extLst>
      <p:ext uri="{BB962C8B-B14F-4D97-AF65-F5344CB8AC3E}">
        <p14:creationId xmlns:p14="http://schemas.microsoft.com/office/powerpoint/2010/main" val="40082687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0A4E7D-7969-8350-7DD4-75831E11A407}"/>
              </a:ext>
            </a:extLst>
          </p:cNvPr>
          <p:cNvPicPr>
            <a:picLocks noChangeAspect="1"/>
          </p:cNvPicPr>
          <p:nvPr/>
        </p:nvPicPr>
        <p:blipFill>
          <a:blip r:embed="rId2"/>
          <a:stretch>
            <a:fillRect/>
          </a:stretch>
        </p:blipFill>
        <p:spPr>
          <a:xfrm>
            <a:off x="1035050" y="1187450"/>
            <a:ext cx="7073900" cy="4483100"/>
          </a:xfrm>
          <a:prstGeom prst="rect">
            <a:avLst/>
          </a:prstGeom>
        </p:spPr>
      </p:pic>
    </p:spTree>
    <p:extLst>
      <p:ext uri="{BB962C8B-B14F-4D97-AF65-F5344CB8AC3E}">
        <p14:creationId xmlns:p14="http://schemas.microsoft.com/office/powerpoint/2010/main" val="194432415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defRPr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23866</TotalTime>
  <Words>3335</Words>
  <Application>Microsoft Macintosh PowerPoint</Application>
  <PresentationFormat>On-screen Show (4:3)</PresentationFormat>
  <Paragraphs>524</Paragraphs>
  <Slides>96</Slides>
  <Notes>0</Notes>
  <HiddenSlides>17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Cambria Math</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1066</cp:revision>
  <dcterms:created xsi:type="dcterms:W3CDTF">2008-03-17T12:32:20Z</dcterms:created>
  <dcterms:modified xsi:type="dcterms:W3CDTF">2024-05-01T12:13:41Z</dcterms:modified>
</cp:coreProperties>
</file>