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1707" r:id="rId2"/>
    <p:sldId id="1705" r:id="rId3"/>
    <p:sldId id="1720" r:id="rId4"/>
    <p:sldId id="1745" r:id="rId5"/>
    <p:sldId id="1760" r:id="rId6"/>
    <p:sldId id="1719" r:id="rId7"/>
    <p:sldId id="1858" r:id="rId8"/>
    <p:sldId id="1859" r:id="rId9"/>
    <p:sldId id="1865" r:id="rId10"/>
    <p:sldId id="1860" r:id="rId11"/>
    <p:sldId id="1721" r:id="rId12"/>
    <p:sldId id="1771" r:id="rId13"/>
    <p:sldId id="1856" r:id="rId14"/>
    <p:sldId id="1852" r:id="rId15"/>
    <p:sldId id="1854" r:id="rId16"/>
    <p:sldId id="1724" r:id="rId17"/>
    <p:sldId id="1772" r:id="rId18"/>
    <p:sldId id="1861" r:id="rId19"/>
    <p:sldId id="1862" r:id="rId20"/>
    <p:sldId id="1855" r:id="rId21"/>
    <p:sldId id="1660" r:id="rId22"/>
    <p:sldId id="1725" r:id="rId23"/>
    <p:sldId id="1857" r:id="rId24"/>
    <p:sldId id="1767" r:id="rId25"/>
    <p:sldId id="1863" r:id="rId26"/>
    <p:sldId id="1864" r:id="rId27"/>
    <p:sldId id="1770" r:id="rId28"/>
    <p:sldId id="1730" r:id="rId29"/>
    <p:sldId id="1731" r:id="rId30"/>
    <p:sldId id="1651" r:id="rId31"/>
    <p:sldId id="1709" r:id="rId32"/>
    <p:sldId id="1713" r:id="rId33"/>
    <p:sldId id="1764" r:id="rId34"/>
    <p:sldId id="1765" r:id="rId35"/>
    <p:sldId id="1711" r:id="rId36"/>
    <p:sldId id="1727" r:id="rId37"/>
    <p:sldId id="1747" r:id="rId38"/>
    <p:sldId id="1774" r:id="rId39"/>
    <p:sldId id="1735" r:id="rId40"/>
    <p:sldId id="1748" r:id="rId41"/>
    <p:sldId id="1777" r:id="rId42"/>
    <p:sldId id="1749" r:id="rId43"/>
    <p:sldId id="1742" r:id="rId44"/>
    <p:sldId id="1743" r:id="rId45"/>
    <p:sldId id="1575" r:id="rId46"/>
    <p:sldId id="1744" r:id="rId47"/>
    <p:sldId id="1790" r:id="rId48"/>
    <p:sldId id="1733" r:id="rId49"/>
    <p:sldId id="1737" r:id="rId50"/>
    <p:sldId id="1788" r:id="rId51"/>
    <p:sldId id="1714" r:id="rId52"/>
    <p:sldId id="1736" r:id="rId53"/>
    <p:sldId id="1773" r:id="rId54"/>
    <p:sldId id="1853" r:id="rId55"/>
    <p:sldId id="1794" r:id="rId56"/>
    <p:sldId id="1775" r:id="rId57"/>
    <p:sldId id="1739" r:id="rId58"/>
    <p:sldId id="1741" r:id="rId59"/>
    <p:sldId id="1734" r:id="rId60"/>
    <p:sldId id="1738" r:id="rId61"/>
    <p:sldId id="1715" r:id="rId6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9"/>
    <p:restoredTop sz="96197" autoAdjust="0"/>
  </p:normalViewPr>
  <p:slideViewPr>
    <p:cSldViewPr>
      <p:cViewPr varScale="1">
        <p:scale>
          <a:sx n="120" d="100"/>
          <a:sy n="120" d="100"/>
        </p:scale>
        <p:origin x="-24" y="112"/>
      </p:cViewPr>
      <p:guideLst>
        <p:guide orient="horz" pos="320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2024/4/30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0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image" Target="../media/image410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60.png"/><Relationship Id="rId7" Type="http://schemas.openxmlformats.org/officeDocument/2006/relationships/image" Target="../media/image591.png"/><Relationship Id="rId12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11" Type="http://schemas.openxmlformats.org/officeDocument/2006/relationships/image" Target="../media/image63.png"/><Relationship Id="rId5" Type="http://schemas.openxmlformats.org/officeDocument/2006/relationships/image" Target="../media/image560.png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20.png"/><Relationship Id="rId7" Type="http://schemas.openxmlformats.org/officeDocument/2006/relationships/image" Target="../media/image87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66.png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1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.png"/><Relationship Id="rId3" Type="http://schemas.openxmlformats.org/officeDocument/2006/relationships/image" Target="../media/image741.png"/><Relationship Id="rId7" Type="http://schemas.openxmlformats.org/officeDocument/2006/relationships/image" Target="../media/image780.png"/><Relationship Id="rId12" Type="http://schemas.openxmlformats.org/officeDocument/2006/relationships/image" Target="../media/image800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790.png"/><Relationship Id="rId5" Type="http://schemas.openxmlformats.org/officeDocument/2006/relationships/image" Target="../media/image760.png"/><Relationship Id="rId15" Type="http://schemas.openxmlformats.org/officeDocument/2006/relationships/image" Target="../media/image93.png"/><Relationship Id="rId10" Type="http://schemas.openxmlformats.org/officeDocument/2006/relationships/image" Target="../media/image751.png"/><Relationship Id="rId4" Type="http://schemas.openxmlformats.org/officeDocument/2006/relationships/image" Target="../media/image750.png"/><Relationship Id="rId9" Type="http://schemas.openxmlformats.org/officeDocument/2006/relationships/image" Target="../media/image740.png"/><Relationship Id="rId14" Type="http://schemas.openxmlformats.org/officeDocument/2006/relationships/image" Target="../media/image8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1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2.png"/><Relationship Id="rId3" Type="http://schemas.openxmlformats.org/officeDocument/2006/relationships/image" Target="../media/image761.png"/><Relationship Id="rId7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1.png"/><Relationship Id="rId11" Type="http://schemas.openxmlformats.org/officeDocument/2006/relationships/image" Target="../media/image101.png"/><Relationship Id="rId5" Type="http://schemas.openxmlformats.org/officeDocument/2006/relationships/image" Target="../media/image18.png"/><Relationship Id="rId10" Type="http://schemas.openxmlformats.org/officeDocument/2006/relationships/image" Target="../media/image100.png"/><Relationship Id="rId4" Type="http://schemas.openxmlformats.org/officeDocument/2006/relationships/image" Target="../media/image771.png"/><Relationship Id="rId9" Type="http://schemas.openxmlformats.org/officeDocument/2006/relationships/image" Target="../media/image8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2.png"/><Relationship Id="rId9" Type="http://schemas.openxmlformats.org/officeDocument/2006/relationships/image" Target="../media/image106.png"/><Relationship Id="rId1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2.png"/><Relationship Id="rId3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153.png"/><Relationship Id="rId4" Type="http://schemas.openxmlformats.org/officeDocument/2006/relationships/image" Target="../media/image114.png"/><Relationship Id="rId9" Type="http://schemas.openxmlformats.org/officeDocument/2006/relationships/image" Target="../media/image11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3.png"/><Relationship Id="rId3" Type="http://schemas.openxmlformats.org/officeDocument/2006/relationships/image" Target="../media/image1081.png"/><Relationship Id="rId7" Type="http://schemas.openxmlformats.org/officeDocument/2006/relationships/image" Target="../media/image1141.png"/><Relationship Id="rId2" Type="http://schemas.openxmlformats.org/officeDocument/2006/relationships/image" Target="../media/image10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1.png"/><Relationship Id="rId5" Type="http://schemas.openxmlformats.org/officeDocument/2006/relationships/image" Target="../media/image1100.png"/><Relationship Id="rId15" Type="http://schemas.openxmlformats.org/officeDocument/2006/relationships/image" Target="../media/image119.png"/><Relationship Id="rId4" Type="http://schemas.openxmlformats.org/officeDocument/2006/relationships/image" Target="../media/image1092.png"/><Relationship Id="rId9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1.png"/><Relationship Id="rId18" Type="http://schemas.openxmlformats.org/officeDocument/2006/relationships/image" Target="../media/image1151.png"/><Relationship Id="rId3" Type="http://schemas.openxmlformats.org/officeDocument/2006/relationships/image" Target="../media/image1020.png"/><Relationship Id="rId21" Type="http://schemas.openxmlformats.org/officeDocument/2006/relationships/image" Target="../media/image112.png"/><Relationship Id="rId12" Type="http://schemas.openxmlformats.org/officeDocument/2006/relationships/image" Target="../media/image1030.png"/><Relationship Id="rId17" Type="http://schemas.openxmlformats.org/officeDocument/2006/relationships/image" Target="../media/image1070.png"/><Relationship Id="rId2" Type="http://schemas.openxmlformats.org/officeDocument/2006/relationships/image" Target="../media/image1010.png"/><Relationship Id="rId16" Type="http://schemas.openxmlformats.org/officeDocument/2006/relationships/image" Target="../media/image1050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23" Type="http://schemas.openxmlformats.org/officeDocument/2006/relationships/image" Target="../media/image122.png"/><Relationship Id="rId19" Type="http://schemas.openxmlformats.org/officeDocument/2006/relationships/image" Target="../media/image1162.png"/><Relationship Id="rId14" Type="http://schemas.openxmlformats.org/officeDocument/2006/relationships/image" Target="../media/image1040.png"/><Relationship Id="rId22" Type="http://schemas.openxmlformats.org/officeDocument/2006/relationships/image" Target="../media/image121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1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1.png"/><Relationship Id="rId14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1.png"/><Relationship Id="rId13" Type="http://schemas.openxmlformats.org/officeDocument/2006/relationships/image" Target="../media/image1011.png"/><Relationship Id="rId18" Type="http://schemas.openxmlformats.org/officeDocument/2006/relationships/image" Target="../media/image901.png"/><Relationship Id="rId7" Type="http://schemas.openxmlformats.org/officeDocument/2006/relationships/image" Target="../media/image951.png"/><Relationship Id="rId12" Type="http://schemas.openxmlformats.org/officeDocument/2006/relationships/image" Target="../media/image1001.png"/><Relationship Id="rId17" Type="http://schemas.openxmlformats.org/officeDocument/2006/relationships/image" Target="../media/image1080.png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1.png"/><Relationship Id="rId11" Type="http://schemas.openxmlformats.org/officeDocument/2006/relationships/image" Target="../media/image991.png"/><Relationship Id="rId5" Type="http://schemas.openxmlformats.org/officeDocument/2006/relationships/image" Target="../media/image931.png"/><Relationship Id="rId15" Type="http://schemas.openxmlformats.org/officeDocument/2006/relationships/image" Target="../media/image1022.png"/><Relationship Id="rId10" Type="http://schemas.openxmlformats.org/officeDocument/2006/relationships/image" Target="../media/image981.png"/><Relationship Id="rId4" Type="http://schemas.openxmlformats.org/officeDocument/2006/relationships/image" Target="../media/image921.png"/><Relationship Id="rId9" Type="http://schemas.openxmlformats.org/officeDocument/2006/relationships/image" Target="../media/image971.png"/><Relationship Id="rId14" Type="http://schemas.openxmlformats.org/officeDocument/2006/relationships/image" Target="../media/image9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890.png"/><Relationship Id="rId7" Type="http://schemas.openxmlformats.org/officeDocument/2006/relationships/image" Target="../media/image930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910.png"/><Relationship Id="rId4" Type="http://schemas.openxmlformats.org/officeDocument/2006/relationships/image" Target="../media/image9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3.png"/><Relationship Id="rId3" Type="http://schemas.openxmlformats.org/officeDocument/2006/relationships/image" Target="../media/image1044.png"/><Relationship Id="rId7" Type="http://schemas.openxmlformats.org/officeDocument/2006/relationships/image" Target="../media/image1071.png"/><Relationship Id="rId12" Type="http://schemas.openxmlformats.org/officeDocument/2006/relationships/image" Target="../media/image1120.png"/><Relationship Id="rId2" Type="http://schemas.openxmlformats.org/officeDocument/2006/relationships/image" Target="../media/image9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3.png"/><Relationship Id="rId11" Type="http://schemas.openxmlformats.org/officeDocument/2006/relationships/image" Target="../media/image1121.png"/><Relationship Id="rId5" Type="http://schemas.openxmlformats.org/officeDocument/2006/relationships/image" Target="../media/image1122.png"/><Relationship Id="rId10" Type="http://schemas.openxmlformats.org/officeDocument/2006/relationships/image" Target="../media/image1101.png"/><Relationship Id="rId4" Type="http://schemas.openxmlformats.org/officeDocument/2006/relationships/image" Target="../media/image1043.png"/><Relationship Id="rId9" Type="http://schemas.openxmlformats.org/officeDocument/2006/relationships/image" Target="../media/image10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0.png"/><Relationship Id="rId3" Type="http://schemas.openxmlformats.org/officeDocument/2006/relationships/image" Target="../media/image1161.png"/><Relationship Id="rId7" Type="http://schemas.openxmlformats.org/officeDocument/2006/relationships/image" Target="../media/image1180.png"/><Relationship Id="rId2" Type="http://schemas.openxmlformats.org/officeDocument/2006/relationships/image" Target="../media/image1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0.png"/><Relationship Id="rId5" Type="http://schemas.openxmlformats.org/officeDocument/2006/relationships/image" Target="../media/image1160.png"/><Relationship Id="rId4" Type="http://schemas.openxmlformats.org/officeDocument/2006/relationships/image" Target="../media/image11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0.png"/><Relationship Id="rId4" Type="http://schemas.openxmlformats.org/officeDocument/2006/relationships/image" Target="../media/image12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2.png"/><Relationship Id="rId2" Type="http://schemas.openxmlformats.org/officeDocument/2006/relationships/image" Target="../media/image10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2.png"/><Relationship Id="rId4" Type="http://schemas.openxmlformats.org/officeDocument/2006/relationships/image" Target="../media/image10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2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370.png"/><Relationship Id="rId7" Type="http://schemas.openxmlformats.org/officeDocument/2006/relationships/image" Target="../media/image1410.png"/><Relationship Id="rId2" Type="http://schemas.openxmlformats.org/officeDocument/2006/relationships/image" Target="../media/image13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0.png"/><Relationship Id="rId11" Type="http://schemas.openxmlformats.org/officeDocument/2006/relationships/image" Target="../media/image1450.png"/><Relationship Id="rId5" Type="http://schemas.openxmlformats.org/officeDocument/2006/relationships/image" Target="../media/image1390.png"/><Relationship Id="rId10" Type="http://schemas.openxmlformats.org/officeDocument/2006/relationships/image" Target="../media/image1440.png"/><Relationship Id="rId4" Type="http://schemas.openxmlformats.org/officeDocument/2006/relationships/image" Target="../media/image1380.png"/><Relationship Id="rId9" Type="http://schemas.openxmlformats.org/officeDocument/2006/relationships/image" Target="../media/image14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10.png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1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8.png"/><Relationship Id="rId3" Type="http://schemas.openxmlformats.org/officeDocument/2006/relationships/image" Target="../media/image1462.png"/><Relationship Id="rId7" Type="http://schemas.openxmlformats.org/officeDocument/2006/relationships/image" Target="../media/image1503.png"/><Relationship Id="rId12" Type="http://schemas.openxmlformats.org/officeDocument/2006/relationships/image" Target="../media/image155.png"/><Relationship Id="rId2" Type="http://schemas.openxmlformats.org/officeDocument/2006/relationships/image" Target="../media/image14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2.png"/><Relationship Id="rId11" Type="http://schemas.openxmlformats.org/officeDocument/2006/relationships/image" Target="../media/image154.png"/><Relationship Id="rId5" Type="http://schemas.openxmlformats.org/officeDocument/2006/relationships/image" Target="../media/image1482.png"/><Relationship Id="rId10" Type="http://schemas.openxmlformats.org/officeDocument/2006/relationships/image" Target="../media/image153.png"/><Relationship Id="rId4" Type="http://schemas.openxmlformats.org/officeDocument/2006/relationships/image" Target="../media/image1473.png"/><Relationship Id="rId9" Type="http://schemas.openxmlformats.org/officeDocument/2006/relationships/image" Target="../media/image152.png"/><Relationship Id="rId14" Type="http://schemas.openxmlformats.org/officeDocument/2006/relationships/image" Target="../media/image1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5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2" Type="http://schemas.openxmlformats.org/officeDocument/2006/relationships/image" Target="../media/image18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1.png"/><Relationship Id="rId10" Type="http://schemas.openxmlformats.org/officeDocument/2006/relationships/image" Target="../media/image190.png"/><Relationship Id="rId4" Type="http://schemas.openxmlformats.org/officeDocument/2006/relationships/image" Target="../media/image1841.png"/><Relationship Id="rId9" Type="http://schemas.openxmlformats.org/officeDocument/2006/relationships/image" Target="../media/image18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3.png"/><Relationship Id="rId13" Type="http://schemas.openxmlformats.org/officeDocument/2006/relationships/image" Target="../media/image195.png"/><Relationship Id="rId18" Type="http://schemas.openxmlformats.org/officeDocument/2006/relationships/image" Target="../media/image197.png"/><Relationship Id="rId3" Type="http://schemas.openxmlformats.org/officeDocument/2006/relationships/image" Target="../media/image1904.png"/><Relationship Id="rId7" Type="http://schemas.openxmlformats.org/officeDocument/2006/relationships/image" Target="../media/image194.png"/><Relationship Id="rId12" Type="http://schemas.openxmlformats.org/officeDocument/2006/relationships/image" Target="NULL"/><Relationship Id="rId17" Type="http://schemas.openxmlformats.org/officeDocument/2006/relationships/image" Target="../media/image1964.png"/><Relationship Id="rId2" Type="http://schemas.openxmlformats.org/officeDocument/2006/relationships/image" Target="../media/image1891.png"/><Relationship Id="rId16" Type="http://schemas.openxmlformats.org/officeDocument/2006/relationships/image" Target="../media/image19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1.png"/><Relationship Id="rId15" Type="http://schemas.openxmlformats.org/officeDocument/2006/relationships/image" Target="../media/image196.png"/><Relationship Id="rId4" Type="http://schemas.openxmlformats.org/officeDocument/2006/relationships/image" Target="../media/image1911.png"/><Relationship Id="rId9" Type="http://schemas.openxmlformats.org/officeDocument/2006/relationships/image" Target="../media/image1913.png"/><Relationship Id="rId14" Type="http://schemas.openxmlformats.org/officeDocument/2006/relationships/image" Target="../media/image19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13.png"/><Relationship Id="rId7" Type="http://schemas.openxmlformats.org/officeDocument/2006/relationships/image" Target="../media/image1300.png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0.png"/><Relationship Id="rId5" Type="http://schemas.openxmlformats.org/officeDocument/2006/relationships/image" Target="../media/image1310.png"/><Relationship Id="rId10" Type="http://schemas.openxmlformats.org/officeDocument/2006/relationships/image" Target="../media/image216.png"/><Relationship Id="rId4" Type="http://schemas.openxmlformats.org/officeDocument/2006/relationships/image" Target="../media/image1230.png"/><Relationship Id="rId9" Type="http://schemas.openxmlformats.org/officeDocument/2006/relationships/image" Target="../media/image2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2.png"/><Relationship Id="rId3" Type="http://schemas.openxmlformats.org/officeDocument/2006/relationships/image" Target="../media/image218.png"/><Relationship Id="rId7" Type="http://schemas.openxmlformats.org/officeDocument/2006/relationships/image" Target="../media/image1461.png"/><Relationship Id="rId12" Type="http://schemas.openxmlformats.org/officeDocument/2006/relationships/image" Target="../media/image1511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1.png"/><Relationship Id="rId11" Type="http://schemas.openxmlformats.org/officeDocument/2006/relationships/image" Target="../media/image1502.png"/><Relationship Id="rId5" Type="http://schemas.openxmlformats.org/officeDocument/2006/relationships/image" Target="../media/image1350.png"/><Relationship Id="rId10" Type="http://schemas.openxmlformats.org/officeDocument/2006/relationships/image" Target="../media/image219.png"/><Relationship Id="rId4" Type="http://schemas.openxmlformats.org/officeDocument/2006/relationships/image" Target="../media/image18.png"/><Relationship Id="rId9" Type="http://schemas.openxmlformats.org/officeDocument/2006/relationships/image" Target="../media/image14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1922.png"/><Relationship Id="rId7" Type="http://schemas.openxmlformats.org/officeDocument/2006/relationships/image" Target="../media/image195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18.png"/><Relationship Id="rId4" Type="http://schemas.openxmlformats.org/officeDocument/2006/relationships/image" Target="../media/image1932.png"/><Relationship Id="rId9" Type="http://schemas.openxmlformats.org/officeDocument/2006/relationships/image" Target="../media/image2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1.png"/><Relationship Id="rId7" Type="http://schemas.openxmlformats.org/officeDocument/2006/relationships/image" Target="../media/image1500.png"/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1.png"/><Relationship Id="rId5" Type="http://schemas.openxmlformats.org/officeDocument/2006/relationships/image" Target="../media/image1480.png"/><Relationship Id="rId4" Type="http://schemas.openxmlformats.org/officeDocument/2006/relationships/image" Target="../media/image21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7" Type="http://schemas.openxmlformats.org/officeDocument/2006/relationships/image" Target="../media/image1980.png"/><Relationship Id="rId12" Type="http://schemas.openxmlformats.org/officeDocument/2006/relationships/image" Target="../media/image2180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0.png"/><Relationship Id="rId11" Type="http://schemas.openxmlformats.org/officeDocument/2006/relationships/image" Target="../media/image224.png"/><Relationship Id="rId5" Type="http://schemas.openxmlformats.org/officeDocument/2006/relationships/image" Target="../media/image1540.png"/><Relationship Id="rId10" Type="http://schemas.openxmlformats.org/officeDocument/2006/relationships/image" Target="../media/image223.png"/><Relationship Id="rId4" Type="http://schemas.openxmlformats.org/officeDocument/2006/relationships/image" Target="../media/image1530.png"/><Relationship Id="rId9" Type="http://schemas.openxmlformats.org/officeDocument/2006/relationships/image" Target="../media/image215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200.png"/><Relationship Id="rId7" Type="http://schemas.openxmlformats.org/officeDocument/2006/relationships/image" Target="../media/image225.png"/><Relationship Id="rId2" Type="http://schemas.openxmlformats.org/officeDocument/2006/relationships/image" Target="../media/image2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0.png"/><Relationship Id="rId11" Type="http://schemas.openxmlformats.org/officeDocument/2006/relationships/image" Target="../media/image229.png"/><Relationship Id="rId5" Type="http://schemas.openxmlformats.org/officeDocument/2006/relationships/image" Target="../media/image2220.png"/><Relationship Id="rId10" Type="http://schemas.openxmlformats.org/officeDocument/2006/relationships/image" Target="../media/image228.png"/><Relationship Id="rId4" Type="http://schemas.openxmlformats.org/officeDocument/2006/relationships/image" Target="../media/image2211.png"/><Relationship Id="rId9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10" Type="http://schemas.openxmlformats.org/officeDocument/2006/relationships/image" Target="../media/image18.png"/><Relationship Id="rId4" Type="http://schemas.openxmlformats.org/officeDocument/2006/relationships/image" Target="../media/image232.png"/><Relationship Id="rId9" Type="http://schemas.openxmlformats.org/officeDocument/2006/relationships/image" Target="../media/image1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1.png"/><Relationship Id="rId13" Type="http://schemas.openxmlformats.org/officeDocument/2006/relationships/image" Target="../media/image265.png"/><Relationship Id="rId3" Type="http://schemas.openxmlformats.org/officeDocument/2006/relationships/image" Target="../media/image2541.png"/><Relationship Id="rId7" Type="http://schemas.openxmlformats.org/officeDocument/2006/relationships/image" Target="../media/image2581.png"/><Relationship Id="rId12" Type="http://schemas.openxmlformats.org/officeDocument/2006/relationships/image" Target="../media/image264.png"/><Relationship Id="rId2" Type="http://schemas.openxmlformats.org/officeDocument/2006/relationships/image" Target="../media/image25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263.png"/><Relationship Id="rId5" Type="http://schemas.openxmlformats.org/officeDocument/2006/relationships/image" Target="../media/image2560.png"/><Relationship Id="rId10" Type="http://schemas.openxmlformats.org/officeDocument/2006/relationships/image" Target="../media/image2621.png"/><Relationship Id="rId4" Type="http://schemas.openxmlformats.org/officeDocument/2006/relationships/image" Target="../media/image2550.png"/><Relationship Id="rId9" Type="http://schemas.openxmlformats.org/officeDocument/2006/relationships/image" Target="../media/image260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67.png"/><Relationship Id="rId7" Type="http://schemas.openxmlformats.org/officeDocument/2006/relationships/image" Target="../media/image27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png"/><Relationship Id="rId5" Type="http://schemas.openxmlformats.org/officeDocument/2006/relationships/image" Target="../media/image269.png"/><Relationship Id="rId10" Type="http://schemas.openxmlformats.org/officeDocument/2006/relationships/image" Target="../media/image276.png"/><Relationship Id="rId4" Type="http://schemas.openxmlformats.org/officeDocument/2006/relationships/image" Target="../media/image268.png"/><Relationship Id="rId9" Type="http://schemas.openxmlformats.org/officeDocument/2006/relationships/image" Target="../media/image27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8.png"/><Relationship Id="rId7" Type="http://schemas.openxmlformats.org/officeDocument/2006/relationships/image" Target="../media/image283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0.png"/><Relationship Id="rId10" Type="http://schemas.openxmlformats.org/officeDocument/2006/relationships/image" Target="../media/image286.png"/><Relationship Id="rId4" Type="http://schemas.openxmlformats.org/officeDocument/2006/relationships/image" Target="../media/image279.png"/><Relationship Id="rId9" Type="http://schemas.openxmlformats.org/officeDocument/2006/relationships/image" Target="../media/image28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1.png"/><Relationship Id="rId3" Type="http://schemas.openxmlformats.org/officeDocument/2006/relationships/image" Target="../media/image1580.png"/><Relationship Id="rId7" Type="http://schemas.openxmlformats.org/officeDocument/2006/relationships/image" Target="../media/image1490.png"/><Relationship Id="rId2" Type="http://schemas.openxmlformats.org/officeDocument/2006/relationships/image" Target="../media/image2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0.png"/><Relationship Id="rId5" Type="http://schemas.openxmlformats.org/officeDocument/2006/relationships/image" Target="../media/image1470.png"/><Relationship Id="rId10" Type="http://schemas.openxmlformats.org/officeDocument/2006/relationships/image" Target="../media/image1600.png"/><Relationship Id="rId4" Type="http://schemas.openxmlformats.org/officeDocument/2006/relationships/image" Target="../media/image1460.png"/><Relationship Id="rId9" Type="http://schemas.openxmlformats.org/officeDocument/2006/relationships/image" Target="../media/image210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295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png"/><Relationship Id="rId5" Type="http://schemas.openxmlformats.org/officeDocument/2006/relationships/image" Target="../media/image290.png"/><Relationship Id="rId4" Type="http://schemas.openxmlformats.org/officeDocument/2006/relationships/image" Target="../media/image17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3" Type="http://schemas.openxmlformats.org/officeDocument/2006/relationships/image" Target="../media/image1660.png"/><Relationship Id="rId7" Type="http://schemas.openxmlformats.org/officeDocument/2006/relationships/image" Target="../media/image1700.png"/><Relationship Id="rId2" Type="http://schemas.openxmlformats.org/officeDocument/2006/relationships/image" Target="../media/image16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0.png"/><Relationship Id="rId5" Type="http://schemas.openxmlformats.org/officeDocument/2006/relationships/image" Target="../media/image1680.png"/><Relationship Id="rId4" Type="http://schemas.openxmlformats.org/officeDocument/2006/relationships/image" Target="../media/image1670.png"/><Relationship Id="rId9" Type="http://schemas.openxmlformats.org/officeDocument/2006/relationships/image" Target="../media/image17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6663403-9BFC-310D-450A-7FF899DA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4" y="0"/>
            <a:ext cx="697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C3F69DE-B7C8-578C-04BD-CEFC8846A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7" r="4154"/>
          <a:stretch/>
        </p:blipFill>
        <p:spPr>
          <a:xfrm>
            <a:off x="62245" y="6021288"/>
            <a:ext cx="8731931" cy="648072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976942C-AF68-8C95-D724-A2C66369A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1" r="3097" b="41574"/>
          <a:stretch/>
        </p:blipFill>
        <p:spPr>
          <a:xfrm>
            <a:off x="62245" y="307866"/>
            <a:ext cx="9019504" cy="151216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AB524C3-D5C7-F9ED-BBD4-524C789B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6" r="4637" b="21147"/>
          <a:stretch/>
        </p:blipFill>
        <p:spPr>
          <a:xfrm>
            <a:off x="-9590" y="2636912"/>
            <a:ext cx="9163179" cy="12241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18ED11-28EA-0D1A-8598-07E72064138E}"/>
              </a:ext>
            </a:extLst>
          </p:cNvPr>
          <p:cNvSpPr/>
          <p:nvPr/>
        </p:nvSpPr>
        <p:spPr>
          <a:xfrm>
            <a:off x="179510" y="307866"/>
            <a:ext cx="75608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02765-3F98-E044-435B-9244FADA61D7}"/>
              </a:ext>
            </a:extLst>
          </p:cNvPr>
          <p:cNvSpPr/>
          <p:nvPr/>
        </p:nvSpPr>
        <p:spPr>
          <a:xfrm>
            <a:off x="7596335" y="1509572"/>
            <a:ext cx="148541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53C5CB-5EFF-8F61-35D6-F12B7F00357D}"/>
                  </a:ext>
                </a:extLst>
              </p:cNvPr>
              <p:cNvSpPr txBox="1"/>
              <p:nvPr/>
            </p:nvSpPr>
            <p:spPr bwMode="auto">
              <a:xfrm>
                <a:off x="2627784" y="3921620"/>
                <a:ext cx="304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53C5CB-5EFF-8F61-35D6-F12B7F003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784" y="3921620"/>
                <a:ext cx="3046554" cy="369332"/>
              </a:xfrm>
              <a:prstGeom prst="rect">
                <a:avLst/>
              </a:prstGeom>
              <a:blipFill>
                <a:blip r:embed="rId3"/>
                <a:stretch>
                  <a:fillRect l="-12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EB71A2-5F5E-2C14-6128-79CD890F09BD}"/>
                  </a:ext>
                </a:extLst>
              </p:cNvPr>
              <p:cNvSpPr txBox="1"/>
              <p:nvPr/>
            </p:nvSpPr>
            <p:spPr bwMode="auto">
              <a:xfrm>
                <a:off x="5395434" y="3921620"/>
                <a:ext cx="5578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EB71A2-5F5E-2C14-6128-79CD890F0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434" y="3921620"/>
                <a:ext cx="557808" cy="369332"/>
              </a:xfrm>
              <a:prstGeom prst="rect">
                <a:avLst/>
              </a:prstGeom>
              <a:blipFill>
                <a:blip r:embed="rId4"/>
                <a:stretch>
                  <a:fillRect l="-55556" t="-106667" r="-51111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7462962-D5D8-26E1-4D4F-A1A1E1C9DDC9}"/>
              </a:ext>
            </a:extLst>
          </p:cNvPr>
          <p:cNvSpPr/>
          <p:nvPr/>
        </p:nvSpPr>
        <p:spPr>
          <a:xfrm>
            <a:off x="6026914" y="3545080"/>
            <a:ext cx="3054835" cy="315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EEDD328-A176-C84D-AF24-1AD0EFB24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" t="57966" r="5631" b="38324"/>
          <a:stretch/>
        </p:blipFill>
        <p:spPr>
          <a:xfrm>
            <a:off x="26627" y="2279371"/>
            <a:ext cx="9163180" cy="2880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204499-5B2C-0433-5157-C7BB05E4B710}"/>
              </a:ext>
            </a:extLst>
          </p:cNvPr>
          <p:cNvSpPr/>
          <p:nvPr/>
        </p:nvSpPr>
        <p:spPr>
          <a:xfrm>
            <a:off x="38422" y="2279371"/>
            <a:ext cx="12596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282CFA9-2994-C39F-0D54-D6A00BCDCD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>
          <a:xfrm>
            <a:off x="2771800" y="4326399"/>
            <a:ext cx="3090789" cy="15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0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A29841-677C-820F-2737-982BDED797F0}"/>
                  </a:ext>
                </a:extLst>
              </p:cNvPr>
              <p:cNvSpPr txBox="1"/>
              <p:nvPr/>
            </p:nvSpPr>
            <p:spPr bwMode="auto">
              <a:xfrm>
                <a:off x="745315" y="521503"/>
                <a:ext cx="77594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可以分解為未微擾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，加一個較小的微擾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A29841-677C-820F-2737-982BDED7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15" y="521503"/>
                <a:ext cx="7759403" cy="369332"/>
              </a:xfrm>
              <a:prstGeom prst="rect">
                <a:avLst/>
              </a:prstGeom>
              <a:blipFill>
                <a:blip r:embed="rId2"/>
                <a:stretch>
                  <a:fillRect l="-65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/>
              <p:nvPr/>
            </p:nvSpPr>
            <p:spPr bwMode="auto">
              <a:xfrm>
                <a:off x="763794" y="978537"/>
                <a:ext cx="271673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794" y="978537"/>
                <a:ext cx="2716734" cy="369332"/>
              </a:xfrm>
              <a:prstGeom prst="rect">
                <a:avLst/>
              </a:prstGeom>
              <a:blipFill>
                <a:blip r:embed="rId3"/>
                <a:stretch>
                  <a:fillRect t="-110000" r="-7907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BF81D913-F19F-6030-E33E-F60C0B617878}"/>
                  </a:ext>
                </a:extLst>
              </p:cNvPr>
              <p:cNvSpPr txBox="1"/>
              <p:nvPr/>
            </p:nvSpPr>
            <p:spPr bwMode="auto">
              <a:xfrm>
                <a:off x="763794" y="1851160"/>
                <a:ext cx="2088232" cy="42870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BF81D913-F19F-6030-E33E-F60C0B617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794" y="1851160"/>
                <a:ext cx="2088232" cy="428707"/>
              </a:xfrm>
              <a:prstGeom prst="rect">
                <a:avLst/>
              </a:prstGeom>
              <a:blipFill>
                <a:blip r:embed="rId4"/>
                <a:stretch>
                  <a:fillRect t="-80000" r="-9091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93B09C-6225-4E66-A159-5B98EF1C194C}"/>
                  </a:ext>
                </a:extLst>
              </p:cNvPr>
              <p:cNvSpPr txBox="1"/>
              <p:nvPr/>
            </p:nvSpPr>
            <p:spPr bwMode="auto">
              <a:xfrm>
                <a:off x="715186" y="1428133"/>
                <a:ext cx="55213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已經解出所有本徵態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了：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93B09C-6225-4E66-A159-5B98EF1C1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186" y="1428133"/>
                <a:ext cx="5521346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B9B750-ABC0-F77B-F1B2-CFCDEA1850FA}"/>
                  </a:ext>
                </a:extLst>
              </p:cNvPr>
              <p:cNvSpPr txBox="1"/>
              <p:nvPr/>
            </p:nvSpPr>
            <p:spPr bwMode="auto">
              <a:xfrm>
                <a:off x="695148" y="2647312"/>
                <a:ext cx="8303954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很小時，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預期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差距很小，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差距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很小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因此後者是近似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B9B750-ABC0-F77B-F1B2-CFCDEA185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148" y="2647312"/>
                <a:ext cx="8303954" cy="425181"/>
              </a:xfrm>
              <a:prstGeom prst="rect">
                <a:avLst/>
              </a:prstGeom>
              <a:blipFill>
                <a:blip r:embed="rId6"/>
                <a:stretch>
                  <a:fillRect t="-82353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3DE7A7D-5C3B-8421-3001-5A972BC11CAC}"/>
              </a:ext>
            </a:extLst>
          </p:cNvPr>
          <p:cNvSpPr txBox="1"/>
          <p:nvPr/>
        </p:nvSpPr>
        <p:spPr bwMode="auto">
          <a:xfrm>
            <a:off x="691996" y="3101144"/>
            <a:ext cx="8303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但科學家希望估計差距多少，因此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計算兩者差距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至某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精確度，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就是我們的目標。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65AC83C5-D3C3-F784-F02E-A4EDE9E615EE}"/>
                  </a:ext>
                </a:extLst>
              </p:cNvPr>
              <p:cNvSpPr txBox="1"/>
              <p:nvPr/>
            </p:nvSpPr>
            <p:spPr bwMode="auto">
              <a:xfrm>
                <a:off x="734002" y="4176565"/>
                <a:ext cx="3376723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65AC83C5-D3C3-F784-F02E-A4EDE9E61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002" y="4176565"/>
                <a:ext cx="3376723" cy="4251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26D949-837C-249E-9CA5-FAD465173CFC}"/>
                  </a:ext>
                </a:extLst>
              </p:cNvPr>
              <p:cNvSpPr txBox="1"/>
              <p:nvPr/>
            </p:nvSpPr>
            <p:spPr bwMode="auto">
              <a:xfrm>
                <a:off x="691997" y="3508313"/>
                <a:ext cx="78673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很合理的，我們假設差距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可以如泰勒展開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以小參數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展開為一無窮級數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26D949-837C-249E-9CA5-FAD465173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997" y="3508313"/>
                <a:ext cx="7867351" cy="369332"/>
              </a:xfrm>
              <a:prstGeom prst="rect">
                <a:avLst/>
              </a:prstGeom>
              <a:blipFill>
                <a:blip r:embed="rId8"/>
                <a:stretch>
                  <a:fillRect l="-645" t="-6667" r="-484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26C189A6-3F05-0478-C355-E2ABD2B2D936}"/>
                  </a:ext>
                </a:extLst>
              </p:cNvPr>
              <p:cNvSpPr txBox="1"/>
              <p:nvPr/>
            </p:nvSpPr>
            <p:spPr bwMode="auto">
              <a:xfrm>
                <a:off x="735645" y="5697394"/>
                <a:ext cx="4001404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26C189A6-3F05-0478-C355-E2ABD2B2D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645" y="5697394"/>
                <a:ext cx="4001404" cy="572144"/>
              </a:xfrm>
              <a:prstGeom prst="rect">
                <a:avLst/>
              </a:prstGeom>
              <a:blipFill>
                <a:blip r:embed="rId9"/>
                <a:stretch>
                  <a:fillRect l="-6984" t="-176087" r="-5079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C96864-0845-CE9C-1B66-83F118635347}"/>
                  </a:ext>
                </a:extLst>
              </p:cNvPr>
              <p:cNvSpPr txBox="1"/>
              <p:nvPr/>
            </p:nvSpPr>
            <p:spPr bwMode="auto">
              <a:xfrm>
                <a:off x="701705" y="4637265"/>
                <a:ext cx="8424280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這些展開的係數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，給出真實本徵值與非微擾值的差距，就是微擾計算的目標。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C96864-0845-CE9C-1B66-83F118635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705" y="4637265"/>
                <a:ext cx="8424280" cy="425181"/>
              </a:xfrm>
              <a:prstGeom prst="rect">
                <a:avLst/>
              </a:prstGeom>
              <a:blipFill>
                <a:blip r:embed="rId10"/>
                <a:stretch>
                  <a:fillRect l="-602" b="-23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E1F0D9F-CA5A-EDF4-35AB-BBB74230FE0D}"/>
              </a:ext>
            </a:extLst>
          </p:cNvPr>
          <p:cNvSpPr txBox="1"/>
          <p:nvPr/>
        </p:nvSpPr>
        <p:spPr bwMode="auto">
          <a:xfrm>
            <a:off x="697947" y="5257025"/>
            <a:ext cx="7245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真實本徵態與未微擾本徵態的差距也假設可以展開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066BBDB3-9E7B-57F6-BA67-AEF951920710}"/>
                  </a:ext>
                </a:extLst>
              </p:cNvPr>
              <p:cNvSpPr txBox="1"/>
              <p:nvPr/>
            </p:nvSpPr>
            <p:spPr bwMode="auto">
              <a:xfrm>
                <a:off x="5666503" y="5733256"/>
                <a:ext cx="3164326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066BBDB3-9E7B-57F6-BA67-AEF95192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6503" y="5733256"/>
                <a:ext cx="3164326" cy="425181"/>
              </a:xfrm>
              <a:prstGeom prst="rect">
                <a:avLst/>
              </a:prstGeom>
              <a:blipFill>
                <a:blip r:embed="rId11"/>
                <a:stretch>
                  <a:fillRect b="-1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529D865-7E25-BC3F-9C4A-62CFE9FF3DBE}"/>
              </a:ext>
            </a:extLst>
          </p:cNvPr>
          <p:cNvSpPr txBox="1"/>
          <p:nvPr/>
        </p:nvSpPr>
        <p:spPr bwMode="auto">
          <a:xfrm>
            <a:off x="4752943" y="5790557"/>
            <a:ext cx="913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C9A0AF-22C8-A56A-51C7-C16EC152EE29}"/>
                  </a:ext>
                </a:extLst>
              </p:cNvPr>
              <p:cNvSpPr txBox="1"/>
              <p:nvPr/>
            </p:nvSpPr>
            <p:spPr bwMode="auto">
              <a:xfrm>
                <a:off x="3612195" y="992815"/>
                <a:ext cx="2463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是第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:r>
                  <a:rPr lang="en-TW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C9A0AF-22C8-A56A-51C7-C16EC152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2195" y="992815"/>
                <a:ext cx="2463555" cy="369332"/>
              </a:xfrm>
              <a:prstGeom prst="rect">
                <a:avLst/>
              </a:prstGeom>
              <a:blipFill>
                <a:blip r:embed="rId12"/>
                <a:stretch>
                  <a:fillRect l="-12821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901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5" grpId="0"/>
      <p:bldP spid="12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6182B7-1C7E-4B85-24B1-5ECB67B8CB36}"/>
                  </a:ext>
                </a:extLst>
              </p:cNvPr>
              <p:cNvSpPr txBox="1"/>
              <p:nvPr/>
            </p:nvSpPr>
            <p:spPr bwMode="auto">
              <a:xfrm>
                <a:off x="1237413" y="2832584"/>
                <a:ext cx="304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6182B7-1C7E-4B85-24B1-5ECB67B8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7413" y="2832584"/>
                <a:ext cx="3046554" cy="369332"/>
              </a:xfrm>
              <a:prstGeom prst="rect">
                <a:avLst/>
              </a:prstGeom>
              <a:blipFill>
                <a:blip r:embed="rId2"/>
                <a:stretch>
                  <a:fillRect l="-166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50E2B8-E650-77DB-104B-F3115978C178}"/>
                  </a:ext>
                </a:extLst>
              </p:cNvPr>
              <p:cNvSpPr txBox="1"/>
              <p:nvPr/>
            </p:nvSpPr>
            <p:spPr bwMode="auto">
              <a:xfrm>
                <a:off x="1259631" y="3371113"/>
                <a:ext cx="53140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微擾能量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，微擾後的第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:r>
                  <a:rPr lang="en-TW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50E2B8-E650-77DB-104B-F3115978C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1" y="3371113"/>
                <a:ext cx="5314013" cy="369332"/>
              </a:xfrm>
              <a:prstGeom prst="rect">
                <a:avLst/>
              </a:prstGeom>
              <a:blipFill>
                <a:blip r:embed="rId3"/>
                <a:stretch>
                  <a:fillRect l="-9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7E31F-879B-FDC9-6F8F-4B43690C82B5}"/>
                  </a:ext>
                </a:extLst>
              </p:cNvPr>
              <p:cNvSpPr txBox="1"/>
              <p:nvPr/>
            </p:nvSpPr>
            <p:spPr bwMode="auto">
              <a:xfrm>
                <a:off x="1259631" y="3848990"/>
                <a:ext cx="60149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兩者間的差距，稱修正，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個本徵態的修正</a:t>
                </a:r>
                <a:r>
                  <a:rPr lang="zh-TW" altLang="en-US" dirty="0"/>
                  <a:t>展到第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TW" altLang="en-US" dirty="0"/>
                  <a:t>階：</a:t>
                </a:r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7E31F-879B-FDC9-6F8F-4B43690C8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1" y="3848990"/>
                <a:ext cx="6014924" cy="369332"/>
              </a:xfrm>
              <a:prstGeom prst="rect">
                <a:avLst/>
              </a:prstGeom>
              <a:blipFill>
                <a:blip r:embed="rId4"/>
                <a:stretch>
                  <a:fillRect l="-84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E4FE370-F394-9ED2-B8C3-1E28C08F7568}"/>
              </a:ext>
            </a:extLst>
          </p:cNvPr>
          <p:cNvSpPr txBox="1"/>
          <p:nvPr/>
        </p:nvSpPr>
        <p:spPr bwMode="auto">
          <a:xfrm>
            <a:off x="3412582" y="960675"/>
            <a:ext cx="1958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符號 Summary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B4DBA2-B975-3522-58EC-6A0C128696F1}"/>
                  </a:ext>
                </a:extLst>
              </p:cNvPr>
              <p:cNvSpPr txBox="1"/>
              <p:nvPr/>
            </p:nvSpPr>
            <p:spPr bwMode="auto">
              <a:xfrm>
                <a:off x="1259631" y="4509120"/>
                <a:ext cx="62646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本徵值的差距，稱能量修正，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個本徵值的修正</a:t>
                </a:r>
                <a:r>
                  <a:rPr lang="zh-TW" altLang="en-US" dirty="0"/>
                  <a:t>展到第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TW" altLang="en-US" dirty="0"/>
                  <a:t>階：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B4DBA2-B975-3522-58EC-6A0C1286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1" y="4509120"/>
                <a:ext cx="6264696" cy="369332"/>
              </a:xfrm>
              <a:prstGeom prst="rect">
                <a:avLst/>
              </a:prstGeom>
              <a:blipFill>
                <a:blip r:embed="rId5"/>
                <a:stretch>
                  <a:fillRect l="-810" t="-10345" r="-4453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43AC61-C67F-1881-AB9A-E0DFF95B7E9F}"/>
                  </a:ext>
                </a:extLst>
              </p:cNvPr>
              <p:cNvSpPr txBox="1"/>
              <p:nvPr/>
            </p:nvSpPr>
            <p:spPr bwMode="auto">
              <a:xfrm>
                <a:off x="4005062" y="2832584"/>
                <a:ext cx="157504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43AC61-C67F-1881-AB9A-E0DFF95B7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5062" y="2832584"/>
                <a:ext cx="1575049" cy="369332"/>
              </a:xfrm>
              <a:prstGeom prst="rect">
                <a:avLst/>
              </a:prstGeom>
              <a:blipFill>
                <a:blip r:embed="rId6"/>
                <a:stretch>
                  <a:fillRect l="-12800" t="-110000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8DE3AA-3B25-3031-8752-C12012F6FDE4}"/>
                  </a:ext>
                </a:extLst>
              </p:cNvPr>
              <p:cNvSpPr txBox="1"/>
              <p:nvPr/>
            </p:nvSpPr>
            <p:spPr bwMode="auto">
              <a:xfrm>
                <a:off x="5193532" y="3371113"/>
                <a:ext cx="138011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8DE3AA-3B25-3031-8752-C12012F6F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3532" y="3371113"/>
                <a:ext cx="1380112" cy="369332"/>
              </a:xfrm>
              <a:prstGeom prst="rect">
                <a:avLst/>
              </a:prstGeom>
              <a:blipFill>
                <a:blip r:embed="rId7"/>
                <a:stretch>
                  <a:fillRect l="-21818" t="-10666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C85276-E20C-6696-7BFF-ECA838498320}"/>
                  </a:ext>
                </a:extLst>
              </p:cNvPr>
              <p:cNvSpPr txBox="1"/>
              <p:nvPr/>
            </p:nvSpPr>
            <p:spPr bwMode="auto">
              <a:xfrm>
                <a:off x="7137410" y="3747584"/>
                <a:ext cx="1683062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C85276-E20C-6696-7BFF-ECA838498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7410" y="3747584"/>
                <a:ext cx="1683062" cy="572144"/>
              </a:xfrm>
              <a:prstGeom prst="rect">
                <a:avLst/>
              </a:prstGeom>
              <a:blipFill>
                <a:blip r:embed="rId8"/>
                <a:stretch>
                  <a:fillRect l="-38346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1B3B5E-918C-6801-3E60-2E402560E40F}"/>
                  </a:ext>
                </a:extLst>
              </p:cNvPr>
              <p:cNvSpPr txBox="1"/>
              <p:nvPr/>
            </p:nvSpPr>
            <p:spPr bwMode="auto">
              <a:xfrm>
                <a:off x="7661471" y="4509120"/>
                <a:ext cx="647735" cy="4251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1B3B5E-918C-6801-3E60-2E402560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61471" y="4509120"/>
                <a:ext cx="647735" cy="4251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F9869E2C-DAC5-8AF4-CC2A-418C6E816FBB}"/>
                  </a:ext>
                </a:extLst>
              </p:cNvPr>
              <p:cNvSpPr txBox="1"/>
              <p:nvPr/>
            </p:nvSpPr>
            <p:spPr bwMode="auto">
              <a:xfrm>
                <a:off x="1284377" y="1849200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F9869E2C-DAC5-8AF4-CC2A-418C6E816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4377" y="1849200"/>
                <a:ext cx="2008374" cy="6726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9E02A6D-038A-33AF-5323-1F018CABED0A}"/>
                  </a:ext>
                </a:extLst>
              </p:cNvPr>
              <p:cNvSpPr txBox="1"/>
              <p:nvPr/>
            </p:nvSpPr>
            <p:spPr bwMode="auto">
              <a:xfrm>
                <a:off x="3580782" y="2020582"/>
                <a:ext cx="127990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9E02A6D-038A-33AF-5323-1F018CABE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0782" y="2020582"/>
                <a:ext cx="127990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666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70C65-6193-ECAA-8F0B-727F55150458}"/>
              </a:ext>
            </a:extLst>
          </p:cNvPr>
          <p:cNvSpPr txBox="1"/>
          <p:nvPr/>
        </p:nvSpPr>
        <p:spPr bwMode="auto">
          <a:xfrm>
            <a:off x="1126898" y="3373348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Stark Effect 在氫原子上加上一個常數電場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/>
              <p:nvPr/>
            </p:nvSpPr>
            <p:spPr bwMode="auto">
              <a:xfrm>
                <a:off x="1169298" y="3880112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298" y="3880112"/>
                <a:ext cx="2104672" cy="6951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/>
              <p:nvPr/>
            </p:nvSpPr>
            <p:spPr bwMode="auto">
              <a:xfrm>
                <a:off x="3543719" y="4040814"/>
                <a:ext cx="1541188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3719" y="4040814"/>
                <a:ext cx="1541188" cy="402931"/>
              </a:xfrm>
              <a:prstGeom prst="rect">
                <a:avLst/>
              </a:prstGeom>
              <a:blipFill>
                <a:blip r:embed="rId3"/>
                <a:stretch>
                  <a:fillRect t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/>
              <p:nvPr/>
            </p:nvSpPr>
            <p:spPr bwMode="auto">
              <a:xfrm>
                <a:off x="1091688" y="4671265"/>
                <a:ext cx="47483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就是一般氫原子中的電子能量。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688" y="4671265"/>
                <a:ext cx="4748387" cy="369332"/>
              </a:xfrm>
              <a:prstGeom prst="rect">
                <a:avLst/>
              </a:prstGeom>
              <a:blipFill>
                <a:blip r:embed="rId4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A5805B9-A5AE-513C-C129-8A8AC2E7F0D0}"/>
              </a:ext>
            </a:extLst>
          </p:cNvPr>
          <p:cNvSpPr txBox="1"/>
          <p:nvPr/>
        </p:nvSpPr>
        <p:spPr bwMode="auto">
          <a:xfrm>
            <a:off x="1151987" y="735073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舉例來說：Anharmonic 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非諧項</a:t>
            </a:r>
            <a:endParaRPr lang="en-TW" dirty="0">
              <a:latin typeface="+mn-ea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/>
              <p:nvPr/>
            </p:nvSpPr>
            <p:spPr bwMode="auto">
              <a:xfrm>
                <a:off x="1225297" y="1160878"/>
                <a:ext cx="256761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5297" y="1160878"/>
                <a:ext cx="2567613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/>
              <p:nvPr/>
            </p:nvSpPr>
            <p:spPr bwMode="auto">
              <a:xfrm>
                <a:off x="4006959" y="1160878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6959" y="1160878"/>
                <a:ext cx="2008374" cy="672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/>
              <p:nvPr/>
            </p:nvSpPr>
            <p:spPr bwMode="auto">
              <a:xfrm>
                <a:off x="6303365" y="1332260"/>
                <a:ext cx="114895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3365" y="1332260"/>
                <a:ext cx="1148956" cy="369332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E6C4A-3B59-930D-9408-54914A1E0858}"/>
                  </a:ext>
                </a:extLst>
              </p:cNvPr>
              <p:cNvSpPr txBox="1"/>
              <p:nvPr/>
            </p:nvSpPr>
            <p:spPr bwMode="auto">
              <a:xfrm>
                <a:off x="5729585" y="1974639"/>
                <a:ext cx="128893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E6C4A-3B59-930D-9408-54914A1E0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9585" y="1974639"/>
                <a:ext cx="1288930" cy="369332"/>
              </a:xfrm>
              <a:prstGeom prst="rect">
                <a:avLst/>
              </a:prstGeom>
              <a:blipFill>
                <a:blip r:embed="rId8"/>
                <a:stretch>
                  <a:fillRect l="-20588" t="-110000" r="-14706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701915-0EEB-DA43-9514-AA03238771FF}"/>
                  </a:ext>
                </a:extLst>
              </p:cNvPr>
              <p:cNvSpPr txBox="1"/>
              <p:nvPr/>
            </p:nvSpPr>
            <p:spPr bwMode="auto">
              <a:xfrm>
                <a:off x="1169298" y="1985866"/>
                <a:ext cx="45602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的本徵態就是量子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SHO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的本徵態：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701915-0EEB-DA43-9514-AA0323877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298" y="1985866"/>
                <a:ext cx="4560288" cy="369332"/>
              </a:xfrm>
              <a:prstGeom prst="rect">
                <a:avLst/>
              </a:prstGeom>
              <a:blipFill>
                <a:blip r:embed="rId9"/>
                <a:stretch>
                  <a:fillRect l="-1389" t="-6667" r="-1111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E1A72C-AB3D-C735-4640-32F594170262}"/>
                  </a:ext>
                </a:extLst>
              </p:cNvPr>
              <p:cNvSpPr txBox="1"/>
              <p:nvPr/>
            </p:nvSpPr>
            <p:spPr bwMode="auto">
              <a:xfrm>
                <a:off x="1147188" y="5612829"/>
                <a:ext cx="554461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E1A72C-AB3D-C735-4640-32F594170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188" y="5612829"/>
                <a:ext cx="5544616" cy="369332"/>
              </a:xfrm>
              <a:prstGeom prst="rect">
                <a:avLst/>
              </a:prstGeom>
              <a:blipFill>
                <a:blip r:embed="rId10"/>
                <a:stretch>
                  <a:fillRect l="-1826" t="-113793" b="-1793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487E54-CB16-DF3C-2244-E8A1FAEAA904}"/>
                  </a:ext>
                </a:extLst>
              </p:cNvPr>
              <p:cNvSpPr txBox="1"/>
              <p:nvPr/>
            </p:nvSpPr>
            <p:spPr bwMode="auto">
              <a:xfrm>
                <a:off x="1071657" y="5084763"/>
                <a:ext cx="76047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的本徵態就是氫原子的定態 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但這裡採用新的符號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𝑛𝑙𝑚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487E54-CB16-DF3C-2244-E8A1FAEAA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1657" y="5084763"/>
                <a:ext cx="7604798" cy="369332"/>
              </a:xfrm>
              <a:prstGeom prst="rect">
                <a:avLst/>
              </a:prstGeom>
              <a:blipFill>
                <a:blip r:embed="rId11"/>
                <a:stretch>
                  <a:fillRect l="-6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D6050D-80BC-5A5A-57C9-7D2C5294FCE4}"/>
                  </a:ext>
                </a:extLst>
              </p:cNvPr>
              <p:cNvSpPr txBox="1"/>
              <p:nvPr/>
            </p:nvSpPr>
            <p:spPr bwMode="auto">
              <a:xfrm>
                <a:off x="1151986" y="2458095"/>
                <a:ext cx="75244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注意，我們假設真實本徵態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會以同樣的量子數標記！</a:t>
                </a:r>
                <a:r>
                  <a:rPr lang="en-US" dirty="0"/>
                  <a:t>但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D6050D-80BC-5A5A-57C9-7D2C5294F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986" y="2458095"/>
                <a:ext cx="7524469" cy="369332"/>
              </a:xfrm>
              <a:prstGeom prst="rect">
                <a:avLst/>
              </a:prstGeom>
              <a:blipFill>
                <a:blip r:embed="rId12"/>
                <a:stretch>
                  <a:fillRect l="-67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03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11E0AD14-1BA7-8D37-EF1A-18354D44609E}"/>
                  </a:ext>
                </a:extLst>
              </p:cNvPr>
              <p:cNvSpPr txBox="1"/>
              <p:nvPr/>
            </p:nvSpPr>
            <p:spPr bwMode="auto">
              <a:xfrm>
                <a:off x="601636" y="3651234"/>
                <a:ext cx="8334792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11E0AD14-1BA7-8D37-EF1A-18354D446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636" y="3651234"/>
                <a:ext cx="8334792" cy="572144"/>
              </a:xfrm>
              <a:prstGeom prst="rect">
                <a:avLst/>
              </a:prstGeom>
              <a:blipFill>
                <a:blip r:embed="rId2"/>
                <a:stretch>
                  <a:fillRect t="-178261" r="-913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A29841-677C-820F-2737-982BDED797F0}"/>
              </a:ext>
            </a:extLst>
          </p:cNvPr>
          <p:cNvSpPr txBox="1"/>
          <p:nvPr/>
        </p:nvSpPr>
        <p:spPr bwMode="auto">
          <a:xfrm>
            <a:off x="583056" y="798581"/>
            <a:ext cx="4622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微擾計算其實就是一個泰勒展開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expansion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/>
              <p:nvPr/>
            </p:nvSpPr>
            <p:spPr bwMode="auto">
              <a:xfrm>
                <a:off x="618485" y="2646320"/>
                <a:ext cx="271673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D696F43-C0E4-3153-4AFB-C76DBE471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85" y="2646320"/>
                <a:ext cx="2716734" cy="369332"/>
              </a:xfrm>
              <a:prstGeom prst="rect">
                <a:avLst/>
              </a:prstGeom>
              <a:blipFill>
                <a:blip r:embed="rId3"/>
                <a:stretch>
                  <a:fillRect t="-106667" r="-790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8ECC2AC-1A7A-A57E-4B36-99029A44A581}"/>
                  </a:ext>
                </a:extLst>
              </p:cNvPr>
              <p:cNvSpPr txBox="1"/>
              <p:nvPr/>
            </p:nvSpPr>
            <p:spPr bwMode="auto">
              <a:xfrm>
                <a:off x="618486" y="1182349"/>
                <a:ext cx="2716734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8ECC2AC-1A7A-A57E-4B36-99029A44A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86" y="1182349"/>
                <a:ext cx="2716734" cy="572144"/>
              </a:xfrm>
              <a:prstGeom prst="rect">
                <a:avLst/>
              </a:prstGeom>
              <a:blipFill>
                <a:blip r:embed="rId4"/>
                <a:stretch>
                  <a:fillRect l="-10698" t="-178261" r="-8372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B0B4A58-BC77-8822-B746-9CEB3F1CC6C6}"/>
                  </a:ext>
                </a:extLst>
              </p:cNvPr>
              <p:cNvSpPr txBox="1"/>
              <p:nvPr/>
            </p:nvSpPr>
            <p:spPr bwMode="auto">
              <a:xfrm>
                <a:off x="3698576" y="1254903"/>
                <a:ext cx="2587488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B0B4A58-BC77-8822-B746-9CEB3F1CC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8576" y="1254903"/>
                <a:ext cx="2587488" cy="425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3F31A63-5CA1-35D6-6382-705D6CECBDC8}"/>
              </a:ext>
            </a:extLst>
          </p:cNvPr>
          <p:cNvSpPr txBox="1"/>
          <p:nvPr/>
        </p:nvSpPr>
        <p:spPr bwMode="auto">
          <a:xfrm>
            <a:off x="618485" y="2204864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希望簡化以下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完整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方程式的解，因此第一步是把以上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展開代入此方程式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FB91E0-DB3A-E2E9-AF34-593E39DA900B}"/>
                  </a:ext>
                </a:extLst>
              </p:cNvPr>
              <p:cNvSpPr txBox="1"/>
              <p:nvPr/>
            </p:nvSpPr>
            <p:spPr bwMode="auto">
              <a:xfrm>
                <a:off x="588681" y="5539048"/>
                <a:ext cx="33606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首先收集到第零階，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FB91E0-DB3A-E2E9-AF34-593E39DA9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681" y="5539048"/>
                <a:ext cx="3360665" cy="369332"/>
              </a:xfrm>
              <a:prstGeom prst="rect">
                <a:avLst/>
              </a:prstGeom>
              <a:blipFill>
                <a:blip r:embed="rId6"/>
                <a:stretch>
                  <a:fillRect l="-150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C2A51DE2-E055-CA3D-A4DF-9CFAEFA1AB3D}"/>
                  </a:ext>
                </a:extLst>
              </p:cNvPr>
              <p:cNvSpPr txBox="1"/>
              <p:nvPr/>
            </p:nvSpPr>
            <p:spPr bwMode="auto">
              <a:xfrm>
                <a:off x="3188218" y="5511123"/>
                <a:ext cx="2112046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C2A51DE2-E055-CA3D-A4DF-9CFAEFA1A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8218" y="5511123"/>
                <a:ext cx="2112046" cy="425181"/>
              </a:xfrm>
              <a:prstGeom prst="rect">
                <a:avLst/>
              </a:prstGeom>
              <a:blipFill>
                <a:blip r:embed="rId7"/>
                <a:stretch>
                  <a:fillRect t="-80000" r="-7784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449C6B-3CD8-A3DC-9A32-39E20408A475}"/>
                  </a:ext>
                </a:extLst>
              </p:cNvPr>
              <p:cNvSpPr txBox="1"/>
              <p:nvPr/>
            </p:nvSpPr>
            <p:spPr bwMode="auto">
              <a:xfrm>
                <a:off x="583056" y="5990501"/>
                <a:ext cx="4493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這是當然的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。這是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結果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449C6B-3CD8-A3DC-9A32-39E20408A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6" y="5990501"/>
                <a:ext cx="4493000" cy="369332"/>
              </a:xfrm>
              <a:prstGeom prst="rect">
                <a:avLst/>
              </a:prstGeom>
              <a:blipFill>
                <a:blip r:embed="rId8"/>
                <a:stretch>
                  <a:fillRect l="-14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0B2AF-50E2-6F17-EAB4-E23A0564B5D8}"/>
                  </a:ext>
                </a:extLst>
              </p:cNvPr>
              <p:cNvSpPr txBox="1"/>
              <p:nvPr/>
            </p:nvSpPr>
            <p:spPr bwMode="auto">
              <a:xfrm>
                <a:off x="583056" y="4327428"/>
                <a:ext cx="65927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階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的係數都要相等，所以可以一階一階提出來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0B2AF-50E2-6F17-EAB4-E23A0564B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6" y="4327428"/>
                <a:ext cx="6592734" cy="369332"/>
              </a:xfrm>
              <a:prstGeom prst="rect">
                <a:avLst/>
              </a:prstGeom>
              <a:blipFill>
                <a:blip r:embed="rId9"/>
                <a:stretch>
                  <a:fillRect l="-9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A2C7AB-1872-D505-9CC3-3D19C1A232FA}"/>
                  </a:ext>
                </a:extLst>
              </p:cNvPr>
              <p:cNvSpPr txBox="1"/>
              <p:nvPr/>
            </p:nvSpPr>
            <p:spPr bwMode="auto">
              <a:xfrm>
                <a:off x="583056" y="4742108"/>
                <a:ext cx="6287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很小，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一般只要做到有限幾階就是很好的近似了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A2C7AB-1872-D505-9CC3-3D19C1A23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6" y="4742108"/>
                <a:ext cx="6287390" cy="369332"/>
              </a:xfrm>
              <a:prstGeom prst="rect">
                <a:avLst/>
              </a:prstGeom>
              <a:blipFill>
                <a:blip r:embed="rId10"/>
                <a:stretch>
                  <a:fillRect l="-101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30785CE7-74CC-EAC0-E9C1-315F8919B065}"/>
              </a:ext>
            </a:extLst>
          </p:cNvPr>
          <p:cNvSpPr/>
          <p:nvPr/>
        </p:nvSpPr>
        <p:spPr>
          <a:xfrm>
            <a:off x="618485" y="3544518"/>
            <a:ext cx="592410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A99D19-A580-2F21-F972-9A00C53DC4E4}"/>
              </a:ext>
            </a:extLst>
          </p:cNvPr>
          <p:cNvSpPr/>
          <p:nvPr/>
        </p:nvSpPr>
        <p:spPr>
          <a:xfrm>
            <a:off x="2146314" y="3543115"/>
            <a:ext cx="592410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9D6426-0182-A35E-C20F-3CF6A21E52A5}"/>
              </a:ext>
            </a:extLst>
          </p:cNvPr>
          <p:cNvSpPr/>
          <p:nvPr/>
        </p:nvSpPr>
        <p:spPr>
          <a:xfrm>
            <a:off x="4572000" y="3569669"/>
            <a:ext cx="50405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00BEA9-1665-119C-87A4-E2A8A7B4BC85}"/>
              </a:ext>
            </a:extLst>
          </p:cNvPr>
          <p:cNvSpPr/>
          <p:nvPr/>
        </p:nvSpPr>
        <p:spPr>
          <a:xfrm>
            <a:off x="6721201" y="3542524"/>
            <a:ext cx="50405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7" grpId="0"/>
      <p:bldP spid="19" grpId="0"/>
      <p:bldP spid="2" grpId="0" animBg="1"/>
      <p:bldP spid="3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2380535D-74FA-6975-E652-7ABC38207CEF}"/>
                  </a:ext>
                </a:extLst>
              </p:cNvPr>
              <p:cNvSpPr txBox="1"/>
              <p:nvPr/>
            </p:nvSpPr>
            <p:spPr bwMode="auto">
              <a:xfrm>
                <a:off x="683567" y="1412776"/>
                <a:ext cx="846043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2380535D-74FA-6975-E652-7ABC38207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7" y="1412776"/>
                <a:ext cx="8460431" cy="572144"/>
              </a:xfrm>
              <a:prstGeom prst="rect">
                <a:avLst/>
              </a:prstGeom>
              <a:blipFill>
                <a:blip r:embed="rId2"/>
                <a:stretch>
                  <a:fillRect t="-178261" r="-300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1D596-7D3C-C10E-D9C5-12352E419A61}"/>
                  </a:ext>
                </a:extLst>
              </p:cNvPr>
              <p:cNvSpPr txBox="1"/>
              <p:nvPr/>
            </p:nvSpPr>
            <p:spPr bwMode="auto">
              <a:xfrm>
                <a:off x="643399" y="3877086"/>
                <a:ext cx="7854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這是第一階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的本徵態方程式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，意思是完整方程式的近似、精確到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41D596-7D3C-C10E-D9C5-12352E419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99" y="3877086"/>
                <a:ext cx="7854250" cy="369332"/>
              </a:xfrm>
              <a:prstGeom prst="rect">
                <a:avLst/>
              </a:prstGeom>
              <a:blipFill>
                <a:blip r:embed="rId3"/>
                <a:stretch>
                  <a:fillRect l="-6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2FAEB-76E3-4C8C-00CF-30161330DB0B}"/>
                  </a:ext>
                </a:extLst>
              </p:cNvPr>
              <p:cNvSpPr txBox="1"/>
              <p:nvPr/>
            </p:nvSpPr>
            <p:spPr bwMode="auto">
              <a:xfrm>
                <a:off x="626632" y="2767539"/>
                <a:ext cx="7821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接下來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收集到第一階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收集交差項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2FAEB-76E3-4C8C-00CF-30161330D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632" y="2767539"/>
                <a:ext cx="7821154" cy="369332"/>
              </a:xfrm>
              <a:prstGeom prst="rect">
                <a:avLst/>
              </a:prstGeom>
              <a:blipFill>
                <a:blip r:embed="rId4"/>
                <a:stretch>
                  <a:fillRect l="-648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E9B82C-6A5B-B0F6-2B69-7B4B537D3403}"/>
                  </a:ext>
                </a:extLst>
              </p:cNvPr>
              <p:cNvSpPr txBox="1"/>
              <p:nvPr/>
            </p:nvSpPr>
            <p:spPr bwMode="auto">
              <a:xfrm>
                <a:off x="665723" y="5159152"/>
                <a:ext cx="8303802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我們的討論會集中，以此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第一階方程式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求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E9B82C-6A5B-B0F6-2B69-7B4B537D3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723" y="5159152"/>
                <a:ext cx="8303802" cy="572144"/>
              </a:xfrm>
              <a:prstGeom prst="rect">
                <a:avLst/>
              </a:prstGeom>
              <a:blipFill>
                <a:blip r:embed="rId5"/>
                <a:stretch>
                  <a:fillRect l="-611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A65E40D4-2323-3071-D1AC-2C79CDC33A9F}"/>
                  </a:ext>
                </a:extLst>
              </p:cNvPr>
              <p:cNvSpPr txBox="1"/>
              <p:nvPr/>
            </p:nvSpPr>
            <p:spPr bwMode="auto">
              <a:xfrm>
                <a:off x="665723" y="3209120"/>
                <a:ext cx="504615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A65E40D4-2323-3071-D1AC-2C79CDC3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723" y="3209120"/>
                <a:ext cx="5046158" cy="572144"/>
              </a:xfrm>
              <a:prstGeom prst="rect">
                <a:avLst/>
              </a:prstGeom>
              <a:blipFill>
                <a:blip r:embed="rId6"/>
                <a:stretch>
                  <a:fillRect l="-3266" t="-178261" r="-12563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87F608-83F7-50EB-F3FC-972050EC844B}"/>
                  </a:ext>
                </a:extLst>
              </p:cNvPr>
              <p:cNvSpPr txBox="1"/>
              <p:nvPr/>
            </p:nvSpPr>
            <p:spPr bwMode="auto">
              <a:xfrm>
                <a:off x="693187" y="3209120"/>
                <a:ext cx="4991230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87F608-83F7-50EB-F3FC-972050EC8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187" y="3209120"/>
                <a:ext cx="4991230" cy="572144"/>
              </a:xfrm>
              <a:prstGeom prst="rect">
                <a:avLst/>
              </a:prstGeom>
              <a:blipFill>
                <a:blip r:embed="rId7"/>
                <a:stretch>
                  <a:fillRect l="-1523" t="-178261" r="-8376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42AE57E-B8E8-AABA-967E-AA896BFBFD49}"/>
              </a:ext>
            </a:extLst>
          </p:cNvPr>
          <p:cNvSpPr txBox="1"/>
          <p:nvPr/>
        </p:nvSpPr>
        <p:spPr bwMode="auto">
          <a:xfrm>
            <a:off x="697707" y="5720517"/>
            <a:ext cx="78627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更精確的、高階的方程式也可以系統性地繼續得出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8BDFFE-34A8-004D-D07D-3CDA5EE6B387}"/>
              </a:ext>
            </a:extLst>
          </p:cNvPr>
          <p:cNvSpPr/>
          <p:nvPr/>
        </p:nvSpPr>
        <p:spPr>
          <a:xfrm>
            <a:off x="1331640" y="1333894"/>
            <a:ext cx="50405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4CCEF3-CC82-D266-344F-6FFD442A44E1}"/>
              </a:ext>
            </a:extLst>
          </p:cNvPr>
          <p:cNvSpPr/>
          <p:nvPr/>
        </p:nvSpPr>
        <p:spPr>
          <a:xfrm>
            <a:off x="2912406" y="1323854"/>
            <a:ext cx="86409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FBE0D-3D12-94CB-015C-5A6B229CB6DE}"/>
              </a:ext>
            </a:extLst>
          </p:cNvPr>
          <p:cNvSpPr/>
          <p:nvPr/>
        </p:nvSpPr>
        <p:spPr>
          <a:xfrm>
            <a:off x="5273624" y="1304066"/>
            <a:ext cx="681574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87FF92-0C25-8C61-97DB-5731C465D9BA}"/>
              </a:ext>
            </a:extLst>
          </p:cNvPr>
          <p:cNvSpPr/>
          <p:nvPr/>
        </p:nvSpPr>
        <p:spPr>
          <a:xfrm>
            <a:off x="7452320" y="1314493"/>
            <a:ext cx="864096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CFFF46-B46D-7FD9-B38A-F36751134A37}"/>
                  </a:ext>
                </a:extLst>
              </p:cNvPr>
              <p:cNvSpPr txBox="1"/>
              <p:nvPr/>
            </p:nvSpPr>
            <p:spPr bwMode="auto">
              <a:xfrm>
                <a:off x="643398" y="4227696"/>
                <a:ext cx="8500601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方程式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中，除了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精確到</a:t>
                </a:r>
                <a:r>
                  <a:rPr lang="en-TW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𝜆</a:t>
                </a:r>
                <a:r>
                  <a:rPr lang="en-US" dirty="0" err="1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的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及狀態修正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未知，其他都是已知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CFFF46-B46D-7FD9-B38A-F36751134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98" y="4227696"/>
                <a:ext cx="8500601" cy="572144"/>
              </a:xfrm>
              <a:prstGeom prst="rect">
                <a:avLst/>
              </a:prstGeom>
              <a:blipFill>
                <a:blip r:embed="rId8"/>
                <a:stretch>
                  <a:fillRect l="-597" t="-182222" r="-299" b="-26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8F3659-C4FF-2A9A-F525-2DCD53627EAE}"/>
              </a:ext>
            </a:extLst>
          </p:cNvPr>
          <p:cNvCxnSpPr>
            <a:cxnSpLocks/>
          </p:cNvCxnSpPr>
          <p:nvPr/>
        </p:nvCxnSpPr>
        <p:spPr>
          <a:xfrm flipH="1" flipV="1">
            <a:off x="3419872" y="3645024"/>
            <a:ext cx="1209221" cy="73680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9EDEEE-D46D-C73C-ADDA-49F75AB0D5EE}"/>
              </a:ext>
            </a:extLst>
          </p:cNvPr>
          <p:cNvCxnSpPr>
            <a:cxnSpLocks/>
          </p:cNvCxnSpPr>
          <p:nvPr/>
        </p:nvCxnSpPr>
        <p:spPr>
          <a:xfrm flipH="1" flipV="1">
            <a:off x="5092270" y="3623928"/>
            <a:ext cx="1082788" cy="75789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94362E-F111-6FD7-B16B-BB9344F94F16}"/>
              </a:ext>
            </a:extLst>
          </p:cNvPr>
          <p:cNvCxnSpPr>
            <a:cxnSpLocks/>
          </p:cNvCxnSpPr>
          <p:nvPr/>
        </p:nvCxnSpPr>
        <p:spPr>
          <a:xfrm flipH="1" flipV="1">
            <a:off x="1691680" y="3712427"/>
            <a:ext cx="4464496" cy="6693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8462F003-E504-10D2-E59A-BB6D6F54E4A3}"/>
              </a:ext>
            </a:extLst>
          </p:cNvPr>
          <p:cNvSpPr/>
          <p:nvPr/>
        </p:nvSpPr>
        <p:spPr>
          <a:xfrm>
            <a:off x="1652776" y="1206244"/>
            <a:ext cx="864096" cy="333765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7" name="Curved Down Arrow 16">
            <a:extLst>
              <a:ext uri="{FF2B5EF4-FFF2-40B4-BE49-F238E27FC236}">
                <a16:creationId xmlns:a16="http://schemas.microsoft.com/office/drawing/2014/main" id="{6F21B265-4A3F-2757-D503-8887C595E0DA}"/>
              </a:ext>
            </a:extLst>
          </p:cNvPr>
          <p:cNvSpPr/>
          <p:nvPr/>
        </p:nvSpPr>
        <p:spPr>
          <a:xfrm>
            <a:off x="1058532" y="687563"/>
            <a:ext cx="2361339" cy="772959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8" name="Curved Down Arrow 17">
            <a:extLst>
              <a:ext uri="{FF2B5EF4-FFF2-40B4-BE49-F238E27FC236}">
                <a16:creationId xmlns:a16="http://schemas.microsoft.com/office/drawing/2014/main" id="{F6E35A9F-9BC0-06F1-951E-F7479753422B}"/>
              </a:ext>
            </a:extLst>
          </p:cNvPr>
          <p:cNvSpPr/>
          <p:nvPr/>
        </p:nvSpPr>
        <p:spPr>
          <a:xfrm>
            <a:off x="4866265" y="702757"/>
            <a:ext cx="3072007" cy="772959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9" name="Curved Down Arrow 18">
            <a:extLst>
              <a:ext uri="{FF2B5EF4-FFF2-40B4-BE49-F238E27FC236}">
                <a16:creationId xmlns:a16="http://schemas.microsoft.com/office/drawing/2014/main" id="{EFE7305C-67E3-8E78-9AA1-70E383BCD3DA}"/>
              </a:ext>
            </a:extLst>
          </p:cNvPr>
          <p:cNvSpPr/>
          <p:nvPr/>
        </p:nvSpPr>
        <p:spPr>
          <a:xfrm>
            <a:off x="5732872" y="1137183"/>
            <a:ext cx="1475654" cy="333765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2" grpId="0" animBg="1"/>
      <p:bldP spid="3" grpId="0"/>
      <p:bldP spid="5" grpId="0" animBg="1"/>
      <p:bldP spid="7" grpId="0" animBg="1"/>
      <p:bldP spid="8" grpId="0" animBg="1"/>
      <p:bldP spid="4" grpId="0" animBg="1"/>
      <p:bldP spid="6" grpId="0"/>
      <p:bldP spid="9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/>
              <p:nvPr/>
            </p:nvSpPr>
            <p:spPr bwMode="auto">
              <a:xfrm>
                <a:off x="784728" y="1317242"/>
                <a:ext cx="8359272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第三項是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ket，係數就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內積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即投影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第三項就得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728" y="1317242"/>
                <a:ext cx="8359272" cy="425181"/>
              </a:xfrm>
              <a:prstGeom prst="rect">
                <a:avLst/>
              </a:prstGeom>
              <a:blipFill>
                <a:blip r:embed="rId2"/>
                <a:stretch>
                  <a:fillRect l="-607" t="-80000" b="-14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/>
              <p:nvPr/>
            </p:nvSpPr>
            <p:spPr bwMode="auto">
              <a:xfrm>
                <a:off x="4701238" y="6284685"/>
                <a:ext cx="2083098" cy="4251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1238" y="6284685"/>
                <a:ext cx="2083098" cy="425181"/>
              </a:xfrm>
              <a:prstGeom prst="rect">
                <a:avLst/>
              </a:prstGeom>
              <a:blipFill>
                <a:blip r:embed="rId3"/>
                <a:stretch>
                  <a:fillRect t="-80000" r="-8485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4CFC10-8856-AB6A-3FA3-21E15A0277C9}"/>
                  </a:ext>
                </a:extLst>
              </p:cNvPr>
              <p:cNvSpPr txBox="1"/>
              <p:nvPr/>
            </p:nvSpPr>
            <p:spPr bwMode="auto">
              <a:xfrm>
                <a:off x="801142" y="170315"/>
                <a:ext cx="4700948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解能量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的一階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4CFC10-8856-AB6A-3FA3-21E15A027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142" y="170315"/>
                <a:ext cx="4700948" cy="425181"/>
              </a:xfrm>
              <a:prstGeom prst="rect">
                <a:avLst/>
              </a:prstGeom>
              <a:blipFill>
                <a:blip r:embed="rId4"/>
                <a:stretch>
                  <a:fillRect l="-806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DB32C1-F1FC-F542-EE91-A6F847BF0CDA}"/>
                  </a:ext>
                </a:extLst>
              </p:cNvPr>
              <p:cNvSpPr txBox="1"/>
              <p:nvPr/>
            </p:nvSpPr>
            <p:spPr bwMode="auto">
              <a:xfrm>
                <a:off x="833799" y="3540518"/>
                <a:ext cx="7734879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DB32C1-F1FC-F542-EE91-A6F847BF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799" y="3540518"/>
                <a:ext cx="7734879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1C94A2D-E668-0273-AA32-4E2FB09B19EA}"/>
                  </a:ext>
                </a:extLst>
              </p:cNvPr>
              <p:cNvSpPr txBox="1"/>
              <p:nvPr/>
            </p:nvSpPr>
            <p:spPr bwMode="auto">
              <a:xfrm>
                <a:off x="860411" y="699499"/>
                <a:ext cx="4435873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1C94A2D-E668-0273-AA32-4E2FB09B1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411" y="699499"/>
                <a:ext cx="4435873" cy="572144"/>
              </a:xfrm>
              <a:prstGeom prst="rect">
                <a:avLst/>
              </a:prstGeom>
              <a:blipFill>
                <a:blip r:embed="rId6"/>
                <a:stretch>
                  <a:fillRect l="-7692" t="-178261" r="-15385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C8E972AF-BD6E-0A7A-2B5D-847E50723BF2}"/>
                  </a:ext>
                </a:extLst>
              </p:cNvPr>
              <p:cNvSpPr txBox="1"/>
              <p:nvPr/>
            </p:nvSpPr>
            <p:spPr bwMode="auto">
              <a:xfrm>
                <a:off x="2472066" y="6284685"/>
                <a:ext cx="2083098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C8E972AF-BD6E-0A7A-2B5D-847E5072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2066" y="6284685"/>
                <a:ext cx="2083098" cy="425181"/>
              </a:xfrm>
              <a:prstGeom prst="rect">
                <a:avLst/>
              </a:prstGeom>
              <a:blipFill>
                <a:blip r:embed="rId7"/>
                <a:stretch>
                  <a:fillRect l="-10909" t="-80000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E1E7C46C-8BFF-6D2A-FD1E-B63226BF5EB0}"/>
                  </a:ext>
                </a:extLst>
              </p:cNvPr>
              <p:cNvSpPr txBox="1"/>
              <p:nvPr/>
            </p:nvSpPr>
            <p:spPr bwMode="auto">
              <a:xfrm>
                <a:off x="2897108" y="1746375"/>
                <a:ext cx="144733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E1E7C46C-8BFF-6D2A-FD1E-B63226BF5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7108" y="1746375"/>
                <a:ext cx="1447335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61C75B-295B-6D45-2EBA-5AD512D7E6CD}"/>
                  </a:ext>
                </a:extLst>
              </p:cNvPr>
              <p:cNvSpPr txBox="1"/>
              <p:nvPr/>
            </p:nvSpPr>
            <p:spPr bwMode="auto">
              <a:xfrm>
                <a:off x="816891" y="1738937"/>
                <a:ext cx="244472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已歸一化：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61C75B-295B-6D45-2EBA-5AD512D7E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891" y="1738937"/>
                <a:ext cx="2444720" cy="376770"/>
              </a:xfrm>
              <a:prstGeom prst="rect">
                <a:avLst/>
              </a:prstGeom>
              <a:blipFill>
                <a:blip r:embed="rId9"/>
                <a:stretch>
                  <a:fillRect l="-12953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5EF8168-C9D2-9FD3-78C4-8707735516C7}"/>
              </a:ext>
            </a:extLst>
          </p:cNvPr>
          <p:cNvSpPr txBox="1"/>
          <p:nvPr/>
        </p:nvSpPr>
        <p:spPr bwMode="auto">
          <a:xfrm>
            <a:off x="801142" y="6312610"/>
            <a:ext cx="2545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因此餘下一項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4ED6E3-04C5-BAA7-3A68-8FAF755208EF}"/>
                  </a:ext>
                </a:extLst>
              </p:cNvPr>
              <p:cNvSpPr txBox="1"/>
              <p:nvPr/>
            </p:nvSpPr>
            <p:spPr bwMode="auto">
              <a:xfrm>
                <a:off x="833799" y="2217711"/>
                <a:ext cx="5366110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4ED6E3-04C5-BAA7-3A68-8FAF75520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799" y="2217711"/>
                <a:ext cx="5366110" cy="572144"/>
              </a:xfrm>
              <a:prstGeom prst="rect">
                <a:avLst/>
              </a:prstGeom>
              <a:blipFill>
                <a:blip r:embed="rId10"/>
                <a:stretch>
                  <a:fillRect t="-54348" b="-913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65F7B4E-E42C-D75D-016C-C850A0369F8E}"/>
              </a:ext>
            </a:extLst>
          </p:cNvPr>
          <p:cNvSpPr txBox="1"/>
          <p:nvPr/>
        </p:nvSpPr>
        <p:spPr bwMode="auto">
          <a:xfrm>
            <a:off x="784728" y="3171186"/>
            <a:ext cx="6700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但細看才發現，很驚奇的，左邊第一項就與右邊第二項抵消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CFB34-CF08-B2A6-0C3F-125351CB45A4}"/>
              </a:ext>
            </a:extLst>
          </p:cNvPr>
          <p:cNvSpPr txBox="1"/>
          <p:nvPr/>
        </p:nvSpPr>
        <p:spPr bwMode="auto">
          <a:xfrm>
            <a:off x="799245" y="4168511"/>
            <a:ext cx="4139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記得bra就是該狀態函數的複數共軛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B5B53A-7E98-3148-EF4E-029BFA15FA1C}"/>
              </a:ext>
            </a:extLst>
          </p:cNvPr>
          <p:cNvSpPr/>
          <p:nvPr/>
        </p:nvSpPr>
        <p:spPr>
          <a:xfrm>
            <a:off x="2901571" y="598297"/>
            <a:ext cx="720080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63F2BD-1355-8922-4F4C-F8DAEFD48DDD}"/>
                  </a:ext>
                </a:extLst>
              </p:cNvPr>
              <p:cNvSpPr txBox="1"/>
              <p:nvPr/>
            </p:nvSpPr>
            <p:spPr bwMode="auto">
              <a:xfrm>
                <a:off x="784728" y="2718739"/>
                <a:ext cx="5249807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乍看似乎很難解，因為還不知道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63F2BD-1355-8922-4F4C-F8DAEFD48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728" y="2718739"/>
                <a:ext cx="5249807" cy="572144"/>
              </a:xfrm>
              <a:prstGeom prst="rect">
                <a:avLst/>
              </a:prstGeom>
              <a:blipFill>
                <a:blip r:embed="rId11"/>
                <a:stretch>
                  <a:fillRect l="-964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C64ACA-142C-7F32-FAC6-16BCE13EDB33}"/>
                  </a:ext>
                </a:extLst>
              </p:cNvPr>
              <p:cNvSpPr txBox="1"/>
              <p:nvPr/>
            </p:nvSpPr>
            <p:spPr bwMode="auto">
              <a:xfrm>
                <a:off x="833799" y="4545267"/>
                <a:ext cx="7050569" cy="17114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以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簡諧運動為例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：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C64ACA-142C-7F32-FAC6-16BCE13ED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799" y="4545267"/>
                <a:ext cx="7050569" cy="1711494"/>
              </a:xfrm>
              <a:prstGeom prst="rect">
                <a:avLst/>
              </a:prstGeom>
              <a:blipFill>
                <a:blip r:embed="rId12"/>
                <a:stretch>
                  <a:fillRect l="-5216" t="-59259" b="-903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19336B3-F5AE-634D-F30D-B466EB0ECB98}"/>
              </a:ext>
            </a:extLst>
          </p:cNvPr>
          <p:cNvSpPr txBox="1"/>
          <p:nvPr/>
        </p:nvSpPr>
        <p:spPr bwMode="auto">
          <a:xfrm>
            <a:off x="4701238" y="4168511"/>
            <a:ext cx="224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做部分積分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11025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  <p:bldP spid="18" grpId="1" animBg="1"/>
      <p:bldP spid="8" grpId="0" animBg="1"/>
      <p:bldP spid="9" grpId="0" animBg="1"/>
      <p:bldP spid="12" grpId="0"/>
      <p:bldP spid="20" grpId="0"/>
      <p:bldP spid="22" grpId="0" animBg="1"/>
      <p:bldP spid="24" grpId="0"/>
      <p:bldP spid="5" grpId="0"/>
      <p:bldP spid="5" grpId="1"/>
      <p:bldP spid="11" grpId="0" animBg="1"/>
      <p:bldP spid="13" grpId="0"/>
      <p:bldP spid="10" grpId="0" animBg="1"/>
      <p:bldP spid="10" grpId="1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/>
              <p:nvPr/>
            </p:nvSpPr>
            <p:spPr bwMode="auto">
              <a:xfrm>
                <a:off x="2843808" y="327191"/>
                <a:ext cx="2083098" cy="4251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C96929BC-D93E-A645-D31F-2FD4D93F2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327191"/>
                <a:ext cx="2083098" cy="425181"/>
              </a:xfrm>
              <a:prstGeom prst="rect">
                <a:avLst/>
              </a:prstGeom>
              <a:blipFill>
                <a:blip r:embed="rId2"/>
                <a:stretch>
                  <a:fillRect t="-80000" r="-9146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D37A04-A4C2-0D24-8735-41D68200B0E3}"/>
                  </a:ext>
                </a:extLst>
              </p:cNvPr>
              <p:cNvSpPr txBox="1"/>
              <p:nvPr/>
            </p:nvSpPr>
            <p:spPr bwMode="auto">
              <a:xfrm>
                <a:off x="442389" y="1177687"/>
                <a:ext cx="8211760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對未微擾定態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之能量的修正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，等於能量微擾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對該定態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的期望值。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D37A04-A4C2-0D24-8735-41D68200B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389" y="1177687"/>
                <a:ext cx="8211760" cy="425181"/>
              </a:xfrm>
              <a:prstGeom prst="rect">
                <a:avLst/>
              </a:prstGeom>
              <a:blipFill>
                <a:blip r:embed="rId3"/>
                <a:stretch>
                  <a:fillRect l="-773" t="-80000" b="-14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3BE8371-AA04-8C51-EEA3-4C06845F3507}"/>
              </a:ext>
            </a:extLst>
          </p:cNvPr>
          <p:cNvSpPr txBox="1"/>
          <p:nvPr/>
        </p:nvSpPr>
        <p:spPr bwMode="auto">
          <a:xfrm>
            <a:off x="434449" y="1635953"/>
            <a:ext cx="7622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如果狀態可以用波函數表示，此期望值可以簡單寫成波函數的積分：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F4122B16-6AB6-87B6-58A1-0A4879FDB655}"/>
                  </a:ext>
                </a:extLst>
              </p:cNvPr>
              <p:cNvSpPr txBox="1"/>
              <p:nvPr/>
            </p:nvSpPr>
            <p:spPr bwMode="auto">
              <a:xfrm>
                <a:off x="323528" y="2075841"/>
                <a:ext cx="561365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F4122B16-6AB6-87B6-58A1-0A4879FDB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2075841"/>
                <a:ext cx="5613651" cy="901914"/>
              </a:xfrm>
              <a:prstGeom prst="rect">
                <a:avLst/>
              </a:prstGeom>
              <a:blipFill>
                <a:blip r:embed="rId4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B755C89-B699-F373-164C-3EFC3F61C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860886"/>
            <a:ext cx="7627626" cy="17017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EDF0F7-4592-6D83-49E1-0FB49B7E1DD2}"/>
              </a:ext>
            </a:extLst>
          </p:cNvPr>
          <p:cNvSpPr txBox="1"/>
          <p:nvPr/>
        </p:nvSpPr>
        <p:spPr bwMode="auto">
          <a:xfrm>
            <a:off x="444221" y="5700258"/>
            <a:ext cx="7386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你不需要知道本徵態的一階修正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60D547-1E4F-7F6D-6EDB-807EE6368B60}"/>
              </a:ext>
            </a:extLst>
          </p:cNvPr>
          <p:cNvCxnSpPr>
            <a:cxnSpLocks/>
          </p:cNvCxnSpPr>
          <p:nvPr/>
        </p:nvCxnSpPr>
        <p:spPr>
          <a:xfrm>
            <a:off x="536583" y="5035445"/>
            <a:ext cx="71544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0AF1DD-4609-CA82-CD03-55671A360C47}"/>
              </a:ext>
            </a:extLst>
          </p:cNvPr>
          <p:cNvCxnSpPr>
            <a:cxnSpLocks/>
          </p:cNvCxnSpPr>
          <p:nvPr/>
        </p:nvCxnSpPr>
        <p:spPr>
          <a:xfrm>
            <a:off x="536583" y="5308166"/>
            <a:ext cx="12241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0AFE472-8E2F-D18E-ABEE-F9CFF21FBBD8}"/>
              </a:ext>
            </a:extLst>
          </p:cNvPr>
          <p:cNvSpPr txBox="1"/>
          <p:nvPr/>
        </p:nvSpPr>
        <p:spPr bwMode="auto">
          <a:xfrm>
            <a:off x="442389" y="6087233"/>
            <a:ext cx="6398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只需要未微擾的零次解，就可以計算本徵值的一階修正了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75707-C84E-A9B9-C681-C1240A687BE5}"/>
              </a:ext>
            </a:extLst>
          </p:cNvPr>
          <p:cNvSpPr txBox="1"/>
          <p:nvPr/>
        </p:nvSpPr>
        <p:spPr bwMode="auto">
          <a:xfrm>
            <a:off x="442389" y="3066239"/>
            <a:ext cx="7802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如果狀態是行向量，則寫成微擾項的矩陣夾在該行向量與對應的列向量間。</a:t>
            </a:r>
          </a:p>
        </p:txBody>
      </p:sp>
      <p:pic>
        <p:nvPicPr>
          <p:cNvPr id="3" name="Picture 2" descr="Surprised Emoji [Free Download IOS Emojis] | Emoji Island">
            <a:extLst>
              <a:ext uri="{FF2B5EF4-FFF2-40B4-BE49-F238E27FC236}">
                <a16:creationId xmlns:a16="http://schemas.microsoft.com/office/drawing/2014/main" id="{417D9052-43F9-32A6-DF60-9DFF9F75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863" y="118296"/>
            <a:ext cx="1101555" cy="11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0EE2114-6A9A-FF0E-5EAF-98EF64DA27CA}"/>
                  </a:ext>
                </a:extLst>
              </p:cNvPr>
              <p:cNvSpPr txBox="1"/>
              <p:nvPr/>
            </p:nvSpPr>
            <p:spPr bwMode="auto">
              <a:xfrm>
                <a:off x="5785186" y="2075841"/>
                <a:ext cx="286896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0EE2114-6A9A-FF0E-5EAF-98EF64DA2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85186" y="2075841"/>
                <a:ext cx="2868963" cy="901914"/>
              </a:xfrm>
              <a:prstGeom prst="rect">
                <a:avLst/>
              </a:prstGeom>
              <a:blipFill>
                <a:blip r:embed="rId7"/>
                <a:stretch>
                  <a:fillRect l="-17181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7EA91AA-6F17-619B-7DD8-96EC8E2FE1B3}"/>
              </a:ext>
            </a:extLst>
          </p:cNvPr>
          <p:cNvSpPr txBox="1"/>
          <p:nvPr/>
        </p:nvSpPr>
        <p:spPr bwMode="auto">
          <a:xfrm>
            <a:off x="6557221" y="1956979"/>
            <a:ext cx="2999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以簡諧運動</a:t>
            </a:r>
            <a:r>
              <a:rPr lang="zh-TW" altLang="en-US" dirty="0">
                <a:solidFill>
                  <a:srgbClr val="000000"/>
                </a:solidFill>
                <a:latin typeface="+mn-ea"/>
              </a:rPr>
              <a:t>非諧項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為例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467B5-1DCE-C651-6510-D53B15A0F58D}"/>
              </a:ext>
            </a:extLst>
          </p:cNvPr>
          <p:cNvSpPr txBox="1"/>
          <p:nvPr/>
        </p:nvSpPr>
        <p:spPr bwMode="auto">
          <a:xfrm>
            <a:off x="442389" y="823576"/>
            <a:ext cx="6793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微擾對能量本徵值的修正，等於微擾在該本徵態的期望值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558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  <p:bldP spid="11" grpId="0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5805B9-A5AE-513C-C129-8A8AC2E7F0D0}"/>
              </a:ext>
            </a:extLst>
          </p:cNvPr>
          <p:cNvSpPr txBox="1"/>
          <p:nvPr/>
        </p:nvSpPr>
        <p:spPr bwMode="auto">
          <a:xfrm>
            <a:off x="425386" y="830197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舉例來說：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例一： Anharmonic Oscillator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b="0" i="0" u="none" strike="noStrike" dirty="0">
                <a:solidFill>
                  <a:srgbClr val="FF0000"/>
                </a:solidFill>
                <a:effectLst/>
                <a:latin typeface="+mn-ea"/>
                <a:ea typeface="+mn-ea"/>
              </a:rPr>
              <a:t>非諧</a:t>
            </a:r>
            <a:r>
              <a:rPr lang="zh-TW" altLang="en-US" dirty="0">
                <a:solidFill>
                  <a:srgbClr val="FF0000"/>
                </a:solidFill>
                <a:latin typeface="+mn-ea"/>
                <a:ea typeface="+mn-ea"/>
              </a:rPr>
              <a:t>震盪器</a:t>
            </a:r>
            <a:endParaRPr lang="en-TW" dirty="0">
              <a:solidFill>
                <a:srgbClr val="FF0000"/>
              </a:solidFill>
              <a:latin typeface="+mn-ea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/>
              <p:nvPr/>
            </p:nvSpPr>
            <p:spPr bwMode="auto">
              <a:xfrm>
                <a:off x="537137" y="1222392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137" y="1222392"/>
                <a:ext cx="2008374" cy="6726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/>
              <p:nvPr/>
            </p:nvSpPr>
            <p:spPr bwMode="auto">
              <a:xfrm>
                <a:off x="2804156" y="1228235"/>
                <a:ext cx="2631940" cy="6733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4156" y="1228235"/>
                <a:ext cx="2631940" cy="673326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D0E20F-E7A4-19F9-FAA6-CB72F02D3ED9}"/>
                  </a:ext>
                </a:extLst>
              </p:cNvPr>
              <p:cNvSpPr txBox="1"/>
              <p:nvPr/>
            </p:nvSpPr>
            <p:spPr bwMode="auto">
              <a:xfrm>
                <a:off x="531895" y="2473444"/>
                <a:ext cx="2130968" cy="4367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1D0E20F-E7A4-19F9-FAA6-CB72F02D3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895" y="2473444"/>
                <a:ext cx="2130968" cy="436723"/>
              </a:xfrm>
              <a:prstGeom prst="rect">
                <a:avLst/>
              </a:prstGeom>
              <a:blipFill>
                <a:blip r:embed="rId4"/>
                <a:stretch>
                  <a:fillRect t="-80000" r="-6509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7C2BC4-6313-769B-B97C-DF9E0CC1B80E}"/>
                  </a:ext>
                </a:extLst>
              </p:cNvPr>
              <p:cNvSpPr txBox="1"/>
              <p:nvPr/>
            </p:nvSpPr>
            <p:spPr bwMode="auto">
              <a:xfrm>
                <a:off x="531895" y="1989978"/>
                <a:ext cx="4502003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計算基態能量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的修正：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7C2BC4-6313-769B-B97C-DF9E0CC1B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895" y="1989978"/>
                <a:ext cx="4502003" cy="483466"/>
              </a:xfrm>
              <a:prstGeom prst="rect">
                <a:avLst/>
              </a:prstGeom>
              <a:blipFill>
                <a:blip r:embed="rId5"/>
                <a:stretch>
                  <a:fillRect l="-1124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3068D97A-06DD-59AC-8339-E169871F1E44}"/>
                  </a:ext>
                </a:extLst>
              </p:cNvPr>
              <p:cNvSpPr txBox="1"/>
              <p:nvPr/>
            </p:nvSpPr>
            <p:spPr bwMode="auto">
              <a:xfrm>
                <a:off x="485709" y="3563083"/>
                <a:ext cx="5438107" cy="6733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TW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3068D97A-06DD-59AC-8339-E169871F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709" y="3563083"/>
                <a:ext cx="5438107" cy="673326"/>
              </a:xfrm>
              <a:prstGeom prst="rect">
                <a:avLst/>
              </a:prstGeom>
              <a:blipFill>
                <a:blip r:embed="rId6"/>
                <a:stretch>
                  <a:fillRect t="-31481" r="-3263" b="-7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1852643C-4F72-898E-C4C0-4882770168FC}"/>
                  </a:ext>
                </a:extLst>
              </p:cNvPr>
              <p:cNvSpPr txBox="1"/>
              <p:nvPr/>
            </p:nvSpPr>
            <p:spPr bwMode="auto">
              <a:xfrm>
                <a:off x="6542009" y="1014863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1852643C-4F72-898E-C4C0-488277016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2009" y="1014863"/>
                <a:ext cx="2247730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E421ED5-48F0-9D04-4EAB-88A61A63DA84}"/>
                  </a:ext>
                </a:extLst>
              </p:cNvPr>
              <p:cNvSpPr txBox="1"/>
              <p:nvPr/>
            </p:nvSpPr>
            <p:spPr bwMode="auto">
              <a:xfrm>
                <a:off x="498139" y="4368274"/>
                <a:ext cx="6165882" cy="4585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E421ED5-48F0-9D04-4EAB-88A61A63D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139" y="4368274"/>
                <a:ext cx="6165882" cy="458523"/>
              </a:xfrm>
              <a:prstGeom prst="rect">
                <a:avLst/>
              </a:prstGeom>
              <a:blipFill>
                <a:blip r:embed="rId9"/>
                <a:stretch>
                  <a:fillRect l="-3498" t="-75676" r="-2263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AA09D810-328F-4660-5B06-B604F09D226F}"/>
                  </a:ext>
                </a:extLst>
              </p:cNvPr>
              <p:cNvSpPr txBox="1"/>
              <p:nvPr/>
            </p:nvSpPr>
            <p:spPr bwMode="auto">
              <a:xfrm>
                <a:off x="467544" y="4941168"/>
                <a:ext cx="834626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AA09D810-328F-4660-5B06-B604F09D2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4941168"/>
                <a:ext cx="8346266" cy="404983"/>
              </a:xfrm>
              <a:prstGeom prst="rect">
                <a:avLst/>
              </a:prstGeom>
              <a:blipFill>
                <a:blip r:embed="rId10"/>
                <a:stretch>
                  <a:fillRect l="-455" t="-100000" b="-15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458E678E-8945-4305-2E38-168BA7099E2F}"/>
                  </a:ext>
                </a:extLst>
              </p:cNvPr>
              <p:cNvSpPr/>
              <p:nvPr/>
            </p:nvSpPr>
            <p:spPr>
              <a:xfrm>
                <a:off x="6339754" y="2769637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458E678E-8945-4305-2E38-168BA7099E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754" y="2769637"/>
                <a:ext cx="2627835" cy="401970"/>
              </a:xfrm>
              <a:prstGeom prst="rect">
                <a:avLst/>
              </a:prstGeom>
              <a:blipFill>
                <a:blip r:embed="rId11"/>
                <a:stretch>
                  <a:fillRect l="-1923" t="-90909" r="-7212" b="-15151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59DF73BB-DC0D-9233-AADF-22128090B3C6}"/>
                  </a:ext>
                </a:extLst>
              </p:cNvPr>
              <p:cNvSpPr/>
              <p:nvPr/>
            </p:nvSpPr>
            <p:spPr>
              <a:xfrm>
                <a:off x="6860370" y="2346743"/>
                <a:ext cx="2130968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59DF73BB-DC0D-9233-AADF-22128090B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370" y="2346743"/>
                <a:ext cx="2130968" cy="372410"/>
              </a:xfrm>
              <a:prstGeom prst="rect">
                <a:avLst/>
              </a:prstGeom>
              <a:blipFill>
                <a:blip r:embed="rId12"/>
                <a:stretch>
                  <a:fillRect l="-7143" t="-103226" r="-9524" b="-1612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BC1560D5-DB39-6934-76CE-1C04A233F013}"/>
                  </a:ext>
                </a:extLst>
              </p:cNvPr>
              <p:cNvSpPr txBox="1"/>
              <p:nvPr/>
            </p:nvSpPr>
            <p:spPr bwMode="auto">
              <a:xfrm>
                <a:off x="6159277" y="3244166"/>
                <a:ext cx="2808312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BC1560D5-DB39-6934-76CE-1C04A233F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277" y="3244166"/>
                <a:ext cx="2808312" cy="4049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339AB0CA-C06D-2B45-EF53-E1F70DDED10C}"/>
                  </a:ext>
                </a:extLst>
              </p:cNvPr>
              <p:cNvSpPr txBox="1"/>
              <p:nvPr/>
            </p:nvSpPr>
            <p:spPr bwMode="auto">
              <a:xfrm>
                <a:off x="531895" y="5744388"/>
                <a:ext cx="1519825" cy="63478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339AB0CA-C06D-2B45-EF53-E1F70DDED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895" y="5744388"/>
                <a:ext cx="1519825" cy="63478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A16FA5-7D9C-3F02-7EA0-9A6668D8DC1E}"/>
              </a:ext>
            </a:extLst>
          </p:cNvPr>
          <p:cNvCxnSpPr/>
          <p:nvPr/>
        </p:nvCxnSpPr>
        <p:spPr>
          <a:xfrm flipV="1">
            <a:off x="5384112" y="4368274"/>
            <a:ext cx="268008" cy="458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DD046C-BA33-4C82-AA7C-CCB47369715F}"/>
              </a:ext>
            </a:extLst>
          </p:cNvPr>
          <p:cNvCxnSpPr/>
          <p:nvPr/>
        </p:nvCxnSpPr>
        <p:spPr>
          <a:xfrm flipV="1">
            <a:off x="3239570" y="4381677"/>
            <a:ext cx="268008" cy="458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C5EEE20-8884-959E-4F56-C986F380523C}"/>
                  </a:ext>
                </a:extLst>
              </p:cNvPr>
              <p:cNvSpPr txBox="1"/>
              <p:nvPr/>
            </p:nvSpPr>
            <p:spPr bwMode="auto">
              <a:xfrm>
                <a:off x="3054853" y="2459210"/>
                <a:ext cx="286896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C5EEE20-8884-959E-4F56-C986F3805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4853" y="2459210"/>
                <a:ext cx="2868963" cy="901914"/>
              </a:xfrm>
              <a:prstGeom prst="rect">
                <a:avLst/>
              </a:prstGeom>
              <a:blipFill>
                <a:blip r:embed="rId15"/>
                <a:stretch>
                  <a:fillRect l="-16740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0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4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9561D3-5B49-2EAD-8328-2B9A9C665126}"/>
                  </a:ext>
                </a:extLst>
              </p:cNvPr>
              <p:cNvSpPr txBox="1"/>
              <p:nvPr/>
            </p:nvSpPr>
            <p:spPr bwMode="auto">
              <a:xfrm>
                <a:off x="876910" y="1196752"/>
                <a:ext cx="8064896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一階還有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我們預期此修正會包含其他本徵態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9561D3-5B49-2EAD-8328-2B9A9C665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910" y="1196752"/>
                <a:ext cx="8064896" cy="572144"/>
              </a:xfrm>
              <a:prstGeom prst="rect">
                <a:avLst/>
              </a:prstGeom>
              <a:blipFill>
                <a:blip r:embed="rId2"/>
                <a:stretch>
                  <a:fillRect l="-786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8A7F5B3-0436-40F3-B20C-F2DD9F2701DD}"/>
                  </a:ext>
                </a:extLst>
              </p:cNvPr>
              <p:cNvSpPr txBox="1"/>
              <p:nvPr/>
            </p:nvSpPr>
            <p:spPr bwMode="auto">
              <a:xfrm>
                <a:off x="899592" y="2348880"/>
                <a:ext cx="2716734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8A7F5B3-0436-40F3-B20C-F2DD9F270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2348880"/>
                <a:ext cx="2716734" cy="572144"/>
              </a:xfrm>
              <a:prstGeom prst="rect">
                <a:avLst/>
              </a:prstGeom>
              <a:blipFill>
                <a:blip r:embed="rId3"/>
                <a:stretch>
                  <a:fillRect l="-10748" t="-176087" r="-8411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7F13CD-C21B-9BE4-E4E1-55BE320FE5BE}"/>
                  </a:ext>
                </a:extLst>
              </p:cNvPr>
              <p:cNvSpPr txBox="1"/>
              <p:nvPr/>
            </p:nvSpPr>
            <p:spPr bwMode="auto">
              <a:xfrm>
                <a:off x="4139952" y="2422361"/>
                <a:ext cx="3164326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7F13CD-C21B-9BE4-E4E1-55BE320FE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2422361"/>
                <a:ext cx="3164326" cy="425181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5CA1EF7-4594-4FF5-2681-B5C5D3C9EFC8}"/>
                  </a:ext>
                </a:extLst>
              </p:cNvPr>
              <p:cNvSpPr txBox="1"/>
              <p:nvPr/>
            </p:nvSpPr>
            <p:spPr bwMode="auto">
              <a:xfrm>
                <a:off x="4161859" y="3216409"/>
                <a:ext cx="2714397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5CA1EF7-4594-4FF5-2681-B5C5D3C9E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1859" y="3216409"/>
                <a:ext cx="2714397" cy="764505"/>
              </a:xfrm>
              <a:prstGeom prst="rect">
                <a:avLst/>
              </a:prstGeom>
              <a:blipFill>
                <a:blip r:embed="rId5"/>
                <a:stretch>
                  <a:fillRect t="-12295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353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70C65-6193-ECAA-8F0B-727F55150458}"/>
              </a:ext>
            </a:extLst>
          </p:cNvPr>
          <p:cNvSpPr txBox="1"/>
          <p:nvPr/>
        </p:nvSpPr>
        <p:spPr bwMode="auto">
          <a:xfrm>
            <a:off x="987728" y="4569050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Stark Effect 在氫原子上加上一個常數電場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72B13-283A-2E5F-C7A3-BF4D3C0FD725}"/>
                  </a:ext>
                </a:extLst>
              </p:cNvPr>
              <p:cNvSpPr txBox="1"/>
              <p:nvPr/>
            </p:nvSpPr>
            <p:spPr bwMode="auto">
              <a:xfrm>
                <a:off x="995275" y="1205887"/>
                <a:ext cx="78106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常常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可以分解為一個主要的項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，稱未微擾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，加一個較小的微擾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72B13-283A-2E5F-C7A3-BF4D3C0FD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275" y="1205887"/>
                <a:ext cx="7810636" cy="369332"/>
              </a:xfrm>
              <a:prstGeom prst="rect">
                <a:avLst/>
              </a:prstGeom>
              <a:blipFill>
                <a:blip r:embed="rId2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6DF45D0-F767-E037-CC75-C7F32A2B65D0}"/>
                  </a:ext>
                </a:extLst>
              </p:cNvPr>
              <p:cNvSpPr txBox="1"/>
              <p:nvPr/>
            </p:nvSpPr>
            <p:spPr bwMode="auto">
              <a:xfrm>
                <a:off x="1005102" y="1634858"/>
                <a:ext cx="1786232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6DF45D0-F767-E037-CC75-C7F32A2B6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102" y="1634858"/>
                <a:ext cx="1786232" cy="3767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/>
              <p:nvPr/>
            </p:nvSpPr>
            <p:spPr bwMode="auto">
              <a:xfrm>
                <a:off x="1041890" y="5029121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890" y="5029121"/>
                <a:ext cx="2104672" cy="69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/>
              <p:nvPr/>
            </p:nvSpPr>
            <p:spPr bwMode="auto">
              <a:xfrm>
                <a:off x="3416311" y="5189823"/>
                <a:ext cx="1541188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6311" y="5189823"/>
                <a:ext cx="1541188" cy="4029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990B9BFD-F3D3-797C-AE85-AB730B80427B}"/>
                  </a:ext>
                </a:extLst>
              </p:cNvPr>
              <p:cNvSpPr txBox="1"/>
              <p:nvPr/>
            </p:nvSpPr>
            <p:spPr bwMode="auto">
              <a:xfrm>
                <a:off x="1005102" y="805236"/>
                <a:ext cx="17990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990B9BFD-F3D3-797C-AE85-AB730B804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102" y="805236"/>
                <a:ext cx="1799065" cy="369332"/>
              </a:xfrm>
              <a:prstGeom prst="rect">
                <a:avLst/>
              </a:prstGeom>
              <a:blipFill>
                <a:blip r:embed="rId7"/>
                <a:stretch>
                  <a:fillRect l="-7042" t="-106667" r="-11972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7167BF8-18B2-B7A2-DBB6-524AC26F8496}"/>
              </a:ext>
            </a:extLst>
          </p:cNvPr>
          <p:cNvSpPr txBox="1"/>
          <p:nvPr/>
        </p:nvSpPr>
        <p:spPr bwMode="auto">
          <a:xfrm>
            <a:off x="931792" y="399284"/>
            <a:ext cx="7744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Time-Independent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Perturbation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是解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能量本徵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問題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的一個系統的近似方法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503E3A-906C-7114-A04F-505A3DA7B866}"/>
                  </a:ext>
                </a:extLst>
              </p:cNvPr>
              <p:cNvSpPr txBox="1"/>
              <p:nvPr/>
            </p:nvSpPr>
            <p:spPr bwMode="auto">
              <a:xfrm>
                <a:off x="2837440" y="1653301"/>
                <a:ext cx="11574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≪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503E3A-906C-7114-A04F-505A3DA7B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7440" y="1653301"/>
                <a:ext cx="1157497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A5805B9-A5AE-513C-C129-8A8AC2E7F0D0}"/>
              </a:ext>
            </a:extLst>
          </p:cNvPr>
          <p:cNvSpPr txBox="1"/>
          <p:nvPr/>
        </p:nvSpPr>
        <p:spPr bwMode="auto">
          <a:xfrm>
            <a:off x="982284" y="3042212"/>
            <a:ext cx="7262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舉例來說：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簡諧運動可以有一微小的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Anharmonic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b="0" i="0" u="none" strike="noStrike" dirty="0">
                <a:solidFill>
                  <a:srgbClr val="000000"/>
                </a:solidFill>
                <a:effectLst/>
                <a:latin typeface="+mn-ea"/>
                <a:ea typeface="+mn-ea"/>
              </a:rPr>
              <a:t>非諧項。</a:t>
            </a:r>
            <a:endParaRPr lang="en-TW" dirty="0">
              <a:latin typeface="+mn-ea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/>
              <p:nvPr/>
            </p:nvSpPr>
            <p:spPr bwMode="auto">
              <a:xfrm>
                <a:off x="1055594" y="3468017"/>
                <a:ext cx="256761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20E3C4E8-45B3-C83B-E693-EF3546355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594" y="3468017"/>
                <a:ext cx="2567613" cy="648126"/>
              </a:xfrm>
              <a:prstGeom prst="rect">
                <a:avLst/>
              </a:prstGeom>
              <a:blipFill>
                <a:blip r:embed="rId9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/>
              <p:nvPr/>
            </p:nvSpPr>
            <p:spPr bwMode="auto">
              <a:xfrm>
                <a:off x="3837256" y="3468017"/>
                <a:ext cx="2008374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6">
                <a:extLst>
                  <a:ext uri="{FF2B5EF4-FFF2-40B4-BE49-F238E27FC236}">
                    <a16:creationId xmlns:a16="http://schemas.microsoft.com/office/drawing/2014/main" id="{8BCC7776-6654-1DD3-6305-5BB5AC9D2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7256" y="3468017"/>
                <a:ext cx="2008374" cy="6726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/>
              <p:nvPr/>
            </p:nvSpPr>
            <p:spPr bwMode="auto">
              <a:xfrm>
                <a:off x="6133661" y="3639399"/>
                <a:ext cx="124665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B5A76548-939B-0F58-D79D-181F31A7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3661" y="3639399"/>
                <a:ext cx="1246651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13D01C-EC3D-071F-F86E-C7A113F72BEE}"/>
                  </a:ext>
                </a:extLst>
              </p:cNvPr>
              <p:cNvSpPr txBox="1"/>
              <p:nvPr/>
            </p:nvSpPr>
            <p:spPr bwMode="auto">
              <a:xfrm>
                <a:off x="986086" y="2097241"/>
                <a:ext cx="6033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時常，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比較簡單，因此已經解出本徵態了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13D01C-EC3D-071F-F86E-C7A113F72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6086" y="2097241"/>
                <a:ext cx="6033187" cy="369332"/>
              </a:xfrm>
              <a:prstGeom prst="rect">
                <a:avLst/>
              </a:prstGeom>
              <a:blipFill>
                <a:blip r:embed="rId12"/>
                <a:stretch>
                  <a:fillRect l="-8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F4528-4D80-0BAC-F731-F46B95AB43A3}"/>
                  </a:ext>
                </a:extLst>
              </p:cNvPr>
              <p:cNvSpPr txBox="1"/>
              <p:nvPr/>
            </p:nvSpPr>
            <p:spPr bwMode="auto">
              <a:xfrm>
                <a:off x="974813" y="2506648"/>
                <a:ext cx="57125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那麼可以期待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的解會非常接近真實的解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F4528-4D80-0BAC-F731-F46B95AB4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813" y="2506648"/>
                <a:ext cx="5712577" cy="369332"/>
              </a:xfrm>
              <a:prstGeom prst="rect">
                <a:avLst/>
              </a:prstGeom>
              <a:blipFill>
                <a:blip r:embed="rId13"/>
                <a:stretch>
                  <a:fillRect l="-8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7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8" grpId="0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8895B76-3E45-B791-96E0-48E55B4CC719}"/>
              </a:ext>
            </a:extLst>
          </p:cNvPr>
          <p:cNvSpPr/>
          <p:nvPr/>
        </p:nvSpPr>
        <p:spPr>
          <a:xfrm>
            <a:off x="2195736" y="3558297"/>
            <a:ext cx="839287" cy="218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 descr="Coordinate Axes and Coordinates planes | Definition, Examples, Diagrams">
            <a:extLst>
              <a:ext uri="{FF2B5EF4-FFF2-40B4-BE49-F238E27FC236}">
                <a16:creationId xmlns:a16="http://schemas.microsoft.com/office/drawing/2014/main" id="{B2BB8F2A-1D03-E07D-A5E8-B379BB15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23" y="3558297"/>
            <a:ext cx="2767162" cy="21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9B1B49-8360-EA5D-9332-96373490164D}"/>
              </a:ext>
            </a:extLst>
          </p:cNvPr>
          <p:cNvCxnSpPr>
            <a:cxnSpLocks/>
          </p:cNvCxnSpPr>
          <p:nvPr/>
        </p:nvCxnSpPr>
        <p:spPr>
          <a:xfrm flipV="1">
            <a:off x="3848595" y="4536853"/>
            <a:ext cx="685494" cy="36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E2F534-4B54-8A9D-0A36-0CE38D89F068}"/>
                  </a:ext>
                </a:extLst>
              </p:cNvPr>
              <p:cNvSpPr txBox="1"/>
              <p:nvPr/>
            </p:nvSpPr>
            <p:spPr bwMode="auto">
              <a:xfrm>
                <a:off x="4355973" y="4179699"/>
                <a:ext cx="83928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E2F534-4B54-8A9D-0A36-0CE38D89F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3" y="4179699"/>
                <a:ext cx="839287" cy="307777"/>
              </a:xfrm>
              <a:prstGeom prst="rect">
                <a:avLst/>
              </a:prstGeom>
              <a:blipFill>
                <a:blip r:embed="rId3"/>
                <a:stretch>
                  <a:fillRect l="-24242" t="-104000" r="-16667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4E43B7-D60D-EAB7-593A-22205C879B5D}"/>
                  </a:ext>
                </a:extLst>
              </p:cNvPr>
              <p:cNvSpPr txBox="1"/>
              <p:nvPr/>
            </p:nvSpPr>
            <p:spPr bwMode="auto">
              <a:xfrm>
                <a:off x="3148759" y="3911509"/>
                <a:ext cx="663685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4E43B7-D60D-EAB7-593A-22205C879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8759" y="3911509"/>
                <a:ext cx="663685" cy="307777"/>
              </a:xfrm>
              <a:prstGeom prst="rect">
                <a:avLst/>
              </a:prstGeom>
              <a:blipFill>
                <a:blip r:embed="rId4"/>
                <a:stretch>
                  <a:fillRect l="-25000" t="-104000" r="-17308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283624E-9C26-FE4A-D7E0-DFCB5ECE5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254520"/>
            <a:ext cx="4075459" cy="31744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4C6730-AFC4-BBE9-C8DD-75527F47941E}"/>
              </a:ext>
            </a:extLst>
          </p:cNvPr>
          <p:cNvCxnSpPr>
            <a:cxnSpLocks/>
          </p:cNvCxnSpPr>
          <p:nvPr/>
        </p:nvCxnSpPr>
        <p:spPr>
          <a:xfrm flipH="1">
            <a:off x="3137854" y="4835959"/>
            <a:ext cx="663685" cy="666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0FB14-8401-9711-326B-21281A72BA1E}"/>
                  </a:ext>
                </a:extLst>
              </p:cNvPr>
              <p:cNvSpPr txBox="1"/>
              <p:nvPr/>
            </p:nvSpPr>
            <p:spPr bwMode="auto">
              <a:xfrm>
                <a:off x="2965087" y="4950260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0FB14-8401-9711-326B-21281A72B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087" y="4950260"/>
                <a:ext cx="515514" cy="307777"/>
              </a:xfrm>
              <a:prstGeom prst="rect">
                <a:avLst/>
              </a:prstGeom>
              <a:blipFill>
                <a:blip r:embed="rId6"/>
                <a:stretch>
                  <a:fillRect l="-42857" t="-96154" r="-3095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7A8EA6-55A7-F731-15AC-E623E6D8DFB1}"/>
              </a:ext>
            </a:extLst>
          </p:cNvPr>
          <p:cNvCxnSpPr>
            <a:cxnSpLocks/>
          </p:cNvCxnSpPr>
          <p:nvPr/>
        </p:nvCxnSpPr>
        <p:spPr>
          <a:xfrm flipV="1">
            <a:off x="3812444" y="4049269"/>
            <a:ext cx="0" cy="786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095F77-2601-2E44-5A3B-44E219099896}"/>
              </a:ext>
            </a:extLst>
          </p:cNvPr>
          <p:cNvCxnSpPr>
            <a:cxnSpLocks/>
          </p:cNvCxnSpPr>
          <p:nvPr/>
        </p:nvCxnSpPr>
        <p:spPr>
          <a:xfrm flipH="1">
            <a:off x="4259159" y="2118137"/>
            <a:ext cx="765606" cy="2530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F4B464-ECFE-8248-5579-D5CA5A1C0315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2834428" y="2190145"/>
            <a:ext cx="646173" cy="2914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736B24-001E-C49F-DD61-E0A92810EDFE}"/>
                  </a:ext>
                </a:extLst>
              </p:cNvPr>
              <p:cNvSpPr txBox="1"/>
              <p:nvPr/>
            </p:nvSpPr>
            <p:spPr bwMode="auto">
              <a:xfrm>
                <a:off x="707820" y="6234148"/>
                <a:ext cx="82566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會趨近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真實本徵態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含有修正，在其他本徵態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的方向。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736B24-001E-C49F-DD61-E0A92810E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820" y="6234148"/>
                <a:ext cx="8256668" cy="369332"/>
              </a:xfrm>
              <a:prstGeom prst="rect">
                <a:avLst/>
              </a:prstGeom>
              <a:blipFill>
                <a:blip r:embed="rId7"/>
                <a:stretch>
                  <a:fillRect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45349-9DE6-3065-BF7A-F614C0EBFF02}"/>
                  </a:ext>
                </a:extLst>
              </p:cNvPr>
              <p:cNvSpPr txBox="1"/>
              <p:nvPr/>
            </p:nvSpPr>
            <p:spPr bwMode="auto">
              <a:xfrm>
                <a:off x="713050" y="5813194"/>
                <a:ext cx="77179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以空間來比諭，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可以單位向量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類比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未微擾本徵態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45349-9DE6-3065-BF7A-F614C0EBF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050" y="5813194"/>
                <a:ext cx="7717900" cy="369332"/>
              </a:xfrm>
              <a:prstGeom prst="rect">
                <a:avLst/>
              </a:prstGeom>
              <a:blipFill>
                <a:blip r:embed="rId8"/>
                <a:stretch>
                  <a:fillRect l="-658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9">
            <a:extLst>
              <a:ext uri="{FF2B5EF4-FFF2-40B4-BE49-F238E27FC236}">
                <a16:creationId xmlns:a16="http://schemas.microsoft.com/office/drawing/2014/main" id="{CE28FC3F-C063-562D-A7CD-74BCDD52E939}"/>
              </a:ext>
            </a:extLst>
          </p:cNvPr>
          <p:cNvSpPr/>
          <p:nvPr/>
        </p:nvSpPr>
        <p:spPr>
          <a:xfrm>
            <a:off x="2833511" y="4413956"/>
            <a:ext cx="1704622" cy="1072959"/>
          </a:xfrm>
          <a:custGeom>
            <a:avLst/>
            <a:gdLst>
              <a:gd name="connsiteX0" fmla="*/ 1704622 w 1704622"/>
              <a:gd name="connsiteY0" fmla="*/ 135466 h 1072959"/>
              <a:gd name="connsiteX1" fmla="*/ 1569156 w 1704622"/>
              <a:gd name="connsiteY1" fmla="*/ 124177 h 1072959"/>
              <a:gd name="connsiteX2" fmla="*/ 1512711 w 1704622"/>
              <a:gd name="connsiteY2" fmla="*/ 112888 h 1072959"/>
              <a:gd name="connsiteX3" fmla="*/ 1354667 w 1704622"/>
              <a:gd name="connsiteY3" fmla="*/ 90311 h 1072959"/>
              <a:gd name="connsiteX4" fmla="*/ 1219200 w 1704622"/>
              <a:gd name="connsiteY4" fmla="*/ 67733 h 1072959"/>
              <a:gd name="connsiteX5" fmla="*/ 1185333 w 1704622"/>
              <a:gd name="connsiteY5" fmla="*/ 56444 h 1072959"/>
              <a:gd name="connsiteX6" fmla="*/ 1140178 w 1704622"/>
              <a:gd name="connsiteY6" fmla="*/ 45155 h 1072959"/>
              <a:gd name="connsiteX7" fmla="*/ 1072445 w 1704622"/>
              <a:gd name="connsiteY7" fmla="*/ 22577 h 1072959"/>
              <a:gd name="connsiteX8" fmla="*/ 948267 w 1704622"/>
              <a:gd name="connsiteY8" fmla="*/ 0 h 1072959"/>
              <a:gd name="connsiteX9" fmla="*/ 451556 w 1704622"/>
              <a:gd name="connsiteY9" fmla="*/ 11288 h 1072959"/>
              <a:gd name="connsiteX10" fmla="*/ 327378 w 1704622"/>
              <a:gd name="connsiteY10" fmla="*/ 33866 h 1072959"/>
              <a:gd name="connsiteX11" fmla="*/ 225778 w 1704622"/>
              <a:gd name="connsiteY11" fmla="*/ 56444 h 1072959"/>
              <a:gd name="connsiteX12" fmla="*/ 112889 w 1704622"/>
              <a:gd name="connsiteY12" fmla="*/ 191911 h 1072959"/>
              <a:gd name="connsiteX13" fmla="*/ 90311 w 1704622"/>
              <a:gd name="connsiteY13" fmla="*/ 225777 h 1072959"/>
              <a:gd name="connsiteX14" fmla="*/ 79022 w 1704622"/>
              <a:gd name="connsiteY14" fmla="*/ 259644 h 1072959"/>
              <a:gd name="connsiteX15" fmla="*/ 67733 w 1704622"/>
              <a:gd name="connsiteY15" fmla="*/ 304800 h 1072959"/>
              <a:gd name="connsiteX16" fmla="*/ 45156 w 1704622"/>
              <a:gd name="connsiteY16" fmla="*/ 349955 h 1072959"/>
              <a:gd name="connsiteX17" fmla="*/ 11289 w 1704622"/>
              <a:gd name="connsiteY17" fmla="*/ 440266 h 1072959"/>
              <a:gd name="connsiteX18" fmla="*/ 0 w 1704622"/>
              <a:gd name="connsiteY18" fmla="*/ 575733 h 1072959"/>
              <a:gd name="connsiteX19" fmla="*/ 11289 w 1704622"/>
              <a:gd name="connsiteY19" fmla="*/ 688622 h 1072959"/>
              <a:gd name="connsiteX20" fmla="*/ 45156 w 1704622"/>
              <a:gd name="connsiteY20" fmla="*/ 869244 h 1072959"/>
              <a:gd name="connsiteX21" fmla="*/ 56445 w 1704622"/>
              <a:gd name="connsiteY21" fmla="*/ 903111 h 1072959"/>
              <a:gd name="connsiteX22" fmla="*/ 90311 w 1704622"/>
              <a:gd name="connsiteY22" fmla="*/ 959555 h 1072959"/>
              <a:gd name="connsiteX23" fmla="*/ 124178 w 1704622"/>
              <a:gd name="connsiteY23" fmla="*/ 1027288 h 1072959"/>
              <a:gd name="connsiteX24" fmla="*/ 158045 w 1704622"/>
              <a:gd name="connsiteY24" fmla="*/ 1049866 h 1072959"/>
              <a:gd name="connsiteX25" fmla="*/ 282222 w 1704622"/>
              <a:gd name="connsiteY25" fmla="*/ 1072444 h 107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04622" h="1072959">
                <a:moveTo>
                  <a:pt x="1704622" y="135466"/>
                </a:moveTo>
                <a:cubicBezTo>
                  <a:pt x="1659467" y="131703"/>
                  <a:pt x="1614157" y="129471"/>
                  <a:pt x="1569156" y="124177"/>
                </a:cubicBezTo>
                <a:cubicBezTo>
                  <a:pt x="1550100" y="121935"/>
                  <a:pt x="1531664" y="115880"/>
                  <a:pt x="1512711" y="112888"/>
                </a:cubicBezTo>
                <a:cubicBezTo>
                  <a:pt x="1460146" y="104588"/>
                  <a:pt x="1407348" y="97837"/>
                  <a:pt x="1354667" y="90311"/>
                </a:cubicBezTo>
                <a:cubicBezTo>
                  <a:pt x="1310066" y="83939"/>
                  <a:pt x="1263217" y="78737"/>
                  <a:pt x="1219200" y="67733"/>
                </a:cubicBezTo>
                <a:cubicBezTo>
                  <a:pt x="1207656" y="64847"/>
                  <a:pt x="1196775" y="59713"/>
                  <a:pt x="1185333" y="56444"/>
                </a:cubicBezTo>
                <a:cubicBezTo>
                  <a:pt x="1170415" y="52182"/>
                  <a:pt x="1155039" y="49613"/>
                  <a:pt x="1140178" y="45155"/>
                </a:cubicBezTo>
                <a:cubicBezTo>
                  <a:pt x="1117383" y="38316"/>
                  <a:pt x="1095920" y="26490"/>
                  <a:pt x="1072445" y="22577"/>
                </a:cubicBezTo>
                <a:cubicBezTo>
                  <a:pt x="985785" y="8134"/>
                  <a:pt x="1027156" y="15777"/>
                  <a:pt x="948267" y="0"/>
                </a:cubicBezTo>
                <a:lnTo>
                  <a:pt x="451556" y="11288"/>
                </a:lnTo>
                <a:cubicBezTo>
                  <a:pt x="392149" y="13618"/>
                  <a:pt x="377954" y="22627"/>
                  <a:pt x="327378" y="33866"/>
                </a:cubicBezTo>
                <a:cubicBezTo>
                  <a:pt x="198394" y="62529"/>
                  <a:pt x="335901" y="28913"/>
                  <a:pt x="225778" y="56444"/>
                </a:cubicBezTo>
                <a:cubicBezTo>
                  <a:pt x="138855" y="143367"/>
                  <a:pt x="175758" y="97608"/>
                  <a:pt x="112889" y="191911"/>
                </a:cubicBezTo>
                <a:lnTo>
                  <a:pt x="90311" y="225777"/>
                </a:lnTo>
                <a:cubicBezTo>
                  <a:pt x="86548" y="237066"/>
                  <a:pt x="82291" y="248202"/>
                  <a:pt x="79022" y="259644"/>
                </a:cubicBezTo>
                <a:cubicBezTo>
                  <a:pt x="74760" y="274562"/>
                  <a:pt x="73181" y="290273"/>
                  <a:pt x="67733" y="304800"/>
                </a:cubicBezTo>
                <a:cubicBezTo>
                  <a:pt x="61824" y="320557"/>
                  <a:pt x="51991" y="334577"/>
                  <a:pt x="45156" y="349955"/>
                </a:cubicBezTo>
                <a:cubicBezTo>
                  <a:pt x="27158" y="390451"/>
                  <a:pt x="23702" y="403029"/>
                  <a:pt x="11289" y="440266"/>
                </a:cubicBezTo>
                <a:cubicBezTo>
                  <a:pt x="7526" y="485422"/>
                  <a:pt x="0" y="530421"/>
                  <a:pt x="0" y="575733"/>
                </a:cubicBezTo>
                <a:cubicBezTo>
                  <a:pt x="0" y="613550"/>
                  <a:pt x="5539" y="651244"/>
                  <a:pt x="11289" y="688622"/>
                </a:cubicBezTo>
                <a:cubicBezTo>
                  <a:pt x="20604" y="749166"/>
                  <a:pt x="25785" y="811131"/>
                  <a:pt x="45156" y="869244"/>
                </a:cubicBezTo>
                <a:cubicBezTo>
                  <a:pt x="48919" y="880533"/>
                  <a:pt x="51123" y="892468"/>
                  <a:pt x="56445" y="903111"/>
                </a:cubicBezTo>
                <a:cubicBezTo>
                  <a:pt x="66257" y="922736"/>
                  <a:pt x="80499" y="939930"/>
                  <a:pt x="90311" y="959555"/>
                </a:cubicBezTo>
                <a:cubicBezTo>
                  <a:pt x="108674" y="996281"/>
                  <a:pt x="91825" y="994936"/>
                  <a:pt x="124178" y="1027288"/>
                </a:cubicBezTo>
                <a:cubicBezTo>
                  <a:pt x="133772" y="1036882"/>
                  <a:pt x="145647" y="1044356"/>
                  <a:pt x="158045" y="1049866"/>
                </a:cubicBezTo>
                <a:cubicBezTo>
                  <a:pt x="222232" y="1078394"/>
                  <a:pt x="218893" y="1072444"/>
                  <a:pt x="282222" y="107244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B7A15E-E6F6-B6A4-E4C9-68AFC40386A2}"/>
                  </a:ext>
                </a:extLst>
              </p:cNvPr>
              <p:cNvSpPr txBox="1"/>
              <p:nvPr/>
            </p:nvSpPr>
            <p:spPr bwMode="auto">
              <a:xfrm>
                <a:off x="2474819" y="4318271"/>
                <a:ext cx="578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B7A15E-E6F6-B6A4-E4C9-68AFC4038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4819" y="4318271"/>
                <a:ext cx="57852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3B15C1-8BE5-36D7-E833-BBABBD42FA79}"/>
                  </a:ext>
                </a:extLst>
              </p:cNvPr>
              <p:cNvSpPr txBox="1"/>
              <p:nvPr/>
            </p:nvSpPr>
            <p:spPr bwMode="auto">
              <a:xfrm>
                <a:off x="5915921" y="3562557"/>
                <a:ext cx="25950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組成一組正交基底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3B15C1-8BE5-36D7-E833-BBABBD42F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5921" y="3562557"/>
                <a:ext cx="2595001" cy="369332"/>
              </a:xfrm>
              <a:prstGeom prst="rect">
                <a:avLst/>
              </a:prstGeom>
              <a:blipFill>
                <a:blip r:embed="rId10"/>
                <a:stretch>
                  <a:fillRect l="-12136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6BD84E-BEAD-56FD-4C7C-8481F0112B11}"/>
              </a:ext>
            </a:extLst>
          </p:cNvPr>
          <p:cNvCxnSpPr>
            <a:cxnSpLocks/>
            <a:stCxn id="20" idx="15"/>
            <a:endCxn id="20" idx="17"/>
          </p:cNvCxnSpPr>
          <p:nvPr/>
        </p:nvCxnSpPr>
        <p:spPr>
          <a:xfrm flipH="1">
            <a:off x="2844800" y="4718756"/>
            <a:ext cx="56444" cy="135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40208F-6086-970A-7DE7-98F2D1A32F0A}"/>
                  </a:ext>
                </a:extLst>
              </p:cNvPr>
              <p:cNvSpPr txBox="1"/>
              <p:nvPr/>
            </p:nvSpPr>
            <p:spPr bwMode="auto">
              <a:xfrm>
                <a:off x="5343540" y="4682070"/>
                <a:ext cx="44788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40208F-6086-970A-7DE7-98F2D1A3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3540" y="4682070"/>
                <a:ext cx="447889" cy="307777"/>
              </a:xfrm>
              <a:prstGeom prst="rect">
                <a:avLst/>
              </a:prstGeom>
              <a:blipFill>
                <a:blip r:embed="rId11"/>
                <a:stretch>
                  <a:fillRect l="-51351" t="-96154" r="-48649" b="-15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3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0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/>
              <p:nvPr/>
            </p:nvSpPr>
            <p:spPr>
              <a:xfrm>
                <a:off x="3205011" y="1189927"/>
                <a:ext cx="3454274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011" y="1189927"/>
                <a:ext cx="3454274" cy="901914"/>
              </a:xfrm>
              <a:prstGeom prst="rect">
                <a:avLst/>
              </a:prstGeom>
              <a:blipFill>
                <a:blip r:embed="rId2"/>
                <a:stretch>
                  <a:fillRect l="-1721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48BA7BC-175F-EFDD-728C-84B60A30DFF0}"/>
              </a:ext>
            </a:extLst>
          </p:cNvPr>
          <p:cNvSpPr txBox="1"/>
          <p:nvPr/>
        </p:nvSpPr>
        <p:spPr bwMode="auto">
          <a:xfrm>
            <a:off x="1266111" y="1461157"/>
            <a:ext cx="2150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用這一內積符號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/>
              <p:nvPr/>
            </p:nvSpPr>
            <p:spPr bwMode="auto">
              <a:xfrm>
                <a:off x="1266923" y="2197549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6923" y="2197549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l="-726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/>
              <p:nvPr/>
            </p:nvSpPr>
            <p:spPr bwMode="auto">
              <a:xfrm>
                <a:off x="1302502" y="2647191"/>
                <a:ext cx="2873030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2502" y="2647191"/>
                <a:ext cx="2873030" cy="904543"/>
              </a:xfrm>
              <a:prstGeom prst="rect">
                <a:avLst/>
              </a:prstGeom>
              <a:blipFill>
                <a:blip r:embed="rId4"/>
                <a:stretch>
                  <a:fillRect l="-290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/>
              <p:nvPr/>
            </p:nvSpPr>
            <p:spPr>
              <a:xfrm>
                <a:off x="5252223" y="2935113"/>
                <a:ext cx="17714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223" y="2935113"/>
                <a:ext cx="177144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2E1BC95D-79B0-5A38-664D-F37545348E7F}"/>
              </a:ext>
            </a:extLst>
          </p:cNvPr>
          <p:cNvSpPr/>
          <p:nvPr/>
        </p:nvSpPr>
        <p:spPr>
          <a:xfrm>
            <a:off x="4467696" y="3030784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/>
              <p:nvPr/>
            </p:nvSpPr>
            <p:spPr bwMode="auto">
              <a:xfrm>
                <a:off x="1344414" y="5530779"/>
                <a:ext cx="2483565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4414" y="5530779"/>
                <a:ext cx="2483565" cy="904543"/>
              </a:xfrm>
              <a:prstGeom prst="rect">
                <a:avLst/>
              </a:prstGeom>
              <a:blipFill>
                <a:blip r:embed="rId6"/>
                <a:stretch>
                  <a:fillRect l="-1428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482FB2E-D955-BD6B-67D3-516EE591E25E}"/>
              </a:ext>
            </a:extLst>
          </p:cNvPr>
          <p:cNvSpPr txBox="1"/>
          <p:nvPr/>
        </p:nvSpPr>
        <p:spPr bwMode="auto">
          <a:xfrm>
            <a:off x="1271627" y="5081246"/>
            <a:ext cx="8013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如向量沿軸的投影一般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/>
              <p:nvPr/>
            </p:nvSpPr>
            <p:spPr>
              <a:xfrm>
                <a:off x="5294135" y="5798384"/>
                <a:ext cx="14455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135" y="5798384"/>
                <a:ext cx="144552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BD88FE2-B9F7-C64C-0226-81CEDDA0CE3B}"/>
              </a:ext>
            </a:extLst>
          </p:cNvPr>
          <p:cNvSpPr/>
          <p:nvPr/>
        </p:nvSpPr>
        <p:spPr>
          <a:xfrm>
            <a:off x="4587633" y="5901985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E9F26CFC-A543-CCCC-B278-7B5B10D18EA3}"/>
                  </a:ext>
                </a:extLst>
              </p:cNvPr>
              <p:cNvSpPr/>
              <p:nvPr/>
            </p:nvSpPr>
            <p:spPr>
              <a:xfrm>
                <a:off x="5316700" y="4081888"/>
                <a:ext cx="1815945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E9F26CFC-A543-CCCC-B278-7B5B10D18E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700" y="4081888"/>
                <a:ext cx="1815945" cy="764505"/>
              </a:xfrm>
              <a:prstGeom prst="rect">
                <a:avLst/>
              </a:prstGeom>
              <a:blipFill>
                <a:blip r:embed="rId8"/>
                <a:stretch>
                  <a:fillRect l="-15278" t="-122951" r="-1111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924002-FB95-0491-E5DE-1421CE54EB13}"/>
                  </a:ext>
                </a:extLst>
              </p:cNvPr>
              <p:cNvSpPr txBox="1"/>
              <p:nvPr/>
            </p:nvSpPr>
            <p:spPr bwMode="auto">
              <a:xfrm>
                <a:off x="1272703" y="3606848"/>
                <a:ext cx="50318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任一狀態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以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展開：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924002-FB95-0491-E5DE-1421CE54E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703" y="3606848"/>
                <a:ext cx="5031849" cy="369332"/>
              </a:xfrm>
              <a:prstGeom prst="rect">
                <a:avLst/>
              </a:prstGeom>
              <a:blipFill>
                <a:blip r:embed="rId9"/>
                <a:stretch>
                  <a:fillRect l="-1008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AA3EF8-067D-B88F-7C83-AA935427E6BD}"/>
                  </a:ext>
                </a:extLst>
              </p:cNvPr>
              <p:cNvSpPr txBox="1"/>
              <p:nvPr/>
            </p:nvSpPr>
            <p:spPr bwMode="auto">
              <a:xfrm>
                <a:off x="1316442" y="4127382"/>
                <a:ext cx="2427608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AA3EF8-067D-B88F-7C83-AA935427E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6442" y="4127382"/>
                <a:ext cx="2427608" cy="764505"/>
              </a:xfrm>
              <a:prstGeom prst="rect">
                <a:avLst/>
              </a:prstGeom>
              <a:blipFill>
                <a:blip r:embed="rId10"/>
                <a:stretch>
                  <a:fillRect t="-12131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76F482AF-C342-F6AE-1A70-0B1BA339E3E5}"/>
              </a:ext>
            </a:extLst>
          </p:cNvPr>
          <p:cNvSpPr/>
          <p:nvPr/>
        </p:nvSpPr>
        <p:spPr>
          <a:xfrm>
            <a:off x="4481489" y="4462252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32509-1247-D9F6-08A7-9442B2DAC2F7}"/>
              </a:ext>
            </a:extLst>
          </p:cNvPr>
          <p:cNvSpPr txBox="1"/>
          <p:nvPr/>
        </p:nvSpPr>
        <p:spPr bwMode="auto">
          <a:xfrm>
            <a:off x="1266923" y="744994"/>
            <a:ext cx="5031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它們雖不是真實本徵態，但數學上是成立的！</a:t>
            </a:r>
            <a:endParaRPr lang="en-TW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9FCFE94-07A4-6859-9966-D92ABB10D7B7}"/>
                  </a:ext>
                </a:extLst>
              </p:cNvPr>
              <p:cNvSpPr/>
              <p:nvPr/>
            </p:nvSpPr>
            <p:spPr>
              <a:xfrm>
                <a:off x="7132645" y="5796426"/>
                <a:ext cx="1306887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9FCFE94-07A4-6859-9966-D92ABB10D7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645" y="5796426"/>
                <a:ext cx="1306887" cy="4029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">
                <a:extLst>
                  <a:ext uri="{FF2B5EF4-FFF2-40B4-BE49-F238E27FC236}">
                    <a16:creationId xmlns:a16="http://schemas.microsoft.com/office/drawing/2014/main" id="{904A0C4E-95DF-6FA2-BBE0-039890F7DC10}"/>
                  </a:ext>
                </a:extLst>
              </p:cNvPr>
              <p:cNvSpPr/>
              <p:nvPr/>
            </p:nvSpPr>
            <p:spPr>
              <a:xfrm>
                <a:off x="7183946" y="2935113"/>
                <a:ext cx="1396136" cy="3916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">
                <a:extLst>
                  <a:ext uri="{FF2B5EF4-FFF2-40B4-BE49-F238E27FC236}">
                    <a16:creationId xmlns:a16="http://schemas.microsoft.com/office/drawing/2014/main" id="{904A0C4E-95DF-6FA2-BBE0-039890F7DC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46" y="2935113"/>
                <a:ext cx="1396136" cy="391646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55A6C2-81F1-286F-7120-ACD8F8D3810C}"/>
                  </a:ext>
                </a:extLst>
              </p:cNvPr>
              <p:cNvSpPr txBox="1"/>
              <p:nvPr/>
            </p:nvSpPr>
            <p:spPr bwMode="auto">
              <a:xfrm>
                <a:off x="1255923" y="289652"/>
                <a:ext cx="26680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組成一組正交基底。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55A6C2-81F1-286F-7120-ACD8F8D38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923" y="289652"/>
                <a:ext cx="2668005" cy="369332"/>
              </a:xfrm>
              <a:prstGeom prst="rect">
                <a:avLst/>
              </a:prstGeom>
              <a:blipFill>
                <a:blip r:embed="rId14"/>
                <a:stretch>
                  <a:fillRect l="-11792" t="-117241" r="-1415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58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8" grpId="0" animBg="1"/>
      <p:bldP spid="9" grpId="0" animBg="1"/>
      <p:bldP spid="12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99A807-0EF0-275D-FEED-34B9D1E2FE67}"/>
                  </a:ext>
                </a:extLst>
              </p:cNvPr>
              <p:cNvSpPr txBox="1"/>
              <p:nvPr/>
            </p:nvSpPr>
            <p:spPr bwMode="auto">
              <a:xfrm>
                <a:off x="713161" y="1172778"/>
                <a:ext cx="7603255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預期一階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會有沿其他本徵態的投影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99A807-0EF0-275D-FEED-34B9D1E2F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161" y="1172778"/>
                <a:ext cx="7603255" cy="572144"/>
              </a:xfrm>
              <a:prstGeom prst="rect">
                <a:avLst/>
              </a:prstGeom>
              <a:blipFill>
                <a:blip r:embed="rId2"/>
                <a:stretch>
                  <a:fillRect l="-668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/>
              <p:nvPr/>
            </p:nvSpPr>
            <p:spPr bwMode="auto">
              <a:xfrm>
                <a:off x="763278" y="5704679"/>
                <a:ext cx="454560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278" y="5704679"/>
                <a:ext cx="4545605" cy="572144"/>
              </a:xfrm>
              <a:prstGeom prst="rect">
                <a:avLst/>
              </a:prstGeom>
              <a:blipFill>
                <a:blip r:embed="rId3"/>
                <a:stretch>
                  <a:fillRect l="-6685" t="-178261" r="-13928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9ADB55-D7B7-6680-C56E-CCF3D644BE1E}"/>
                  </a:ext>
                </a:extLst>
              </p:cNvPr>
              <p:cNvSpPr txBox="1"/>
              <p:nvPr/>
            </p:nvSpPr>
            <p:spPr bwMode="auto">
              <a:xfrm>
                <a:off x="716219" y="1793915"/>
                <a:ext cx="7931487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所以希望計算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沿第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的投影分量：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9ADB55-D7B7-6680-C56E-CCF3D644B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219" y="1793915"/>
                <a:ext cx="7931487" cy="572144"/>
              </a:xfrm>
              <a:prstGeom prst="rect">
                <a:avLst/>
              </a:prstGeom>
              <a:blipFill>
                <a:blip r:embed="rId4"/>
                <a:stretch>
                  <a:fillRect l="-639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51FDA11D-07B2-A58E-B1CE-D3F9290CC9A0}"/>
                  </a:ext>
                </a:extLst>
              </p:cNvPr>
              <p:cNvSpPr txBox="1"/>
              <p:nvPr/>
            </p:nvSpPr>
            <p:spPr bwMode="auto">
              <a:xfrm>
                <a:off x="6012160" y="1793915"/>
                <a:ext cx="126315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51FDA11D-07B2-A58E-B1CE-D3F9290CC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1793915"/>
                <a:ext cx="1263155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C9D0EEC-1972-A3D1-72C6-20E1980561A3}"/>
              </a:ext>
            </a:extLst>
          </p:cNvPr>
          <p:cNvSpPr txBox="1"/>
          <p:nvPr/>
        </p:nvSpPr>
        <p:spPr bwMode="auto">
          <a:xfrm>
            <a:off x="713161" y="5237361"/>
            <a:ext cx="4072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我們從同樣的一階方程式出發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9C3DF5-1345-C748-6AA8-8E79081C4A70}"/>
              </a:ext>
            </a:extLst>
          </p:cNvPr>
          <p:cNvSpPr/>
          <p:nvPr/>
        </p:nvSpPr>
        <p:spPr>
          <a:xfrm>
            <a:off x="4658572" y="2490842"/>
            <a:ext cx="688878" cy="2015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Coordinate Axes and Coordinates planes | Definition, Examples, Diagrams">
            <a:extLst>
              <a:ext uri="{FF2B5EF4-FFF2-40B4-BE49-F238E27FC236}">
                <a16:creationId xmlns:a16="http://schemas.microsoft.com/office/drawing/2014/main" id="{C86F6354-B4E2-1811-D97E-2266F1046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0" b="7587"/>
          <a:stretch/>
        </p:blipFill>
        <p:spPr bwMode="auto">
          <a:xfrm>
            <a:off x="2173208" y="2499617"/>
            <a:ext cx="3538626" cy="257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9CD1BD-4D0A-AF64-058D-9AC09CE6C2C9}"/>
              </a:ext>
            </a:extLst>
          </p:cNvPr>
          <p:cNvCxnSpPr>
            <a:cxnSpLocks/>
          </p:cNvCxnSpPr>
          <p:nvPr/>
        </p:nvCxnSpPr>
        <p:spPr>
          <a:xfrm flipV="1">
            <a:off x="3238402" y="3776994"/>
            <a:ext cx="830513" cy="3884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AA9CE87-5E47-6C52-063C-E0A3C5A2C04A}"/>
                  </a:ext>
                </a:extLst>
              </p:cNvPr>
              <p:cNvSpPr txBox="1"/>
              <p:nvPr/>
            </p:nvSpPr>
            <p:spPr bwMode="auto">
              <a:xfrm>
                <a:off x="3611534" y="3269099"/>
                <a:ext cx="2094075" cy="4265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6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AA9CE87-5E47-6C52-063C-E0A3C5A2C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1534" y="3269099"/>
                <a:ext cx="2094075" cy="426527"/>
              </a:xfrm>
              <a:prstGeom prst="rect">
                <a:avLst/>
              </a:prstGeom>
              <a:blipFill>
                <a:blip r:embed="rId8"/>
                <a:stretch>
                  <a:fillRect l="-12048" t="-220588" r="-27711" b="-3205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25914B-BA27-BDE6-738F-B1B50EEACA16}"/>
                  </a:ext>
                </a:extLst>
              </p:cNvPr>
              <p:cNvSpPr txBox="1"/>
              <p:nvPr/>
            </p:nvSpPr>
            <p:spPr bwMode="auto">
              <a:xfrm>
                <a:off x="2660969" y="2502197"/>
                <a:ext cx="504488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25914B-BA27-BDE6-738F-B1B50EEAC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0969" y="2502197"/>
                <a:ext cx="504488" cy="246221"/>
              </a:xfrm>
              <a:prstGeom prst="rect">
                <a:avLst/>
              </a:prstGeom>
              <a:blipFill>
                <a:blip r:embed="rId9"/>
                <a:stretch>
                  <a:fillRect l="-65854" t="-152381" r="-51220" b="-2523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26245B-C89F-26B2-D883-463E783098C2}"/>
              </a:ext>
            </a:extLst>
          </p:cNvPr>
          <p:cNvCxnSpPr>
            <a:cxnSpLocks/>
          </p:cNvCxnSpPr>
          <p:nvPr/>
        </p:nvCxnSpPr>
        <p:spPr>
          <a:xfrm flipH="1">
            <a:off x="2541313" y="4109582"/>
            <a:ext cx="659593" cy="658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6140C3-6BD0-1706-39FD-C891A57F45E4}"/>
                  </a:ext>
                </a:extLst>
              </p:cNvPr>
              <p:cNvSpPr txBox="1"/>
              <p:nvPr/>
            </p:nvSpPr>
            <p:spPr bwMode="auto">
              <a:xfrm>
                <a:off x="2173208" y="4410684"/>
                <a:ext cx="51551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56140C3-6BD0-1706-39FD-C891A57F4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3208" y="4410684"/>
                <a:ext cx="515514" cy="338554"/>
              </a:xfrm>
              <a:prstGeom prst="rect">
                <a:avLst/>
              </a:prstGeom>
              <a:blipFill>
                <a:blip r:embed="rId10"/>
                <a:stretch>
                  <a:fillRect l="-54762" t="-111111" r="-50000" b="-1851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5859C3-2312-764B-C692-8DB6B354F054}"/>
              </a:ext>
            </a:extLst>
          </p:cNvPr>
          <p:cNvCxnSpPr>
            <a:cxnSpLocks/>
          </p:cNvCxnSpPr>
          <p:nvPr/>
        </p:nvCxnSpPr>
        <p:spPr>
          <a:xfrm flipV="1">
            <a:off x="3193690" y="3132375"/>
            <a:ext cx="0" cy="9772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DCBD73F-9EF9-3F56-F822-BF5742CFE435}"/>
                  </a:ext>
                </a:extLst>
              </p:cNvPr>
              <p:cNvSpPr txBox="1"/>
              <p:nvPr/>
            </p:nvSpPr>
            <p:spPr bwMode="auto">
              <a:xfrm>
                <a:off x="2226189" y="3419795"/>
                <a:ext cx="989857" cy="51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DCBD73F-9EF9-3F56-F822-BF5742CFE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6189" y="3419795"/>
                <a:ext cx="989857" cy="5188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418741-2D25-B30B-855C-8F128DC9BC6D}"/>
                  </a:ext>
                </a:extLst>
              </p:cNvPr>
              <p:cNvSpPr txBox="1"/>
              <p:nvPr/>
            </p:nvSpPr>
            <p:spPr bwMode="auto">
              <a:xfrm>
                <a:off x="5217592" y="3971225"/>
                <a:ext cx="447889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418741-2D25-B30B-855C-8F128DC9B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7592" y="3971225"/>
                <a:ext cx="447889" cy="307777"/>
              </a:xfrm>
              <a:prstGeom prst="rect">
                <a:avLst/>
              </a:prstGeom>
              <a:blipFill>
                <a:blip r:embed="rId12"/>
                <a:stretch>
                  <a:fillRect l="-52778" t="-100000" r="-52778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39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26" grpId="0" animBg="1"/>
      <p:bldP spid="2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/>
              <p:nvPr/>
            </p:nvSpPr>
            <p:spPr bwMode="auto">
              <a:xfrm>
                <a:off x="633941" y="1240543"/>
                <a:ext cx="64054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同樣的一階方程式，這次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2FBE0-E81D-63A0-EBB5-64CB6DD6B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41" y="1240543"/>
                <a:ext cx="6405411" cy="369332"/>
              </a:xfrm>
              <a:prstGeom prst="rect">
                <a:avLst/>
              </a:prstGeom>
              <a:blipFill>
                <a:blip r:embed="rId2"/>
                <a:stretch>
                  <a:fillRect l="-59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DA40F3D2-D3FD-7D20-2CAE-404B489EB8ED}"/>
                  </a:ext>
                </a:extLst>
              </p:cNvPr>
              <p:cNvSpPr txBox="1"/>
              <p:nvPr/>
            </p:nvSpPr>
            <p:spPr bwMode="auto">
              <a:xfrm>
                <a:off x="655884" y="4976465"/>
                <a:ext cx="482255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DA40F3D2-D3FD-7D20-2CAE-404B489EB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884" y="4976465"/>
                <a:ext cx="4822559" cy="572144"/>
              </a:xfrm>
              <a:prstGeom prst="rect">
                <a:avLst/>
              </a:prstGeom>
              <a:blipFill>
                <a:blip r:embed="rId3"/>
                <a:stretch>
                  <a:fillRect t="-54348" b="-93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/>
              <p:nvPr/>
            </p:nvSpPr>
            <p:spPr bwMode="auto">
              <a:xfrm>
                <a:off x="614888" y="5702693"/>
                <a:ext cx="2857206" cy="7496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888" y="5702693"/>
                <a:ext cx="2857206" cy="749692"/>
              </a:xfrm>
              <a:prstGeom prst="rect">
                <a:avLst/>
              </a:prstGeom>
              <a:blipFill>
                <a:blip r:embed="rId4"/>
                <a:stretch>
                  <a:fillRect t="-55000" r="-3540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73EFEF-0CE3-E0DB-730A-81B2669EC52C}"/>
                  </a:ext>
                </a:extLst>
              </p:cNvPr>
              <p:cNvSpPr txBox="1"/>
              <p:nvPr/>
            </p:nvSpPr>
            <p:spPr bwMode="auto">
              <a:xfrm>
                <a:off x="3583111" y="5769791"/>
                <a:ext cx="4886679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左手的內積就是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的投影分量了！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73EFEF-0CE3-E0DB-730A-81B2669EC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3111" y="5769791"/>
                <a:ext cx="4886679" cy="572144"/>
              </a:xfrm>
              <a:prstGeom prst="rect">
                <a:avLst/>
              </a:prstGeom>
              <a:blipFill>
                <a:blip r:embed="rId5"/>
                <a:stretch>
                  <a:fillRect l="-1299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/>
              <p:nvPr/>
            </p:nvSpPr>
            <p:spPr bwMode="auto">
              <a:xfrm>
                <a:off x="656390" y="562954"/>
                <a:ext cx="454560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F100D59C-C0B4-BE53-0C49-9EB0C5E4E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390" y="562954"/>
                <a:ext cx="4545605" cy="572144"/>
              </a:xfrm>
              <a:prstGeom prst="rect">
                <a:avLst/>
              </a:prstGeom>
              <a:blipFill>
                <a:blip r:embed="rId6"/>
                <a:stretch>
                  <a:fillRect l="-6407" t="-178261" r="-13928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84DB5120-F00D-7E77-1DFE-264E1A4BEEA7}"/>
                  </a:ext>
                </a:extLst>
              </p:cNvPr>
              <p:cNvSpPr txBox="1"/>
              <p:nvPr/>
            </p:nvSpPr>
            <p:spPr bwMode="auto">
              <a:xfrm>
                <a:off x="683014" y="1794256"/>
                <a:ext cx="635088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84DB5120-F00D-7E77-1DFE-264E1A4BE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14" y="1794256"/>
                <a:ext cx="6350889" cy="572144"/>
              </a:xfrm>
              <a:prstGeom prst="rect">
                <a:avLst/>
              </a:prstGeom>
              <a:blipFill>
                <a:blip r:embed="rId7"/>
                <a:stretch>
                  <a:fillRect t="-56522" b="-913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E8F9FE-8A3A-94A3-A7CA-B3E2B4983A3D}"/>
                  </a:ext>
                </a:extLst>
              </p:cNvPr>
              <p:cNvSpPr txBox="1"/>
              <p:nvPr/>
            </p:nvSpPr>
            <p:spPr bwMode="auto">
              <a:xfrm>
                <a:off x="629628" y="3047485"/>
                <a:ext cx="4306573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𝑚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正交關係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後，第三項為零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E8F9FE-8A3A-94A3-A7CA-B3E2B4983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628" y="3047485"/>
                <a:ext cx="4306573" cy="381515"/>
              </a:xfrm>
              <a:prstGeom prst="rect">
                <a:avLst/>
              </a:prstGeom>
              <a:blipFill>
                <a:blip r:embed="rId8"/>
                <a:stretch>
                  <a:fillRect l="-1176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355CD84-9448-6258-EAE8-07A3F7CB685A}"/>
              </a:ext>
            </a:extLst>
          </p:cNvPr>
          <p:cNvSpPr txBox="1"/>
          <p:nvPr/>
        </p:nvSpPr>
        <p:spPr bwMode="auto">
          <a:xfrm>
            <a:off x="629628" y="3498524"/>
            <a:ext cx="8514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第一項同樣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代入bra的本徵態關係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來化簡，其實它也正比於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想計算的投影分量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92487B-709E-8D8E-8D4B-5EACC6CF28A3}"/>
              </a:ext>
            </a:extLst>
          </p:cNvPr>
          <p:cNvCxnSpPr/>
          <p:nvPr/>
        </p:nvCxnSpPr>
        <p:spPr>
          <a:xfrm flipV="1">
            <a:off x="4591927" y="1612223"/>
            <a:ext cx="288032" cy="859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798F53-4A5F-2929-03CF-F142DB726DC3}"/>
                  </a:ext>
                </a:extLst>
              </p:cNvPr>
              <p:cNvSpPr txBox="1"/>
              <p:nvPr/>
            </p:nvSpPr>
            <p:spPr bwMode="auto">
              <a:xfrm>
                <a:off x="631936" y="3923921"/>
                <a:ext cx="8206935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798F53-4A5F-2929-03CF-F142DB726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936" y="3923921"/>
                <a:ext cx="8206935" cy="5721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ED3D5D-7E6C-65FA-FD8B-072E19C9AD2F}"/>
                  </a:ext>
                </a:extLst>
              </p:cNvPr>
              <p:cNvSpPr txBox="1"/>
              <p:nvPr/>
            </p:nvSpPr>
            <p:spPr bwMode="auto">
              <a:xfrm>
                <a:off x="614888" y="2440579"/>
                <a:ext cx="5562596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想計算的投影分量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立刻出現在第四項。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ED3D5D-7E6C-65FA-FD8B-072E19C9A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888" y="2440579"/>
                <a:ext cx="5562596" cy="572144"/>
              </a:xfrm>
              <a:prstGeom prst="rect">
                <a:avLst/>
              </a:prstGeom>
              <a:blipFill>
                <a:blip r:embed="rId15"/>
                <a:stretch>
                  <a:fillRect l="-9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841BB3F-230E-2806-5229-191BA76F9E37}"/>
              </a:ext>
            </a:extLst>
          </p:cNvPr>
          <p:cNvSpPr/>
          <p:nvPr/>
        </p:nvSpPr>
        <p:spPr>
          <a:xfrm>
            <a:off x="5704127" y="1692607"/>
            <a:ext cx="1399712" cy="78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5" grpId="0"/>
      <p:bldP spid="17" grpId="0" animBg="1"/>
      <p:bldP spid="19" grpId="0"/>
      <p:bldP spid="21" grpId="0"/>
      <p:bldP spid="24" grpId="0" animBg="1"/>
      <p:bldP spid="24" grpId="1" animBg="1"/>
      <p:bldP spid="6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6D35BF5-B503-E5B6-3966-12C07B9885B6}"/>
              </a:ext>
            </a:extLst>
          </p:cNvPr>
          <p:cNvSpPr/>
          <p:nvPr/>
        </p:nvSpPr>
        <p:spPr>
          <a:xfrm>
            <a:off x="8012853" y="799461"/>
            <a:ext cx="688878" cy="2015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/>
              <p:nvPr/>
            </p:nvSpPr>
            <p:spPr bwMode="auto">
              <a:xfrm>
                <a:off x="592632" y="1705500"/>
                <a:ext cx="2712391" cy="7496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2584F4D2-4AE7-3644-7D4F-756183DC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632" y="1705500"/>
                <a:ext cx="2712391" cy="749692"/>
              </a:xfrm>
              <a:prstGeom prst="rect">
                <a:avLst/>
              </a:prstGeom>
              <a:blipFill>
                <a:blip r:embed="rId2"/>
                <a:stretch>
                  <a:fillRect t="-56667" r="-6512" b="-31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73EFEF-0CE3-E0DB-730A-81B2669EC52C}"/>
                  </a:ext>
                </a:extLst>
              </p:cNvPr>
              <p:cNvSpPr txBox="1"/>
              <p:nvPr/>
            </p:nvSpPr>
            <p:spPr bwMode="auto">
              <a:xfrm>
                <a:off x="569934" y="1052584"/>
                <a:ext cx="6197125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方向的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展開的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分量！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73EFEF-0CE3-E0DB-730A-81B2669EC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934" y="1052584"/>
                <a:ext cx="6197125" cy="572144"/>
              </a:xfrm>
              <a:prstGeom prst="rect">
                <a:avLst/>
              </a:prstGeom>
              <a:blipFill>
                <a:blip r:embed="rId3"/>
                <a:stretch>
                  <a:fillRect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F18A59-6A66-32D6-E6C0-C37FBBE560BA}"/>
                  </a:ext>
                </a:extLst>
              </p:cNvPr>
              <p:cNvSpPr txBox="1"/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F18A59-6A66-32D6-E6C0-C37FBBE56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blipFill>
                <a:blip r:embed="rId12"/>
                <a:stretch>
                  <a:fillRect l="-45238" t="-104000" r="-33333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A5A873F1-EB25-535B-6B41-3C79F0B023AC}"/>
                  </a:ext>
                </a:extLst>
              </p:cNvPr>
              <p:cNvSpPr txBox="1"/>
              <p:nvPr/>
            </p:nvSpPr>
            <p:spPr bwMode="auto">
              <a:xfrm>
                <a:off x="522388" y="2589451"/>
                <a:ext cx="521773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微擾後的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中佔的分量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或說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投影 </a:t>
                </a:r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A5A873F1-EB25-535B-6B41-3C79F0B0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388" y="2589451"/>
                <a:ext cx="5217737" cy="369332"/>
              </a:xfrm>
              <a:prstGeom prst="rect">
                <a:avLst/>
              </a:prstGeom>
              <a:blipFill>
                <a:blip r:embed="rId13"/>
                <a:stretch>
                  <a:fillRect l="-1214" t="-117241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B115CD-CA70-B1B1-2475-E371A72A13EC}"/>
                  </a:ext>
                </a:extLst>
              </p:cNvPr>
              <p:cNvSpPr txBox="1"/>
              <p:nvPr/>
            </p:nvSpPr>
            <p:spPr bwMode="auto">
              <a:xfrm>
                <a:off x="559054" y="655291"/>
                <a:ext cx="54073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把所有本徵態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/>
                  <a:t>視為一組基底。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B115CD-CA70-B1B1-2475-E371A72A1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054" y="655291"/>
                <a:ext cx="5407378" cy="369332"/>
              </a:xfrm>
              <a:prstGeom prst="rect">
                <a:avLst/>
              </a:prstGeom>
              <a:blipFill>
                <a:blip r:embed="rId14"/>
                <a:stretch>
                  <a:fillRect l="-117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Coordinate Axes and Coordinates planes | Definition, Examples, Diagrams">
            <a:extLst>
              <a:ext uri="{FF2B5EF4-FFF2-40B4-BE49-F238E27FC236}">
                <a16:creationId xmlns:a16="http://schemas.microsoft.com/office/drawing/2014/main" id="{73550E2C-7177-1CB5-65B1-E5ABA147C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9" b="7587"/>
          <a:stretch/>
        </p:blipFill>
        <p:spPr bwMode="auto">
          <a:xfrm>
            <a:off x="5521264" y="799461"/>
            <a:ext cx="2491589" cy="20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0E97CE-5FB1-54CD-444A-2A27FC1935FA}"/>
              </a:ext>
            </a:extLst>
          </p:cNvPr>
          <p:cNvCxnSpPr>
            <a:cxnSpLocks/>
          </p:cNvCxnSpPr>
          <p:nvPr/>
        </p:nvCxnSpPr>
        <p:spPr>
          <a:xfrm flipV="1">
            <a:off x="6334836" y="1778016"/>
            <a:ext cx="685494" cy="36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67D75B-6D2D-75C0-3227-8B415A83EA87}"/>
                  </a:ext>
                </a:extLst>
              </p:cNvPr>
              <p:cNvSpPr txBox="1"/>
              <p:nvPr/>
            </p:nvSpPr>
            <p:spPr bwMode="auto">
              <a:xfrm>
                <a:off x="6677589" y="1371605"/>
                <a:ext cx="1803600" cy="3731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67D75B-6D2D-75C0-3227-8B415A83E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589" y="1371605"/>
                <a:ext cx="1803600" cy="373179"/>
              </a:xfrm>
              <a:prstGeom prst="rect">
                <a:avLst/>
              </a:prstGeom>
              <a:blipFill>
                <a:blip r:embed="rId16"/>
                <a:stretch>
                  <a:fillRect l="-13287" t="-220000" r="-29371" b="-3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4F5E61-95DC-7A14-BFAE-CE7AD45A3F21}"/>
                  </a:ext>
                </a:extLst>
              </p:cNvPr>
              <p:cNvSpPr txBox="1"/>
              <p:nvPr/>
            </p:nvSpPr>
            <p:spPr bwMode="auto">
              <a:xfrm>
                <a:off x="5830348" y="1074988"/>
                <a:ext cx="504488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4F5E61-95DC-7A14-BFAE-CE7AD45A3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348" y="1074988"/>
                <a:ext cx="504488" cy="215444"/>
              </a:xfrm>
              <a:prstGeom prst="rect">
                <a:avLst/>
              </a:prstGeom>
              <a:blipFill>
                <a:blip r:embed="rId17"/>
                <a:stretch>
                  <a:fillRect l="-48780" t="-161111" r="-39024" b="-25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6C29D2-52E4-9530-DE09-A10E9ED2C259}"/>
              </a:ext>
            </a:extLst>
          </p:cNvPr>
          <p:cNvCxnSpPr>
            <a:cxnSpLocks/>
          </p:cNvCxnSpPr>
          <p:nvPr/>
        </p:nvCxnSpPr>
        <p:spPr>
          <a:xfrm flipH="1">
            <a:off x="5624095" y="2077122"/>
            <a:ext cx="663685" cy="666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2D6FAC-8D74-E337-E2F5-BF59B4E754E1}"/>
                  </a:ext>
                </a:extLst>
              </p:cNvPr>
              <p:cNvSpPr txBox="1"/>
              <p:nvPr/>
            </p:nvSpPr>
            <p:spPr bwMode="auto">
              <a:xfrm>
                <a:off x="5451328" y="2191423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2D6FAC-8D74-E337-E2F5-BF59B4E75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1328" y="2191423"/>
                <a:ext cx="515514" cy="307777"/>
              </a:xfrm>
              <a:prstGeom prst="rect">
                <a:avLst/>
              </a:prstGeom>
              <a:blipFill>
                <a:blip r:embed="rId18"/>
                <a:stretch>
                  <a:fillRect l="-46341" t="-100000" r="-34146" b="-17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E6E7FD-1451-F035-597D-F09F6F40C3D9}"/>
              </a:ext>
            </a:extLst>
          </p:cNvPr>
          <p:cNvCxnSpPr>
            <a:cxnSpLocks/>
          </p:cNvCxnSpPr>
          <p:nvPr/>
        </p:nvCxnSpPr>
        <p:spPr>
          <a:xfrm flipV="1">
            <a:off x="6298685" y="1290432"/>
            <a:ext cx="0" cy="786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8685BC-8A7D-DD33-1FF6-1A5188B443B4}"/>
                  </a:ext>
                </a:extLst>
              </p:cNvPr>
              <p:cNvSpPr txBox="1"/>
              <p:nvPr/>
            </p:nvSpPr>
            <p:spPr bwMode="auto">
              <a:xfrm>
                <a:off x="5471913" y="1538833"/>
                <a:ext cx="989857" cy="412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8685BC-8A7D-DD33-1FF6-1A5188B44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1913" y="1538833"/>
                <a:ext cx="989857" cy="412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E7BDE3-C057-718E-359E-CB9F22BF0B95}"/>
                  </a:ext>
                </a:extLst>
              </p:cNvPr>
              <p:cNvSpPr txBox="1"/>
              <p:nvPr/>
            </p:nvSpPr>
            <p:spPr bwMode="auto">
              <a:xfrm>
                <a:off x="539552" y="3879772"/>
                <a:ext cx="66558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的修正：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E7BDE3-C057-718E-359E-CB9F22BF0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3879772"/>
                <a:ext cx="6655826" cy="369332"/>
              </a:xfrm>
              <a:prstGeom prst="rect">
                <a:avLst/>
              </a:prstGeom>
              <a:blipFill>
                <a:blip r:embed="rId20"/>
                <a:stretch>
                  <a:fillRect l="-76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47A21444-30BF-DA3F-4375-9B8BF5D6D33C}"/>
                  </a:ext>
                </a:extLst>
              </p:cNvPr>
              <p:cNvSpPr txBox="1"/>
              <p:nvPr/>
            </p:nvSpPr>
            <p:spPr bwMode="auto">
              <a:xfrm>
                <a:off x="4561108" y="3648365"/>
                <a:ext cx="1900662" cy="7717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47A21444-30BF-DA3F-4375-9B8BF5D6D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1108" y="3648365"/>
                <a:ext cx="1900662" cy="771750"/>
              </a:xfrm>
              <a:prstGeom prst="rect">
                <a:avLst/>
              </a:prstGeom>
              <a:blipFill>
                <a:blip r:embed="rId21"/>
                <a:stretch>
                  <a:fillRect l="-15333" t="-55738" r="-10667" b="-5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32001D-8A48-EA4E-5F6B-3E156E987730}"/>
                  </a:ext>
                </a:extLst>
              </p:cNvPr>
              <p:cNvSpPr txBox="1"/>
              <p:nvPr/>
            </p:nvSpPr>
            <p:spPr bwMode="auto">
              <a:xfrm>
                <a:off x="539552" y="4509120"/>
                <a:ext cx="77048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把所有可能的修正加總起來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得到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完整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對本徵態的修正：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32001D-8A48-EA4E-5F6B-3E156E987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509120"/>
                <a:ext cx="7704856" cy="369332"/>
              </a:xfrm>
              <a:prstGeom prst="rect">
                <a:avLst/>
              </a:prstGeom>
              <a:blipFill>
                <a:blip r:embed="rId22"/>
                <a:stretch>
                  <a:fillRect l="-659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5DA28B50-FBF6-440A-A353-E7F60A3EE884}"/>
                  </a:ext>
                </a:extLst>
              </p:cNvPr>
              <p:cNvSpPr txBox="1"/>
              <p:nvPr/>
            </p:nvSpPr>
            <p:spPr bwMode="auto">
              <a:xfrm>
                <a:off x="569934" y="5011808"/>
                <a:ext cx="3350262" cy="76790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5DA28B50-FBF6-440A-A353-E7F60A3EE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934" y="5011808"/>
                <a:ext cx="3350262" cy="767903"/>
              </a:xfrm>
              <a:prstGeom prst="rect">
                <a:avLst/>
              </a:prstGeom>
              <a:blipFill>
                <a:blip r:embed="rId23"/>
                <a:stretch>
                  <a:fillRect l="-18868" t="-124194" r="-6038" b="-174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26BCAAE-4E43-29D3-A1D6-0FD594A53A07}"/>
              </a:ext>
            </a:extLst>
          </p:cNvPr>
          <p:cNvSpPr txBox="1"/>
          <p:nvPr/>
        </p:nvSpPr>
        <p:spPr bwMode="auto">
          <a:xfrm>
            <a:off x="2245065" y="6171763"/>
            <a:ext cx="722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分量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26CDF-2462-F321-05A2-B148E0A85870}"/>
              </a:ext>
            </a:extLst>
          </p:cNvPr>
          <p:cNvSpPr txBox="1"/>
          <p:nvPr/>
        </p:nvSpPr>
        <p:spPr bwMode="auto">
          <a:xfrm>
            <a:off x="3184588" y="6171763"/>
            <a:ext cx="1516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單位向量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A6BE61-BA71-2662-A204-60F02E72ADB2}"/>
              </a:ext>
            </a:extLst>
          </p:cNvPr>
          <p:cNvCxnSpPr>
            <a:stCxn id="8" idx="0"/>
          </p:cNvCxnSpPr>
          <p:nvPr/>
        </p:nvCxnSpPr>
        <p:spPr>
          <a:xfrm flipV="1">
            <a:off x="2606488" y="5703513"/>
            <a:ext cx="6686" cy="4682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9D870-7F1C-89CB-19BF-24D18B0A6DD7}"/>
              </a:ext>
            </a:extLst>
          </p:cNvPr>
          <p:cNvCxnSpPr>
            <a:cxnSpLocks/>
          </p:cNvCxnSpPr>
          <p:nvPr/>
        </p:nvCxnSpPr>
        <p:spPr>
          <a:xfrm flipV="1">
            <a:off x="3555964" y="5546661"/>
            <a:ext cx="0" cy="625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37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F18A59-6A66-32D6-E6C0-C37FBBE560BA}"/>
                  </a:ext>
                </a:extLst>
              </p:cNvPr>
              <p:cNvSpPr txBox="1"/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F18A59-6A66-32D6-E6C0-C37FBBE56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5214" y="6655704"/>
                <a:ext cx="515514" cy="307777"/>
              </a:xfrm>
              <a:prstGeom prst="rect">
                <a:avLst/>
              </a:prstGeom>
              <a:blipFill>
                <a:blip r:embed="rId3"/>
                <a:stretch>
                  <a:fillRect l="-45238" t="-104000" r="-33333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2241ED-F5E5-9D7D-AC44-9DE309698E5B}"/>
                  </a:ext>
                </a:extLst>
              </p:cNvPr>
              <p:cNvSpPr txBox="1"/>
              <p:nvPr/>
            </p:nvSpPr>
            <p:spPr bwMode="auto">
              <a:xfrm>
                <a:off x="666083" y="1465702"/>
                <a:ext cx="52020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如果將未微擾的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視為純粹的主要成分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2241ED-F5E5-9D7D-AC44-9DE309698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83" y="1465702"/>
                <a:ext cx="5202062" cy="369332"/>
              </a:xfrm>
              <a:prstGeom prst="rect">
                <a:avLst/>
              </a:prstGeom>
              <a:blipFill>
                <a:blip r:embed="rId4"/>
                <a:stretch>
                  <a:fillRect l="-97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3ED021-0FFD-86B1-BC82-4C2F10DD1A9C}"/>
                  </a:ext>
                </a:extLst>
              </p:cNvPr>
              <p:cNvSpPr txBox="1"/>
              <p:nvPr/>
            </p:nvSpPr>
            <p:spPr bwMode="auto">
              <a:xfrm>
                <a:off x="684338" y="2959296"/>
                <a:ext cx="6446922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接近的態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能量差較小，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較大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3ED021-0FFD-86B1-BC82-4C2F10DD1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38" y="2959296"/>
                <a:ext cx="6446922" cy="425181"/>
              </a:xfrm>
              <a:prstGeom prst="rect">
                <a:avLst/>
              </a:prstGeom>
              <a:blipFill>
                <a:blip r:embed="rId5"/>
                <a:stretch>
                  <a:fillRect l="-786" t="-80000" b="-14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F04DBD-610F-5D30-4DF2-ECE0BCE67A16}"/>
                  </a:ext>
                </a:extLst>
              </p:cNvPr>
              <p:cNvSpPr txBox="1"/>
              <p:nvPr/>
            </p:nvSpPr>
            <p:spPr bwMode="auto">
              <a:xfrm>
                <a:off x="666082" y="3774605"/>
                <a:ext cx="83647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矩陣元matrix element不為零的態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微擾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就會混雜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 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F04DBD-610F-5D30-4DF2-ECE0BCE67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82" y="3774605"/>
                <a:ext cx="8364733" cy="369332"/>
              </a:xfrm>
              <a:prstGeom prst="rect">
                <a:avLst/>
              </a:prstGeom>
              <a:blipFill>
                <a:blip r:embed="rId6"/>
                <a:stretch>
                  <a:fillRect l="-379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F06400-02EC-69D3-8925-801CD467019A}"/>
                  </a:ext>
                </a:extLst>
              </p:cNvPr>
              <p:cNvSpPr txBox="1"/>
              <p:nvPr/>
            </p:nvSpPr>
            <p:spPr bwMode="auto">
              <a:xfrm>
                <a:off x="684338" y="4175763"/>
                <a:ext cx="6446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投影於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方向分量不為零的態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，才有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F06400-02EC-69D3-8925-801CD4670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38" y="4175763"/>
                <a:ext cx="6446922" cy="369332"/>
              </a:xfrm>
              <a:prstGeom prst="rect">
                <a:avLst/>
              </a:prstGeom>
              <a:blipFill>
                <a:blip r:embed="rId7"/>
                <a:stretch>
                  <a:fillRect l="-982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51574195-6B43-8939-6E9F-9F7679420830}"/>
                  </a:ext>
                </a:extLst>
              </p:cNvPr>
              <p:cNvSpPr txBox="1"/>
              <p:nvPr/>
            </p:nvSpPr>
            <p:spPr bwMode="auto">
              <a:xfrm>
                <a:off x="671763" y="4670756"/>
                <a:ext cx="449562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51574195-6B43-8939-6E9F-9F7679420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763" y="4670756"/>
                <a:ext cx="4495621" cy="901914"/>
              </a:xfrm>
              <a:prstGeom prst="rect">
                <a:avLst/>
              </a:prstGeom>
              <a:blipFill>
                <a:blip r:embed="rId9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0A718D-2E72-1F64-71C7-A6A8CAA8F9F0}"/>
                  </a:ext>
                </a:extLst>
              </p:cNvPr>
              <p:cNvSpPr txBox="1"/>
              <p:nvPr/>
            </p:nvSpPr>
            <p:spPr bwMode="auto">
              <a:xfrm>
                <a:off x="721949" y="5698331"/>
                <a:ext cx="7474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波函數的重疊大，混雜也會較大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0A718D-2E72-1F64-71C7-A6A8CAA8F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949" y="5698331"/>
                <a:ext cx="7474950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4146C3B0-0EF6-AFF5-3898-B694CA9EF092}"/>
                  </a:ext>
                </a:extLst>
              </p:cNvPr>
              <p:cNvSpPr txBox="1"/>
              <p:nvPr/>
            </p:nvSpPr>
            <p:spPr bwMode="auto">
              <a:xfrm>
                <a:off x="697339" y="668783"/>
                <a:ext cx="4104456" cy="7496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4146C3B0-0EF6-AFF5-3898-B694CA9EF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339" y="668783"/>
                <a:ext cx="4104456" cy="749692"/>
              </a:xfrm>
              <a:prstGeom prst="rect">
                <a:avLst/>
              </a:prstGeom>
              <a:blipFill>
                <a:blip r:embed="rId11"/>
                <a:stretch>
                  <a:fillRect l="-3385" t="-56667" b="-5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When to Use an Electric Mixer and When to Use Your Hands - Escoffier">
            <a:extLst>
              <a:ext uri="{FF2B5EF4-FFF2-40B4-BE49-F238E27FC236}">
                <a16:creationId xmlns:a16="http://schemas.microsoft.com/office/drawing/2014/main" id="{40F0627F-91EA-3217-F181-EEB65C2DB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29831"/>
            <a:ext cx="2588626" cy="17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00C87E-79EA-BBBB-794A-1F6E7D02430E}"/>
                  </a:ext>
                </a:extLst>
              </p:cNvPr>
              <p:cNvSpPr txBox="1"/>
              <p:nvPr/>
            </p:nvSpPr>
            <p:spPr bwMode="auto">
              <a:xfrm>
                <a:off x="659185" y="1870508"/>
                <a:ext cx="55621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修正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稱為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微擾造成的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混合或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mixing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00C87E-79EA-BBBB-794A-1F6E7D024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185" y="1870508"/>
                <a:ext cx="5562102" cy="369332"/>
              </a:xfrm>
              <a:prstGeom prst="rect">
                <a:avLst/>
              </a:prstGeom>
              <a:blipFill>
                <a:blip r:embed="rId13"/>
                <a:stretch>
                  <a:fillRect l="-682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AF9612-E3AF-4B79-3D25-4DCBB69FAA85}"/>
                  </a:ext>
                </a:extLst>
              </p:cNvPr>
              <p:cNvSpPr txBox="1"/>
              <p:nvPr/>
            </p:nvSpPr>
            <p:spPr bwMode="auto">
              <a:xfrm>
                <a:off x="684338" y="2286263"/>
                <a:ext cx="55621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好似微擾在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了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的配料ingredient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AF9612-E3AF-4B79-3D25-4DCBB69FA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38" y="2286263"/>
                <a:ext cx="5562102" cy="369332"/>
              </a:xfrm>
              <a:prstGeom prst="rect">
                <a:avLst/>
              </a:prstGeom>
              <a:blipFill>
                <a:blip r:embed="rId14"/>
                <a:stretch>
                  <a:fillRect l="-909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034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E9A594C-37F7-3CDD-192C-50DBC7A62EFF}"/>
              </a:ext>
            </a:extLst>
          </p:cNvPr>
          <p:cNvSpPr txBox="1"/>
          <p:nvPr/>
        </p:nvSpPr>
        <p:spPr bwMode="auto">
          <a:xfrm>
            <a:off x="959419" y="5174852"/>
            <a:ext cx="7346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簡併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微擾計算必須對簡併態有前置處理，再放入一般微擾計算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/>
              <p:nvPr/>
            </p:nvSpPr>
            <p:spPr bwMode="auto">
              <a:xfrm>
                <a:off x="1007612" y="3744341"/>
                <a:ext cx="1945996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12" y="3744341"/>
                <a:ext cx="1945996" cy="767903"/>
              </a:xfrm>
              <a:prstGeom prst="rect">
                <a:avLst/>
              </a:prstGeom>
              <a:blipFill>
                <a:blip r:embed="rId2"/>
                <a:stretch>
                  <a:fillRect l="-13636" t="-54839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/>
              <p:nvPr/>
            </p:nvSpPr>
            <p:spPr bwMode="auto">
              <a:xfrm>
                <a:off x="959419" y="2663579"/>
                <a:ext cx="5032352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分母能量差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zh-TW" altLang="en-US" dirty="0"/>
                  <a:t>為零，</a:t>
                </a:r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19" y="2663579"/>
                <a:ext cx="5032352" cy="425181"/>
              </a:xfrm>
              <a:prstGeom prst="rect">
                <a:avLst/>
              </a:prstGeom>
              <a:blipFill>
                <a:blip r:embed="rId3"/>
                <a:stretch>
                  <a:fillRect l="-1008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/>
              <p:nvPr/>
            </p:nvSpPr>
            <p:spPr bwMode="auto">
              <a:xfrm>
                <a:off x="959419" y="3244334"/>
                <a:ext cx="59306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的修正</a:t>
                </a:r>
                <a:r>
                  <a:rPr lang="zh-TW" altLang="en-US" dirty="0"/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會是無限大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19" y="3244334"/>
                <a:ext cx="5930610" cy="369332"/>
              </a:xfrm>
              <a:prstGeom prst="rect">
                <a:avLst/>
              </a:prstGeom>
              <a:blipFill>
                <a:blip r:embed="rId4"/>
                <a:stretch>
                  <a:fillRect l="-534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94C91A3-A4E5-9547-711C-12D3158D6CF8}"/>
              </a:ext>
            </a:extLst>
          </p:cNvPr>
          <p:cNvSpPr txBox="1"/>
          <p:nvPr/>
        </p:nvSpPr>
        <p:spPr bwMode="auto">
          <a:xfrm>
            <a:off x="959419" y="4712464"/>
            <a:ext cx="7740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若有本徵值相等的多個簡併態，以一般微擾計算，彼此的混雜會是無限大！</a:t>
            </a:r>
            <a:endParaRPr lang="en-TW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/>
              <p:nvPr/>
            </p:nvSpPr>
            <p:spPr bwMode="auto">
              <a:xfrm>
                <a:off x="959419" y="2244728"/>
                <a:ext cx="593061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是能量相等的簡併態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 states</a:t>
                </a:r>
                <a:r>
                  <a:rPr lang="zh-TW" altLang="en-US" dirty="0"/>
                  <a:t>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19" y="2244728"/>
                <a:ext cx="5930610" cy="369332"/>
              </a:xfrm>
              <a:prstGeom prst="rect">
                <a:avLst/>
              </a:prstGeom>
              <a:blipFill>
                <a:blip r:embed="rId5"/>
                <a:stretch>
                  <a:fillRect l="-855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29593C-ECCF-CA09-D33A-DB4BBC6B18BF}"/>
                  </a:ext>
                </a:extLst>
              </p:cNvPr>
              <p:cNvSpPr txBox="1"/>
              <p:nvPr/>
            </p:nvSpPr>
            <p:spPr bwMode="auto">
              <a:xfrm>
                <a:off x="1007612" y="1000165"/>
                <a:ext cx="66558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第一階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的修正：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29593C-ECCF-CA09-D33A-DB4BBC6B1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12" y="1000165"/>
                <a:ext cx="6655826" cy="369332"/>
              </a:xfrm>
              <a:prstGeom prst="rect">
                <a:avLst/>
              </a:prstGeom>
              <a:blipFill>
                <a:blip r:embed="rId6"/>
                <a:stretch>
                  <a:fillRect l="-762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54080C16-6E9E-D0E2-F114-961B2468473D}"/>
                  </a:ext>
                </a:extLst>
              </p:cNvPr>
              <p:cNvSpPr txBox="1"/>
              <p:nvPr/>
            </p:nvSpPr>
            <p:spPr bwMode="auto">
              <a:xfrm>
                <a:off x="3696745" y="1449837"/>
                <a:ext cx="1900662" cy="7717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54080C16-6E9E-D0E2-F114-961B24684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6745" y="1449837"/>
                <a:ext cx="1900662" cy="771750"/>
              </a:xfrm>
              <a:prstGeom prst="rect">
                <a:avLst/>
              </a:prstGeom>
              <a:blipFill>
                <a:blip r:embed="rId7"/>
                <a:stretch>
                  <a:fillRect l="-14570" t="-55738" r="-10596" b="-5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8B39D1D-9D48-2555-4823-72775D13553C}"/>
              </a:ext>
            </a:extLst>
          </p:cNvPr>
          <p:cNvSpPr txBox="1"/>
          <p:nvPr/>
        </p:nvSpPr>
        <p:spPr bwMode="auto">
          <a:xfrm>
            <a:off x="967616" y="1647219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這個結果有時會出問題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534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058A0F-64A6-29C3-B092-4488F42CB4A7}"/>
                  </a:ext>
                </a:extLst>
              </p:cNvPr>
              <p:cNvSpPr txBox="1"/>
              <p:nvPr/>
            </p:nvSpPr>
            <p:spPr bwMode="auto">
              <a:xfrm>
                <a:off x="430492" y="1922238"/>
                <a:ext cx="6165882" cy="4585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058A0F-64A6-29C3-B092-4488F42CB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492" y="1922238"/>
                <a:ext cx="6165882" cy="458523"/>
              </a:xfrm>
              <a:prstGeom prst="rect">
                <a:avLst/>
              </a:prstGeom>
              <a:blipFill>
                <a:blip r:embed="rId4"/>
                <a:stretch>
                  <a:fillRect l="-3704" t="-75676" r="-2263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F21D217-EF16-2041-BD4D-D6BDCB184BAA}"/>
                  </a:ext>
                </a:extLst>
              </p:cNvPr>
              <p:cNvSpPr txBox="1"/>
              <p:nvPr/>
            </p:nvSpPr>
            <p:spPr bwMode="auto">
              <a:xfrm>
                <a:off x="430492" y="2456546"/>
                <a:ext cx="3816424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F21D217-EF16-2041-BD4D-D6BDCB184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492" y="2456546"/>
                <a:ext cx="3816424" cy="404983"/>
              </a:xfrm>
              <a:prstGeom prst="rect">
                <a:avLst/>
              </a:prstGeom>
              <a:blipFill>
                <a:blip r:embed="rId5"/>
                <a:stretch>
                  <a:fillRect l="-1993" t="-93939" r="-5648" b="-1484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83217-6B5B-1C94-F849-6489957FE3EB}"/>
                  </a:ext>
                </a:extLst>
              </p:cNvPr>
              <p:cNvSpPr txBox="1"/>
              <p:nvPr/>
            </p:nvSpPr>
            <p:spPr bwMode="auto">
              <a:xfrm>
                <a:off x="767457" y="3425178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83217-6B5B-1C94-F849-6489957FE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57" y="3425178"/>
                <a:ext cx="2160240" cy="369332"/>
              </a:xfrm>
              <a:prstGeom prst="rect">
                <a:avLst/>
              </a:prstGeom>
              <a:blipFill>
                <a:blip r:embed="rId6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E05AF2-AB8B-4C9A-AAF5-EBE982264623}"/>
                  </a:ext>
                </a:extLst>
              </p:cNvPr>
              <p:cNvSpPr txBox="1"/>
              <p:nvPr/>
            </p:nvSpPr>
            <p:spPr bwMode="auto">
              <a:xfrm>
                <a:off x="767458" y="2950475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零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=4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E05AF2-AB8B-4C9A-AAF5-EBE982264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58" y="2950475"/>
                <a:ext cx="2160240" cy="369332"/>
              </a:xfrm>
              <a:prstGeom prst="rect">
                <a:avLst/>
              </a:prstGeom>
              <a:blipFill>
                <a:blip r:embed="rId7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4488F8-E8D6-FF5F-4FA6-E218406143B9}"/>
                  </a:ext>
                </a:extLst>
              </p:cNvPr>
              <p:cNvSpPr txBox="1"/>
              <p:nvPr/>
            </p:nvSpPr>
            <p:spPr bwMode="auto">
              <a:xfrm>
                <a:off x="795880" y="3880138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二個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4488F8-E8D6-FF5F-4FA6-E21840614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880" y="3880138"/>
                <a:ext cx="2160240" cy="369332"/>
              </a:xfrm>
              <a:prstGeom prst="rect">
                <a:avLst/>
              </a:prstGeom>
              <a:blipFill>
                <a:blip r:embed="rId8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D55F8-C187-46E1-4275-07EEFC05EA84}"/>
              </a:ext>
            </a:extLst>
          </p:cNvPr>
          <p:cNvCxnSpPr>
            <a:endCxn id="9" idx="0"/>
          </p:cNvCxnSpPr>
          <p:nvPr/>
        </p:nvCxnSpPr>
        <p:spPr>
          <a:xfrm flipV="1">
            <a:off x="1251002" y="3880138"/>
            <a:ext cx="624998" cy="456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F1AF91-5418-219B-3C05-D9206E27BF53}"/>
                  </a:ext>
                </a:extLst>
              </p:cNvPr>
              <p:cNvSpPr txBox="1"/>
              <p:nvPr/>
            </p:nvSpPr>
            <p:spPr bwMode="auto">
              <a:xfrm>
                <a:off x="771865" y="4297865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三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=−2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F1AF91-5418-219B-3C05-D9206E27B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865" y="4297865"/>
                <a:ext cx="2160240" cy="369332"/>
              </a:xfrm>
              <a:prstGeom prst="rect">
                <a:avLst/>
              </a:prstGeom>
              <a:blipFill>
                <a:blip r:embed="rId9"/>
                <a:stretch>
                  <a:fillRect l="-23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2C63F5-5D4B-AAF9-FCB4-7A615535E8E8}"/>
              </a:ext>
            </a:extLst>
          </p:cNvPr>
          <p:cNvCxnSpPr/>
          <p:nvPr/>
        </p:nvCxnSpPr>
        <p:spPr>
          <a:xfrm flipV="1">
            <a:off x="1323010" y="4297865"/>
            <a:ext cx="624998" cy="456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9E9BB4-ADB7-E571-7276-ED91E2DCF084}"/>
                  </a:ext>
                </a:extLst>
              </p:cNvPr>
              <p:cNvSpPr txBox="1"/>
              <p:nvPr/>
            </p:nvSpPr>
            <p:spPr bwMode="auto">
              <a:xfrm>
                <a:off x="3400479" y="2911942"/>
                <a:ext cx="3924436" cy="4019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9E9BB4-ADB7-E571-7276-ED91E2DCF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0479" y="2911942"/>
                <a:ext cx="3924436" cy="401970"/>
              </a:xfrm>
              <a:prstGeom prst="rect">
                <a:avLst/>
              </a:prstGeom>
              <a:blipFill>
                <a:blip r:embed="rId10"/>
                <a:stretch>
                  <a:fillRect l="-6452" t="-93939" b="-1515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158C21-4B1B-4762-7F94-1FF2BA171800}"/>
                  </a:ext>
                </a:extLst>
              </p:cNvPr>
              <p:cNvSpPr txBox="1"/>
              <p:nvPr/>
            </p:nvSpPr>
            <p:spPr bwMode="auto">
              <a:xfrm>
                <a:off x="3419872" y="3364325"/>
                <a:ext cx="5156624" cy="68608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=6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158C21-4B1B-4762-7F94-1FF2BA171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3364325"/>
                <a:ext cx="5156624" cy="686085"/>
              </a:xfrm>
              <a:prstGeom prst="rect">
                <a:avLst/>
              </a:prstGeom>
              <a:blipFill>
                <a:blip r:embed="rId11"/>
                <a:stretch>
                  <a:fillRect l="-4423" t="-58182" r="-2703" b="-4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2">
                <a:extLst>
                  <a:ext uri="{FF2B5EF4-FFF2-40B4-BE49-F238E27FC236}">
                    <a16:creationId xmlns:a16="http://schemas.microsoft.com/office/drawing/2014/main" id="{4C401FB8-DDDD-BDDE-7B03-F00174A56BAF}"/>
                  </a:ext>
                </a:extLst>
              </p:cNvPr>
              <p:cNvSpPr/>
              <p:nvPr/>
            </p:nvSpPr>
            <p:spPr>
              <a:xfrm>
                <a:off x="6300192" y="883968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2">
                <a:extLst>
                  <a:ext uri="{FF2B5EF4-FFF2-40B4-BE49-F238E27FC236}">
                    <a16:creationId xmlns:a16="http://schemas.microsoft.com/office/drawing/2014/main" id="{4C401FB8-DDDD-BDDE-7B03-F00174A56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883968"/>
                <a:ext cx="2627835" cy="401970"/>
              </a:xfrm>
              <a:prstGeom prst="rect">
                <a:avLst/>
              </a:prstGeom>
              <a:blipFill>
                <a:blip r:embed="rId12"/>
                <a:stretch>
                  <a:fillRect l="-1435" t="-90909" r="-7177" b="-15151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A6503D84-F2CD-2DB1-6EF7-C0BCB48FA71D}"/>
                  </a:ext>
                </a:extLst>
              </p:cNvPr>
              <p:cNvSpPr/>
              <p:nvPr/>
            </p:nvSpPr>
            <p:spPr>
              <a:xfrm>
                <a:off x="6300192" y="424387"/>
                <a:ext cx="2130968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A6503D84-F2CD-2DB1-6EF7-C0BCB48FA7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24387"/>
                <a:ext cx="2130968" cy="372410"/>
              </a:xfrm>
              <a:prstGeom prst="rect">
                <a:avLst/>
              </a:prstGeom>
              <a:blipFill>
                <a:blip r:embed="rId13"/>
                <a:stretch>
                  <a:fillRect l="-6509" t="-110000" r="-9467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497AB8-8B18-BDC9-88FE-8F277AA9E801}"/>
              </a:ext>
            </a:extLst>
          </p:cNvPr>
          <p:cNvSpPr txBox="1"/>
          <p:nvPr/>
        </p:nvSpPr>
        <p:spPr bwMode="auto">
          <a:xfrm>
            <a:off x="430492" y="584105"/>
            <a:ext cx="5374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 Anharmonic 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基態的一階修正：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/>
              <p:nvPr/>
            </p:nvSpPr>
            <p:spPr bwMode="auto">
              <a:xfrm>
                <a:off x="2597027" y="4314577"/>
                <a:ext cx="341513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7027" y="4314577"/>
                <a:ext cx="3415133" cy="693780"/>
              </a:xfrm>
              <a:prstGeom prst="rect">
                <a:avLst/>
              </a:prstGeom>
              <a:blipFill>
                <a:blip r:embed="rId14"/>
                <a:stretch>
                  <a:fillRect l="-4444" t="-30357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/>
              <p:nvPr/>
            </p:nvSpPr>
            <p:spPr bwMode="auto">
              <a:xfrm>
                <a:off x="6242217" y="4314577"/>
                <a:ext cx="218894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2217" y="4314577"/>
                <a:ext cx="2188943" cy="693780"/>
              </a:xfrm>
              <a:prstGeom prst="rect">
                <a:avLst/>
              </a:prstGeom>
              <a:blipFill>
                <a:blip r:embed="rId15"/>
                <a:stretch>
                  <a:fillRect l="-11561" t="-30357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/>
              <p:nvPr/>
            </p:nvSpPr>
            <p:spPr bwMode="auto">
              <a:xfrm>
                <a:off x="466654" y="5504963"/>
                <a:ext cx="4719840" cy="6759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654" y="5504963"/>
                <a:ext cx="4719840" cy="675954"/>
              </a:xfrm>
              <a:prstGeom prst="rect">
                <a:avLst/>
              </a:prstGeom>
              <a:blipFill>
                <a:blip r:embed="rId16"/>
                <a:stretch>
                  <a:fillRect l="-5362" t="-31481" r="-3753" b="-7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FC9281B1-6745-BBAC-58C7-01626C0B01EB}"/>
                  </a:ext>
                </a:extLst>
              </p:cNvPr>
              <p:cNvSpPr txBox="1"/>
              <p:nvPr/>
            </p:nvSpPr>
            <p:spPr bwMode="auto">
              <a:xfrm>
                <a:off x="430670" y="1000775"/>
                <a:ext cx="3565266" cy="76815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FC9281B1-6745-BBAC-58C7-01626C0B0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670" y="1000775"/>
                <a:ext cx="3565266" cy="768159"/>
              </a:xfrm>
              <a:prstGeom prst="rect">
                <a:avLst/>
              </a:prstGeom>
              <a:blipFill>
                <a:blip r:embed="rId17"/>
                <a:stretch>
                  <a:fillRect l="-6406" t="-117742" r="-3915" b="-167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623094-9FA6-914F-32ED-D98DE5B06751}"/>
                  </a:ext>
                </a:extLst>
              </p:cNvPr>
              <p:cNvSpPr txBox="1"/>
              <p:nvPr/>
            </p:nvSpPr>
            <p:spPr bwMode="auto">
              <a:xfrm>
                <a:off x="5186494" y="5506468"/>
                <a:ext cx="2600918" cy="6759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623094-9FA6-914F-32ED-D98DE5B06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6494" y="5506468"/>
                <a:ext cx="2600918" cy="675954"/>
              </a:xfrm>
              <a:prstGeom prst="rect">
                <a:avLst/>
              </a:prstGeom>
              <a:blipFill>
                <a:blip r:embed="rId18"/>
                <a:stretch>
                  <a:fillRect l="-2439" t="-31481" r="-8780" b="-7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76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2" grpId="0"/>
      <p:bldP spid="15" grpId="0" animBg="1"/>
      <p:bldP spid="16" grpId="0" animBg="1"/>
      <p:bldP spid="17" grpId="0" animBg="1"/>
      <p:bldP spid="18" grpId="0" animBg="1"/>
      <p:bldP spid="14" grpId="0" animBg="1"/>
      <p:bldP spid="20" grpId="0" animBg="1"/>
      <p:bldP spid="21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AAD459-727F-66EE-38B0-B7436E4A8439}"/>
                  </a:ext>
                </a:extLst>
              </p:cNvPr>
              <p:cNvSpPr txBox="1"/>
              <p:nvPr/>
            </p:nvSpPr>
            <p:spPr bwMode="auto">
              <a:xfrm>
                <a:off x="900723" y="2460215"/>
                <a:ext cx="7821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現在收集到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第二階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：左手邊還是只有一項，右手邊有三項 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AAD459-727F-66EE-38B0-B7436E4A8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723" y="2460215"/>
                <a:ext cx="7821154" cy="369332"/>
              </a:xfrm>
              <a:prstGeom prst="rect">
                <a:avLst/>
              </a:prstGeom>
              <a:blipFill>
                <a:blip r:embed="rId2"/>
                <a:stretch>
                  <a:fillRect l="-8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1E3BE5CF-F4ED-A3B5-7F72-8153DC5EF37D}"/>
                  </a:ext>
                </a:extLst>
              </p:cNvPr>
              <p:cNvSpPr txBox="1"/>
              <p:nvPr/>
            </p:nvSpPr>
            <p:spPr bwMode="auto">
              <a:xfrm>
                <a:off x="915295" y="1230354"/>
                <a:ext cx="462953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1E3BE5CF-F4ED-A3B5-7F72-8153DC5EF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5295" y="1230354"/>
                <a:ext cx="4629531" cy="572144"/>
              </a:xfrm>
              <a:prstGeom prst="rect">
                <a:avLst/>
              </a:prstGeom>
              <a:blipFill>
                <a:blip r:embed="rId3"/>
                <a:stretch>
                  <a:fillRect t="-172340" r="-2192" b="-2510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421789CF-58C3-1EA9-8CDE-11E414056C90}"/>
                  </a:ext>
                </a:extLst>
              </p:cNvPr>
              <p:cNvSpPr txBox="1"/>
              <p:nvPr/>
            </p:nvSpPr>
            <p:spPr bwMode="auto">
              <a:xfrm>
                <a:off x="936313" y="1868703"/>
                <a:ext cx="686177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421789CF-58C3-1EA9-8CDE-11E414056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313" y="1868703"/>
                <a:ext cx="6861779" cy="572144"/>
              </a:xfrm>
              <a:prstGeom prst="rect">
                <a:avLst/>
              </a:prstGeom>
              <a:blipFill>
                <a:blip r:embed="rId4"/>
                <a:stretch>
                  <a:fillRect t="-182222" r="-185" b="-2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16507873-7010-A504-242F-62D36185C18F}"/>
                  </a:ext>
                </a:extLst>
              </p:cNvPr>
              <p:cNvSpPr txBox="1"/>
              <p:nvPr/>
            </p:nvSpPr>
            <p:spPr bwMode="auto">
              <a:xfrm>
                <a:off x="903888" y="2897524"/>
                <a:ext cx="6840760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16507873-7010-A504-242F-62D36185C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888" y="2897524"/>
                <a:ext cx="6840760" cy="572144"/>
              </a:xfrm>
              <a:prstGeom prst="rect">
                <a:avLst/>
              </a:prstGeom>
              <a:blipFill>
                <a:blip r:embed="rId5"/>
                <a:stretch>
                  <a:fillRect t="-178261" r="-7236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BDED597-723E-FA08-29C8-0E7778A8C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35" y="3893105"/>
            <a:ext cx="6223345" cy="29648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A1D118-9477-2C71-C2AB-E9069635DDA8}"/>
              </a:ext>
            </a:extLst>
          </p:cNvPr>
          <p:cNvSpPr txBox="1"/>
          <p:nvPr/>
        </p:nvSpPr>
        <p:spPr bwMode="auto">
          <a:xfrm>
            <a:off x="923458" y="3545498"/>
            <a:ext cx="6611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事實上更高階的展開，方程式都有非常類似的架構，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2FB7E0-B4BE-4302-D7CC-2F6A28F42888}"/>
              </a:ext>
            </a:extLst>
          </p:cNvPr>
          <p:cNvSpPr/>
          <p:nvPr/>
        </p:nvSpPr>
        <p:spPr>
          <a:xfrm>
            <a:off x="2566003" y="2821431"/>
            <a:ext cx="792088" cy="7958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42BF18-03C7-FE78-FB25-C67057BDAF1D}"/>
              </a:ext>
            </a:extLst>
          </p:cNvPr>
          <p:cNvSpPr/>
          <p:nvPr/>
        </p:nvSpPr>
        <p:spPr>
          <a:xfrm>
            <a:off x="3436918" y="2821431"/>
            <a:ext cx="792088" cy="7958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3937C1-4804-B738-8DFA-45B0EDEBEAC6}"/>
                  </a:ext>
                </a:extLst>
              </p:cNvPr>
              <p:cNvSpPr txBox="1"/>
              <p:nvPr/>
            </p:nvSpPr>
            <p:spPr bwMode="auto">
              <a:xfrm>
                <a:off x="869596" y="178229"/>
                <a:ext cx="800230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633937C1-4804-B738-8DFA-45B0EDEBE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596" y="178229"/>
                <a:ext cx="8002309" cy="572144"/>
              </a:xfrm>
              <a:prstGeom prst="rect">
                <a:avLst/>
              </a:prstGeom>
              <a:blipFill>
                <a:blip r:embed="rId7"/>
                <a:stretch>
                  <a:fillRect t="-172340" r="-317" b="-2531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70294C-3DAD-ABAB-83AC-0F8DDA23775A}"/>
                  </a:ext>
                </a:extLst>
              </p:cNvPr>
              <p:cNvSpPr txBox="1"/>
              <p:nvPr/>
            </p:nvSpPr>
            <p:spPr bwMode="auto">
              <a:xfrm>
                <a:off x="868935" y="737196"/>
                <a:ext cx="7077787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把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err="1"/>
                  <a:t>移到右邊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dirty="0" err="1"/>
                  <a:t>移到左邊，對更高階微擾運算更加方便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70294C-3DAD-ABAB-83AC-0F8DDA237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935" y="737196"/>
                <a:ext cx="7077787" cy="425181"/>
              </a:xfrm>
              <a:prstGeom prst="rect">
                <a:avLst/>
              </a:prstGeom>
              <a:blipFill>
                <a:blip r:embed="rId8"/>
                <a:stretch>
                  <a:fillRect l="-717" b="-205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86346C4-89DE-AC33-D964-C899CFA851CD}"/>
              </a:ext>
            </a:extLst>
          </p:cNvPr>
          <p:cNvSpPr txBox="1"/>
          <p:nvPr/>
        </p:nvSpPr>
        <p:spPr bwMode="auto">
          <a:xfrm>
            <a:off x="7542763" y="1352012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742CF1-F392-5A64-96C3-A9DF6372023D}"/>
                  </a:ext>
                </a:extLst>
              </p:cNvPr>
              <p:cNvSpPr txBox="1"/>
              <p:nvPr/>
            </p:nvSpPr>
            <p:spPr bwMode="auto">
              <a:xfrm>
                <a:off x="745097" y="1263332"/>
                <a:ext cx="75673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如同第一階，取此式與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的內積，左手邊如同第一階，依舊又為零：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742CF1-F392-5A64-96C3-A9DF63720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097" y="1263332"/>
                <a:ext cx="7567341" cy="369332"/>
              </a:xfrm>
              <a:prstGeom prst="rect">
                <a:avLst/>
              </a:prstGeom>
              <a:blipFill>
                <a:blip r:embed="rId2"/>
                <a:stretch>
                  <a:fillRect l="-67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B7E28DF-60AD-1E65-D926-C5A1DFC83512}"/>
                  </a:ext>
                </a:extLst>
              </p:cNvPr>
              <p:cNvSpPr txBox="1"/>
              <p:nvPr/>
            </p:nvSpPr>
            <p:spPr bwMode="auto">
              <a:xfrm>
                <a:off x="699065" y="1730897"/>
                <a:ext cx="508161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4B7E28DF-60AD-1E65-D926-C5A1DFC83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65" y="1730897"/>
                <a:ext cx="5081611" cy="5721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1BF91-6E5E-6304-6CDD-1EF11C05709D}"/>
                  </a:ext>
                </a:extLst>
              </p:cNvPr>
              <p:cNvSpPr txBox="1"/>
              <p:nvPr/>
            </p:nvSpPr>
            <p:spPr bwMode="auto">
              <a:xfrm>
                <a:off x="6571775" y="1777553"/>
                <a:ext cx="1672633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1BF91-6E5E-6304-6CDD-1EF11C057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1775" y="1777553"/>
                <a:ext cx="1672633" cy="572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D4304FE-7AFA-7E4F-285E-38B45401CCD8}"/>
                  </a:ext>
                </a:extLst>
              </p:cNvPr>
              <p:cNvSpPr txBox="1"/>
              <p:nvPr/>
            </p:nvSpPr>
            <p:spPr bwMode="auto">
              <a:xfrm>
                <a:off x="762939" y="3250020"/>
                <a:ext cx="2290542" cy="5721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D4304FE-7AFA-7E4F-285E-38B45401C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939" y="3250020"/>
                <a:ext cx="2290542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3ECCC-6E4C-C49D-A6E9-CD10ED01D49E}"/>
                  </a:ext>
                </a:extLst>
              </p:cNvPr>
              <p:cNvSpPr txBox="1"/>
              <p:nvPr/>
            </p:nvSpPr>
            <p:spPr bwMode="auto">
              <a:xfrm>
                <a:off x="6732239" y="652039"/>
                <a:ext cx="2088233" cy="44198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3ECCC-6E4C-C49D-A6E9-CD10ED01D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39" y="652039"/>
                <a:ext cx="2088233" cy="441980"/>
              </a:xfrm>
              <a:prstGeom prst="rect">
                <a:avLst/>
              </a:prstGeom>
              <a:blipFill>
                <a:blip r:embed="rId6"/>
                <a:stretch>
                  <a:fillRect l="-19277" t="-131429" b="-2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4DB146-72DD-390F-3D39-1160A8A9EEC7}"/>
                  </a:ext>
                </a:extLst>
              </p:cNvPr>
              <p:cNvSpPr txBox="1"/>
              <p:nvPr/>
            </p:nvSpPr>
            <p:spPr bwMode="auto">
              <a:xfrm>
                <a:off x="699065" y="2340987"/>
                <a:ext cx="7744744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已安排所有修正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都與被修正的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正交，因此第二項為零！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4DB146-72DD-390F-3D39-1160A8A9E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65" y="2340987"/>
                <a:ext cx="7744744" cy="572144"/>
              </a:xfrm>
              <a:prstGeom prst="rect">
                <a:avLst/>
              </a:prstGeom>
              <a:blipFill>
                <a:blip r:embed="rId7"/>
                <a:stretch>
                  <a:fillRect l="-820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10A59ECE-A3E7-9F6A-4490-8FEF2BE991C7}"/>
                  </a:ext>
                </a:extLst>
              </p:cNvPr>
              <p:cNvSpPr txBox="1"/>
              <p:nvPr/>
            </p:nvSpPr>
            <p:spPr bwMode="auto">
              <a:xfrm>
                <a:off x="5867138" y="3697371"/>
                <a:ext cx="3134653" cy="79592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10A59ECE-A3E7-9F6A-4490-8FEF2BE99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138" y="3697371"/>
                <a:ext cx="3134653" cy="795924"/>
              </a:xfrm>
              <a:prstGeom prst="rect">
                <a:avLst/>
              </a:prstGeom>
              <a:blipFill>
                <a:blip r:embed="rId8"/>
                <a:stretch>
                  <a:fillRect l="-18952" t="-119048" r="-5242" b="-1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BB31D-318F-8B6F-8216-DF1AE4DAA2F6}"/>
                  </a:ext>
                </a:extLst>
              </p:cNvPr>
              <p:cNvSpPr txBox="1"/>
              <p:nvPr/>
            </p:nvSpPr>
            <p:spPr bwMode="auto">
              <a:xfrm>
                <a:off x="785527" y="3802880"/>
                <a:ext cx="5314953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從第一階微擾計算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，已經解出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：代入即可！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BB31D-318F-8B6F-8216-DF1AE4DAA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527" y="3802880"/>
                <a:ext cx="5314953" cy="572144"/>
              </a:xfrm>
              <a:prstGeom prst="rect">
                <a:avLst/>
              </a:prstGeom>
              <a:blipFill>
                <a:blip r:embed="rId9"/>
                <a:stretch>
                  <a:fillRect l="-952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C0F4DAC3-F38A-87D1-520A-5B97C35C9E28}"/>
                  </a:ext>
                </a:extLst>
              </p:cNvPr>
              <p:cNvSpPr txBox="1"/>
              <p:nvPr/>
            </p:nvSpPr>
            <p:spPr bwMode="auto">
              <a:xfrm>
                <a:off x="779983" y="4580739"/>
                <a:ext cx="6666793" cy="79592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C0F4DAC3-F38A-87D1-520A-5B97C35C9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983" y="4580739"/>
                <a:ext cx="6666793" cy="795924"/>
              </a:xfrm>
              <a:prstGeom prst="rect">
                <a:avLst/>
              </a:prstGeom>
              <a:blipFill>
                <a:blip r:embed="rId10"/>
                <a:stretch>
                  <a:fillRect t="-112500" r="-1901" b="-16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62915D6-744A-1A4F-856C-4441A7974267}"/>
                  </a:ext>
                </a:extLst>
              </p:cNvPr>
              <p:cNvSpPr txBox="1"/>
              <p:nvPr/>
            </p:nvSpPr>
            <p:spPr bwMode="auto">
              <a:xfrm>
                <a:off x="765552" y="5594668"/>
                <a:ext cx="5806222" cy="7952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62915D6-744A-1A4F-856C-4441A7974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552" y="5594668"/>
                <a:ext cx="5806222" cy="795282"/>
              </a:xfrm>
              <a:prstGeom prst="rect">
                <a:avLst/>
              </a:prstGeom>
              <a:blipFill>
                <a:blip r:embed="rId11"/>
                <a:stretch>
                  <a:fillRect l="-3275" t="-114063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D6A50BFF-4397-948E-05BE-02C748D4D289}"/>
                  </a:ext>
                </a:extLst>
              </p:cNvPr>
              <p:cNvSpPr txBox="1"/>
              <p:nvPr/>
            </p:nvSpPr>
            <p:spPr bwMode="auto">
              <a:xfrm>
                <a:off x="719709" y="608758"/>
                <a:ext cx="5852065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D6A50BFF-4397-948E-05BE-02C748D4D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709" y="608758"/>
                <a:ext cx="5852065" cy="572144"/>
              </a:xfrm>
              <a:prstGeom prst="rect">
                <a:avLst/>
              </a:prstGeom>
              <a:blipFill>
                <a:blip r:embed="rId12"/>
                <a:stretch>
                  <a:fillRect l="-6277" t="-178261" r="-12121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4951EE-1041-F54A-7F28-E899EB085D4D}"/>
              </a:ext>
            </a:extLst>
          </p:cNvPr>
          <p:cNvCxnSpPr>
            <a:stCxn id="5" idx="2"/>
          </p:cNvCxnSpPr>
          <p:nvPr/>
        </p:nvCxnSpPr>
        <p:spPr>
          <a:xfrm flipV="1">
            <a:off x="3239871" y="1632664"/>
            <a:ext cx="540041" cy="670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0BAA76-F575-FC00-B2B4-EFC0D18B88AC}"/>
              </a:ext>
            </a:extLst>
          </p:cNvPr>
          <p:cNvSpPr txBox="1"/>
          <p:nvPr/>
        </p:nvSpPr>
        <p:spPr bwMode="auto">
          <a:xfrm>
            <a:off x="714871" y="2823458"/>
            <a:ext cx="1980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可以得到：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9FA4B-AC7B-B404-070F-033A46312AC4}"/>
              </a:ext>
            </a:extLst>
          </p:cNvPr>
          <p:cNvSpPr txBox="1"/>
          <p:nvPr/>
        </p:nvSpPr>
        <p:spPr bwMode="auto">
          <a:xfrm>
            <a:off x="6813418" y="13048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6" grpId="0"/>
      <p:bldP spid="17" grpId="0" animBg="1"/>
      <p:bldP spid="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3B3D6-9CF4-56D8-007C-6322A5008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8" r="42610" b="33415"/>
          <a:stretch/>
        </p:blipFill>
        <p:spPr>
          <a:xfrm>
            <a:off x="827584" y="1111130"/>
            <a:ext cx="3600400" cy="1903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F8F29-7FCC-1148-AD00-F9CA3790D80F}"/>
              </a:ext>
            </a:extLst>
          </p:cNvPr>
          <p:cNvSpPr txBox="1"/>
          <p:nvPr/>
        </p:nvSpPr>
        <p:spPr bwMode="auto">
          <a:xfrm>
            <a:off x="1115616" y="497902"/>
            <a:ext cx="632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微擾論最典型的用途就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是描述氫原子簡併能階的細微分裂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132AC-F545-C3F0-1852-0768FE9547C1}"/>
              </a:ext>
            </a:extLst>
          </p:cNvPr>
          <p:cNvSpPr txBox="1"/>
          <p:nvPr/>
        </p:nvSpPr>
        <p:spPr bwMode="auto">
          <a:xfrm>
            <a:off x="1115616" y="4026766"/>
            <a:ext cx="7524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運動的電子會感受到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原子核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庫倫電場因相對論效應產生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磁場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D4CB841C-596B-22AD-E046-EA36937110E5}"/>
                  </a:ext>
                </a:extLst>
              </p:cNvPr>
              <p:cNvSpPr txBox="1"/>
              <p:nvPr/>
            </p:nvSpPr>
            <p:spPr bwMode="auto">
              <a:xfrm>
                <a:off x="6300192" y="3255294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D4CB841C-596B-22AD-E046-EA3693711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192" y="3255294"/>
                <a:ext cx="2104672" cy="69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8D962D6-BB49-5070-373C-E4B47ADBDFF6}"/>
                  </a:ext>
                </a:extLst>
              </p:cNvPr>
              <p:cNvSpPr txBox="1"/>
              <p:nvPr/>
            </p:nvSpPr>
            <p:spPr bwMode="auto">
              <a:xfrm>
                <a:off x="6660232" y="5032909"/>
                <a:ext cx="1270450" cy="4047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8D962D6-BB49-5070-373C-E4B47ADBD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232" y="5032909"/>
                <a:ext cx="1270450" cy="404791"/>
              </a:xfrm>
              <a:prstGeom prst="rect">
                <a:avLst/>
              </a:prstGeom>
              <a:blipFill>
                <a:blip r:embed="rId4"/>
                <a:stretch>
                  <a:fillRect t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E7B2DE1-8039-14B8-67D2-592F35FFC7C4}"/>
              </a:ext>
            </a:extLst>
          </p:cNvPr>
          <p:cNvSpPr txBox="1"/>
          <p:nvPr/>
        </p:nvSpPr>
        <p:spPr bwMode="auto">
          <a:xfrm>
            <a:off x="1115616" y="5040004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於是能量要加上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微擾項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稱為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Spin-Orbit Coupling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DF611-94C6-125D-8AD4-1BA3AD298049}"/>
              </a:ext>
            </a:extLst>
          </p:cNvPr>
          <p:cNvSpPr txBox="1"/>
          <p:nvPr/>
        </p:nvSpPr>
        <p:spPr bwMode="auto">
          <a:xfrm>
            <a:off x="1115616" y="4524024"/>
            <a:ext cx="7076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電子自旋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的磁偶極矩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會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感受到此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磁場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的磁力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60755-7BB3-422E-A5D9-7E2676D71960}"/>
              </a:ext>
            </a:extLst>
          </p:cNvPr>
          <p:cNvSpPr txBox="1"/>
          <p:nvPr/>
        </p:nvSpPr>
        <p:spPr bwMode="auto">
          <a:xfrm>
            <a:off x="1115616" y="5526610"/>
            <a:ext cx="7812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原來簡併的能階，精細的測量會發現細微的分裂：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精細結構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Fine Structure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F8573-76EA-5927-ED9D-254E532CFDBE}"/>
                  </a:ext>
                </a:extLst>
              </p:cNvPr>
              <p:cNvSpPr txBox="1"/>
              <p:nvPr/>
            </p:nvSpPr>
            <p:spPr bwMode="auto">
              <a:xfrm>
                <a:off x="827584" y="1622563"/>
                <a:ext cx="190821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F8573-76EA-5927-ED9D-254E532CF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622563"/>
                <a:ext cx="1908214" cy="307777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74BDB5-98DA-92E4-3C47-2A3824774881}"/>
                  </a:ext>
                </a:extLst>
              </p:cNvPr>
              <p:cNvSpPr txBox="1"/>
              <p:nvPr/>
            </p:nvSpPr>
            <p:spPr bwMode="auto">
              <a:xfrm>
                <a:off x="1115616" y="3440767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就是一般氫原子的電子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與庫倫位能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74BDB5-98DA-92E4-3C47-2A3824774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440767"/>
                <a:ext cx="5328592" cy="369332"/>
              </a:xfrm>
              <a:prstGeom prst="rect">
                <a:avLst/>
              </a:prstGeom>
              <a:blipFill>
                <a:blip r:embed="rId6"/>
                <a:stretch>
                  <a:fillRect l="-7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6DBE012-200D-FDF8-AC48-EEE1F10B46ED}"/>
              </a:ext>
            </a:extLst>
          </p:cNvPr>
          <p:cNvSpPr txBox="1"/>
          <p:nvPr/>
        </p:nvSpPr>
        <p:spPr bwMode="auto">
          <a:xfrm>
            <a:off x="1108104" y="6023868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計算這微擾造成的能量本徵值差距，就是微擾論的目標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39DD7-108F-7948-3B0B-0A49E2AE5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132162"/>
            <a:ext cx="3761024" cy="1917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A6807A-DA99-3105-EC6C-257CFC6BD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88" t="7826"/>
          <a:stretch/>
        </p:blipFill>
        <p:spPr>
          <a:xfrm>
            <a:off x="7224850" y="147031"/>
            <a:ext cx="1703636" cy="12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1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blipFill>
                <a:blip r:embed="rId2"/>
                <a:stretch>
                  <a:fillRect l="-3762" t="-134286" r="-2574" b="-20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此內積或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矩陣元取複數共軛，可以表示為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/>
                  <a:t>的矩陣元，兩邊態對調。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blipFill>
                <a:blip r:embed="rId3"/>
                <a:stretch>
                  <a:fillRect l="-593" t="-6452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blipFill>
                <a:blip r:embed="rId4"/>
                <a:stretch>
                  <a:fillRect l="-13497" t="-153125" r="-9202" b="-2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831C297-3715-475D-23C9-2AE316F9966E}"/>
              </a:ext>
            </a:extLst>
          </p:cNvPr>
          <p:cNvSpPr txBox="1"/>
          <p:nvPr/>
        </p:nvSpPr>
        <p:spPr bwMode="auto">
          <a:xfrm>
            <a:off x="479962" y="1626807"/>
            <a:ext cx="4987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還有一個有用的公式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B2646-AAD3-01EC-473D-B543E3DDFEE8}"/>
              </a:ext>
            </a:extLst>
          </p:cNvPr>
          <p:cNvSpPr txBox="1"/>
          <p:nvPr/>
        </p:nvSpPr>
        <p:spPr bwMode="auto">
          <a:xfrm>
            <a:off x="6653380" y="690645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7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B0A5C0A-8E6F-BF62-ED0B-2285B5D7A1EA}"/>
                  </a:ext>
                </a:extLst>
              </p:cNvPr>
              <p:cNvSpPr txBox="1"/>
              <p:nvPr/>
            </p:nvSpPr>
            <p:spPr bwMode="auto">
              <a:xfrm>
                <a:off x="826740" y="643408"/>
                <a:ext cx="2828379" cy="7952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2B0A5C0A-8E6F-BF62-ED0B-2285B5D7A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740" y="643408"/>
                <a:ext cx="2828379" cy="795282"/>
              </a:xfrm>
              <a:prstGeom prst="rect">
                <a:avLst/>
              </a:prstGeom>
              <a:blipFill>
                <a:blip r:embed="rId2"/>
                <a:stretch>
                  <a:fillRect t="-114063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0E560-3A1C-5D99-415F-8AA1D97C1B57}"/>
                  </a:ext>
                </a:extLst>
              </p:cNvPr>
              <p:cNvSpPr txBox="1"/>
              <p:nvPr/>
            </p:nvSpPr>
            <p:spPr bwMode="auto">
              <a:xfrm>
                <a:off x="754732" y="1579512"/>
                <a:ext cx="73456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這是第二階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對能量本徵值的修正。與一階本徵態修正相關聯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0E560-3A1C-5D99-415F-8AA1D97C1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32" y="1579512"/>
                <a:ext cx="7345660" cy="369332"/>
              </a:xfrm>
              <a:prstGeom prst="rect">
                <a:avLst/>
              </a:prstGeom>
              <a:blipFill>
                <a:blip r:embed="rId3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8E974D-2C37-5820-0905-8451BE3BCD26}"/>
                  </a:ext>
                </a:extLst>
              </p:cNvPr>
              <p:cNvSpPr txBox="1"/>
              <p:nvPr/>
            </p:nvSpPr>
            <p:spPr bwMode="auto">
              <a:xfrm>
                <a:off x="747791" y="1957046"/>
                <a:ext cx="7709263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等於能量微擾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的矩陣元，夾在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與任一其他定態，絕對值平方後，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8E974D-2C37-5820-0905-8451BE3BC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791" y="1957046"/>
                <a:ext cx="7709263" cy="425181"/>
              </a:xfrm>
              <a:prstGeom prst="rect">
                <a:avLst/>
              </a:prstGeom>
              <a:blipFill>
                <a:blip r:embed="rId4"/>
                <a:stretch>
                  <a:fillRect t="-85294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02424-ED19-4485-D3E6-7495F6600DA4}"/>
                  </a:ext>
                </a:extLst>
              </p:cNvPr>
              <p:cNvSpPr txBox="1"/>
              <p:nvPr/>
            </p:nvSpPr>
            <p:spPr bwMode="auto">
              <a:xfrm>
                <a:off x="754732" y="2410569"/>
                <a:ext cx="77092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與此其他定態的能量差的倒數為權重，對所有其他定態求和！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02424-ED19-4485-D3E6-7495F6600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732" y="2410569"/>
                <a:ext cx="7709263" cy="369332"/>
              </a:xfrm>
              <a:prstGeom prst="rect">
                <a:avLst/>
              </a:prstGeom>
              <a:blipFill>
                <a:blip r:embed="rId5"/>
                <a:stretch>
                  <a:fillRect l="-115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22B1C0F-D3D8-94AF-E893-483664CEEE1C}"/>
              </a:ext>
            </a:extLst>
          </p:cNvPr>
          <p:cNvSpPr txBox="1"/>
          <p:nvPr/>
        </p:nvSpPr>
        <p:spPr bwMode="auto">
          <a:xfrm>
            <a:off x="717413" y="3980927"/>
            <a:ext cx="6302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一般來說，能量差距越大的態，越不重要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02F16-5375-FECB-5C21-30E173AE0CD4}"/>
              </a:ext>
            </a:extLst>
          </p:cNvPr>
          <p:cNvSpPr txBox="1"/>
          <p:nvPr/>
        </p:nvSpPr>
        <p:spPr bwMode="auto">
          <a:xfrm>
            <a:off x="730243" y="5481086"/>
            <a:ext cx="821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若是波函數描述的系統，能量差距越大，波函數的重疊越少，矩陣元也較小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48492F6-4FD0-BBAC-CA55-3FB1AA20C1D9}"/>
                  </a:ext>
                </a:extLst>
              </p:cNvPr>
              <p:cNvSpPr txBox="1"/>
              <p:nvPr/>
            </p:nvSpPr>
            <p:spPr bwMode="auto">
              <a:xfrm>
                <a:off x="801984" y="4475563"/>
                <a:ext cx="435868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48492F6-4FD0-BBAC-CA55-3FB1AA20C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984" y="4475563"/>
                <a:ext cx="4358688" cy="901914"/>
              </a:xfrm>
              <a:prstGeom prst="rect">
                <a:avLst/>
              </a:prstGeom>
              <a:blipFill>
                <a:blip r:embed="rId6"/>
                <a:stretch>
                  <a:fillRect l="-4360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8E948C-78C0-0506-F58F-6BC7E0C0D733}"/>
                  </a:ext>
                </a:extLst>
              </p:cNvPr>
              <p:cNvSpPr txBox="1"/>
              <p:nvPr/>
            </p:nvSpPr>
            <p:spPr bwMode="auto">
              <a:xfrm>
                <a:off x="523412" y="3542440"/>
                <a:ext cx="6473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2. 能量與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越靠近的其他定態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，貢獻會越大！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8E948C-78C0-0506-F58F-6BC7E0C0D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412" y="3542440"/>
                <a:ext cx="6473779" cy="369332"/>
              </a:xfrm>
              <a:prstGeom prst="rect">
                <a:avLst/>
              </a:prstGeom>
              <a:blipFill>
                <a:blip r:embed="rId7"/>
                <a:stretch>
                  <a:fillRect l="-978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782816-963A-A8D6-CB28-234D9E862526}"/>
                  </a:ext>
                </a:extLst>
              </p:cNvPr>
              <p:cNvSpPr txBox="1"/>
              <p:nvPr/>
            </p:nvSpPr>
            <p:spPr bwMode="auto">
              <a:xfrm>
                <a:off x="523864" y="3079671"/>
                <a:ext cx="67684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矩陣元matrix element不為零的態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，才有貢獻。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782816-963A-A8D6-CB28-234D9E862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864" y="3079671"/>
                <a:ext cx="6768433" cy="369332"/>
              </a:xfrm>
              <a:prstGeom prst="rect">
                <a:avLst/>
              </a:prstGeom>
              <a:blipFill>
                <a:blip r:embed="rId8"/>
                <a:stretch>
                  <a:fillRect l="-112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1CF463-09E6-F01E-FA61-A29F5CB3BEEB}"/>
              </a:ext>
            </a:extLst>
          </p:cNvPr>
          <p:cNvSpPr txBox="1"/>
          <p:nvPr/>
        </p:nvSpPr>
        <p:spPr bwMode="auto">
          <a:xfrm>
            <a:off x="6653380" y="690645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2F5E9-E72A-810E-FF44-B1261B39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64" y="1861304"/>
            <a:ext cx="3819862" cy="467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5B8ED7-55A0-EFC5-7D1E-805CBAEBC257}"/>
                  </a:ext>
                </a:extLst>
              </p:cNvPr>
              <p:cNvSpPr txBox="1"/>
              <p:nvPr/>
            </p:nvSpPr>
            <p:spPr bwMode="auto">
              <a:xfrm>
                <a:off x="606989" y="521092"/>
                <a:ext cx="8309475" cy="439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3. 絕對值平方恆正，未微擾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高於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的定態，對修正的貢獻永遠是向下的。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5B8ED7-55A0-EFC5-7D1E-805CBAEBC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989" y="521092"/>
                <a:ext cx="8309475" cy="439351"/>
              </a:xfrm>
              <a:prstGeom prst="rect">
                <a:avLst/>
              </a:prstGeom>
              <a:blipFill>
                <a:blip r:embed="rId3"/>
                <a:stretch>
                  <a:fillRect l="-763"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B0D6BF-D0AD-7333-DBE2-A478642CD6D0}"/>
                  </a:ext>
                </a:extLst>
              </p:cNvPr>
              <p:cNvSpPr txBox="1"/>
              <p:nvPr/>
            </p:nvSpPr>
            <p:spPr bwMode="auto">
              <a:xfrm>
                <a:off x="834361" y="960443"/>
                <a:ext cx="7481891" cy="439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未微擾能量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低於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的定態，對修正的貢獻永遠是向上的。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B0D6BF-D0AD-7333-DBE2-A478642CD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361" y="960443"/>
                <a:ext cx="7481891" cy="439351"/>
              </a:xfrm>
              <a:prstGeom prst="rect">
                <a:avLst/>
              </a:prstGeom>
              <a:blipFill>
                <a:blip r:embed="rId4"/>
                <a:stretch>
                  <a:fillRect l="-678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0EC2DC4-D4C8-678C-6A3A-D7D010C781F3}"/>
              </a:ext>
            </a:extLst>
          </p:cNvPr>
          <p:cNvSpPr txBox="1"/>
          <p:nvPr/>
        </p:nvSpPr>
        <p:spPr bwMode="auto">
          <a:xfrm>
            <a:off x="834361" y="1456915"/>
            <a:ext cx="7716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微擾永遠擴大兩個態的能量差距，擴大不均！Inequality is always enlarged.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537415D-0378-A3E9-AF2F-223450D91A13}"/>
                  </a:ext>
                </a:extLst>
              </p:cNvPr>
              <p:cNvSpPr txBox="1"/>
              <p:nvPr/>
            </p:nvSpPr>
            <p:spPr bwMode="auto">
              <a:xfrm>
                <a:off x="5076056" y="1925078"/>
                <a:ext cx="2828379" cy="7952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537415D-0378-A3E9-AF2F-223450D91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1925078"/>
                <a:ext cx="2828379" cy="795282"/>
              </a:xfrm>
              <a:prstGeom prst="rect">
                <a:avLst/>
              </a:prstGeom>
              <a:blipFill>
                <a:blip r:embed="rId5"/>
                <a:stretch>
                  <a:fillRect t="-114063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F4F4E8F-DDE8-FC1F-F3D7-E5E3B3A57FF6}"/>
              </a:ext>
            </a:extLst>
          </p:cNvPr>
          <p:cNvSpPr txBox="1"/>
          <p:nvPr/>
        </p:nvSpPr>
        <p:spPr bwMode="auto">
          <a:xfrm>
            <a:off x="7076343" y="324433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補充材料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283D1FFA-B92D-DFAF-8C70-7AED07F2356A}"/>
                  </a:ext>
                </a:extLst>
              </p:cNvPr>
              <p:cNvSpPr txBox="1"/>
              <p:nvPr/>
            </p:nvSpPr>
            <p:spPr bwMode="auto">
              <a:xfrm>
                <a:off x="712005" y="1786219"/>
                <a:ext cx="2522733" cy="7952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283D1FFA-B92D-DFAF-8C70-7AED07F23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005" y="1786219"/>
                <a:ext cx="2522733" cy="795282"/>
              </a:xfrm>
              <a:prstGeom prst="rect">
                <a:avLst/>
              </a:prstGeom>
              <a:blipFill>
                <a:blip r:embed="rId2"/>
                <a:stretch>
                  <a:fillRect t="-112500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497AB8-8B18-BDC9-88FE-8F277AA9E801}"/>
              </a:ext>
            </a:extLst>
          </p:cNvPr>
          <p:cNvSpPr txBox="1"/>
          <p:nvPr/>
        </p:nvSpPr>
        <p:spPr bwMode="auto">
          <a:xfrm>
            <a:off x="662753" y="1412776"/>
            <a:ext cx="5374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 Anharmonic Oscillator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基態能量的二階修正：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/>
              <p:nvPr/>
            </p:nvSpPr>
            <p:spPr bwMode="auto">
              <a:xfrm>
                <a:off x="683568" y="2735220"/>
                <a:ext cx="341513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3AC466FB-857A-3B7A-00A9-0D60E72A9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735220"/>
                <a:ext cx="3415133" cy="693780"/>
              </a:xfrm>
              <a:prstGeom prst="rect">
                <a:avLst/>
              </a:prstGeom>
              <a:blipFill>
                <a:blip r:embed="rId3"/>
                <a:stretch>
                  <a:fillRect l="-4444" t="-32143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/>
              <p:nvPr/>
            </p:nvSpPr>
            <p:spPr bwMode="auto">
              <a:xfrm>
                <a:off x="4355976" y="2705401"/>
                <a:ext cx="2188943" cy="6937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A81CF6B3-2C2A-F49B-6BDC-7BD8169D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2705401"/>
                <a:ext cx="2188943" cy="693780"/>
              </a:xfrm>
              <a:prstGeom prst="rect">
                <a:avLst/>
              </a:prstGeom>
              <a:blipFill>
                <a:blip r:embed="rId4"/>
                <a:stretch>
                  <a:fillRect l="-11561" t="-32727" b="-7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/>
              <p:nvPr/>
            </p:nvSpPr>
            <p:spPr bwMode="auto">
              <a:xfrm>
                <a:off x="683568" y="3600523"/>
                <a:ext cx="5998510" cy="78790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389DA4BB-135D-A132-ECF0-6EA9D42CB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600523"/>
                <a:ext cx="5998510" cy="787908"/>
              </a:xfrm>
              <a:prstGeom prst="rect">
                <a:avLst/>
              </a:prstGeom>
              <a:blipFill>
                <a:blip r:embed="rId5"/>
                <a:stretch>
                  <a:fillRect t="-115873" b="-165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0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89E867-E8AC-75EF-13AE-2D195525A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93"/>
          <a:stretch/>
        </p:blipFill>
        <p:spPr>
          <a:xfrm>
            <a:off x="179512" y="908720"/>
            <a:ext cx="845891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D1A5B18-33E5-2504-5EEE-C937E41E08BD}"/>
                  </a:ext>
                </a:extLst>
              </p:cNvPr>
              <p:cNvSpPr txBox="1"/>
              <p:nvPr/>
            </p:nvSpPr>
            <p:spPr bwMode="auto">
              <a:xfrm>
                <a:off x="814732" y="1553732"/>
                <a:ext cx="2083098" cy="4251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DD1A5B18-33E5-2504-5EEE-C937E41E0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732" y="1553732"/>
                <a:ext cx="2083098" cy="425181"/>
              </a:xfrm>
              <a:prstGeom prst="rect">
                <a:avLst/>
              </a:prstGeom>
              <a:blipFill>
                <a:blip r:embed="rId2"/>
                <a:stretch>
                  <a:fillRect t="-82353" r="-8485" b="-1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3F6D79B-DE46-3829-9C90-13C580F0F3FE}"/>
                  </a:ext>
                </a:extLst>
              </p:cNvPr>
              <p:cNvSpPr txBox="1"/>
              <p:nvPr/>
            </p:nvSpPr>
            <p:spPr bwMode="auto">
              <a:xfrm>
                <a:off x="814732" y="2143267"/>
                <a:ext cx="2828379" cy="7952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3F6D79B-DE46-3829-9C90-13C580F0F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732" y="2143267"/>
                <a:ext cx="2828379" cy="795282"/>
              </a:xfrm>
              <a:prstGeom prst="rect">
                <a:avLst/>
              </a:prstGeom>
              <a:blipFill>
                <a:blip r:embed="rId3"/>
                <a:stretch>
                  <a:fillRect t="-112500" b="-16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50B991B0-B2BC-891A-F183-90D76CD90FDB}"/>
                  </a:ext>
                </a:extLst>
              </p:cNvPr>
              <p:cNvSpPr txBox="1"/>
              <p:nvPr/>
            </p:nvSpPr>
            <p:spPr bwMode="auto">
              <a:xfrm>
                <a:off x="827584" y="3678076"/>
                <a:ext cx="3690168" cy="7717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50B991B0-B2BC-891A-F183-90D76CD9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678076"/>
                <a:ext cx="3690168" cy="771750"/>
              </a:xfrm>
              <a:prstGeom prst="rect">
                <a:avLst/>
              </a:prstGeom>
              <a:blipFill>
                <a:blip r:embed="rId4"/>
                <a:stretch>
                  <a:fillRect l="-7216" t="-117742" r="-4811" b="-167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006BA5-992F-8F99-923D-1D96CB3AF5DE}"/>
                  </a:ext>
                </a:extLst>
              </p:cNvPr>
              <p:cNvSpPr txBox="1"/>
              <p:nvPr/>
            </p:nvSpPr>
            <p:spPr bwMode="auto">
              <a:xfrm>
                <a:off x="814732" y="3062862"/>
                <a:ext cx="5386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注意這些表示式與參數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無關，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已經被提出來了！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006BA5-992F-8F99-923D-1D96CB3AF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732" y="3062862"/>
                <a:ext cx="5386272" cy="369332"/>
              </a:xfrm>
              <a:prstGeom prst="rect">
                <a:avLst/>
              </a:prstGeom>
              <a:blipFill>
                <a:blip r:embed="rId5"/>
                <a:stretch>
                  <a:fillRect l="-941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90E56E-4E18-274A-F7F3-FB96692F1838}"/>
                  </a:ext>
                </a:extLst>
              </p:cNvPr>
              <p:cNvSpPr txBox="1"/>
              <p:nvPr/>
            </p:nvSpPr>
            <p:spPr bwMode="auto">
              <a:xfrm>
                <a:off x="829060" y="5116801"/>
                <a:ext cx="8207436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這些修正都由微擾項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在未微擾本徵態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之間的矩陣元matrix element 計算。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90E56E-4E18-274A-F7F3-FB96692F1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060" y="5116801"/>
                <a:ext cx="8207436" cy="404983"/>
              </a:xfrm>
              <a:prstGeom prst="rect">
                <a:avLst/>
              </a:prstGeom>
              <a:blipFill>
                <a:blip r:embed="rId6"/>
                <a:stretch>
                  <a:fillRect l="-618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180BFAE-72E1-1133-B9D0-9BA897769E87}"/>
              </a:ext>
            </a:extLst>
          </p:cNvPr>
          <p:cNvSpPr txBox="1"/>
          <p:nvPr/>
        </p:nvSpPr>
        <p:spPr bwMode="auto">
          <a:xfrm>
            <a:off x="827584" y="5600364"/>
            <a:ext cx="7776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能量的一階修正是對角矩陣元、二階能量與一階態修正則是非對角矩陣元。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6ADDA-DED2-36C3-BF83-DF781251B3E6}"/>
              </a:ext>
            </a:extLst>
          </p:cNvPr>
          <p:cNvSpPr txBox="1"/>
          <p:nvPr/>
        </p:nvSpPr>
        <p:spPr bwMode="auto">
          <a:xfrm>
            <a:off x="827584" y="4526326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二階狀態修正原則上也可算，但比複雜，在此從略。</a:t>
            </a:r>
          </a:p>
        </p:txBody>
      </p:sp>
    </p:spTree>
    <p:extLst>
      <p:ext uri="{BB962C8B-B14F-4D97-AF65-F5344CB8AC3E}">
        <p14:creationId xmlns:p14="http://schemas.microsoft.com/office/powerpoint/2010/main" val="4199268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B57C6-0E64-90AF-AE75-61586CE24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35" y="2924944"/>
            <a:ext cx="7406130" cy="3528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2FC49F-FEA8-A0A4-6395-CECB8F839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35" y="404664"/>
            <a:ext cx="4743474" cy="927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5D842-33E0-9E69-3E0F-AED474EF6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35" y="1404082"/>
            <a:ext cx="2502899" cy="432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D2497-B2BF-2657-C899-6A5AE72D2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34" y="1880828"/>
            <a:ext cx="5752967" cy="9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3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E0FFD-4F27-8665-0042-D5263CB4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2700"/>
            <a:ext cx="62992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26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DE6D1C-BBBA-04BD-CB2B-8B11115E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2736"/>
            <a:ext cx="7772400" cy="9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1B496-7040-A14C-9CFF-E5C6CE31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32856"/>
            <a:ext cx="7734300" cy="140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8CDABD-E668-8E60-BD5D-7F6E4E9C7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653136"/>
            <a:ext cx="7670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C70C65-6193-ECAA-8F0B-727F55150458}"/>
              </a:ext>
            </a:extLst>
          </p:cNvPr>
          <p:cNvSpPr txBox="1"/>
          <p:nvPr/>
        </p:nvSpPr>
        <p:spPr bwMode="auto">
          <a:xfrm>
            <a:off x="685427" y="452122"/>
            <a:ext cx="6595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例二：Stark Effect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在氫原子上加上一個常數電場沿z方向，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/>
              <p:nvPr/>
            </p:nvSpPr>
            <p:spPr bwMode="auto">
              <a:xfrm>
                <a:off x="755576" y="903855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B086D8CA-4C69-9B0F-D6A3-A85338A8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903855"/>
                <a:ext cx="2104672" cy="6951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/>
              <p:nvPr/>
            </p:nvSpPr>
            <p:spPr bwMode="auto">
              <a:xfrm>
                <a:off x="3052159" y="1002115"/>
                <a:ext cx="2160477" cy="4029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𝑒𝐸</m:t>
                      </m:r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C61920F-7004-1007-4DC2-71B060F4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2159" y="1002115"/>
                <a:ext cx="2160477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/>
              <p:nvPr/>
            </p:nvSpPr>
            <p:spPr bwMode="auto">
              <a:xfrm>
                <a:off x="677966" y="1695008"/>
                <a:ext cx="4748387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就是一般氫原子能階計算。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D94642-E82A-67F8-BBB3-FC5C83702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966" y="1695008"/>
                <a:ext cx="4748387" cy="376770"/>
              </a:xfrm>
              <a:prstGeom prst="rect">
                <a:avLst/>
              </a:prstGeom>
              <a:blipFill>
                <a:blip r:embed="rId4"/>
                <a:stretch>
                  <a:fillRect l="-106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7">
                <a:extLst>
                  <a:ext uri="{FF2B5EF4-FFF2-40B4-BE49-F238E27FC236}">
                    <a16:creationId xmlns:a16="http://schemas.microsoft.com/office/drawing/2014/main" id="{A24B96A6-145B-9073-4771-C90580553E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3176" y="2114632"/>
                <a:ext cx="2701094" cy="376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的本徵值與本徵態：</a:t>
                </a:r>
              </a:p>
            </p:txBody>
          </p:sp>
        </mc:Choice>
        <mc:Fallback xmlns="">
          <p:sp>
            <p:nvSpPr>
              <p:cNvPr id="3" name="Text Box 17">
                <a:extLst>
                  <a:ext uri="{FF2B5EF4-FFF2-40B4-BE49-F238E27FC236}">
                    <a16:creationId xmlns:a16="http://schemas.microsoft.com/office/drawing/2014/main" id="{A24B96A6-145B-9073-4771-C9058055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176" y="2114632"/>
                <a:ext cx="2701094" cy="376770"/>
              </a:xfrm>
              <a:prstGeom prst="rect">
                <a:avLst/>
              </a:prstGeom>
              <a:blipFill>
                <a:blip r:embed="rId5"/>
                <a:stretch>
                  <a:fillRect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06C1D6D-7A1B-9CAB-D009-4C74F2E09FEA}"/>
                  </a:ext>
                </a:extLst>
              </p:cNvPr>
              <p:cNvSpPr txBox="1"/>
              <p:nvPr/>
            </p:nvSpPr>
            <p:spPr bwMode="auto">
              <a:xfrm>
                <a:off x="3270254" y="2668395"/>
                <a:ext cx="34481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06C1D6D-7A1B-9CAB-D009-4C74F2E09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0254" y="2668395"/>
                <a:ext cx="344818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7B16CD2-DDF9-5DBF-4677-D986107A261A}"/>
                  </a:ext>
                </a:extLst>
              </p:cNvPr>
              <p:cNvSpPr txBox="1"/>
              <p:nvPr/>
            </p:nvSpPr>
            <p:spPr>
              <a:xfrm>
                <a:off x="713176" y="2543746"/>
                <a:ext cx="2418606" cy="6186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−13.6</m:t>
                          </m:r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e>
                      </m:d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7B16CD2-DDF9-5DBF-4677-D986107A2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76" y="2543746"/>
                <a:ext cx="2418606" cy="6186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 descr="F39_18">
            <a:extLst>
              <a:ext uri="{FF2B5EF4-FFF2-40B4-BE49-F238E27FC236}">
                <a16:creationId xmlns:a16="http://schemas.microsoft.com/office/drawing/2014/main" id="{72B6B6CB-EF87-4D72-3012-A1A73605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66" y="291562"/>
            <a:ext cx="1967563" cy="250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1AF3D12F-6131-F906-942C-A2BE89B77139}"/>
                  </a:ext>
                </a:extLst>
              </p:cNvPr>
              <p:cNvSpPr txBox="1"/>
              <p:nvPr/>
            </p:nvSpPr>
            <p:spPr bwMode="auto">
              <a:xfrm>
                <a:off x="748140" y="3820274"/>
                <a:ext cx="4602910" cy="42518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1AF3D12F-6131-F906-942C-A2BE89B77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140" y="3820274"/>
                <a:ext cx="4602910" cy="425181"/>
              </a:xfrm>
              <a:prstGeom prst="rect">
                <a:avLst/>
              </a:prstGeom>
              <a:blipFill>
                <a:blip r:embed="rId9"/>
                <a:stretch>
                  <a:fillRect t="-80000" r="-3581" b="-1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7">
            <a:extLst>
              <a:ext uri="{FF2B5EF4-FFF2-40B4-BE49-F238E27FC236}">
                <a16:creationId xmlns:a16="http://schemas.microsoft.com/office/drawing/2014/main" id="{94FCD32C-D3F7-F2D0-4975-19790217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14" y="3420434"/>
            <a:ext cx="3881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計算基態本徵值的第一階修正：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9FF21E-F66F-C1C9-DE84-34EDD94E6BC9}"/>
                  </a:ext>
                </a:extLst>
              </p:cNvPr>
              <p:cNvSpPr txBox="1"/>
              <p:nvPr/>
            </p:nvSpPr>
            <p:spPr bwMode="auto">
              <a:xfrm>
                <a:off x="748140" y="4296254"/>
                <a:ext cx="460291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𝑒𝐸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𝑒𝐸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9FF21E-F66F-C1C9-DE84-34EDD94E6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140" y="4296254"/>
                <a:ext cx="4602910" cy="901914"/>
              </a:xfrm>
              <a:prstGeom prst="rect">
                <a:avLst/>
              </a:prstGeom>
              <a:blipFill>
                <a:blip r:embed="rId10"/>
                <a:stretch>
                  <a:fillRect l="-4683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87AD5D2-4AED-3C4D-7C46-DE3F9A64AAB2}"/>
              </a:ext>
            </a:extLst>
          </p:cNvPr>
          <p:cNvSpPr txBox="1"/>
          <p:nvPr/>
        </p:nvSpPr>
        <p:spPr bwMode="auto">
          <a:xfrm>
            <a:off x="5417946" y="4573101"/>
            <a:ext cx="3162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基態的z座標期望值為零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98A110A3-64CF-81D2-18CB-3B926C7B5138}"/>
                  </a:ext>
                </a:extLst>
              </p:cNvPr>
              <p:cNvSpPr txBox="1"/>
              <p:nvPr/>
            </p:nvSpPr>
            <p:spPr bwMode="auto">
              <a:xfrm>
                <a:off x="748140" y="5771847"/>
                <a:ext cx="3144287" cy="80887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100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𝑘𝑙𝑚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98A110A3-64CF-81D2-18CB-3B926C7B5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140" y="5771847"/>
                <a:ext cx="3144287" cy="808876"/>
              </a:xfrm>
              <a:prstGeom prst="rect">
                <a:avLst/>
              </a:prstGeom>
              <a:blipFill>
                <a:blip r:embed="rId11"/>
                <a:stretch>
                  <a:fillRect t="-110769" r="-1210" b="-15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17">
            <a:extLst>
              <a:ext uri="{FF2B5EF4-FFF2-40B4-BE49-F238E27FC236}">
                <a16:creationId xmlns:a16="http://schemas.microsoft.com/office/drawing/2014/main" id="{4222E9F3-A57B-4466-553D-4B36D51BD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49" y="5316158"/>
            <a:ext cx="3881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必須計算基態本徵值的第二階修正：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441BE-BEC3-61DE-EE20-75BDA9012D0A}"/>
              </a:ext>
            </a:extLst>
          </p:cNvPr>
          <p:cNvSpPr txBox="1"/>
          <p:nvPr/>
        </p:nvSpPr>
        <p:spPr bwMode="auto">
          <a:xfrm>
            <a:off x="4204524" y="5772948"/>
            <a:ext cx="403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能量差距越大的態，越不重要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851F06-E28D-FE0B-4D11-FFDE927CC128}"/>
              </a:ext>
            </a:extLst>
          </p:cNvPr>
          <p:cNvSpPr txBox="1"/>
          <p:nvPr/>
        </p:nvSpPr>
        <p:spPr bwMode="auto">
          <a:xfrm>
            <a:off x="4204524" y="6137464"/>
            <a:ext cx="4474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而且波函數的重疊少，矩陣元也較小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3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6" grpId="0" animBg="1"/>
      <p:bldP spid="17" grpId="0"/>
      <p:bldP spid="1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61602-61E1-21A5-74D0-BA6F1C528E10}"/>
              </a:ext>
            </a:extLst>
          </p:cNvPr>
          <p:cNvSpPr txBox="1"/>
          <p:nvPr/>
        </p:nvSpPr>
        <p:spPr bwMode="auto">
          <a:xfrm>
            <a:off x="350630" y="2630712"/>
            <a:ext cx="8126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從電子的座標系來看，質子是在移動的！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因此它的自旋會感覺到有磁場存在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E8DC0-FAC1-B227-764E-DAFDB763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8" t="7826"/>
          <a:stretch/>
        </p:blipFill>
        <p:spPr>
          <a:xfrm>
            <a:off x="472551" y="211868"/>
            <a:ext cx="3229868" cy="2434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7F1D9A-E5A6-2EC2-2D60-30781ED4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419" y="133444"/>
            <a:ext cx="4774623" cy="2434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CE762E-028D-F73F-C78D-2C2E668800C7}"/>
                  </a:ext>
                </a:extLst>
              </p:cNvPr>
              <p:cNvSpPr txBox="1"/>
              <p:nvPr/>
            </p:nvSpPr>
            <p:spPr bwMode="auto">
              <a:xfrm>
                <a:off x="350630" y="3043276"/>
                <a:ext cx="879337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這可以在相對論中嚴格推導，在靜止的電場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中移動的電荷（電子）會感覺到磁場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CE762E-028D-F73F-C78D-2C2E66880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30" y="3043276"/>
                <a:ext cx="8793370" cy="402931"/>
              </a:xfrm>
              <a:prstGeom prst="rect">
                <a:avLst/>
              </a:prstGeom>
              <a:blipFill>
                <a:blip r:embed="rId4"/>
                <a:stretch>
                  <a:fillRect l="-577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496272-264A-15C3-90EC-5369FD7F8830}"/>
                  </a:ext>
                </a:extLst>
              </p:cNvPr>
              <p:cNvSpPr txBox="1"/>
              <p:nvPr/>
            </p:nvSpPr>
            <p:spPr bwMode="auto">
              <a:xfrm>
                <a:off x="3702419" y="3476092"/>
                <a:ext cx="1675932" cy="6370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496272-264A-15C3-90EC-5369FD7F8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419" y="3476092"/>
                <a:ext cx="1675932" cy="637034"/>
              </a:xfrm>
              <a:prstGeom prst="rect">
                <a:avLst/>
              </a:prstGeom>
              <a:blipFill>
                <a:blip r:embed="rId5"/>
                <a:stretch>
                  <a:fillRect t="-78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16A53E-8B7C-2051-405F-1EB0F3974C22}"/>
                  </a:ext>
                </a:extLst>
              </p:cNvPr>
              <p:cNvSpPr txBox="1"/>
              <p:nvPr/>
            </p:nvSpPr>
            <p:spPr bwMode="auto">
              <a:xfrm>
                <a:off x="356586" y="4077072"/>
                <a:ext cx="7744278" cy="410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大小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，一般來說很小，屬於相對論性修正Relativistic Effect。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16A53E-8B7C-2051-405F-1EB0F3974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586" y="4077072"/>
                <a:ext cx="7744278" cy="410049"/>
              </a:xfrm>
              <a:prstGeom prst="rect">
                <a:avLst/>
              </a:prstGeom>
              <a:blipFill>
                <a:blip r:embed="rId6"/>
                <a:stretch>
                  <a:fillRect l="-491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1AD7C5F-97C4-9DDE-D4C5-69E419588F39}"/>
              </a:ext>
            </a:extLst>
          </p:cNvPr>
          <p:cNvSpPr txBox="1"/>
          <p:nvPr/>
        </p:nvSpPr>
        <p:spPr bwMode="auto">
          <a:xfrm>
            <a:off x="356586" y="4709524"/>
            <a:ext cx="3517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自旋磁偶極會得到一個能量：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E02EBFB8-BF39-E4E4-469B-0A09B31D1660}"/>
                  </a:ext>
                </a:extLst>
              </p:cNvPr>
              <p:cNvSpPr txBox="1"/>
              <p:nvPr/>
            </p:nvSpPr>
            <p:spPr bwMode="auto">
              <a:xfrm>
                <a:off x="4335852" y="4536848"/>
                <a:ext cx="4679900" cy="7146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E02EBFB8-BF39-E4E4-469B-0A09B31D1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5852" y="4536848"/>
                <a:ext cx="4679900" cy="714683"/>
              </a:xfrm>
              <a:prstGeom prst="rect">
                <a:avLst/>
              </a:prstGeom>
              <a:blipFill>
                <a:blip r:embed="rId7"/>
                <a:stretch>
                  <a:fillRect t="-70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2155804-822E-F1D5-58AE-888411D7E16D}"/>
                  </a:ext>
                </a:extLst>
              </p:cNvPr>
              <p:cNvSpPr txBox="1"/>
              <p:nvPr/>
            </p:nvSpPr>
            <p:spPr bwMode="auto">
              <a:xfrm>
                <a:off x="4418229" y="5288185"/>
                <a:ext cx="4515147" cy="7314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2155804-822E-F1D5-58AE-888411D7E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8229" y="5288185"/>
                <a:ext cx="4515147" cy="731482"/>
              </a:xfrm>
              <a:prstGeom prst="rect">
                <a:avLst/>
              </a:prstGeom>
              <a:blipFill>
                <a:blip r:embed="rId8"/>
                <a:stretch>
                  <a:fillRect t="-6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1087DAE-C067-F01A-CBEE-498535EB7E6B}"/>
              </a:ext>
            </a:extLst>
          </p:cNvPr>
          <p:cNvSpPr txBox="1"/>
          <p:nvPr/>
        </p:nvSpPr>
        <p:spPr bwMode="auto">
          <a:xfrm>
            <a:off x="344267" y="5116593"/>
            <a:ext cx="3163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代入質子的庫倫電場：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C4D719-93DF-437F-FE89-5CEDE9C7E82F}"/>
              </a:ext>
            </a:extLst>
          </p:cNvPr>
          <p:cNvSpPr txBox="1"/>
          <p:nvPr/>
        </p:nvSpPr>
        <p:spPr bwMode="auto">
          <a:xfrm>
            <a:off x="344267" y="5511672"/>
            <a:ext cx="4272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整理後得到軌道角動量與自旋的內積！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662923-C59D-D274-F34A-E7F46425AEAC}"/>
              </a:ext>
            </a:extLst>
          </p:cNvPr>
          <p:cNvSpPr txBox="1"/>
          <p:nvPr/>
        </p:nvSpPr>
        <p:spPr bwMode="auto">
          <a:xfrm>
            <a:off x="327585" y="6325810"/>
            <a:ext cx="3833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此微擾項稱為Spin-Orbit Coupling。</a:t>
            </a:r>
            <a:endParaRPr lang="en-TW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D254E-0C63-A173-672B-51BC1751CE4B}"/>
              </a:ext>
            </a:extLst>
          </p:cNvPr>
          <p:cNvSpPr txBox="1"/>
          <p:nvPr/>
        </p:nvSpPr>
        <p:spPr bwMode="auto">
          <a:xfrm>
            <a:off x="342311" y="5917657"/>
            <a:ext cx="3833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電子的非慣性效應會再除2，最後：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F00050BB-23A3-BE5C-1897-51E3F577BE15}"/>
                  </a:ext>
                </a:extLst>
              </p:cNvPr>
              <p:cNvSpPr txBox="1"/>
              <p:nvPr/>
            </p:nvSpPr>
            <p:spPr bwMode="auto">
              <a:xfrm>
                <a:off x="4413836" y="6085658"/>
                <a:ext cx="2509066" cy="7314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F00050BB-23A3-BE5C-1897-51E3F577B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3836" y="6085658"/>
                <a:ext cx="2509066" cy="731482"/>
              </a:xfrm>
              <a:prstGeom prst="rect">
                <a:avLst/>
              </a:prstGeom>
              <a:blipFill>
                <a:blip r:embed="rId9"/>
                <a:stretch>
                  <a:fillRect t="-6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23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  <p:bldP spid="11" grpId="0" animBg="1"/>
      <p:bldP spid="12" grpId="0" animBg="1"/>
      <p:bldP spid="13" grpId="0"/>
      <p:bldP spid="14" grpId="0"/>
      <p:bldP spid="16" grpId="0"/>
      <p:bldP spid="17" grpId="0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FFF965B-E2B6-9541-1CBA-F786C41809FB}"/>
                  </a:ext>
                </a:extLst>
              </p:cNvPr>
              <p:cNvSpPr txBox="1"/>
              <p:nvPr/>
            </p:nvSpPr>
            <p:spPr bwMode="auto">
              <a:xfrm>
                <a:off x="652503" y="568723"/>
                <a:ext cx="7272808" cy="80887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|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100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𝑘𝑙𝑚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|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100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𝑘𝑙𝑚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FFF965B-E2B6-9541-1CBA-F786C4180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503" y="568723"/>
                <a:ext cx="7272808" cy="808876"/>
              </a:xfrm>
              <a:prstGeom prst="rect">
                <a:avLst/>
              </a:prstGeom>
              <a:blipFill>
                <a:blip r:embed="rId2"/>
                <a:stretch>
                  <a:fillRect t="-110769" b="-15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07F395-E19E-3EE6-F154-54ECD20DD9F9}"/>
                  </a:ext>
                </a:extLst>
              </p:cNvPr>
              <p:cNvSpPr txBox="1"/>
              <p:nvPr/>
            </p:nvSpPr>
            <p:spPr bwMode="auto">
              <a:xfrm>
                <a:off x="640789" y="1442404"/>
                <a:ext cx="7524836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𝑘𝑙𝑚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𝑘𝑙𝑚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07F395-E19E-3EE6-F154-54ECD20DD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789" y="1442404"/>
                <a:ext cx="7524836" cy="764505"/>
              </a:xfrm>
              <a:prstGeom prst="rect">
                <a:avLst/>
              </a:prstGeom>
              <a:blipFill>
                <a:blip r:embed="rId3"/>
                <a:stretch>
                  <a:fillRect t="-122951" r="-2189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B20F37-4BA5-6193-C81B-C9F7FB16A24D}"/>
                  </a:ext>
                </a:extLst>
              </p:cNvPr>
              <p:cNvSpPr txBox="1"/>
              <p:nvPr/>
            </p:nvSpPr>
            <p:spPr bwMode="auto">
              <a:xfrm>
                <a:off x="684214" y="164776"/>
                <a:ext cx="4572000" cy="434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我們可以得到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/>
                  <a:t>的上限：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B20F37-4BA5-6193-C81B-C9F7FB16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4" y="164776"/>
                <a:ext cx="4572000" cy="434671"/>
              </a:xfrm>
              <a:prstGeom prst="rect">
                <a:avLst/>
              </a:prstGeom>
              <a:blipFill>
                <a:blip r:embed="rId4"/>
                <a:stretch>
                  <a:fillRect l="-1108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DA91ACA-EE86-789B-42BF-39E6D3236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223"/>
          <a:stretch/>
        </p:blipFill>
        <p:spPr>
          <a:xfrm>
            <a:off x="666259" y="2268230"/>
            <a:ext cx="7511080" cy="1080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86A66-251C-7F6F-C5AB-F484A2A0F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14" y="3301114"/>
            <a:ext cx="7511079" cy="32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69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279" y="532366"/>
                <a:ext cx="73535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Stark Effect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zh-TW" altLang="en-US" dirty="0"/>
                  <a:t>外加電場，計算激發態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b="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zh-TW" altLang="en-US" dirty="0"/>
                  <a:t>的狀態修正，</a:t>
                </a: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279" y="532366"/>
                <a:ext cx="7353562" cy="369332"/>
              </a:xfrm>
              <a:prstGeom prst="rect">
                <a:avLst/>
              </a:prstGeom>
              <a:blipFill>
                <a:blip r:embed="rId2"/>
                <a:stretch>
                  <a:fillRect l="-690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05AD095-932F-77EE-3AA8-823878557C7A}"/>
                  </a:ext>
                </a:extLst>
              </p:cNvPr>
              <p:cNvSpPr txBox="1"/>
              <p:nvPr/>
            </p:nvSpPr>
            <p:spPr bwMode="auto">
              <a:xfrm>
                <a:off x="6651006" y="523546"/>
                <a:ext cx="1447833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05AD095-932F-77EE-3AA8-823878557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1006" y="523546"/>
                <a:ext cx="1447833" cy="376770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1228FE-CC73-E095-D5EE-B358BC6D080B}"/>
                  </a:ext>
                </a:extLst>
              </p:cNvPr>
              <p:cNvSpPr txBox="1"/>
              <p:nvPr/>
            </p:nvSpPr>
            <p:spPr bwMode="auto">
              <a:xfrm>
                <a:off x="805669" y="969384"/>
                <a:ext cx="72931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我們猜測其他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的定態貢獻最大，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1228FE-CC73-E095-D5EE-B358BC6D0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669" y="969384"/>
                <a:ext cx="7293170" cy="369332"/>
              </a:xfrm>
              <a:prstGeom prst="rect">
                <a:avLst/>
              </a:prstGeom>
              <a:blipFill>
                <a:blip r:embed="rId4"/>
                <a:stretch>
                  <a:fillRect l="-69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8589583E-1F81-9FC9-4143-A10A2A268750}"/>
                  </a:ext>
                </a:extLst>
              </p:cNvPr>
              <p:cNvSpPr txBox="1"/>
              <p:nvPr/>
            </p:nvSpPr>
            <p:spPr bwMode="auto">
              <a:xfrm>
                <a:off x="864204" y="1891273"/>
                <a:ext cx="33643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200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211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8589583E-1F81-9FC9-4143-A10A2A268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204" y="1891273"/>
                <a:ext cx="3364383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61870D-452A-1F51-A717-066278FF0055}"/>
                  </a:ext>
                </a:extLst>
              </p:cNvPr>
              <p:cNvSpPr txBox="1"/>
              <p:nvPr/>
            </p:nvSpPr>
            <p:spPr bwMode="auto">
              <a:xfrm>
                <a:off x="815279" y="2339790"/>
                <a:ext cx="7702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=200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若不為零，電場微擾位能就會在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=200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，混雜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61870D-452A-1F51-A717-066278FF0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279" y="2339790"/>
                <a:ext cx="7702529" cy="369332"/>
              </a:xfrm>
              <a:prstGeom prst="rect">
                <a:avLst/>
              </a:prstGeom>
              <a:blipFill>
                <a:blip r:embed="rId6"/>
                <a:stretch>
                  <a:fillRect l="-4119" t="-113333" r="-494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52F73-7432-9DAA-FC3D-A837039F8634}"/>
                  </a:ext>
                </a:extLst>
              </p:cNvPr>
              <p:cNvSpPr txBox="1"/>
              <p:nvPr/>
            </p:nvSpPr>
            <p:spPr bwMode="auto">
              <a:xfrm>
                <a:off x="4572000" y="2916800"/>
                <a:ext cx="360688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52F73-7432-9DAA-FC3D-A837039F8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2916800"/>
                <a:ext cx="3606885" cy="276999"/>
              </a:xfrm>
              <a:prstGeom prst="rect">
                <a:avLst/>
              </a:prstGeom>
              <a:blipFill>
                <a:blip r:embed="rId7"/>
                <a:stretch>
                  <a:fillRect l="-10175" t="-160870" r="-702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C198DA-9293-06D8-E088-F95F7892146E}"/>
                  </a:ext>
                </a:extLst>
              </p:cNvPr>
              <p:cNvSpPr txBox="1"/>
              <p:nvPr/>
            </p:nvSpPr>
            <p:spPr bwMode="auto">
              <a:xfrm>
                <a:off x="842321" y="2867492"/>
                <a:ext cx="4560926" cy="375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可以證明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zh-TW" altLang="en-US" dirty="0"/>
                  <a:t>不會與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</m:t>
                        </m:r>
                      </m:sub>
                    </m:sSub>
                  </m:oMath>
                </a14:m>
                <a:r>
                  <a:rPr lang="zh-TW" altLang="en-US" sz="1800" dirty="0"/>
                  <a:t>混雜！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C198DA-9293-06D8-E088-F95F78921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2321" y="2867492"/>
                <a:ext cx="4560926" cy="375616"/>
              </a:xfrm>
              <a:prstGeom prst="rect">
                <a:avLst/>
              </a:prstGeom>
              <a:blipFill>
                <a:blip r:embed="rId8"/>
                <a:stretch>
                  <a:fillRect l="-111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CA988A46-EA96-5028-A49A-56E09308A12B}"/>
                  </a:ext>
                </a:extLst>
              </p:cNvPr>
              <p:cNvSpPr txBox="1"/>
              <p:nvPr/>
            </p:nvSpPr>
            <p:spPr bwMode="auto">
              <a:xfrm>
                <a:off x="830705" y="5958221"/>
                <a:ext cx="48236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只會與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相等的態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混雜！</a:t>
                </a: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CA988A46-EA96-5028-A49A-56E09308A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705" y="5958221"/>
                <a:ext cx="4823693" cy="369332"/>
              </a:xfrm>
              <a:prstGeom prst="rect">
                <a:avLst/>
              </a:prstGeom>
              <a:blipFill>
                <a:blip r:embed="rId9"/>
                <a:stretch>
                  <a:fillRect l="-262" t="-3226" b="-193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CAF193-876F-5770-C620-31640603073B}"/>
                  </a:ext>
                </a:extLst>
              </p:cNvPr>
              <p:cNvSpPr txBox="1"/>
              <p:nvPr/>
            </p:nvSpPr>
            <p:spPr bwMode="auto">
              <a:xfrm>
                <a:off x="842321" y="3731572"/>
                <a:ext cx="5653406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𝑑𝑟𝑑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200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CAF193-876F-5770-C620-316406030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2321" y="3731572"/>
                <a:ext cx="5653406" cy="726481"/>
              </a:xfrm>
              <a:prstGeom prst="rect">
                <a:avLst/>
              </a:prstGeom>
              <a:blipFill>
                <a:blip r:embed="rId10"/>
                <a:stretch>
                  <a:fillRect l="-6278" t="-153448" b="-2206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0FE7F1-2563-0862-8DAD-05E7DFA8482A}"/>
                  </a:ext>
                </a:extLst>
              </p:cNvPr>
              <p:cNvSpPr txBox="1"/>
              <p:nvPr/>
            </p:nvSpPr>
            <p:spPr bwMode="auto">
              <a:xfrm>
                <a:off x="831246" y="5285657"/>
                <a:ext cx="7857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角無關，以上結果可推廣到任意兩個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不相等的態，在此是不混雜的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0FE7F1-2563-0862-8DAD-05E7DFA84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1246" y="5285657"/>
                <a:ext cx="7857618" cy="369332"/>
              </a:xfrm>
              <a:prstGeom prst="rect">
                <a:avLst/>
              </a:prstGeom>
              <a:blipFill>
                <a:blip r:embed="rId11"/>
                <a:stretch>
                  <a:fillRect t="-6667" r="-485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DF0611-17C6-F89E-1293-9B1F5A1CB0B4}"/>
                  </a:ext>
                </a:extLst>
              </p:cNvPr>
              <p:cNvSpPr txBox="1"/>
              <p:nvPr/>
            </p:nvSpPr>
            <p:spPr bwMode="auto">
              <a:xfrm>
                <a:off x="2267744" y="4509120"/>
                <a:ext cx="3634007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DF0611-17C6-F89E-1293-9B1F5A1CB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744" y="4509120"/>
                <a:ext cx="3634007" cy="726481"/>
              </a:xfrm>
              <a:prstGeom prst="rect">
                <a:avLst/>
              </a:prstGeom>
              <a:blipFill>
                <a:blip r:embed="rId12"/>
                <a:stretch>
                  <a:fillRect l="-19512" t="-155172" r="-1045" b="-2189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09E9B265-8779-F285-3DE5-C53D7D131C58}"/>
                  </a:ext>
                </a:extLst>
              </p:cNvPr>
              <p:cNvSpPr txBox="1"/>
              <p:nvPr/>
            </p:nvSpPr>
            <p:spPr bwMode="auto">
              <a:xfrm>
                <a:off x="6445455" y="4540057"/>
                <a:ext cx="224340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09E9B265-8779-F285-3DE5-C53D7D131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5455" y="4540057"/>
                <a:ext cx="2243409" cy="6646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9C0FAC-A0FA-2DCF-3791-7C5E7FD0D998}"/>
                  </a:ext>
                </a:extLst>
              </p:cNvPr>
              <p:cNvSpPr txBox="1"/>
              <p:nvPr/>
            </p:nvSpPr>
            <p:spPr bwMode="auto">
              <a:xfrm>
                <a:off x="815278" y="1366679"/>
                <a:ext cx="59169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的定態有四個，而且是本徵值相等的簡併態：</a:t>
                </a:r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9C0FAC-A0FA-2DCF-3791-7C5E7FD0D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278" y="1366679"/>
                <a:ext cx="5916961" cy="369332"/>
              </a:xfrm>
              <a:prstGeom prst="rect">
                <a:avLst/>
              </a:prstGeom>
              <a:blipFill>
                <a:blip r:embed="rId1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6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 animBg="1"/>
      <p:bldP spid="20" grpId="0"/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6ABBBF8-E491-2F4B-F7C1-63C8772CCF16}"/>
                  </a:ext>
                </a:extLst>
              </p:cNvPr>
              <p:cNvSpPr txBox="1"/>
              <p:nvPr/>
            </p:nvSpPr>
            <p:spPr bwMode="auto">
              <a:xfrm>
                <a:off x="1097784" y="3660307"/>
                <a:ext cx="2664296" cy="780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|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210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200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210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6ABBBF8-E491-2F4B-F7C1-63C8772CC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784" y="3660307"/>
                <a:ext cx="2664296" cy="780983"/>
              </a:xfrm>
              <a:prstGeom prst="rect">
                <a:avLst/>
              </a:prstGeom>
              <a:blipFill>
                <a:blip r:embed="rId2"/>
                <a:stretch>
                  <a:fillRect t="-53226" r="-948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4B5688-5ED5-5833-89C6-E7F850E67FE8}"/>
                  </a:ext>
                </a:extLst>
              </p:cNvPr>
              <p:cNvSpPr txBox="1"/>
              <p:nvPr/>
            </p:nvSpPr>
            <p:spPr bwMode="auto">
              <a:xfrm>
                <a:off x="1043608" y="3161241"/>
                <a:ext cx="5032353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對二階能量修正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的貢獻也是無限大！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4B5688-5ED5-5833-89C6-E7F850E67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161241"/>
                <a:ext cx="5032353" cy="425181"/>
              </a:xfrm>
              <a:prstGeom prst="rect">
                <a:avLst/>
              </a:prstGeom>
              <a:blipFill>
                <a:blip r:embed="rId3"/>
                <a:stretch>
                  <a:fillRect l="-6297" t="-85294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E9A594C-37F7-3CDD-192C-50DBC7A62EFF}"/>
              </a:ext>
            </a:extLst>
          </p:cNvPr>
          <p:cNvSpPr txBox="1"/>
          <p:nvPr/>
        </p:nvSpPr>
        <p:spPr bwMode="auto">
          <a:xfrm>
            <a:off x="1043608" y="5619980"/>
            <a:ext cx="7346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簡併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微擾計算必須對簡併態有前置處理，再放入一般微擾計算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/>
              <p:nvPr/>
            </p:nvSpPr>
            <p:spPr bwMode="auto">
              <a:xfrm>
                <a:off x="1089554" y="2276303"/>
                <a:ext cx="3036355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210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210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2A27C5C5-60B1-D37A-7715-4A678EC63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554" y="2276303"/>
                <a:ext cx="3036355" cy="767903"/>
              </a:xfrm>
              <a:prstGeom prst="rect">
                <a:avLst/>
              </a:prstGeom>
              <a:blipFill>
                <a:blip r:embed="rId4"/>
                <a:stretch>
                  <a:fillRect l="-6667" t="-55738" b="-52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/>
              <p:nvPr/>
            </p:nvSpPr>
            <p:spPr bwMode="auto">
              <a:xfrm>
                <a:off x="1043608" y="1222043"/>
                <a:ext cx="5032352" cy="436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但因為分母能量差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210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zh-TW" altLang="en-US" dirty="0"/>
                  <a:t>為零，</a:t>
                </a:r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161213-10DD-2A4E-B7A0-52785F030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222043"/>
                <a:ext cx="5032352" cy="436723"/>
              </a:xfrm>
              <a:prstGeom prst="rect">
                <a:avLst/>
              </a:prstGeom>
              <a:blipFill>
                <a:blip r:embed="rId5"/>
                <a:stretch>
                  <a:fillRect l="-1008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/>
              <p:nvPr/>
            </p:nvSpPr>
            <p:spPr bwMode="auto">
              <a:xfrm>
                <a:off x="1043608" y="1732651"/>
                <a:ext cx="59306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對本徵態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zh-TW" altLang="en-US" dirty="0"/>
                  <a:t>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一階修正的貢獻會是無限大！</a:t>
                </a:r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5CF1A6-44A0-21A3-8A2A-44CD5B0FC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732651"/>
                <a:ext cx="5930610" cy="369332"/>
              </a:xfrm>
              <a:prstGeom prst="rect">
                <a:avLst/>
              </a:prstGeom>
              <a:blipFill>
                <a:blip r:embed="rId6"/>
                <a:stretch>
                  <a:fillRect l="-534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E1549B45-7AD8-FB70-2F8A-6935A7ABA2D6}"/>
                  </a:ext>
                </a:extLst>
              </p:cNvPr>
              <p:cNvSpPr txBox="1"/>
              <p:nvPr/>
            </p:nvSpPr>
            <p:spPr bwMode="auto">
              <a:xfrm>
                <a:off x="1043608" y="760130"/>
                <a:ext cx="337252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只會與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混雜！</a:t>
                </a: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E1549B45-7AD8-FB70-2F8A-6935A7ABA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760130"/>
                <a:ext cx="3372526" cy="369332"/>
              </a:xfrm>
              <a:prstGeom prst="rect">
                <a:avLst/>
              </a:prstGeom>
              <a:blipFill>
                <a:blip r:embed="rId7"/>
                <a:stretch>
                  <a:fillRect l="-376" t="-10345" r="-376" b="-241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94C91A3-A4E5-9547-711C-12D3158D6CF8}"/>
              </a:ext>
            </a:extLst>
          </p:cNvPr>
          <p:cNvSpPr txBox="1"/>
          <p:nvPr/>
        </p:nvSpPr>
        <p:spPr bwMode="auto">
          <a:xfrm>
            <a:off x="1027622" y="5122694"/>
            <a:ext cx="7740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若有本徵值相等的多個簡併態，以一般微擾計算，彼此的混雜會是無限大！</a:t>
            </a:r>
            <a:endParaRPr lang="en-TW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/>
              <p:nvPr/>
            </p:nvSpPr>
            <p:spPr bwMode="auto">
              <a:xfrm>
                <a:off x="1047495" y="4625408"/>
                <a:ext cx="80965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很明顯的，問題來自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是能量相等的</a:t>
                </a:r>
                <a:r>
                  <a:rPr lang="zh-TW" altLang="en-US" dirty="0"/>
                  <a:t>兩個</a:t>
                </a:r>
                <a:r>
                  <a:rPr lang="zh-TW" altLang="en-US" sz="1800" dirty="0"/>
                  <a:t>簡併態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</a:t>
                </a:r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257330-69A3-E0F2-3FF8-EA785E8A3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7495" y="4625408"/>
                <a:ext cx="8096505" cy="369332"/>
              </a:xfrm>
              <a:prstGeom prst="rect">
                <a:avLst/>
              </a:prstGeom>
              <a:blipFill>
                <a:blip r:embed="rId8"/>
                <a:stretch>
                  <a:fillRect l="-627" t="-10000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8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8B3EBD-C996-5474-6141-690671DB4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36"/>
          <a:stretch/>
        </p:blipFill>
        <p:spPr>
          <a:xfrm>
            <a:off x="1403648" y="1589673"/>
            <a:ext cx="6667500" cy="554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1FCD637-393A-9B46-BA83-BD0F0A492DF5}"/>
                  </a:ext>
                </a:extLst>
              </p:cNvPr>
              <p:cNvSpPr txBox="1"/>
              <p:nvPr/>
            </p:nvSpPr>
            <p:spPr bwMode="auto">
              <a:xfrm>
                <a:off x="2281606" y="2202296"/>
                <a:ext cx="1584176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1FCD637-393A-9B46-BA83-BD0F0A492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1606" y="2202296"/>
                <a:ext cx="1584176" cy="554254"/>
              </a:xfrm>
              <a:prstGeom prst="rect">
                <a:avLst/>
              </a:prstGeom>
              <a:blipFill>
                <a:blip r:embed="rId3"/>
                <a:stretch>
                  <a:fillRect b="-6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14FF01B0-58F4-4517-5A66-A464AAEBE86D}"/>
                  </a:ext>
                </a:extLst>
              </p:cNvPr>
              <p:cNvSpPr txBox="1"/>
              <p:nvPr/>
            </p:nvSpPr>
            <p:spPr bwMode="auto">
              <a:xfrm>
                <a:off x="2107303" y="4772671"/>
                <a:ext cx="2448272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14FF01B0-58F4-4517-5A66-A464AAEBE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7303" y="4772671"/>
                <a:ext cx="2448272" cy="554254"/>
              </a:xfrm>
              <a:prstGeom prst="rect">
                <a:avLst/>
              </a:prstGeom>
              <a:blipFill>
                <a:blip r:embed="rId4"/>
                <a:stretch>
                  <a:fillRect b="-4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B2C7A685-610D-ED42-64B5-773E1433B718}"/>
                  </a:ext>
                </a:extLst>
              </p:cNvPr>
              <p:cNvSpPr txBox="1"/>
              <p:nvPr/>
            </p:nvSpPr>
            <p:spPr bwMode="auto">
              <a:xfrm>
                <a:off x="2107303" y="5393302"/>
                <a:ext cx="2608713" cy="55989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B2C7A685-610D-ED42-64B5-773E1433B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7303" y="5393302"/>
                <a:ext cx="2608713" cy="559897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99E877D9-840E-BDF1-0971-148F20D4822E}"/>
                  </a:ext>
                </a:extLst>
              </p:cNvPr>
              <p:cNvSpPr/>
              <p:nvPr/>
            </p:nvSpPr>
            <p:spPr>
              <a:xfrm>
                <a:off x="2107303" y="3328011"/>
                <a:ext cx="624591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99E877D9-840E-BDF1-0971-148F20D48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303" y="3328011"/>
                <a:ext cx="624591" cy="554254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0EDC7C5E-642C-FA71-108B-DF7262E759EA}"/>
                  </a:ext>
                </a:extLst>
              </p:cNvPr>
              <p:cNvSpPr/>
              <p:nvPr/>
            </p:nvSpPr>
            <p:spPr>
              <a:xfrm>
                <a:off x="2831683" y="3328011"/>
                <a:ext cx="557902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0EDC7C5E-642C-FA71-108B-DF7262E75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683" y="3328011"/>
                <a:ext cx="557902" cy="552459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0CF57D0-067A-410A-1873-A2615E5E1147}"/>
                  </a:ext>
                </a:extLst>
              </p:cNvPr>
              <p:cNvSpPr txBox="1"/>
              <p:nvPr/>
            </p:nvSpPr>
            <p:spPr bwMode="auto">
              <a:xfrm>
                <a:off x="3793016" y="3401451"/>
                <a:ext cx="1734393" cy="44723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0CF57D0-067A-410A-1873-A2615E5E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3016" y="3401451"/>
                <a:ext cx="1734393" cy="447238"/>
              </a:xfrm>
              <a:prstGeom prst="rect">
                <a:avLst/>
              </a:prstGeom>
              <a:blipFill>
                <a:blip r:embed="rId8"/>
                <a:stretch>
                  <a:fillRect b="-2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FF6ECB-989D-1044-21B9-98B9CA0F568E}"/>
                  </a:ext>
                </a:extLst>
              </p:cNvPr>
              <p:cNvSpPr txBox="1"/>
              <p:nvPr/>
            </p:nvSpPr>
            <p:spPr bwMode="auto">
              <a:xfrm>
                <a:off x="1403649" y="2929256"/>
                <a:ext cx="7272807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是對角矩陣，自然基底的兩個態就是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的本徵態，兩者能量簡併。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FF6ECB-989D-1044-21B9-98B9CA0F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9" y="2929256"/>
                <a:ext cx="7272807" cy="376770"/>
              </a:xfrm>
              <a:prstGeom prst="rect">
                <a:avLst/>
              </a:prstGeom>
              <a:blipFill>
                <a:blip r:embed="rId9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BD8371C-2EC7-4645-2F15-5E5548F9EC8D}"/>
              </a:ext>
            </a:extLst>
          </p:cNvPr>
          <p:cNvSpPr txBox="1"/>
          <p:nvPr/>
        </p:nvSpPr>
        <p:spPr bwMode="auto">
          <a:xfrm>
            <a:off x="2584393" y="713012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Degenerate Perturbation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78FBC-02D1-FACE-E175-E230E9BAD1B5}"/>
              </a:ext>
            </a:extLst>
          </p:cNvPr>
          <p:cNvSpPr txBox="1"/>
          <p:nvPr/>
        </p:nvSpPr>
        <p:spPr bwMode="auto">
          <a:xfrm>
            <a:off x="1403648" y="1082344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從一個兩態系統的玩具模型開始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AD7B47-DB5A-CE6A-3B91-A449B38E0473}"/>
                  </a:ext>
                </a:extLst>
              </p:cNvPr>
              <p:cNvSpPr txBox="1"/>
              <p:nvPr/>
            </p:nvSpPr>
            <p:spPr bwMode="auto">
              <a:xfrm>
                <a:off x="1403648" y="4336760"/>
                <a:ext cx="39604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假設加上一微擾項，正比於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AD7B47-DB5A-CE6A-3B91-A449B38E0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4336760"/>
                <a:ext cx="3960440" cy="369332"/>
              </a:xfrm>
              <a:prstGeom prst="rect">
                <a:avLst/>
              </a:prstGeom>
              <a:blipFill>
                <a:blip r:embed="rId10"/>
                <a:stretch>
                  <a:fillRect l="-12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4AA5B-21D7-F743-D2BD-8C11DD4BC24B}"/>
                  </a:ext>
                </a:extLst>
              </p:cNvPr>
              <p:cNvSpPr txBox="1"/>
              <p:nvPr/>
            </p:nvSpPr>
            <p:spPr bwMode="auto">
              <a:xfrm>
                <a:off x="1403714" y="6020413"/>
                <a:ext cx="58326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這可以理解為來自一個沿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方向的磁場。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4AA5B-21D7-F743-D2BD-8C11DD4BC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714" y="6020413"/>
                <a:ext cx="5832648" cy="369332"/>
              </a:xfrm>
              <a:prstGeom prst="rect">
                <a:avLst/>
              </a:prstGeom>
              <a:blipFill>
                <a:blip r:embed="rId11"/>
                <a:stretch>
                  <a:fillRect l="-87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4186686-4D7A-6FE0-5137-3FD151A4CC28}"/>
              </a:ext>
            </a:extLst>
          </p:cNvPr>
          <p:cNvSpPr txBox="1"/>
          <p:nvPr/>
        </p:nvSpPr>
        <p:spPr bwMode="auto">
          <a:xfrm>
            <a:off x="1403648" y="3946847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這可以理解為來自一個常數的電位能。當然這實質上等於沒有電位。</a:t>
            </a:r>
          </a:p>
        </p:txBody>
      </p:sp>
    </p:spTree>
    <p:extLst>
      <p:ext uri="{BB962C8B-B14F-4D97-AF65-F5344CB8AC3E}">
        <p14:creationId xmlns:p14="http://schemas.microsoft.com/office/powerpoint/2010/main" val="489239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67783A9-BC1D-3E81-05FD-C532ADEF7935}"/>
                  </a:ext>
                </a:extLst>
              </p:cNvPr>
              <p:cNvSpPr txBox="1"/>
              <p:nvPr/>
            </p:nvSpPr>
            <p:spPr bwMode="auto">
              <a:xfrm>
                <a:off x="792385" y="948858"/>
                <a:ext cx="4859735" cy="576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1,0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1,0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67783A9-BC1D-3E81-05FD-C532ADEF7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385" y="948858"/>
                <a:ext cx="4859735" cy="576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F496D5E1-8CAE-FB81-7E56-E83AD6BE9811}"/>
                  </a:ext>
                </a:extLst>
              </p:cNvPr>
              <p:cNvSpPr txBox="1"/>
              <p:nvPr/>
            </p:nvSpPr>
            <p:spPr bwMode="auto">
              <a:xfrm>
                <a:off x="5882312" y="954863"/>
                <a:ext cx="2952328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F496D5E1-8CAE-FB81-7E56-E83AD6BE9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2312" y="954863"/>
                <a:ext cx="2952328" cy="55425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2665F0-78D8-7B04-74BF-E0AFF3B8A834}"/>
                  </a:ext>
                </a:extLst>
              </p:cNvPr>
              <p:cNvSpPr txBox="1"/>
              <p:nvPr/>
            </p:nvSpPr>
            <p:spPr bwMode="auto">
              <a:xfrm>
                <a:off x="686348" y="1694439"/>
                <a:ext cx="7704856" cy="559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但這個模型是可以直接解出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的本徵值：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2665F0-78D8-7B04-74BF-E0AFF3B8A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6348" y="1694439"/>
                <a:ext cx="7704856" cy="559897"/>
              </a:xfrm>
              <a:prstGeom prst="rect">
                <a:avLst/>
              </a:prstGeom>
              <a:blipFill>
                <a:blip r:embed="rId4"/>
                <a:stretch>
                  <a:fillRect l="-824" b="-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76B9C1-AEB2-F568-E4FD-1C66A71881DA}"/>
                  </a:ext>
                </a:extLst>
              </p:cNvPr>
              <p:cNvSpPr txBox="1"/>
              <p:nvPr/>
            </p:nvSpPr>
            <p:spPr bwMode="auto">
              <a:xfrm>
                <a:off x="3810589" y="4259032"/>
                <a:ext cx="104054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76B9C1-AEB2-F568-E4FD-1C66A7188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589" y="4259032"/>
                <a:ext cx="1040541" cy="276999"/>
              </a:xfrm>
              <a:prstGeom prst="rect">
                <a:avLst/>
              </a:prstGeom>
              <a:blipFill>
                <a:blip r:embed="rId5"/>
                <a:stretch>
                  <a:fillRect l="-4819" r="-3614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DC5E56-0721-D1BB-4831-25C21AD487A4}"/>
                  </a:ext>
                </a:extLst>
              </p:cNvPr>
              <p:cNvSpPr txBox="1"/>
              <p:nvPr/>
            </p:nvSpPr>
            <p:spPr bwMode="auto">
              <a:xfrm>
                <a:off x="683568" y="2260433"/>
                <a:ext cx="7704856" cy="559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是Identity矩陣，任何行向量，都是它的本徵向量：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DC5E56-0721-D1BB-4831-25C21AD48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260433"/>
                <a:ext cx="7704856" cy="559897"/>
              </a:xfrm>
              <a:prstGeom prst="rect">
                <a:avLst/>
              </a:prstGeom>
              <a:blipFill>
                <a:blip r:embed="rId6"/>
                <a:stretch>
                  <a:fillRect l="-658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D8094-EE47-7BF2-07CD-1A19F36E4E1F}"/>
                  </a:ext>
                </a:extLst>
              </p:cNvPr>
              <p:cNvSpPr txBox="1"/>
              <p:nvPr/>
            </p:nvSpPr>
            <p:spPr bwMode="auto">
              <a:xfrm>
                <a:off x="678173" y="3590461"/>
                <a:ext cx="8028892" cy="552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，我們前面已經解出了它的本徵值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±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與本徵態：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dirty="0"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D8094-EE47-7BF2-07CD-1A19F36E4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73" y="3590461"/>
                <a:ext cx="8028892" cy="552459"/>
              </a:xfrm>
              <a:prstGeom prst="rect">
                <a:avLst/>
              </a:prstGeom>
              <a:blipFill>
                <a:blip r:embed="rId7"/>
                <a:stretch>
                  <a:fillRect l="-632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EA4D8B-45BC-6F14-0842-D3546F60079C}"/>
              </a:ext>
            </a:extLst>
          </p:cNvPr>
          <p:cNvSpPr txBox="1"/>
          <p:nvPr/>
        </p:nvSpPr>
        <p:spPr bwMode="auto">
          <a:xfrm>
            <a:off x="678173" y="4212866"/>
            <a:ext cx="3556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因此能量的本徵值是可解的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A8AAA9-CFF2-8B6A-0BB4-DC5747DD8FA0}"/>
              </a:ext>
            </a:extLst>
          </p:cNvPr>
          <p:cNvSpPr txBox="1"/>
          <p:nvPr/>
        </p:nvSpPr>
        <p:spPr bwMode="auto">
          <a:xfrm>
            <a:off x="693753" y="497433"/>
            <a:ext cx="5364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使用微擾公式計算，一階能量修正為零：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263A3-4733-412B-0FA0-C7556AF42CD0}"/>
                  </a:ext>
                </a:extLst>
              </p:cNvPr>
              <p:cNvSpPr txBox="1"/>
              <p:nvPr/>
            </p:nvSpPr>
            <p:spPr bwMode="auto">
              <a:xfrm>
                <a:off x="678173" y="3075615"/>
                <a:ext cx="4572000" cy="559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因此只要找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的本徵態即可。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263A3-4733-412B-0FA0-C7556AF4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73" y="3075615"/>
                <a:ext cx="4572000" cy="559897"/>
              </a:xfrm>
              <a:prstGeom prst="rect">
                <a:avLst/>
              </a:prstGeom>
              <a:blipFill>
                <a:blip r:embed="rId8"/>
                <a:stretch>
                  <a:fillRect l="-1108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6">
                <a:extLst>
                  <a:ext uri="{FF2B5EF4-FFF2-40B4-BE49-F238E27FC236}">
                    <a16:creationId xmlns:a16="http://schemas.microsoft.com/office/drawing/2014/main" id="{679E8396-AA9B-C178-F704-9B052D6EBDA2}"/>
                  </a:ext>
                </a:extLst>
              </p:cNvPr>
              <p:cNvSpPr/>
              <p:nvPr/>
            </p:nvSpPr>
            <p:spPr>
              <a:xfrm>
                <a:off x="6347110" y="2786435"/>
                <a:ext cx="2022733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6">
                <a:extLst>
                  <a:ext uri="{FF2B5EF4-FFF2-40B4-BE49-F238E27FC236}">
                    <a16:creationId xmlns:a16="http://schemas.microsoft.com/office/drawing/2014/main" id="{679E8396-AA9B-C178-F704-9B052D6EB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110" y="2786435"/>
                <a:ext cx="2022733" cy="554254"/>
              </a:xfrm>
              <a:prstGeom prst="rect">
                <a:avLst/>
              </a:prstGeom>
              <a:blipFill>
                <a:blip r:embed="rId9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60A78D-0D97-E5A6-9865-5E5D525C807A}"/>
                  </a:ext>
                </a:extLst>
              </p:cNvPr>
              <p:cNvSpPr txBox="1"/>
              <p:nvPr/>
            </p:nvSpPr>
            <p:spPr bwMode="auto">
              <a:xfrm>
                <a:off x="678172" y="4656937"/>
                <a:ext cx="8028891" cy="457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一階能量修正應該是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±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，單純的微擾計算得到錯誤的能量修正答案，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60A78D-0D97-E5A6-9865-5E5D525C8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172" y="4656937"/>
                <a:ext cx="8028891" cy="457689"/>
              </a:xfrm>
              <a:prstGeom prst="rect">
                <a:avLst/>
              </a:prstGeom>
              <a:blipFill>
                <a:blip r:embed="rId10"/>
                <a:stretch>
                  <a:fillRect l="-632" b="-1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5E6E61A2-7F3D-5775-4532-BD9A893E46DE}"/>
                  </a:ext>
                </a:extLst>
              </p:cNvPr>
              <p:cNvSpPr txBox="1"/>
              <p:nvPr/>
            </p:nvSpPr>
            <p:spPr bwMode="auto">
              <a:xfrm>
                <a:off x="714463" y="5745302"/>
                <a:ext cx="2437996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5E6E61A2-7F3D-5775-4532-BD9A893E4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463" y="5745302"/>
                <a:ext cx="2437996" cy="767903"/>
              </a:xfrm>
              <a:prstGeom prst="rect">
                <a:avLst/>
              </a:prstGeom>
              <a:blipFill>
                <a:blip r:embed="rId11"/>
                <a:stretch>
                  <a:fillRect l="-21244" t="-121311" r="-6218" b="-1721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C5FE8CE8-7966-1A27-744C-67F04C577C4A}"/>
                  </a:ext>
                </a:extLst>
              </p:cNvPr>
              <p:cNvSpPr txBox="1"/>
              <p:nvPr/>
            </p:nvSpPr>
            <p:spPr bwMode="auto">
              <a:xfrm>
                <a:off x="3385602" y="5745302"/>
                <a:ext cx="4077333" cy="80021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C5FE8CE8-7966-1A27-744C-67F04C577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5602" y="5745302"/>
                <a:ext cx="4077333" cy="800219"/>
              </a:xfrm>
              <a:prstGeom prst="rect">
                <a:avLst/>
              </a:prstGeom>
              <a:blipFill>
                <a:blip r:embed="rId12"/>
                <a:stretch>
                  <a:fillRect l="-6522" t="-75000" b="-890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D224BEB-D723-D92E-AB92-A41F3C45B85F}"/>
              </a:ext>
            </a:extLst>
          </p:cNvPr>
          <p:cNvSpPr txBox="1"/>
          <p:nvPr/>
        </p:nvSpPr>
        <p:spPr bwMode="auto">
          <a:xfrm>
            <a:off x="686348" y="5280042"/>
            <a:ext cx="5963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如果進一步算狀態修正，微擾公式甚至會發散！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33866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5" grpId="0"/>
      <p:bldP spid="6" grpId="0"/>
      <p:bldP spid="7" grpId="0"/>
      <p:bldP spid="12" grpId="0"/>
      <p:bldP spid="13" grpId="0" animBg="1"/>
      <p:bldP spid="14" grpId="0"/>
      <p:bldP spid="15" grpId="0" animBg="1"/>
      <p:bldP spid="16" grpId="0" animBg="1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/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22" y="584971"/>
                <a:ext cx="962443" cy="559897"/>
              </a:xfrm>
              <a:prstGeom prst="rect">
                <a:avLst/>
              </a:prstGeo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/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92" y="1280072"/>
                <a:ext cx="2257669" cy="578172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/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628" y="1278077"/>
                <a:ext cx="5060103" cy="559897"/>
              </a:xfrm>
              <a:prstGeom prst="rect">
                <a:avLst/>
              </a:prstGeom>
              <a:blipFill>
                <a:blip r:embed="rId4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/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68" y="2682925"/>
                <a:ext cx="1629805" cy="559897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/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918" y="2782318"/>
                <a:ext cx="96058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/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3754492"/>
                <a:ext cx="78745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/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3662232"/>
                <a:ext cx="2299667" cy="552459"/>
              </a:xfrm>
              <a:prstGeom prst="rect">
                <a:avLst/>
              </a:prstGeom>
              <a:blipFill>
                <a:blip r:embed="rId8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A977EC77-DA97-C93A-F648-B5F75EC6BA9F}"/>
              </a:ext>
            </a:extLst>
          </p:cNvPr>
          <p:cNvSpPr/>
          <p:nvPr/>
        </p:nvSpPr>
        <p:spPr>
          <a:xfrm>
            <a:off x="3199553" y="1455084"/>
            <a:ext cx="411510" cy="24543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70011-45FB-6C02-FC0F-467FADF98010}"/>
              </a:ext>
            </a:extLst>
          </p:cNvPr>
          <p:cNvSpPr txBox="1"/>
          <p:nvPr/>
        </p:nvSpPr>
        <p:spPr bwMode="auto">
          <a:xfrm>
            <a:off x="3131840" y="2771266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本徵值，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/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本徵態：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53D63-86E0-79C6-FE62-BF0F7B88B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586413"/>
                <a:ext cx="1860053" cy="508216"/>
              </a:xfrm>
              <a:prstGeom prst="rect">
                <a:avLst/>
              </a:prstGeom>
              <a:blipFill>
                <a:blip r:embed="rId9"/>
                <a:stretch>
                  <a:fillRect l="-2703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/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blipFill>
                <a:blip r:embed="rId12"/>
                <a:stretch>
                  <a:fillRect l="-1053" r="-4211"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/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4313726"/>
                <a:ext cx="2391744" cy="572273"/>
              </a:xfrm>
              <a:prstGeom prst="rect">
                <a:avLst/>
              </a:prstGeom>
              <a:blipFill>
                <a:blip r:embed="rId13"/>
                <a:stretch>
                  <a:fillRect l="-1058" t="-93478" r="-18519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2044DE-4F5E-AEBC-28D1-1D3007C33593}"/>
              </a:ext>
            </a:extLst>
          </p:cNvPr>
          <p:cNvSpPr txBox="1"/>
          <p:nvPr/>
        </p:nvSpPr>
        <p:spPr bwMode="auto">
          <a:xfrm>
            <a:off x="840571" y="1975430"/>
            <a:ext cx="4652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此式要有非零解，矩陣的行列式必須為零！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F53182-DE4C-ECAA-9F0A-ADD9EDF6AF43}"/>
              </a:ext>
            </a:extLst>
          </p:cNvPr>
          <p:cNvSpPr txBox="1"/>
          <p:nvPr/>
        </p:nvSpPr>
        <p:spPr bwMode="auto">
          <a:xfrm>
            <a:off x="520522" y="3754492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/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+mj-ea"/>
                    <a:ea typeface="+mj-ea"/>
                  </a:rPr>
                  <a:t>設本徵值為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𝑐</m:t>
                    </m:r>
                  </m:oMath>
                </a14:m>
                <a:r>
                  <a:rPr lang="en-TW" dirty="0"/>
                  <a:t>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15BD43-8D88-CF9E-878A-DD8B86D76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5748" y="659870"/>
                <a:ext cx="1860053" cy="369332"/>
              </a:xfrm>
              <a:prstGeom prst="rect">
                <a:avLst/>
              </a:prstGeom>
              <a:blipFill>
                <a:blip r:embed="rId14"/>
                <a:stretch>
                  <a:fillRect l="-202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/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6">
                <a:extLst>
                  <a:ext uri="{FF2B5EF4-FFF2-40B4-BE49-F238E27FC236}">
                    <a16:creationId xmlns:a16="http://schemas.microsoft.com/office/drawing/2014/main" id="{4CE4D5B5-27E3-9682-53DF-C20B693BA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52" y="5287109"/>
                <a:ext cx="96058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/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8F28FA20-1FAC-F1E3-26A2-24C97B53C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575" y="5194849"/>
                <a:ext cx="1953419" cy="552459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/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21C82B-FD97-4A67-BBD0-64315CEF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5965291"/>
                <a:ext cx="1027012" cy="276999"/>
              </a:xfrm>
              <a:prstGeom prst="rect">
                <a:avLst/>
              </a:prstGeom>
              <a:blipFill>
                <a:blip r:embed="rId17"/>
                <a:stretch>
                  <a:fillRect l="-2439" r="-3659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/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0"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1A782E-A0D8-FBA0-0AE2-A5FB44E29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5846343"/>
                <a:ext cx="2822376" cy="572273"/>
              </a:xfrm>
              <a:prstGeom prst="rect">
                <a:avLst/>
              </a:prstGeom>
              <a:blipFill>
                <a:blip r:embed="rId18"/>
                <a:stretch>
                  <a:fillRect t="-93478" r="-13901" b="-1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DDD4C2B-9313-646B-A64A-03388A5C1A5E}"/>
              </a:ext>
            </a:extLst>
          </p:cNvPr>
          <p:cNvSpPr txBox="1"/>
          <p:nvPr/>
        </p:nvSpPr>
        <p:spPr bwMode="auto">
          <a:xfrm>
            <a:off x="520522" y="5287109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</p:spTree>
    <p:extLst>
      <p:ext uri="{BB962C8B-B14F-4D97-AF65-F5344CB8AC3E}">
        <p14:creationId xmlns:p14="http://schemas.microsoft.com/office/powerpoint/2010/main" val="5651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9" grpId="0" animBg="1"/>
      <p:bldP spid="30" grpId="0" animBg="1"/>
      <p:bldP spid="19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1B383-EE18-471E-DB97-7E77D5123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64"/>
          <a:stretch/>
        </p:blipFill>
        <p:spPr>
          <a:xfrm>
            <a:off x="688564" y="2996952"/>
            <a:ext cx="7766871" cy="34264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82D856-F364-05B5-36F7-0E8BC5747B11}"/>
              </a:ext>
            </a:extLst>
          </p:cNvPr>
          <p:cNvSpPr/>
          <p:nvPr/>
        </p:nvSpPr>
        <p:spPr>
          <a:xfrm>
            <a:off x="719279" y="4710183"/>
            <a:ext cx="7627852" cy="1758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28867-C2E2-A83B-D159-C168BDDDE46A}"/>
                  </a:ext>
                </a:extLst>
              </p:cNvPr>
              <p:cNvSpPr txBox="1"/>
              <p:nvPr/>
            </p:nvSpPr>
            <p:spPr bwMode="auto">
              <a:xfrm>
                <a:off x="902504" y="1131973"/>
                <a:ext cx="77739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注意這兩個本徵態完全與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無關，且適用於任何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，因此即使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都成立！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28867-C2E2-A83B-D159-C168BDDDE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504" y="1131973"/>
                <a:ext cx="7773952" cy="369332"/>
              </a:xfrm>
              <a:prstGeom prst="rect">
                <a:avLst/>
              </a:prstGeom>
              <a:blipFill>
                <a:blip r:embed="rId3"/>
                <a:stretch>
                  <a:fillRect l="-65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0F895F3-0FBA-009F-A8A1-F891CA885773}"/>
              </a:ext>
            </a:extLst>
          </p:cNvPr>
          <p:cNvSpPr txBox="1"/>
          <p:nvPr/>
        </p:nvSpPr>
        <p:spPr bwMode="auto">
          <a:xfrm>
            <a:off x="888162" y="2564905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可見我們在簡併情況下，對零次解的選擇必須顧慮到微擾項！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902701-7239-2D4E-6B1B-EC4C0AE7829F}"/>
                  </a:ext>
                </a:extLst>
              </p:cNvPr>
              <p:cNvSpPr txBox="1"/>
              <p:nvPr/>
            </p:nvSpPr>
            <p:spPr bwMode="auto">
              <a:xfrm>
                <a:off x="903411" y="1508073"/>
                <a:ext cx="8240589" cy="554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所以原來的零次解</a:t>
                </a:r>
                <a:r>
                  <a:rPr lang="en-US" altLang="zh-TW" sz="18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並不是好的選擇！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902701-7239-2D4E-6B1B-EC4C0AE78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411" y="1508073"/>
                <a:ext cx="8240589" cy="554254"/>
              </a:xfrm>
              <a:prstGeom prst="rect">
                <a:avLst/>
              </a:prstGeom>
              <a:blipFill>
                <a:blip r:embed="rId4"/>
                <a:stretch>
                  <a:fillRect l="-616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774F4-345A-92A3-E1B8-EDCCEB67D8B6}"/>
              </a:ext>
            </a:extLst>
          </p:cNvPr>
          <p:cNvCxnSpPr/>
          <p:nvPr/>
        </p:nvCxnSpPr>
        <p:spPr>
          <a:xfrm flipH="1">
            <a:off x="2919813" y="1593610"/>
            <a:ext cx="576064" cy="4547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9477FD-D37D-294C-3C37-DF0223F5B3A1}"/>
              </a:ext>
            </a:extLst>
          </p:cNvPr>
          <p:cNvCxnSpPr>
            <a:cxnSpLocks/>
          </p:cNvCxnSpPr>
          <p:nvPr/>
        </p:nvCxnSpPr>
        <p:spPr>
          <a:xfrm>
            <a:off x="2930337" y="1593610"/>
            <a:ext cx="647938" cy="4234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C2A02190-2986-3446-3B8B-E83B7475CB00}"/>
                  </a:ext>
                </a:extLst>
              </p:cNvPr>
              <p:cNvSpPr/>
              <p:nvPr/>
            </p:nvSpPr>
            <p:spPr>
              <a:xfrm>
                <a:off x="3810843" y="347671"/>
                <a:ext cx="1031083" cy="6884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C2A02190-2986-3446-3B8B-E83B7475C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843" y="347671"/>
                <a:ext cx="1031083" cy="6884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E84F4D5-34FD-9E8B-50E1-222DF7557E73}"/>
                  </a:ext>
                </a:extLst>
              </p:cNvPr>
              <p:cNvSpPr/>
              <p:nvPr/>
            </p:nvSpPr>
            <p:spPr>
              <a:xfrm>
                <a:off x="4957335" y="347671"/>
                <a:ext cx="1031083" cy="6884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1E84F4D5-34FD-9E8B-50E1-222DF7557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335" y="347671"/>
                <a:ext cx="1031083" cy="6884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995747-2724-8C7A-F31A-8CF2E1D6C02C}"/>
                  </a:ext>
                </a:extLst>
              </p:cNvPr>
              <p:cNvSpPr txBox="1"/>
              <p:nvPr/>
            </p:nvSpPr>
            <p:spPr bwMode="auto">
              <a:xfrm>
                <a:off x="6159935" y="481115"/>
                <a:ext cx="1640995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/>
                  <a:t>的本徵態！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995747-2724-8C7A-F31A-8CF2E1D6C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935" y="481115"/>
                <a:ext cx="1640995" cy="369332"/>
              </a:xfrm>
              <a:prstGeom prst="rect">
                <a:avLst/>
              </a:prstGeom>
              <a:blipFill>
                <a:blip r:embed="rId7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A11833F-3678-021F-0382-24CF4013F2DE}"/>
              </a:ext>
            </a:extLst>
          </p:cNvPr>
          <p:cNvSpPr txBox="1"/>
          <p:nvPr/>
        </p:nvSpPr>
        <p:spPr bwMode="auto">
          <a:xfrm>
            <a:off x="902504" y="481115"/>
            <a:ext cx="3093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直接解得到的兩個本徵態：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ED5159-FB1A-D678-4D54-79CFF094A7D8}"/>
                  </a:ext>
                </a:extLst>
              </p:cNvPr>
              <p:cNvSpPr txBox="1"/>
              <p:nvPr/>
            </p:nvSpPr>
            <p:spPr bwMode="auto">
              <a:xfrm>
                <a:off x="902503" y="1996678"/>
                <a:ext cx="7766871" cy="575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因為真實本徵態在微擾消失後不會趨近這個選擇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！而是</a:t>
                </a:r>
                <a:r>
                  <a:rPr lang="en-US" altLang="zh-TW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ED5159-FB1A-D678-4D54-79CFF094A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503" y="1996678"/>
                <a:ext cx="7766871" cy="575414"/>
              </a:xfrm>
              <a:prstGeom prst="rect">
                <a:avLst/>
              </a:prstGeom>
              <a:blipFill>
                <a:blip r:embed="rId8"/>
                <a:stretch>
                  <a:fillRect l="-654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95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9899D36-3BDC-03DB-85A0-469E1E02C683}"/>
                  </a:ext>
                </a:extLst>
              </p:cNvPr>
              <p:cNvSpPr txBox="1"/>
              <p:nvPr/>
            </p:nvSpPr>
            <p:spPr bwMode="auto">
              <a:xfrm>
                <a:off x="2086142" y="770145"/>
                <a:ext cx="3888432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1,1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9899D36-3BDC-03DB-85A0-469E1E02C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6142" y="770145"/>
                <a:ext cx="3888432" cy="610936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F5AB79A-1D3E-13B3-F1DC-55ABFA558249}"/>
                  </a:ext>
                </a:extLst>
              </p:cNvPr>
              <p:cNvSpPr txBox="1"/>
              <p:nvPr/>
            </p:nvSpPr>
            <p:spPr bwMode="auto">
              <a:xfrm>
                <a:off x="2086142" y="1449248"/>
                <a:ext cx="5328592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0F5AB79A-1D3E-13B3-F1DC-55ABFA55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6142" y="1449248"/>
                <a:ext cx="5328592" cy="61093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6F73D1-64FD-FD0F-55FE-9FE20ECE3697}"/>
                  </a:ext>
                </a:extLst>
              </p:cNvPr>
              <p:cNvSpPr txBox="1"/>
              <p:nvPr/>
            </p:nvSpPr>
            <p:spPr bwMode="auto">
              <a:xfrm>
                <a:off x="1100808" y="243358"/>
                <a:ext cx="7128612" cy="575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若我們一開始就使用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作為零次項，而使用微擾計算結果：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6F73D1-64FD-FD0F-55FE-9FE20ECE3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0808" y="243358"/>
                <a:ext cx="7128612" cy="575414"/>
              </a:xfrm>
              <a:prstGeom prst="rect">
                <a:avLst/>
              </a:prstGeom>
              <a:blipFill>
                <a:blip r:embed="rId4"/>
                <a:stretch>
                  <a:fillRect l="-712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A0BB39-4215-A3A7-DEE3-5E3F4E805246}"/>
                  </a:ext>
                </a:extLst>
              </p:cNvPr>
              <p:cNvSpPr txBox="1"/>
              <p:nvPr/>
            </p:nvSpPr>
            <p:spPr bwMode="auto">
              <a:xfrm>
                <a:off x="2108920" y="5139010"/>
                <a:ext cx="104054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TW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A0BB39-4215-A3A7-DEE3-5E3F4E805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920" y="5139010"/>
                <a:ext cx="1040541" cy="276999"/>
              </a:xfrm>
              <a:prstGeom prst="rect">
                <a:avLst/>
              </a:prstGeom>
              <a:blipFill>
                <a:blip r:embed="rId5"/>
                <a:stretch>
                  <a:fillRect l="-4819" r="-3614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173B7C1D-6483-0A9C-B639-27F293E4F997}"/>
                  </a:ext>
                </a:extLst>
              </p:cNvPr>
              <p:cNvSpPr txBox="1"/>
              <p:nvPr/>
            </p:nvSpPr>
            <p:spPr bwMode="auto">
              <a:xfrm>
                <a:off x="2073645" y="4090611"/>
                <a:ext cx="2232248" cy="4349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173B7C1D-6483-0A9C-B639-27F293E4F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645" y="4090611"/>
                <a:ext cx="2232248" cy="434991"/>
              </a:xfrm>
              <a:prstGeom prst="rect">
                <a:avLst/>
              </a:prstGeom>
              <a:blipFill>
                <a:blip r:embed="rId6"/>
                <a:stretch>
                  <a:fillRect b="-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28B24B5-B58B-6319-4A19-421E27C2A17B}"/>
              </a:ext>
            </a:extLst>
          </p:cNvPr>
          <p:cNvSpPr txBox="1"/>
          <p:nvPr/>
        </p:nvSpPr>
        <p:spPr bwMode="auto">
          <a:xfrm>
            <a:off x="1115616" y="3666397"/>
            <a:ext cx="6624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可以推測，二次以上能量修正，以及所有狀態修正都是零：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0F2A8-AE47-8BF0-1A3E-E1B3D52B50FC}"/>
              </a:ext>
            </a:extLst>
          </p:cNvPr>
          <p:cNvSpPr txBox="1"/>
          <p:nvPr/>
        </p:nvSpPr>
        <p:spPr bwMode="auto">
          <a:xfrm>
            <a:off x="1115616" y="4649137"/>
            <a:ext cx="6912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可見在如此新的選擇下，微擾計算就會得到完全正確的答案。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4F3109-35E7-BFD4-792C-768D6A759471}"/>
                  </a:ext>
                </a:extLst>
              </p:cNvPr>
              <p:cNvSpPr txBox="1"/>
              <p:nvPr/>
            </p:nvSpPr>
            <p:spPr bwMode="auto">
              <a:xfrm>
                <a:off x="2058065" y="3007948"/>
                <a:ext cx="6120680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1,−1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4F3109-35E7-BFD4-792C-768D6A759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8065" y="3007948"/>
                <a:ext cx="6120680" cy="610936"/>
              </a:xfrm>
              <a:prstGeom prst="rect">
                <a:avLst/>
              </a:prstGeom>
              <a:blipFill>
                <a:blip r:embed="rId7"/>
                <a:stretch>
                  <a:fillRect l="-5797" t="-78000" b="-1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1E6006-A5E9-B9B7-A859-97DBD85BDA30}"/>
                  </a:ext>
                </a:extLst>
              </p:cNvPr>
              <p:cNvSpPr txBox="1"/>
              <p:nvPr/>
            </p:nvSpPr>
            <p:spPr bwMode="auto">
              <a:xfrm>
                <a:off x="1115616" y="2570449"/>
                <a:ext cx="77761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更進一步：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在兩個新的零次項間的矩陣元為零，因此兩個態不混雜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1E6006-A5E9-B9B7-A859-97DBD85BD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2570449"/>
                <a:ext cx="7776190" cy="369332"/>
              </a:xfrm>
              <a:prstGeom prst="rect">
                <a:avLst/>
              </a:prstGeom>
              <a:blipFill>
                <a:blip r:embed="rId8"/>
                <a:stretch>
                  <a:fillRect l="-48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B1927D-312D-C600-58F9-FD3319A62DF6}"/>
                  </a:ext>
                </a:extLst>
              </p:cNvPr>
              <p:cNvSpPr txBox="1"/>
              <p:nvPr/>
            </p:nvSpPr>
            <p:spPr bwMode="auto">
              <a:xfrm>
                <a:off x="3693096" y="5139010"/>
                <a:ext cx="1080120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B1927D-312D-C600-58F9-FD3319A6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3096" y="5139010"/>
                <a:ext cx="1080120" cy="664606"/>
              </a:xfrm>
              <a:prstGeom prst="rect">
                <a:avLst/>
              </a:prstGeom>
              <a:blipFill>
                <a:blip r:embed="rId9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921CBE5-ACE0-463B-56DA-29BFEF8BA4F2}"/>
              </a:ext>
            </a:extLst>
          </p:cNvPr>
          <p:cNvSpPr txBox="1"/>
          <p:nvPr/>
        </p:nvSpPr>
        <p:spPr bwMode="auto">
          <a:xfrm>
            <a:off x="1115616" y="2132950"/>
            <a:ext cx="1655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這是正確的！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66D28-4116-6D34-5006-5DD8579B7CDF}"/>
              </a:ext>
            </a:extLst>
          </p:cNvPr>
          <p:cNvSpPr txBox="1"/>
          <p:nvPr/>
        </p:nvSpPr>
        <p:spPr bwMode="auto">
          <a:xfrm>
            <a:off x="1115616" y="5805264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可見我們在簡併情況下，對零次解的選擇必須顧慮到微擾項！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6B5A0F-253F-D8D3-BF86-34703DB7AE7F}"/>
              </a:ext>
            </a:extLst>
          </p:cNvPr>
          <p:cNvSpPr txBox="1"/>
          <p:nvPr/>
        </p:nvSpPr>
        <p:spPr bwMode="auto">
          <a:xfrm>
            <a:off x="1118474" y="6245310"/>
            <a:ext cx="6624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選擇的條件似乎是：零次項應該選微擾項的本徵態。</a:t>
            </a:r>
          </a:p>
        </p:txBody>
      </p:sp>
    </p:spTree>
    <p:extLst>
      <p:ext uri="{BB962C8B-B14F-4D97-AF65-F5344CB8AC3E}">
        <p14:creationId xmlns:p14="http://schemas.microsoft.com/office/powerpoint/2010/main" val="583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/>
      <p:bldP spid="9" grpId="0"/>
      <p:bldP spid="11" grpId="0" animBg="1"/>
      <p:bldP spid="12" grpId="0"/>
      <p:bldP spid="14" grpId="0" animBg="1"/>
      <p:bldP spid="10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1367E3FE-0504-9163-F397-E872017F5DA8}"/>
                  </a:ext>
                </a:extLst>
              </p:cNvPr>
              <p:cNvSpPr txBox="1"/>
              <p:nvPr/>
            </p:nvSpPr>
            <p:spPr bwMode="auto">
              <a:xfrm>
                <a:off x="3130950" y="2650112"/>
                <a:ext cx="2371126" cy="6312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(0)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(0)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1367E3FE-0504-9163-F397-E872017F5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0950" y="2650112"/>
                <a:ext cx="2371126" cy="631263"/>
              </a:xfrm>
              <a:prstGeom prst="rect">
                <a:avLst/>
              </a:prstGeom>
              <a:blipFill>
                <a:blip r:embed="rId2"/>
                <a:stretch>
                  <a:fillRect l="-10106" t="-66667" b="-82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889179-C14C-9CAC-F0E0-84123EC16A44}"/>
                  </a:ext>
                </a:extLst>
              </p:cNvPr>
              <p:cNvSpPr txBox="1"/>
              <p:nvPr/>
            </p:nvSpPr>
            <p:spPr bwMode="auto">
              <a:xfrm>
                <a:off x="889672" y="3745840"/>
                <a:ext cx="7922819" cy="380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上式分母能量差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</m:oMath>
                </a14:m>
                <a:r>
                  <a:rPr lang="zh-TW" altLang="en-US" dirty="0"/>
                  <a:t>為零，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的一階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混雜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會是無限大！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889179-C14C-9CAC-F0E0-84123EC16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672" y="3745840"/>
                <a:ext cx="7922819" cy="380810"/>
              </a:xfrm>
              <a:prstGeom prst="rect">
                <a:avLst/>
              </a:prstGeom>
              <a:blipFill>
                <a:blip r:embed="rId3"/>
                <a:stretch>
                  <a:fillRect l="-640" t="-103226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2E61722-DBF6-EE67-E3BB-7331C5DA8CDF}"/>
              </a:ext>
            </a:extLst>
          </p:cNvPr>
          <p:cNvSpPr txBox="1"/>
          <p:nvPr/>
        </p:nvSpPr>
        <p:spPr bwMode="auto">
          <a:xfrm>
            <a:off x="886471" y="4610073"/>
            <a:ext cx="7346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可見簡併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微擾計算必須對簡併態有前置處理，再放入正常的微擾計算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7AF50B-C53B-3628-CADC-551A9933ABDC}"/>
                  </a:ext>
                </a:extLst>
              </p:cNvPr>
              <p:cNvSpPr txBox="1"/>
              <p:nvPr/>
            </p:nvSpPr>
            <p:spPr bwMode="auto">
              <a:xfrm>
                <a:off x="918094" y="2188217"/>
                <a:ext cx="50220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那麼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微擾一階本徵態修正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貢獻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7AF50B-C53B-3628-CADC-551A9933A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094" y="2188217"/>
                <a:ext cx="5022057" cy="369332"/>
              </a:xfrm>
              <a:prstGeom prst="rect">
                <a:avLst/>
              </a:prstGeom>
              <a:blipFill>
                <a:blip r:embed="rId4"/>
                <a:stretch>
                  <a:fillRect l="-101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10B8BB-A76E-655C-1EA0-C60C36FBA2E0}"/>
                  </a:ext>
                </a:extLst>
              </p:cNvPr>
              <p:cNvSpPr txBox="1"/>
              <p:nvPr/>
            </p:nvSpPr>
            <p:spPr bwMode="auto">
              <a:xfrm>
                <a:off x="918095" y="1159801"/>
                <a:ext cx="78943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未微擾</m:t>
                    </m:r>
                    <m:r>
                      <a:rPr lang="zh-TW" altLang="en-US" i="1" dirty="0">
                        <a:latin typeface="Cambria Math" panose="02040503050406030204" pitchFamily="18" charset="0"/>
                      </a:rPr>
                      <m:t>能量有</m:t>
                    </m:r>
                    <m:r>
                      <m:rPr>
                        <m:nor/>
                      </m:rPr>
                      <a:rPr lang="en-TW" dirty="0"/>
                      <m:t>兩個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本徵值相同的、</m:t>
                    </m:r>
                    <m:r>
                      <m:rPr>
                        <m:nor/>
                      </m:rPr>
                      <a:rPr lang="en-TW" dirty="0"/>
                      <m:t>簡併</m:t>
                    </m:r>
                    <m:r>
                      <m:rPr>
                        <m:nor/>
                      </m:rPr>
                      <a:rPr lang="en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degenerate</m:t>
                    </m:r>
                    <m:r>
                      <m:rPr>
                        <m:nor/>
                      </m:rPr>
                      <a:rPr lang="en-TW" dirty="0"/>
                      <m:t>的本徵態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10B8BB-A76E-655C-1EA0-C60C36FBA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095" y="1159801"/>
                <a:ext cx="7894396" cy="369332"/>
              </a:xfrm>
              <a:prstGeom prst="rect">
                <a:avLst/>
              </a:prstGeom>
              <a:blipFill>
                <a:blip r:embed="rId5"/>
                <a:stretch>
                  <a:fillRect l="-64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3B348984-8A01-E234-B2FD-908F2428B4B7}"/>
                  </a:ext>
                </a:extLst>
              </p:cNvPr>
              <p:cNvSpPr txBox="1"/>
              <p:nvPr/>
            </p:nvSpPr>
            <p:spPr bwMode="auto">
              <a:xfrm>
                <a:off x="1412397" y="1637231"/>
                <a:ext cx="2511531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3B348984-8A01-E234-B2FD-908F2428B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2397" y="1637231"/>
                <a:ext cx="2511531" cy="380810"/>
              </a:xfrm>
              <a:prstGeom prst="rect">
                <a:avLst/>
              </a:prstGeom>
              <a:blipFill>
                <a:blip r:embed="rId6"/>
                <a:stretch>
                  <a:fillRect l="-2513" t="-110000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82D396D4-F4BF-75A3-D484-B04D399C6A7D}"/>
                  </a:ext>
                </a:extLst>
              </p:cNvPr>
              <p:cNvSpPr txBox="1"/>
              <p:nvPr/>
            </p:nvSpPr>
            <p:spPr bwMode="auto">
              <a:xfrm>
                <a:off x="4412566" y="1612788"/>
                <a:ext cx="2511531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82D396D4-F4BF-75A3-D484-B04D399C6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2566" y="1612788"/>
                <a:ext cx="2511531" cy="380810"/>
              </a:xfrm>
              <a:prstGeom prst="rect">
                <a:avLst/>
              </a:prstGeom>
              <a:blipFill>
                <a:blip r:embed="rId7"/>
                <a:stretch>
                  <a:fillRect l="-2513" t="-110000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8EC29FA-2093-B428-0C01-6C327A103EE0}"/>
              </a:ext>
            </a:extLst>
          </p:cNvPr>
          <p:cNvSpPr txBox="1"/>
          <p:nvPr/>
        </p:nvSpPr>
        <p:spPr bwMode="auto">
          <a:xfrm>
            <a:off x="2843808" y="673754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Degenerate Perturbation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14BCCE-B9E8-A02F-544A-2ECB398AC8DB}"/>
                  </a:ext>
                </a:extLst>
              </p:cNvPr>
              <p:cNvSpPr txBox="1"/>
              <p:nvPr/>
            </p:nvSpPr>
            <p:spPr bwMode="auto">
              <a:xfrm>
                <a:off x="918094" y="4210305"/>
                <a:ext cx="53820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除非分子的矩陣元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也是零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14BCCE-B9E8-A02F-544A-2ECB398AC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094" y="4210305"/>
                <a:ext cx="5382098" cy="369332"/>
              </a:xfrm>
              <a:prstGeom prst="rect">
                <a:avLst/>
              </a:prstGeom>
              <a:blipFill>
                <a:blip r:embed="rId8"/>
                <a:stretch>
                  <a:fillRect l="-94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E629A2-096D-822A-DF9F-E74BA3F76F0B}"/>
                  </a:ext>
                </a:extLst>
              </p:cNvPr>
              <p:cNvSpPr txBox="1"/>
              <p:nvPr/>
            </p:nvSpPr>
            <p:spPr bwMode="auto">
              <a:xfrm>
                <a:off x="918094" y="5062071"/>
                <a:ext cx="71822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我們要找出適當的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使分子的矩陣元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也是零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E629A2-096D-822A-DF9F-E74BA3F76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094" y="5062071"/>
                <a:ext cx="7182298" cy="369332"/>
              </a:xfrm>
              <a:prstGeom prst="rect">
                <a:avLst/>
              </a:prstGeom>
              <a:blipFill>
                <a:blip r:embed="rId9"/>
                <a:stretch>
                  <a:fillRect l="-707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05EB47-2906-7B46-444E-E1C21235CE91}"/>
                  </a:ext>
                </a:extLst>
              </p:cNvPr>
              <p:cNvSpPr txBox="1"/>
              <p:nvPr/>
            </p:nvSpPr>
            <p:spPr bwMode="auto">
              <a:xfrm>
                <a:off x="918093" y="5517232"/>
                <a:ext cx="79228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這真的可能嗎？這是可能的，原因是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並不是未微擾態的唯一選擇。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05EB47-2906-7B46-444E-E1C21235C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093" y="5517232"/>
                <a:ext cx="7922819" cy="369332"/>
              </a:xfrm>
              <a:prstGeom prst="rect">
                <a:avLst/>
              </a:prstGeom>
              <a:blipFill>
                <a:blip r:embed="rId10"/>
                <a:stretch>
                  <a:fillRect l="-64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BCF66CC-D9BE-D8F7-8FB4-B89CB2DD5C85}"/>
              </a:ext>
            </a:extLst>
          </p:cNvPr>
          <p:cNvSpPr txBox="1"/>
          <p:nvPr/>
        </p:nvSpPr>
        <p:spPr bwMode="auto">
          <a:xfrm>
            <a:off x="918093" y="5949558"/>
            <a:ext cx="7346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對簡併態自由度較大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615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EB594A-8095-BDF6-12F1-62FED52D429A}"/>
                  </a:ext>
                </a:extLst>
              </p:cNvPr>
              <p:cNvSpPr txBox="1"/>
              <p:nvPr/>
            </p:nvSpPr>
            <p:spPr bwMode="auto">
              <a:xfrm>
                <a:off x="878243" y="1515498"/>
                <a:ext cx="7694582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或許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時，一個真實的能量本徵態可能不會趨近於原來的選擇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EB594A-8095-BDF6-12F1-62FED52D4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243" y="1515498"/>
                <a:ext cx="7694582" cy="404983"/>
              </a:xfrm>
              <a:prstGeom prst="rect">
                <a:avLst/>
              </a:prstGeom>
              <a:blipFill>
                <a:blip r:embed="rId2"/>
                <a:stretch>
                  <a:fillRect l="-660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9C42D32-4982-1E63-E32F-A36CAC93ED57}"/>
                  </a:ext>
                </a:extLst>
              </p:cNvPr>
              <p:cNvSpPr txBox="1"/>
              <p:nvPr/>
            </p:nvSpPr>
            <p:spPr bwMode="auto">
              <a:xfrm>
                <a:off x="896036" y="1931751"/>
                <a:ext cx="64650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而是趨近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的線性組合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，這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才是正確的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零次項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9C42D32-4982-1E63-E32F-A36CAC93E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6036" y="1931751"/>
                <a:ext cx="6465042" cy="369332"/>
              </a:xfrm>
              <a:prstGeom prst="rect">
                <a:avLst/>
              </a:prstGeom>
              <a:blipFill>
                <a:blip r:embed="rId3"/>
                <a:stretch>
                  <a:fillRect l="-784"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ADECC0C-1EBB-3DAC-CD41-31CB156AC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64" y="3879967"/>
            <a:ext cx="3662134" cy="2852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CB1646-CE6E-C9AB-FEE7-C6FD6C1E9A0F}"/>
                  </a:ext>
                </a:extLst>
              </p:cNvPr>
              <p:cNvSpPr txBox="1"/>
              <p:nvPr/>
            </p:nvSpPr>
            <p:spPr bwMode="auto">
              <a:xfrm>
                <a:off x="910043" y="2737531"/>
                <a:ext cx="81212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策略是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微擾計算必須容許這樣的選擇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r>
                  <a:rPr 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為零階本徵態。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CB1646-CE6E-C9AB-FEE7-C6FD6C1E9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043" y="2737531"/>
                <a:ext cx="8121226" cy="369332"/>
              </a:xfrm>
              <a:prstGeom prst="rect">
                <a:avLst/>
              </a:prstGeom>
              <a:blipFill>
                <a:blip r:embed="rId5"/>
                <a:stretch>
                  <a:fillRect l="-62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FB71DE4-49F6-A442-5044-08B091937C17}"/>
                  </a:ext>
                </a:extLst>
              </p:cNvPr>
              <p:cNvSpPr txBox="1"/>
              <p:nvPr/>
            </p:nvSpPr>
            <p:spPr bwMode="auto">
              <a:xfrm>
                <a:off x="886918" y="2312452"/>
                <a:ext cx="502488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𝜆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→0</m:t>
                      </m:r>
                      <m:r>
                        <m:rPr>
                          <m:nor/>
                        </m:rPr>
                        <a:rPr lang="en-TW" dirty="0">
                          <a:latin typeface="Times New Roman" pitchFamily="18" charset="0"/>
                          <a:cs typeface="Times New Roman" pitchFamily="18" charset="0"/>
                        </a:rPr>
                        <m:t>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CFB71DE4-49F6-A442-5044-08B091937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918" y="2312452"/>
                <a:ext cx="5024882" cy="369332"/>
              </a:xfrm>
              <a:prstGeom prst="rect">
                <a:avLst/>
              </a:prstGeom>
              <a:blipFill>
                <a:blip r:embed="rId6"/>
                <a:stretch>
                  <a:fillRect t="-103226" r="-1763" b="-16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EEB88D96-C9A1-597B-89E0-E92500A67DDE}"/>
              </a:ext>
            </a:extLst>
          </p:cNvPr>
          <p:cNvSpPr/>
          <p:nvPr/>
        </p:nvSpPr>
        <p:spPr>
          <a:xfrm>
            <a:off x="2843808" y="5058928"/>
            <a:ext cx="432048" cy="24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03C9AB-F929-428A-F24E-708C1806F83E}"/>
                  </a:ext>
                </a:extLst>
              </p:cNvPr>
              <p:cNvSpPr txBox="1"/>
              <p:nvPr/>
            </p:nvSpPr>
            <p:spPr bwMode="auto">
              <a:xfrm>
                <a:off x="878243" y="289077"/>
                <a:ext cx="57609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/>
                      <m:t>兩個簡併</m:t>
                    </m:r>
                    <m:r>
                      <m:rPr>
                        <m:nor/>
                      </m:rPr>
                      <a:rPr lang="en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degenerate</m:t>
                    </m:r>
                    <m:r>
                      <m:rPr>
                        <m:nor/>
                      </m:rPr>
                      <a:rPr lang="en-TW" dirty="0"/>
                      <m:t>的本徵態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03C9AB-F929-428A-F24E-708C1806F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243" y="289077"/>
                <a:ext cx="5760928" cy="369332"/>
              </a:xfrm>
              <a:prstGeom prst="rect">
                <a:avLst/>
              </a:prstGeom>
              <a:blipFill>
                <a:blip r:embed="rId7"/>
                <a:stretch>
                  <a:fillRect l="-88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C256EE50-9D34-9384-50A3-D13EC91FF16F}"/>
                  </a:ext>
                </a:extLst>
              </p:cNvPr>
              <p:cNvSpPr txBox="1"/>
              <p:nvPr/>
            </p:nvSpPr>
            <p:spPr bwMode="auto">
              <a:xfrm>
                <a:off x="1484997" y="714353"/>
                <a:ext cx="2615049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C256EE50-9D34-9384-50A3-D13EC91FF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4997" y="714353"/>
                <a:ext cx="2615049" cy="380810"/>
              </a:xfrm>
              <a:prstGeom prst="rect">
                <a:avLst/>
              </a:prstGeom>
              <a:blipFill>
                <a:blip r:embed="rId8"/>
                <a:stretch>
                  <a:fillRect l="-2415" t="-103226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5EBF44E1-AA3D-E63F-6EFC-E587A9BFAAA9}"/>
                  </a:ext>
                </a:extLst>
              </p:cNvPr>
              <p:cNvSpPr txBox="1"/>
              <p:nvPr/>
            </p:nvSpPr>
            <p:spPr bwMode="auto">
              <a:xfrm>
                <a:off x="4470231" y="688312"/>
                <a:ext cx="2615049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(0)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5EBF44E1-AA3D-E63F-6EFC-E587A9BFA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0231" y="688312"/>
                <a:ext cx="2615049" cy="380810"/>
              </a:xfrm>
              <a:prstGeom prst="rect">
                <a:avLst/>
              </a:prstGeom>
              <a:blipFill>
                <a:blip r:embed="rId9"/>
                <a:stretch>
                  <a:fillRect l="-1932" t="-11000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6AC149-70BF-E7F4-7D47-F4721CE5974F}"/>
                  </a:ext>
                </a:extLst>
              </p:cNvPr>
              <p:cNvSpPr txBox="1"/>
              <p:nvPr/>
            </p:nvSpPr>
            <p:spPr bwMode="auto">
              <a:xfrm>
                <a:off x="878599" y="1138083"/>
                <a:ext cx="81212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兩個態的線性組合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 err="1"/>
                  <a:t>依舊是同一本徵值的本徵態，稱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簡併態空間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6AC149-70BF-E7F4-7D47-F4721CE59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599" y="1138083"/>
                <a:ext cx="8121226" cy="369332"/>
              </a:xfrm>
              <a:prstGeom prst="rect">
                <a:avLst/>
              </a:prstGeom>
              <a:blipFill>
                <a:blip r:embed="rId10"/>
                <a:stretch>
                  <a:fillRect l="-62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E01A7C-FD99-B31D-BDE1-BE18E5230BAA}"/>
                  </a:ext>
                </a:extLst>
              </p:cNvPr>
              <p:cNvSpPr txBox="1"/>
              <p:nvPr/>
            </p:nvSpPr>
            <p:spPr bwMode="auto">
              <a:xfrm>
                <a:off x="910043" y="3133220"/>
                <a:ext cx="78524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我們要找出兩個適當的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之線性組合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E01A7C-FD99-B31D-BDE1-BE18E5230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043" y="3133220"/>
                <a:ext cx="7852428" cy="369332"/>
              </a:xfrm>
              <a:prstGeom prst="rect">
                <a:avLst/>
              </a:prstGeom>
              <a:blipFill>
                <a:blip r:embed="rId11"/>
                <a:stretch>
                  <a:fillRect l="-646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0601E4-6844-D6EC-07E3-A10E6B1779D0}"/>
                  </a:ext>
                </a:extLst>
              </p:cNvPr>
              <p:cNvSpPr txBox="1"/>
              <p:nvPr/>
            </p:nvSpPr>
            <p:spPr bwMode="auto">
              <a:xfrm>
                <a:off x="910043" y="3510635"/>
                <a:ext cx="82479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來取代原來的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作為微擾的起點，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使公式中分子的矩陣元也是零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0601E4-6844-D6EC-07E3-A10E6B177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043" y="3510635"/>
                <a:ext cx="8247964" cy="369332"/>
              </a:xfrm>
              <a:prstGeom prst="rect">
                <a:avLst/>
              </a:prstGeom>
              <a:blipFill>
                <a:blip r:embed="rId12"/>
                <a:stretch>
                  <a:fillRect l="-615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29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7" grpId="0"/>
      <p:bldP spid="4" grpId="0" animBg="1"/>
      <p:bldP spid="9" grpId="0" animBg="1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3D23EC-02AE-C8DE-A827-64590D37103F}"/>
              </a:ext>
            </a:extLst>
          </p:cNvPr>
          <p:cNvSpPr txBox="1"/>
          <p:nvPr/>
        </p:nvSpPr>
        <p:spPr bwMode="auto">
          <a:xfrm>
            <a:off x="1619672" y="836712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與SL coupling大小接近的，還有另一個相對論效應：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2808D9-A5A1-4ED8-A9CE-1F6AFFFECC08}"/>
                  </a:ext>
                </a:extLst>
              </p:cNvPr>
              <p:cNvSpPr txBox="1"/>
              <p:nvPr/>
            </p:nvSpPr>
            <p:spPr bwMode="auto">
              <a:xfrm>
                <a:off x="1596206" y="1340768"/>
                <a:ext cx="59046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相對論能量不再是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/2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2808D9-A5A1-4ED8-A9CE-1F6AFFFEC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6206" y="1340768"/>
                <a:ext cx="5904656" cy="369332"/>
              </a:xfrm>
              <a:prstGeom prst="rect">
                <a:avLst/>
              </a:prstGeom>
              <a:blipFill>
                <a:blip r:embed="rId2"/>
                <a:stretch>
                  <a:fillRect l="-8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BED7F4-1E21-678A-2E53-1D19DAD43348}"/>
                  </a:ext>
                </a:extLst>
              </p:cNvPr>
              <p:cNvSpPr txBox="1"/>
              <p:nvPr/>
            </p:nvSpPr>
            <p:spPr bwMode="auto">
              <a:xfrm>
                <a:off x="1619672" y="1844824"/>
                <a:ext cx="4198522" cy="6938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BED7F4-1E21-678A-2E53-1D19DAD43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844824"/>
                <a:ext cx="4198522" cy="693844"/>
              </a:xfrm>
              <a:prstGeom prst="rect">
                <a:avLst/>
              </a:prstGeom>
              <a:blipFill>
                <a:blip r:embed="rId3"/>
                <a:stretch>
                  <a:fillRect l="-604" t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2C0AC3-CE01-D0CE-C411-ABFB4740D2DB}"/>
                  </a:ext>
                </a:extLst>
              </p:cNvPr>
              <p:cNvSpPr txBox="1"/>
              <p:nvPr/>
            </p:nvSpPr>
            <p:spPr bwMode="auto">
              <a:xfrm>
                <a:off x="1619672" y="2635115"/>
                <a:ext cx="4572000" cy="52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電子速度不大時，此式可以對</a:t>
                </a:r>
                <a:r>
                  <a:rPr lang="en-US" b="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2C0AC3-CE01-D0CE-C411-ABFB4740D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635115"/>
                <a:ext cx="4572000" cy="524182"/>
              </a:xfrm>
              <a:prstGeom prst="rect">
                <a:avLst/>
              </a:prstGeom>
              <a:blipFill>
                <a:blip r:embed="rId4"/>
                <a:stretch>
                  <a:fillRect l="-1108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350EE-BDD3-7D3A-55B7-0B3F01CE61FC}"/>
                  </a:ext>
                </a:extLst>
              </p:cNvPr>
              <p:cNvSpPr txBox="1"/>
              <p:nvPr/>
            </p:nvSpPr>
            <p:spPr bwMode="auto">
              <a:xfrm>
                <a:off x="1596206" y="3217467"/>
                <a:ext cx="2334037" cy="55585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350EE-BDD3-7D3A-55B7-0B3F01CE6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6206" y="3217467"/>
                <a:ext cx="2334037" cy="555858"/>
              </a:xfrm>
              <a:prstGeom prst="rect">
                <a:avLst/>
              </a:prstGeom>
              <a:blipFill>
                <a:blip r:embed="rId5"/>
                <a:stretch>
                  <a:fillRect l="-1622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5D9F6FF7-1F49-5B67-67E1-AF76851988F6}"/>
                  </a:ext>
                </a:extLst>
              </p:cNvPr>
              <p:cNvSpPr txBox="1"/>
              <p:nvPr/>
            </p:nvSpPr>
            <p:spPr bwMode="auto">
              <a:xfrm>
                <a:off x="1625246" y="4452059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5D9F6FF7-1F49-5B67-67E1-AF7685198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246" y="4452059"/>
                <a:ext cx="2104672" cy="69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63CD808-E497-7DC5-8D4B-AB32CBA6A7AE}"/>
              </a:ext>
            </a:extLst>
          </p:cNvPr>
          <p:cNvSpPr txBox="1"/>
          <p:nvPr/>
        </p:nvSpPr>
        <p:spPr bwMode="auto">
          <a:xfrm>
            <a:off x="1619672" y="4005064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應用於氫原子中的電子：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883ADDB3-E94F-9560-B37C-9D7D013F9DBE}"/>
                  </a:ext>
                </a:extLst>
              </p:cNvPr>
              <p:cNvSpPr txBox="1"/>
              <p:nvPr/>
            </p:nvSpPr>
            <p:spPr bwMode="auto">
              <a:xfrm>
                <a:off x="4139952" y="4452059"/>
                <a:ext cx="3744416" cy="7314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883ADDB3-E94F-9560-B37C-9D7D013F9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4452059"/>
                <a:ext cx="3744416" cy="731482"/>
              </a:xfrm>
              <a:prstGeom prst="rect">
                <a:avLst/>
              </a:prstGeom>
              <a:blipFill>
                <a:blip r:embed="rId7"/>
                <a:stretch>
                  <a:fillRect t="-6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3A58AAE-4A9D-8429-5C50-87030B266D38}"/>
              </a:ext>
            </a:extLst>
          </p:cNvPr>
          <p:cNvSpPr txBox="1"/>
          <p:nvPr/>
        </p:nvSpPr>
        <p:spPr bwMode="auto">
          <a:xfrm>
            <a:off x="1619672" y="5332566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這兩項幾乎就是所有的、領先的相對論效應。</a:t>
            </a:r>
          </a:p>
        </p:txBody>
      </p:sp>
    </p:spTree>
    <p:extLst>
      <p:ext uri="{BB962C8B-B14F-4D97-AF65-F5344CB8AC3E}">
        <p14:creationId xmlns:p14="http://schemas.microsoft.com/office/powerpoint/2010/main" val="5150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8895B76-3E45-B791-96E0-48E55B4CC719}"/>
              </a:ext>
            </a:extLst>
          </p:cNvPr>
          <p:cNvSpPr/>
          <p:nvPr/>
        </p:nvSpPr>
        <p:spPr>
          <a:xfrm>
            <a:off x="2349132" y="3429000"/>
            <a:ext cx="839287" cy="2180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 descr="Coordinate Axes and Coordinates planes | Definition, Examples, Diagrams">
            <a:extLst>
              <a:ext uri="{FF2B5EF4-FFF2-40B4-BE49-F238E27FC236}">
                <a16:creationId xmlns:a16="http://schemas.microsoft.com/office/drawing/2014/main" id="{B2BB8F2A-1D03-E07D-A5E8-B379BB15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19" y="3429000"/>
            <a:ext cx="2767162" cy="21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9B1B49-8360-EA5D-9332-96373490164D}"/>
              </a:ext>
            </a:extLst>
          </p:cNvPr>
          <p:cNvCxnSpPr>
            <a:cxnSpLocks/>
          </p:cNvCxnSpPr>
          <p:nvPr/>
        </p:nvCxnSpPr>
        <p:spPr>
          <a:xfrm flipV="1">
            <a:off x="4001991" y="4407556"/>
            <a:ext cx="685494" cy="36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E2F534-4B54-8A9D-0A36-0CE38D89F068}"/>
                  </a:ext>
                </a:extLst>
              </p:cNvPr>
              <p:cNvSpPr txBox="1"/>
              <p:nvPr/>
            </p:nvSpPr>
            <p:spPr bwMode="auto">
              <a:xfrm>
                <a:off x="4509369" y="4050402"/>
                <a:ext cx="83928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E2F534-4B54-8A9D-0A36-0CE38D89F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9369" y="4050402"/>
                <a:ext cx="839287" cy="307777"/>
              </a:xfrm>
              <a:prstGeom prst="rect">
                <a:avLst/>
              </a:prstGeom>
              <a:blipFill>
                <a:blip r:embed="rId3"/>
                <a:stretch>
                  <a:fillRect l="-28788" t="-96154" r="-21212" b="-15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4E43B7-D60D-EAB7-593A-22205C879B5D}"/>
                  </a:ext>
                </a:extLst>
              </p:cNvPr>
              <p:cNvSpPr txBox="1"/>
              <p:nvPr/>
            </p:nvSpPr>
            <p:spPr bwMode="auto">
              <a:xfrm>
                <a:off x="3302155" y="3782212"/>
                <a:ext cx="663685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4E43B7-D60D-EAB7-593A-22205C879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2155" y="3782212"/>
                <a:ext cx="663685" cy="307777"/>
              </a:xfrm>
              <a:prstGeom prst="rect">
                <a:avLst/>
              </a:prstGeom>
              <a:blipFill>
                <a:blip r:embed="rId4"/>
                <a:stretch>
                  <a:fillRect l="-32075" t="-96154" r="-20755" b="-15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E6B246-25E9-4F72-8FDC-356E83E7F4A3}"/>
              </a:ext>
            </a:extLst>
          </p:cNvPr>
          <p:cNvCxnSpPr>
            <a:cxnSpLocks/>
          </p:cNvCxnSpPr>
          <p:nvPr/>
        </p:nvCxnSpPr>
        <p:spPr>
          <a:xfrm flipH="1" flipV="1">
            <a:off x="3327143" y="4426156"/>
            <a:ext cx="696657" cy="280506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283624E-9C26-FE4A-D7E0-DFCB5ECE5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132" y="109943"/>
            <a:ext cx="4095076" cy="31897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4C6730-AFC4-BBE9-C8DD-75527F47941E}"/>
              </a:ext>
            </a:extLst>
          </p:cNvPr>
          <p:cNvCxnSpPr>
            <a:cxnSpLocks/>
          </p:cNvCxnSpPr>
          <p:nvPr/>
        </p:nvCxnSpPr>
        <p:spPr>
          <a:xfrm flipH="1">
            <a:off x="3291250" y="4706662"/>
            <a:ext cx="663685" cy="666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0FB14-8401-9711-326B-21281A72BA1E}"/>
                  </a:ext>
                </a:extLst>
              </p:cNvPr>
              <p:cNvSpPr txBox="1"/>
              <p:nvPr/>
            </p:nvSpPr>
            <p:spPr bwMode="auto">
              <a:xfrm>
                <a:off x="3118482" y="4820963"/>
                <a:ext cx="58942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70FB14-8401-9711-326B-21281A72B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8482" y="4820963"/>
                <a:ext cx="589421" cy="307777"/>
              </a:xfrm>
              <a:prstGeom prst="rect">
                <a:avLst/>
              </a:prstGeom>
              <a:blipFill>
                <a:blip r:embed="rId6"/>
                <a:stretch>
                  <a:fillRect l="-40426" t="-100000" r="-31915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7A8EA6-55A7-F731-15AC-E623E6D8DFB1}"/>
              </a:ext>
            </a:extLst>
          </p:cNvPr>
          <p:cNvCxnSpPr>
            <a:cxnSpLocks/>
          </p:cNvCxnSpPr>
          <p:nvPr/>
        </p:nvCxnSpPr>
        <p:spPr>
          <a:xfrm flipV="1">
            <a:off x="3965840" y="3919972"/>
            <a:ext cx="0" cy="786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22FC6A-DB32-245A-78E4-77F5210368C6}"/>
                  </a:ext>
                </a:extLst>
              </p:cNvPr>
              <p:cNvSpPr txBox="1"/>
              <p:nvPr/>
            </p:nvSpPr>
            <p:spPr bwMode="auto">
              <a:xfrm>
                <a:off x="2495665" y="4209552"/>
                <a:ext cx="83928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sz="14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22FC6A-DB32-245A-78E4-77F521036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5665" y="4209552"/>
                <a:ext cx="839287" cy="307777"/>
              </a:xfrm>
              <a:prstGeom prst="rect">
                <a:avLst/>
              </a:prstGeom>
              <a:blipFill>
                <a:blip r:embed="rId7"/>
                <a:stretch>
                  <a:fillRect l="-28358" t="-100000" r="-20896" b="-16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095F77-2601-2E44-5A3B-44E219099896}"/>
              </a:ext>
            </a:extLst>
          </p:cNvPr>
          <p:cNvCxnSpPr>
            <a:cxnSpLocks/>
          </p:cNvCxnSpPr>
          <p:nvPr/>
        </p:nvCxnSpPr>
        <p:spPr>
          <a:xfrm flipH="1">
            <a:off x="4412555" y="1700808"/>
            <a:ext cx="760499" cy="2818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F4B464-ECFE-8248-5579-D5CA5A1C0315}"/>
              </a:ext>
            </a:extLst>
          </p:cNvPr>
          <p:cNvCxnSpPr>
            <a:cxnSpLocks/>
          </p:cNvCxnSpPr>
          <p:nvPr/>
        </p:nvCxnSpPr>
        <p:spPr>
          <a:xfrm>
            <a:off x="3111632" y="1700808"/>
            <a:ext cx="220366" cy="2737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736B24-001E-C49F-DD61-E0A92810EDFE}"/>
                  </a:ext>
                </a:extLst>
              </p:cNvPr>
              <p:cNvSpPr txBox="1"/>
              <p:nvPr/>
            </p:nvSpPr>
            <p:spPr bwMode="auto">
              <a:xfrm>
                <a:off x="707820" y="6185843"/>
                <a:ext cx="7507106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一個真實本徵態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1,2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，可能趨近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𝑥𝑧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平面 上的另一狀態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1,2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736B24-001E-C49F-DD61-E0A92810E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820" y="6185843"/>
                <a:ext cx="7507106" cy="404983"/>
              </a:xfrm>
              <a:prstGeom prst="rect">
                <a:avLst/>
              </a:prstGeom>
              <a:blipFill>
                <a:blip r:embed="rId8"/>
                <a:stretch>
                  <a:fillRect l="-675" t="-153125" b="-231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45349-9DE6-3065-BF7A-F614C0EBFF02}"/>
                  </a:ext>
                </a:extLst>
              </p:cNvPr>
              <p:cNvSpPr txBox="1"/>
              <p:nvPr/>
            </p:nvSpPr>
            <p:spPr bwMode="auto">
              <a:xfrm>
                <a:off x="713050" y="5764889"/>
                <a:ext cx="8251438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以空間來比諭，設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類比簡併態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，簡併態空間就是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平面。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A945349-9DE6-3065-BF7A-F614C0EBF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050" y="5764889"/>
                <a:ext cx="8251438" cy="391261"/>
              </a:xfrm>
              <a:prstGeom prst="rect">
                <a:avLst/>
              </a:prstGeom>
              <a:blipFill>
                <a:blip r:embed="rId9"/>
                <a:stretch>
                  <a:fillRect l="-614" t="-109677" b="-1548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943A65D3-8FB3-4892-A9AE-F39EE5DFF5F4}"/>
              </a:ext>
            </a:extLst>
          </p:cNvPr>
          <p:cNvSpPr/>
          <p:nvPr/>
        </p:nvSpPr>
        <p:spPr>
          <a:xfrm>
            <a:off x="2495665" y="1248383"/>
            <a:ext cx="615967" cy="5964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0AA9C3-C98E-1372-1538-4C03C5331D88}"/>
              </a:ext>
            </a:extLst>
          </p:cNvPr>
          <p:cNvSpPr/>
          <p:nvPr/>
        </p:nvSpPr>
        <p:spPr>
          <a:xfrm>
            <a:off x="3414532" y="4048307"/>
            <a:ext cx="1284790" cy="361647"/>
          </a:xfrm>
          <a:custGeom>
            <a:avLst/>
            <a:gdLst>
              <a:gd name="connsiteX0" fmla="*/ 1284790 w 1284790"/>
              <a:gd name="connsiteY0" fmla="*/ 138896 h 138896"/>
              <a:gd name="connsiteX1" fmla="*/ 1134319 w 1284790"/>
              <a:gd name="connsiteY1" fmla="*/ 104172 h 138896"/>
              <a:gd name="connsiteX2" fmla="*/ 1099595 w 1284790"/>
              <a:gd name="connsiteY2" fmla="*/ 92598 h 138896"/>
              <a:gd name="connsiteX3" fmla="*/ 1030146 w 1284790"/>
              <a:gd name="connsiteY3" fmla="*/ 57874 h 138896"/>
              <a:gd name="connsiteX4" fmla="*/ 949124 w 1284790"/>
              <a:gd name="connsiteY4" fmla="*/ 23150 h 138896"/>
              <a:gd name="connsiteX5" fmla="*/ 752354 w 1284790"/>
              <a:gd name="connsiteY5" fmla="*/ 0 h 138896"/>
              <a:gd name="connsiteX6" fmla="*/ 613458 w 1284790"/>
              <a:gd name="connsiteY6" fmla="*/ 11575 h 138896"/>
              <a:gd name="connsiteX7" fmla="*/ 462987 w 1284790"/>
              <a:gd name="connsiteY7" fmla="*/ 34724 h 138896"/>
              <a:gd name="connsiteX8" fmla="*/ 393539 w 1284790"/>
              <a:gd name="connsiteY8" fmla="*/ 69448 h 138896"/>
              <a:gd name="connsiteX9" fmla="*/ 335665 w 1284790"/>
              <a:gd name="connsiteY9" fmla="*/ 115747 h 138896"/>
              <a:gd name="connsiteX10" fmla="*/ 208344 w 1284790"/>
              <a:gd name="connsiteY10" fmla="*/ 127322 h 138896"/>
              <a:gd name="connsiteX11" fmla="*/ 127321 w 1284790"/>
              <a:gd name="connsiteY11" fmla="*/ 127322 h 138896"/>
              <a:gd name="connsiteX12" fmla="*/ 0 w 1284790"/>
              <a:gd name="connsiteY12" fmla="*/ 127322 h 13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84790" h="138896">
                <a:moveTo>
                  <a:pt x="1284790" y="138896"/>
                </a:moveTo>
                <a:cubicBezTo>
                  <a:pt x="1179605" y="123871"/>
                  <a:pt x="1229654" y="135950"/>
                  <a:pt x="1134319" y="104172"/>
                </a:cubicBezTo>
                <a:lnTo>
                  <a:pt x="1099595" y="92598"/>
                </a:lnTo>
                <a:cubicBezTo>
                  <a:pt x="1032859" y="48106"/>
                  <a:pt x="1097241" y="86629"/>
                  <a:pt x="1030146" y="57874"/>
                </a:cubicBezTo>
                <a:cubicBezTo>
                  <a:pt x="992027" y="41537"/>
                  <a:pt x="986717" y="31504"/>
                  <a:pt x="949124" y="23150"/>
                </a:cubicBezTo>
                <a:cubicBezTo>
                  <a:pt x="884802" y="8856"/>
                  <a:pt x="817410" y="5914"/>
                  <a:pt x="752354" y="0"/>
                </a:cubicBezTo>
                <a:lnTo>
                  <a:pt x="613458" y="11575"/>
                </a:lnTo>
                <a:cubicBezTo>
                  <a:pt x="536510" y="18904"/>
                  <a:pt x="523586" y="17410"/>
                  <a:pt x="462987" y="34724"/>
                </a:cubicBezTo>
                <a:cubicBezTo>
                  <a:pt x="429710" y="44232"/>
                  <a:pt x="421718" y="46904"/>
                  <a:pt x="393539" y="69448"/>
                </a:cubicBezTo>
                <a:cubicBezTo>
                  <a:pt x="375827" y="83618"/>
                  <a:pt x="360000" y="110532"/>
                  <a:pt x="335665" y="115747"/>
                </a:cubicBezTo>
                <a:cubicBezTo>
                  <a:pt x="293996" y="124676"/>
                  <a:pt x="250784" y="123464"/>
                  <a:pt x="208344" y="127322"/>
                </a:cubicBezTo>
                <a:cubicBezTo>
                  <a:pt x="97284" y="99557"/>
                  <a:pt x="217727" y="120864"/>
                  <a:pt x="127321" y="127322"/>
                </a:cubicBezTo>
                <a:cubicBezTo>
                  <a:pt x="84989" y="130346"/>
                  <a:pt x="42440" y="127322"/>
                  <a:pt x="0" y="12732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E51C1B-C786-DEBB-B211-0D7F7E94A993}"/>
              </a:ext>
            </a:extLst>
          </p:cNvPr>
          <p:cNvCxnSpPr>
            <a:cxnSpLocks/>
          </p:cNvCxnSpPr>
          <p:nvPr/>
        </p:nvCxnSpPr>
        <p:spPr>
          <a:xfrm flipH="1">
            <a:off x="4357103" y="1857978"/>
            <a:ext cx="55451" cy="2413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1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5D67A6-6E62-205E-C349-D1B7C28F8A0D}"/>
                  </a:ext>
                </a:extLst>
              </p:cNvPr>
              <p:cNvSpPr txBox="1"/>
              <p:nvPr/>
            </p:nvSpPr>
            <p:spPr bwMode="auto">
              <a:xfrm>
                <a:off x="698462" y="658538"/>
                <a:ext cx="8565730" cy="415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一真實本徵態趨近於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(0)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d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+mn-ea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5D67A6-6E62-205E-C349-D1B7C28F8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462" y="658538"/>
                <a:ext cx="8565730" cy="415242"/>
              </a:xfrm>
              <a:prstGeom prst="rect">
                <a:avLst/>
              </a:prstGeom>
              <a:blipFill>
                <a:blip r:embed="rId2"/>
                <a:stretch>
                  <a:fillRect l="-741" t="-141176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D8D1119-819D-B6F8-35A9-180FD8536102}"/>
                  </a:ext>
                </a:extLst>
              </p:cNvPr>
              <p:cNvSpPr txBox="1"/>
              <p:nvPr/>
            </p:nvSpPr>
            <p:spPr bwMode="auto">
              <a:xfrm>
                <a:off x="745863" y="1564872"/>
                <a:ext cx="3829059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5D8D1119-819D-B6F8-35A9-180FD8536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863" y="1564872"/>
                <a:ext cx="3829059" cy="404983"/>
              </a:xfrm>
              <a:prstGeom prst="rect">
                <a:avLst/>
              </a:prstGeom>
              <a:blipFill>
                <a:blip r:embed="rId3"/>
                <a:stretch>
                  <a:fillRect l="-7616" t="-148485" b="-2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AEA6431-8E7C-72ED-B5E7-F8B514BF4C38}"/>
              </a:ext>
            </a:extLst>
          </p:cNvPr>
          <p:cNvSpPr txBox="1"/>
          <p:nvPr/>
        </p:nvSpPr>
        <p:spPr bwMode="auto">
          <a:xfrm>
            <a:off x="689712" y="1130623"/>
            <a:ext cx="3312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那它的微擾展開應該改為：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17FA5E-1F3C-8CA2-34F5-E331329750E3}"/>
                  </a:ext>
                </a:extLst>
              </p:cNvPr>
              <p:cNvSpPr txBox="1"/>
              <p:nvPr/>
            </p:nvSpPr>
            <p:spPr bwMode="auto">
              <a:xfrm>
                <a:off x="4034160" y="3638301"/>
                <a:ext cx="2319115" cy="3126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17FA5E-1F3C-8CA2-34F5-E3313297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4160" y="3638301"/>
                <a:ext cx="2319115" cy="312650"/>
              </a:xfrm>
              <a:prstGeom prst="rect">
                <a:avLst/>
              </a:prstGeom>
              <a:blipFill>
                <a:blip r:embed="rId4"/>
                <a:stretch>
                  <a:fillRect l="-19565" t="-200000" r="-9239" b="-2961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779125FE-BC88-FC64-9C34-EFBFDDBA38BA}"/>
                  </a:ext>
                </a:extLst>
              </p:cNvPr>
              <p:cNvSpPr txBox="1"/>
              <p:nvPr/>
            </p:nvSpPr>
            <p:spPr bwMode="auto">
              <a:xfrm>
                <a:off x="745863" y="2780928"/>
                <a:ext cx="4428073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779125FE-BC88-FC64-9C34-EFBFDDBA3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863" y="2780928"/>
                <a:ext cx="4428073" cy="572144"/>
              </a:xfrm>
              <a:prstGeom prst="rect">
                <a:avLst/>
              </a:prstGeom>
              <a:blipFill>
                <a:blip r:embed="rId5"/>
                <a:stretch>
                  <a:fillRect l="-8000" t="-176087" r="-15714" b="-26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A7F1AEC3-149F-A6BE-84F5-48098FA3F6C8}"/>
                  </a:ext>
                </a:extLst>
              </p:cNvPr>
              <p:cNvSpPr txBox="1"/>
              <p:nvPr/>
            </p:nvSpPr>
            <p:spPr bwMode="auto">
              <a:xfrm>
                <a:off x="685095" y="4079758"/>
                <a:ext cx="6793097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(0)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A7F1AEC3-149F-A6BE-84F5-48098FA3F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095" y="4079758"/>
                <a:ext cx="6793097" cy="404983"/>
              </a:xfrm>
              <a:prstGeom prst="rect">
                <a:avLst/>
              </a:prstGeom>
              <a:blipFill>
                <a:blip r:embed="rId6"/>
                <a:stretch>
                  <a:fillRect l="-1306" t="-148485" r="-4104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E5E1F7C-0CB2-54C5-466E-F2E212A0C2A9}"/>
                  </a:ext>
                </a:extLst>
              </p:cNvPr>
              <p:cNvSpPr txBox="1"/>
              <p:nvPr/>
            </p:nvSpPr>
            <p:spPr bwMode="auto">
              <a:xfrm>
                <a:off x="745863" y="2276872"/>
                <a:ext cx="7354529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之前已經推導出一階的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本徵態方程式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只要代入更新的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(0)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即可。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E5E1F7C-0CB2-54C5-466E-F2E212A0C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863" y="2276872"/>
                <a:ext cx="7354529" cy="404983"/>
              </a:xfrm>
              <a:prstGeom prst="rect">
                <a:avLst/>
              </a:prstGeom>
              <a:blipFill>
                <a:blip r:embed="rId7"/>
                <a:stretch>
                  <a:fillRect l="-690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DC853F-1EB3-4FE4-9600-82B140F2DFA2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535732" y="3276799"/>
            <a:ext cx="1498428" cy="5178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5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F21FEF-6D38-CA4A-80C1-5B9583737628}"/>
                  </a:ext>
                </a:extLst>
              </p:cNvPr>
              <p:cNvSpPr txBox="1"/>
              <p:nvPr/>
            </p:nvSpPr>
            <p:spPr bwMode="auto">
              <a:xfrm>
                <a:off x="717623" y="2419609"/>
                <a:ext cx="3830247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(1)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2F21FEF-6D38-CA4A-80C1-5B9583737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623" y="2419609"/>
                <a:ext cx="3830247" cy="380810"/>
              </a:xfrm>
              <a:prstGeom prst="rect">
                <a:avLst/>
              </a:prstGeom>
              <a:blipFill>
                <a:blip r:embed="rId2"/>
                <a:stretch>
                  <a:fillRect l="-2970" t="-106452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B82AE7-AF17-2E51-ACF0-A9804789E7D0}"/>
                  </a:ext>
                </a:extLst>
              </p:cNvPr>
              <p:cNvSpPr txBox="1"/>
              <p:nvPr/>
            </p:nvSpPr>
            <p:spPr bwMode="auto">
              <a:xfrm>
                <a:off x="699504" y="2963057"/>
                <a:ext cx="40553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與另一簡併態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的內積，可得 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B82AE7-AF17-2E51-ACF0-A9804789E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504" y="2963057"/>
                <a:ext cx="4055394" cy="369332"/>
              </a:xfrm>
              <a:prstGeom prst="rect">
                <a:avLst/>
              </a:prstGeom>
              <a:blipFill>
                <a:blip r:embed="rId3"/>
                <a:stretch>
                  <a:fillRect l="-156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894DE7-A1A8-83FB-A764-46F242C6EFF4}"/>
                  </a:ext>
                </a:extLst>
              </p:cNvPr>
              <p:cNvSpPr txBox="1"/>
              <p:nvPr/>
            </p:nvSpPr>
            <p:spPr bwMode="auto">
              <a:xfrm>
                <a:off x="752150" y="3393925"/>
                <a:ext cx="3808544" cy="3808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(1)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A894DE7-A1A8-83FB-A764-46F242C6E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150" y="3393925"/>
                <a:ext cx="3808544" cy="380810"/>
              </a:xfrm>
              <a:prstGeom prst="rect">
                <a:avLst/>
              </a:prstGeom>
              <a:blipFill>
                <a:blip r:embed="rId4"/>
                <a:stretch>
                  <a:fillRect l="-3654" t="-106452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/>
              <p:nvPr/>
            </p:nvSpPr>
            <p:spPr bwMode="auto">
              <a:xfrm>
                <a:off x="691616" y="4963237"/>
                <a:ext cx="6031779" cy="54700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616" y="4963237"/>
                <a:ext cx="6031779" cy="547009"/>
              </a:xfrm>
              <a:prstGeom prst="rect">
                <a:avLst/>
              </a:prstGeom>
              <a:blipFill>
                <a:blip r:embed="rId5"/>
                <a:stretch>
                  <a:fillRect l="-3992" t="-86364" b="-1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AFCD8B-C191-BA08-2CAE-6D83A4D2EC19}"/>
                  </a:ext>
                </a:extLst>
              </p:cNvPr>
              <p:cNvSpPr txBox="1"/>
              <p:nvPr/>
            </p:nvSpPr>
            <p:spPr bwMode="auto">
              <a:xfrm>
                <a:off x="683568" y="4110136"/>
                <a:ext cx="8399676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將上兩式中的矩陣元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收集為一矩陣，係數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收集為行向量後，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AFCD8B-C191-BA08-2CAE-6D83A4D2E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4110136"/>
                <a:ext cx="8399676" cy="411395"/>
              </a:xfrm>
              <a:prstGeom prst="rect">
                <a:avLst/>
              </a:prstGeom>
              <a:blipFill>
                <a:blip r:embed="rId6"/>
                <a:stretch>
                  <a:fillRect l="-603" t="-141176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DE3FF-C63C-0846-ECF5-BFE1B2D9E3DF}"/>
                  </a:ext>
                </a:extLst>
              </p:cNvPr>
              <p:cNvSpPr txBox="1"/>
              <p:nvPr/>
            </p:nvSpPr>
            <p:spPr bwMode="auto">
              <a:xfrm>
                <a:off x="683568" y="5708544"/>
                <a:ext cx="79071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cs typeface="Times New Roman" pitchFamily="18" charset="0"/>
                  </a:rPr>
                  <a:t>組成一組基底，</a:t>
                </a:r>
                <a:r>
                  <a:rPr lang="en-TW" dirty="0">
                    <a:solidFill>
                      <a:srgbClr val="FF0000"/>
                    </a:solidFill>
                  </a:rPr>
                  <a:t>這個矩陣就正是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在此二維簡併空間內的表現。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DE3FF-C63C-0846-ECF5-BFE1B2D9E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5708544"/>
                <a:ext cx="7907139" cy="369332"/>
              </a:xfrm>
              <a:prstGeom prst="rect">
                <a:avLst/>
              </a:prstGeom>
              <a:blipFill>
                <a:blip r:embed="rId7"/>
                <a:stretch>
                  <a:fillRect l="-4006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136F061-2195-88E1-5D2A-DFF7EE34971C}"/>
              </a:ext>
            </a:extLst>
          </p:cNvPr>
          <p:cNvSpPr txBox="1"/>
          <p:nvPr/>
        </p:nvSpPr>
        <p:spPr bwMode="auto">
          <a:xfrm>
            <a:off x="672049" y="455771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這兩式可以以一個矩陣方程式表示：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627926-8703-BDC3-E7ED-B5E45EFC2B77}"/>
                  </a:ext>
                </a:extLst>
              </p:cNvPr>
              <p:cNvSpPr txBox="1"/>
              <p:nvPr/>
            </p:nvSpPr>
            <p:spPr bwMode="auto">
              <a:xfrm>
                <a:off x="672049" y="6114063"/>
                <a:ext cx="7872107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cs typeface="Times New Roman" pitchFamily="18" charset="0"/>
                  </a:rPr>
                  <a:t>此式即是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solidFill>
                          <a:srgbClr val="FF0000"/>
                        </a:solidFill>
                      </a:rPr>
                      <m:t>這個矩陣</m:t>
                    </m:r>
                    <m:d>
                      <m:d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的本徵向量方程式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627926-8703-BDC3-E7ED-B5E45EFC2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049" y="6114063"/>
                <a:ext cx="7872107" cy="616387"/>
              </a:xfrm>
              <a:prstGeom prst="rect">
                <a:avLst/>
              </a:prstGeom>
              <a:blipFill>
                <a:blip r:embed="rId9"/>
                <a:stretch>
                  <a:fillRect l="-644"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C53C1-E6F8-EC2C-6254-5AF755DF9ECD}"/>
                  </a:ext>
                </a:extLst>
              </p:cNvPr>
              <p:cNvSpPr txBox="1"/>
              <p:nvPr/>
            </p:nvSpPr>
            <p:spPr bwMode="auto">
              <a:xfrm>
                <a:off x="688061" y="1029509"/>
                <a:ext cx="63667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內積，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左邊第一項就與右邊最後一項還是抵消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C53C1-E6F8-EC2C-6254-5AF755DF9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061" y="1029509"/>
                <a:ext cx="6366727" cy="369332"/>
              </a:xfrm>
              <a:prstGeom prst="rect">
                <a:avLst/>
              </a:prstGeom>
              <a:blipFill>
                <a:blip r:embed="rId10"/>
                <a:stretch>
                  <a:fillRect l="-996"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0EAFD586-B0B2-B011-C136-9B8CAD67A052}"/>
                  </a:ext>
                </a:extLst>
              </p:cNvPr>
              <p:cNvSpPr txBox="1"/>
              <p:nvPr/>
            </p:nvSpPr>
            <p:spPr bwMode="auto">
              <a:xfrm>
                <a:off x="748783" y="222513"/>
                <a:ext cx="6656451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(0)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0EAFD586-B0B2-B011-C136-9B8CAD67A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783" y="222513"/>
                <a:ext cx="6656451" cy="404983"/>
              </a:xfrm>
              <a:prstGeom prst="rect">
                <a:avLst/>
              </a:prstGeom>
              <a:blipFill>
                <a:blip r:embed="rId11"/>
                <a:stretch>
                  <a:fillRect l="-2667" t="-148485" r="-5143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7DCDF384-1898-6D46-A495-31506420BBD0}"/>
                  </a:ext>
                </a:extLst>
              </p:cNvPr>
              <p:cNvSpPr txBox="1"/>
              <p:nvPr/>
            </p:nvSpPr>
            <p:spPr bwMode="auto">
              <a:xfrm>
                <a:off x="113540" y="1526927"/>
                <a:ext cx="8989123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＋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(1)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(1)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)</m:t>
                        </m:r>
                      </m:sup>
                    </m:sSup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7DCDF384-1898-6D46-A495-31506420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40" y="1526927"/>
                <a:ext cx="8989123" cy="404983"/>
              </a:xfrm>
              <a:prstGeom prst="rect">
                <a:avLst/>
              </a:prstGeom>
              <a:blipFill>
                <a:blip r:embed="rId12"/>
                <a:stretch>
                  <a:fillRect l="-3672" t="-148485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C5EEB85-FFD0-79C8-B1D5-68902EE223A8}"/>
              </a:ext>
            </a:extLst>
          </p:cNvPr>
          <p:cNvSpPr txBox="1"/>
          <p:nvPr/>
        </p:nvSpPr>
        <p:spPr bwMode="auto">
          <a:xfrm>
            <a:off x="672049" y="2076989"/>
            <a:ext cx="4055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可得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46D1D6-42FD-3C0F-79BF-CAD67052C790}"/>
              </a:ext>
            </a:extLst>
          </p:cNvPr>
          <p:cNvCxnSpPr>
            <a:cxnSpLocks/>
          </p:cNvCxnSpPr>
          <p:nvPr/>
        </p:nvCxnSpPr>
        <p:spPr>
          <a:xfrm flipV="1">
            <a:off x="6732240" y="1398841"/>
            <a:ext cx="792088" cy="67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938056D-A4F4-9FF8-C7D3-A83ADE06AEB8}"/>
              </a:ext>
            </a:extLst>
          </p:cNvPr>
          <p:cNvSpPr txBox="1"/>
          <p:nvPr/>
        </p:nvSpPr>
        <p:spPr bwMode="auto">
          <a:xfrm>
            <a:off x="6874397" y="2076989"/>
            <a:ext cx="86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正交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79947-B952-DC2A-55A9-41218EAB303C}"/>
              </a:ext>
            </a:extLst>
          </p:cNvPr>
          <p:cNvSpPr txBox="1"/>
          <p:nvPr/>
        </p:nvSpPr>
        <p:spPr bwMode="auto">
          <a:xfrm>
            <a:off x="672049" y="660177"/>
            <a:ext cx="3459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與一般微擾進行同樣的操作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2F7C77-2991-C198-6C38-4F0979B2B161}"/>
              </a:ext>
            </a:extLst>
          </p:cNvPr>
          <p:cNvSpPr/>
          <p:nvPr/>
        </p:nvSpPr>
        <p:spPr>
          <a:xfrm>
            <a:off x="2267744" y="2291311"/>
            <a:ext cx="1439761" cy="697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ADF89-6A9A-5031-9E64-663B66AE923B}"/>
              </a:ext>
            </a:extLst>
          </p:cNvPr>
          <p:cNvSpPr txBox="1"/>
          <p:nvPr/>
        </p:nvSpPr>
        <p:spPr bwMode="auto">
          <a:xfrm>
            <a:off x="4727443" y="2419609"/>
            <a:ext cx="15501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多了一項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439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1" grpId="0"/>
      <p:bldP spid="15" grpId="0"/>
      <p:bldP spid="2" grpId="0"/>
      <p:bldP spid="3" grpId="0" animBg="1"/>
      <p:bldP spid="3" grpId="1" animBg="1"/>
      <p:bldP spid="4" grpId="0"/>
      <p:bldP spid="18" grpId="0"/>
      <p:bldP spid="18" grpId="1"/>
      <p:bldP spid="16" grpId="0" animBg="1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/>
              <p:nvPr/>
            </p:nvSpPr>
            <p:spPr bwMode="auto">
              <a:xfrm>
                <a:off x="705405" y="1068524"/>
                <a:ext cx="2682721" cy="5240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916491-302D-1253-8950-913B061A6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405" y="1068524"/>
                <a:ext cx="2682721" cy="524054"/>
              </a:xfrm>
              <a:prstGeom prst="rect">
                <a:avLst/>
              </a:prstGeom>
              <a:blipFill>
                <a:blip r:embed="rId2"/>
                <a:stretch>
                  <a:fillRect t="-2381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DE3FF-C63C-0846-ECF5-BFE1B2D9E3DF}"/>
                  </a:ext>
                </a:extLst>
              </p:cNvPr>
              <p:cNvSpPr txBox="1"/>
              <p:nvPr/>
            </p:nvSpPr>
            <p:spPr bwMode="auto">
              <a:xfrm>
                <a:off x="3428099" y="1013003"/>
                <a:ext cx="5410035" cy="61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cs typeface="Times New Roman" pitchFamily="18" charset="0"/>
                  </a:rPr>
                  <a:t>此式即是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solidFill>
                          <a:srgbClr val="FF0000"/>
                        </a:solidFill>
                      </a:rPr>
                      <m:t>這個矩陣</m:t>
                    </m:r>
                    <m:d>
                      <m:d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的本徵向量方程式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4DE3FF-C63C-0846-ECF5-BFE1B2D9E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8099" y="1013003"/>
                <a:ext cx="5410035" cy="616387"/>
              </a:xfrm>
              <a:prstGeom prst="rect">
                <a:avLst/>
              </a:prstGeom>
              <a:blipFill>
                <a:blip r:embed="rId3"/>
                <a:stretch>
                  <a:fillRect l="-9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E0E828-3391-6279-D4E8-0381D7FC9D2B}"/>
                  </a:ext>
                </a:extLst>
              </p:cNvPr>
              <p:cNvSpPr txBox="1"/>
              <p:nvPr/>
            </p:nvSpPr>
            <p:spPr bwMode="auto">
              <a:xfrm>
                <a:off x="549160" y="541946"/>
                <a:ext cx="8355529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一個真實本徵態趨近的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>
                        <a:latin typeface="+mn-ea"/>
                      </a:rPr>
                      <m:t>零階項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(0)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，滿足以下矩陣方程式</a:t>
                </a:r>
                <a:r>
                  <a:rPr lang="zh-TW" altLang="en-US" dirty="0">
                    <a:latin typeface="+mn-ea"/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E0E828-3391-6279-D4E8-0381D7FC9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60" y="541946"/>
                <a:ext cx="8355529" cy="404983"/>
              </a:xfrm>
              <a:prstGeom prst="rect">
                <a:avLst/>
              </a:prstGeom>
              <a:blipFill>
                <a:blip r:embed="rId4"/>
                <a:stretch>
                  <a:fillRect l="-607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FA8B9F-4B44-674A-94CF-CA43F983E19C}"/>
                  </a:ext>
                </a:extLst>
              </p:cNvPr>
              <p:cNvSpPr txBox="1"/>
              <p:nvPr/>
            </p:nvSpPr>
            <p:spPr bwMode="auto">
              <a:xfrm>
                <a:off x="549160" y="2124012"/>
                <a:ext cx="81978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零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階本徵態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，就是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此矩陣的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本徵向量。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FA8B9F-4B44-674A-94CF-CA43F983E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60" y="2124012"/>
                <a:ext cx="8197886" cy="369332"/>
              </a:xfrm>
              <a:prstGeom prst="rect">
                <a:avLst/>
              </a:prstGeom>
              <a:blipFill>
                <a:blip r:embed="rId5"/>
                <a:stretch>
                  <a:fillRect l="-619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645050-F846-05DC-4598-55B9FE140ACE}"/>
                  </a:ext>
                </a:extLst>
              </p:cNvPr>
              <p:cNvSpPr txBox="1"/>
              <p:nvPr/>
            </p:nvSpPr>
            <p:spPr bwMode="auto">
              <a:xfrm>
                <a:off x="549160" y="1668244"/>
                <a:ext cx="4628508" cy="380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一階能量修正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𝐸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就是本徵值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645050-F846-05DC-4598-55B9FE140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60" y="1668244"/>
                <a:ext cx="4628508" cy="380810"/>
              </a:xfrm>
              <a:prstGeom prst="rect">
                <a:avLst/>
              </a:prstGeom>
              <a:blipFill>
                <a:blip r:embed="rId6"/>
                <a:stretch>
                  <a:fillRect l="-1096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CCBA5-896B-7F5E-B47A-E3342FB1F466}"/>
                  </a:ext>
                </a:extLst>
              </p:cNvPr>
              <p:cNvSpPr txBox="1"/>
              <p:nvPr/>
            </p:nvSpPr>
            <p:spPr bwMode="auto">
              <a:xfrm>
                <a:off x="567491" y="2543676"/>
                <a:ext cx="74533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會決定微擾時適當的第零階未微擾本徵態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！真令人驚訝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CCBA5-896B-7F5E-B47A-E3342FB1F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491" y="2543676"/>
                <a:ext cx="7453347" cy="369332"/>
              </a:xfrm>
              <a:prstGeom prst="rect">
                <a:avLst/>
              </a:prstGeom>
              <a:blipFill>
                <a:blip r:embed="rId7"/>
                <a:stretch>
                  <a:fillRect l="-6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Surprised Emoji [Free Download IOS Emojis] | Emoji Island">
            <a:extLst>
              <a:ext uri="{FF2B5EF4-FFF2-40B4-BE49-F238E27FC236}">
                <a16:creationId xmlns:a16="http://schemas.microsoft.com/office/drawing/2014/main" id="{4A406506-5771-426C-276F-7D2D9FCB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60" y="1914807"/>
            <a:ext cx="887474" cy="8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6A5FA5-58FD-FD1D-7734-EA3FE0DDA9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808" y="4088353"/>
            <a:ext cx="3241466" cy="2524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DE5199E-97E5-51FC-7F96-BE7FE03128D5}"/>
                  </a:ext>
                </a:extLst>
              </p:cNvPr>
              <p:cNvSpPr txBox="1"/>
              <p:nvPr/>
            </p:nvSpPr>
            <p:spPr bwMode="auto">
              <a:xfrm>
                <a:off x="549160" y="2986649"/>
                <a:ext cx="8288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如果把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比喻為時間，這有點是未來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可以決定過去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DE5199E-97E5-51FC-7F96-BE7FE0312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60" y="2986649"/>
                <a:ext cx="8288974" cy="369332"/>
              </a:xfrm>
              <a:prstGeom prst="rect">
                <a:avLst/>
              </a:prstGeom>
              <a:blipFill>
                <a:blip r:embed="rId10"/>
                <a:stretch>
                  <a:fillRect l="-61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046224-A488-8B70-98B4-26225B067EE0}"/>
                  </a:ext>
                </a:extLst>
              </p:cNvPr>
              <p:cNvSpPr txBox="1"/>
              <p:nvPr/>
            </p:nvSpPr>
            <p:spPr bwMode="auto">
              <a:xfrm>
                <a:off x="549160" y="3406313"/>
                <a:ext cx="65542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但應該說是未來，決定了過去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跨向未來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的第一步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046224-A488-8B70-98B4-26225B067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60" y="3406313"/>
                <a:ext cx="6554226" cy="369332"/>
              </a:xfrm>
              <a:prstGeom prst="rect">
                <a:avLst/>
              </a:prstGeom>
              <a:blipFill>
                <a:blip r:embed="rId11"/>
                <a:stretch>
                  <a:fillRect l="-77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3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C57BB1-B9D1-169A-E973-781EE09AE818}"/>
                  </a:ext>
                </a:extLst>
              </p:cNvPr>
              <p:cNvSpPr txBox="1"/>
              <p:nvPr/>
            </p:nvSpPr>
            <p:spPr bwMode="auto">
              <a:xfrm>
                <a:off x="484752" y="406237"/>
                <a:ext cx="86546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TW" dirty="0">
                    <a:solidFill>
                      <a:srgbClr val="FF0000"/>
                    </a:solidFill>
                    <a:ea typeface="Cambria Math" panose="02040503050406030204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時，真實解會趨近微擾項矩陣的本徵向量所代表的狀態，本徵向量有兩個。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C57BB1-B9D1-169A-E973-781EE09AE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752" y="406237"/>
                <a:ext cx="8654623" cy="369332"/>
              </a:xfrm>
              <a:prstGeom prst="rect">
                <a:avLst/>
              </a:prstGeom>
              <a:blipFill>
                <a:blip r:embed="rId2"/>
                <a:stretch>
                  <a:fillRect l="-587" t="-13793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67BBF3B5-8803-AA03-F55A-030E164C1B04}"/>
                  </a:ext>
                </a:extLst>
              </p:cNvPr>
              <p:cNvSpPr txBox="1"/>
              <p:nvPr/>
            </p:nvSpPr>
            <p:spPr bwMode="auto">
              <a:xfrm>
                <a:off x="693299" y="1629164"/>
                <a:ext cx="4476000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en-US" altLang="zh-TW" dirty="0"/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67BBF3B5-8803-AA03-F55A-030E164C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299" y="1629164"/>
                <a:ext cx="4476000" cy="572144"/>
              </a:xfrm>
              <a:prstGeom prst="rect">
                <a:avLst/>
              </a:prstGeom>
              <a:blipFill>
                <a:blip r:embed="rId3"/>
                <a:stretch>
                  <a:fillRect l="-5932" t="-178261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2498EC46-AD1F-AA5D-34E4-43ECF9250D8B}"/>
                  </a:ext>
                </a:extLst>
              </p:cNvPr>
              <p:cNvSpPr txBox="1"/>
              <p:nvPr/>
            </p:nvSpPr>
            <p:spPr bwMode="auto">
              <a:xfrm>
                <a:off x="733178" y="935801"/>
                <a:ext cx="236141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2498EC46-AD1F-AA5D-34E4-43ECF9250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178" y="935801"/>
                <a:ext cx="2361419" cy="572144"/>
              </a:xfrm>
              <a:prstGeom prst="rect">
                <a:avLst/>
              </a:prstGeom>
              <a:blipFill>
                <a:blip r:embed="rId4"/>
                <a:stretch>
                  <a:fillRect l="-15508" t="-178261" r="-29947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EED5CF33-5877-D555-6BCE-D7139F8F9645}"/>
                  </a:ext>
                </a:extLst>
              </p:cNvPr>
              <p:cNvSpPr txBox="1"/>
              <p:nvPr/>
            </p:nvSpPr>
            <p:spPr bwMode="auto">
              <a:xfrm>
                <a:off x="3553586" y="935801"/>
                <a:ext cx="236141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EED5CF33-5877-D555-6BCE-D7139F8F9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3586" y="935801"/>
                <a:ext cx="2361419" cy="572144"/>
              </a:xfrm>
              <a:prstGeom prst="rect">
                <a:avLst/>
              </a:prstGeom>
              <a:blipFill>
                <a:blip r:embed="rId5"/>
                <a:stretch>
                  <a:fillRect l="-15508" t="-178261" r="-29947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DF2BB4-88DC-019E-D478-D18938167F7D}"/>
                  </a:ext>
                </a:extLst>
              </p:cNvPr>
              <p:cNvSpPr txBox="1"/>
              <p:nvPr/>
            </p:nvSpPr>
            <p:spPr bwMode="auto">
              <a:xfrm>
                <a:off x="435673" y="2683963"/>
                <a:ext cx="8385711" cy="4573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en-TW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兩個本徵值就是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1,2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的能量一階修正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DF2BB4-88DC-019E-D478-D18938167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673" y="2683963"/>
                <a:ext cx="8385711" cy="457369"/>
              </a:xfrm>
              <a:prstGeom prst="rect">
                <a:avLst/>
              </a:prstGeom>
              <a:blipFill>
                <a:blip r:embed="rId6"/>
                <a:stretch>
                  <a:fillRect t="-124324" b="-1972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35D990-5C55-F7B0-9F60-CD53810EF1ED}"/>
                  </a:ext>
                </a:extLst>
              </p:cNvPr>
              <p:cNvSpPr txBox="1"/>
              <p:nvPr/>
            </p:nvSpPr>
            <p:spPr bwMode="auto">
              <a:xfrm>
                <a:off x="453543" y="3645024"/>
                <a:ext cx="8664597" cy="457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兩本徵值通常不同，因此能量的一階修正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不相等，兩個態的簡併就被破壞了。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35D990-5C55-F7B0-9F60-CD53810EF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543" y="3645024"/>
                <a:ext cx="8664597" cy="457689"/>
              </a:xfrm>
              <a:prstGeom prst="rect">
                <a:avLst/>
              </a:prstGeom>
              <a:blipFill>
                <a:blip r:embed="rId7"/>
                <a:stretch>
                  <a:fillRect l="-585" b="-108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CCE143-509D-E2BA-BB9D-389294A2CCA2}"/>
                  </a:ext>
                </a:extLst>
              </p:cNvPr>
              <p:cNvSpPr txBox="1"/>
              <p:nvPr/>
            </p:nvSpPr>
            <p:spPr bwMode="auto">
              <a:xfrm>
                <a:off x="644881" y="4132368"/>
                <a:ext cx="70725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一般就說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破壞了這兩個態的簡併。Lift the degeneracies.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CCE143-509D-E2BA-BB9D-389294A2C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881" y="4132368"/>
                <a:ext cx="7072565" cy="369332"/>
              </a:xfrm>
              <a:prstGeom prst="rect">
                <a:avLst/>
              </a:prstGeom>
              <a:blipFill>
                <a:blip r:embed="rId8"/>
                <a:stretch>
                  <a:fillRect l="-7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C82A89-1837-076A-A6F5-ECC3631AD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4" y="4576939"/>
            <a:ext cx="6676258" cy="1283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24A0D-2ECF-DFFA-3F4D-0271D83CAA84}"/>
              </a:ext>
            </a:extLst>
          </p:cNvPr>
          <p:cNvSpPr txBox="1"/>
          <p:nvPr/>
        </p:nvSpPr>
        <p:spPr bwMode="auto">
          <a:xfrm>
            <a:off x="638741" y="6201275"/>
            <a:ext cx="63071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可以證明這樣選零階項後，微擾的無限大就可以避免了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7FE851-7270-3343-41CD-3D886DA4E9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18" y="1186288"/>
            <a:ext cx="3073829" cy="239428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7A4E0CF-5942-1E45-AF4F-5DDA76EE1CFE}"/>
              </a:ext>
            </a:extLst>
          </p:cNvPr>
          <p:cNvSpPr/>
          <p:nvPr/>
        </p:nvSpPr>
        <p:spPr>
          <a:xfrm>
            <a:off x="6156176" y="2132856"/>
            <a:ext cx="432048" cy="2999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94BD16-06A2-DB28-0F43-8480BCA6D71F}"/>
              </a:ext>
            </a:extLst>
          </p:cNvPr>
          <p:cNvCxnSpPr>
            <a:cxnSpLocks/>
          </p:cNvCxnSpPr>
          <p:nvPr/>
        </p:nvCxnSpPr>
        <p:spPr>
          <a:xfrm>
            <a:off x="6876256" y="2132856"/>
            <a:ext cx="0" cy="29993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FEA9B42-F763-6B71-DC32-16195B52B94A}"/>
              </a:ext>
            </a:extLst>
          </p:cNvPr>
          <p:cNvSpPr txBox="1"/>
          <p:nvPr/>
        </p:nvSpPr>
        <p:spPr bwMode="auto">
          <a:xfrm>
            <a:off x="666254" y="2311621"/>
            <a:ext cx="4769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圖中這兩個狀態的身份就近似找到了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3FBC51-B993-F49B-8634-7FAEC0D88758}"/>
              </a:ext>
            </a:extLst>
          </p:cNvPr>
          <p:cNvSpPr txBox="1"/>
          <p:nvPr/>
        </p:nvSpPr>
        <p:spPr bwMode="auto">
          <a:xfrm>
            <a:off x="671615" y="3184645"/>
            <a:ext cx="4769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這兩個狀態分裂的能隙就找到了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8634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4" grpId="0"/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E762CA6-3698-7010-7E62-0EF5A497E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1603127" y="396222"/>
            <a:ext cx="5198366" cy="2607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C0C8F-FD7E-9D33-E02A-1C943A4F5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0" r="4876" b="13753"/>
          <a:stretch/>
        </p:blipFill>
        <p:spPr>
          <a:xfrm>
            <a:off x="3194198" y="4094069"/>
            <a:ext cx="2016224" cy="1526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B6A41-BE12-47B1-F7B9-91F0AC2CC0F3}"/>
              </a:ext>
            </a:extLst>
          </p:cNvPr>
          <p:cNvSpPr txBox="1"/>
          <p:nvPr/>
        </p:nvSpPr>
        <p:spPr bwMode="auto">
          <a:xfrm>
            <a:off x="1475656" y="3031982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一般來說，微擾不會改變定性的樣貌，畢竟是微小的效應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1492B-4C82-79B1-537C-835912947E77}"/>
              </a:ext>
            </a:extLst>
          </p:cNvPr>
          <p:cNvSpPr txBox="1"/>
          <p:nvPr/>
        </p:nvSpPr>
        <p:spPr bwMode="auto">
          <a:xfrm>
            <a:off x="1498249" y="5618922"/>
            <a:ext cx="5993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簡併態的微擾卻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破壞簡併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，完全改變系統的外在性質。</a:t>
            </a: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A7E6365-4AC5-0E35-C7B8-13EB201A5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2"/>
          <a:stretch/>
        </p:blipFill>
        <p:spPr>
          <a:xfrm>
            <a:off x="465656" y="3401314"/>
            <a:ext cx="8212687" cy="627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DDECAF-0730-CC6F-0CDE-52DCC7848859}"/>
              </a:ext>
            </a:extLst>
          </p:cNvPr>
          <p:cNvSpPr txBox="1"/>
          <p:nvPr/>
        </p:nvSpPr>
        <p:spPr bwMode="auto">
          <a:xfrm>
            <a:off x="1507812" y="5981139"/>
            <a:ext cx="6736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或許當你造訪桂川的那一天，微風特別涼爽，溪水特別溫柔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95161-BBB1-835A-1533-AE7CB3A85198}"/>
              </a:ext>
            </a:extLst>
          </p:cNvPr>
          <p:cNvSpPr txBox="1"/>
          <p:nvPr/>
        </p:nvSpPr>
        <p:spPr bwMode="auto">
          <a:xfrm>
            <a:off x="1488864" y="6369416"/>
            <a:ext cx="5738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你會發現那一天嵐山分外怡人。真是一期一會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974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CD2F83-0C09-7FC8-F2A2-9F4066026E31}"/>
                  </a:ext>
                </a:extLst>
              </p:cNvPr>
              <p:cNvSpPr txBox="1"/>
              <p:nvPr/>
            </p:nvSpPr>
            <p:spPr bwMode="auto">
              <a:xfrm>
                <a:off x="1403648" y="2061411"/>
                <a:ext cx="5378908" cy="5477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CD2F83-0C09-7FC8-F2A2-9F4066026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2061411"/>
                <a:ext cx="5378908" cy="547779"/>
              </a:xfrm>
              <a:prstGeom prst="rect">
                <a:avLst/>
              </a:prstGeom>
              <a:blipFill>
                <a:blip r:embed="rId2"/>
                <a:stretch>
                  <a:fillRect l="-1412" t="-86364" b="-1227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06D07E-D980-EFA1-6B92-02BDA43DE244}"/>
                  </a:ext>
                </a:extLst>
              </p:cNvPr>
              <p:cNvSpPr txBox="1"/>
              <p:nvPr/>
            </p:nvSpPr>
            <p:spPr bwMode="auto">
              <a:xfrm>
                <a:off x="1403648" y="2708920"/>
                <a:ext cx="5240602" cy="5477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200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210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06D07E-D980-EFA1-6B92-02BDA43DE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2708920"/>
                <a:ext cx="5240602" cy="547779"/>
              </a:xfrm>
              <a:prstGeom prst="rect">
                <a:avLst/>
              </a:prstGeom>
              <a:blipFill>
                <a:blip r:embed="rId3"/>
                <a:stretch>
                  <a:fillRect l="-483" t="-86364" b="-1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6411" y="429043"/>
                <a:ext cx="72122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Stark Effect 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計算激發態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的修正，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zh-TW" altLang="en-US" dirty="0"/>
                  <a:t>有四個本徵值相等的簡併態：</a:t>
                </a: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7F968DBD-AEBD-E5AE-D827-E4A06E100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6411" y="429043"/>
                <a:ext cx="7212226" cy="369332"/>
              </a:xfrm>
              <a:prstGeom prst="rect">
                <a:avLst/>
              </a:prstGeom>
              <a:blipFill>
                <a:blip r:embed="rId4"/>
                <a:stretch>
                  <a:fillRect l="-7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05AD095-932F-77EE-3AA8-823878557C7A}"/>
                  </a:ext>
                </a:extLst>
              </p:cNvPr>
              <p:cNvSpPr txBox="1"/>
              <p:nvPr/>
            </p:nvSpPr>
            <p:spPr bwMode="auto">
              <a:xfrm>
                <a:off x="7231145" y="2189819"/>
                <a:ext cx="1447833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A05AD095-932F-77EE-3AA8-823878557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1145" y="2189819"/>
                <a:ext cx="1447833" cy="376770"/>
              </a:xfrm>
              <a:prstGeom prst="rect">
                <a:avLst/>
              </a:prstGeom>
              <a:blipFill>
                <a:blip r:embed="rId5"/>
                <a:stretch>
                  <a:fillRect t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5FA7C99-AF9D-2EA4-52AC-3A0209F13F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7" t="38001" r="-1" b="-1"/>
          <a:stretch/>
        </p:blipFill>
        <p:spPr>
          <a:xfrm>
            <a:off x="1413883" y="4059737"/>
            <a:ext cx="6120681" cy="1502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DAA04-3940-91F6-C472-073371CD7639}"/>
                  </a:ext>
                </a:extLst>
              </p:cNvPr>
              <p:cNvSpPr txBox="1"/>
              <p:nvPr/>
            </p:nvSpPr>
            <p:spPr bwMode="auto">
              <a:xfrm>
                <a:off x="1413883" y="3409119"/>
                <a:ext cx="348505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BDAA04-3940-91F6-C472-073371CD7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3883" y="3409119"/>
                <a:ext cx="3485057" cy="276999"/>
              </a:xfrm>
              <a:prstGeom prst="rect">
                <a:avLst/>
              </a:prstGeom>
              <a:blipFill>
                <a:blip r:embed="rId7"/>
                <a:stretch>
                  <a:fillRect l="-10545" t="-160870" r="-1091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08AE87-8B32-E7F4-0C4C-D419482BE38B}"/>
                  </a:ext>
                </a:extLst>
              </p:cNvPr>
              <p:cNvSpPr txBox="1"/>
              <p:nvPr/>
            </p:nvSpPr>
            <p:spPr bwMode="auto">
              <a:xfrm>
                <a:off x="1425793" y="3743883"/>
                <a:ext cx="4057201" cy="2837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=−3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08AE87-8B32-E7F4-0C4C-D419482BE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5793" y="3743883"/>
                <a:ext cx="4057201" cy="283796"/>
              </a:xfrm>
              <a:prstGeom prst="rect">
                <a:avLst/>
              </a:prstGeom>
              <a:blipFill>
                <a:blip r:embed="rId8"/>
                <a:stretch>
                  <a:fillRect l="-10000" t="-150000" r="-312" b="-2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C6F0D5-7394-06FC-6D22-9EA992286748}"/>
                  </a:ext>
                </a:extLst>
              </p:cNvPr>
              <p:cNvSpPr txBox="1"/>
              <p:nvPr/>
            </p:nvSpPr>
            <p:spPr bwMode="auto">
              <a:xfrm>
                <a:off x="1427797" y="5785712"/>
                <a:ext cx="6214330" cy="51648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𝑒𝐸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𝑒𝐸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C6F0D5-7394-06FC-6D22-9EA992286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7797" y="5785712"/>
                <a:ext cx="6214330" cy="516488"/>
              </a:xfrm>
              <a:prstGeom prst="rect">
                <a:avLst/>
              </a:prstGeom>
              <a:blipFill>
                <a:blip r:embed="rId9"/>
                <a:stretch>
                  <a:fillRect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4AEB00-A9A3-23FA-FBF9-2AE09931FE4B}"/>
                  </a:ext>
                </a:extLst>
              </p:cNvPr>
              <p:cNvSpPr txBox="1"/>
              <p:nvPr/>
            </p:nvSpPr>
            <p:spPr bwMode="auto">
              <a:xfrm>
                <a:off x="1331640" y="814044"/>
                <a:ext cx="69847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TW" altLang="en-US" dirty="0"/>
                  <a:t>只會與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混雜！因此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只需考慮二維簡併空間：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4AEB00-A9A3-23FA-FBF9-2AE09931F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814044"/>
                <a:ext cx="6984776" cy="369332"/>
              </a:xfrm>
              <a:prstGeom prst="rect">
                <a:avLst/>
              </a:prstGeom>
              <a:blipFill>
                <a:blip r:embed="rId10"/>
                <a:stretch>
                  <a:fillRect l="-726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2B927-A85C-0DDF-1E51-3084D6B42D76}"/>
                  </a:ext>
                </a:extLst>
              </p:cNvPr>
              <p:cNvSpPr txBox="1"/>
              <p:nvPr/>
            </p:nvSpPr>
            <p:spPr bwMode="auto">
              <a:xfrm>
                <a:off x="1425793" y="6340619"/>
                <a:ext cx="48965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這就是已經解過：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的本徵態問題。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2B927-A85C-0DDF-1E51-3084D6B4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5793" y="6340619"/>
                <a:ext cx="4896544" cy="369332"/>
              </a:xfrm>
              <a:prstGeom prst="rect">
                <a:avLst/>
              </a:prstGeom>
              <a:blipFill>
                <a:blip r:embed="rId11"/>
                <a:stretch>
                  <a:fillRect l="-103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F5D29E4-DE30-41AD-9986-D47723B1A3DF}"/>
                  </a:ext>
                </a:extLst>
              </p:cNvPr>
              <p:cNvSpPr txBox="1"/>
              <p:nvPr/>
            </p:nvSpPr>
            <p:spPr bwMode="auto">
              <a:xfrm>
                <a:off x="1388115" y="1201555"/>
                <a:ext cx="2895854" cy="55348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210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6F5D29E4-DE30-41AD-9986-D47723B1A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8115" y="1201555"/>
                <a:ext cx="2895854" cy="553485"/>
              </a:xfrm>
              <a:prstGeom prst="rect">
                <a:avLst/>
              </a:prstGeom>
              <a:blipFill>
                <a:blip r:embed="rId12"/>
                <a:stretch>
                  <a:fillRect l="-1747" t="-57778" b="-9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38B4AD-817C-B3B6-1E55-97648AD4CFB6}"/>
                  </a:ext>
                </a:extLst>
              </p:cNvPr>
              <p:cNvSpPr txBox="1"/>
              <p:nvPr/>
            </p:nvSpPr>
            <p:spPr bwMode="auto">
              <a:xfrm>
                <a:off x="1403648" y="1695259"/>
                <a:ext cx="24066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本徵態方程式；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38B4AD-817C-B3B6-1E55-97648AD4C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1695259"/>
                <a:ext cx="2406675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7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B31B8-1052-C73F-876A-D961BAFF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429000"/>
            <a:ext cx="7416800" cy="294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0CA1F2C0-2273-AFE7-9EE3-FD32ABE649B9}"/>
                  </a:ext>
                </a:extLst>
              </p:cNvPr>
              <p:cNvSpPr txBox="1"/>
              <p:nvPr/>
            </p:nvSpPr>
            <p:spPr bwMode="auto">
              <a:xfrm>
                <a:off x="4704945" y="2418913"/>
                <a:ext cx="324035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2+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0CA1F2C0-2273-AFE7-9EE3-FD32ABE6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4945" y="2418913"/>
                <a:ext cx="3240359" cy="664606"/>
              </a:xfrm>
              <a:prstGeom prst="rect">
                <a:avLst/>
              </a:prstGeom>
              <a:blipFill>
                <a:blip r:embed="rId3"/>
                <a:stretch>
                  <a:fillRect l="-6641" t="-41509" r="-1172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DDB87AB9-F6E6-AA7E-5722-FA92AACC04A4}"/>
                  </a:ext>
                </a:extLst>
              </p:cNvPr>
              <p:cNvSpPr txBox="1"/>
              <p:nvPr/>
            </p:nvSpPr>
            <p:spPr bwMode="auto">
              <a:xfrm>
                <a:off x="4704614" y="1620357"/>
                <a:ext cx="324035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2−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DDB87AB9-F6E6-AA7E-5722-FA92AACC0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4614" y="1620357"/>
                <a:ext cx="3240359" cy="664606"/>
              </a:xfrm>
              <a:prstGeom prst="rect">
                <a:avLst/>
              </a:prstGeom>
              <a:blipFill>
                <a:blip r:embed="rId4"/>
                <a:stretch>
                  <a:fillRect l="-6641" t="-41509" r="-1172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01760B-96D0-85A1-156D-FAD74288FC4C}"/>
                  </a:ext>
                </a:extLst>
              </p:cNvPr>
              <p:cNvSpPr txBox="1"/>
              <p:nvPr/>
            </p:nvSpPr>
            <p:spPr bwMode="auto">
              <a:xfrm>
                <a:off x="4704945" y="638428"/>
                <a:ext cx="2754857" cy="7055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𝑒𝐸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𝑒𝐸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01760B-96D0-85A1-156D-FAD74288F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4945" y="638428"/>
                <a:ext cx="2754857" cy="705514"/>
              </a:xfrm>
              <a:prstGeom prst="rect">
                <a:avLst/>
              </a:prstGeom>
              <a:blipFill>
                <a:blip r:embed="rId5"/>
                <a:stretch>
                  <a:fillRect r="-1376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68CD02-5932-B7DC-5A9E-F0B1FA874C9C}"/>
                  </a:ext>
                </a:extLst>
              </p:cNvPr>
              <p:cNvSpPr txBox="1"/>
              <p:nvPr/>
            </p:nvSpPr>
            <p:spPr bwMode="auto">
              <a:xfrm>
                <a:off x="1028047" y="1627889"/>
                <a:ext cx="1390573" cy="332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68CD02-5932-B7DC-5A9E-F0B1FA874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047" y="1627889"/>
                <a:ext cx="1390573" cy="332848"/>
              </a:xfrm>
              <a:prstGeom prst="rect">
                <a:avLst/>
              </a:prstGeom>
              <a:blipFill>
                <a:blip r:embed="rId6"/>
                <a:stretch>
                  <a:fillRect l="-3636" r="-909" b="-148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0F6E7B-D9B6-42B3-B0B1-89D92D8C46D7}"/>
                  </a:ext>
                </a:extLst>
              </p:cNvPr>
              <p:cNvSpPr txBox="1"/>
              <p:nvPr/>
            </p:nvSpPr>
            <p:spPr bwMode="auto">
              <a:xfrm>
                <a:off x="1028047" y="2465746"/>
                <a:ext cx="1563697" cy="332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0F6E7B-D9B6-42B3-B0B1-89D92D8C4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047" y="2465746"/>
                <a:ext cx="1563697" cy="332848"/>
              </a:xfrm>
              <a:prstGeom prst="rect">
                <a:avLst/>
              </a:prstGeom>
              <a:blipFill>
                <a:blip r:embed="rId7"/>
                <a:stretch>
                  <a:fillRect l="-3226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5DC42E-F492-F849-5FCA-CA090FCD8FFD}"/>
                  </a:ext>
                </a:extLst>
              </p:cNvPr>
              <p:cNvSpPr txBox="1"/>
              <p:nvPr/>
            </p:nvSpPr>
            <p:spPr bwMode="auto">
              <a:xfrm>
                <a:off x="2843633" y="1627985"/>
                <a:ext cx="1676613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5DC42E-F492-F849-5FCA-CA090FCD8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633" y="1627985"/>
                <a:ext cx="1676613" cy="572273"/>
              </a:xfrm>
              <a:prstGeom prst="rect">
                <a:avLst/>
              </a:prstGeom>
              <a:blipFill>
                <a:blip r:embed="rId8"/>
                <a:stretch>
                  <a:fillRect t="-4348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77FC67-C68B-77CB-518F-AE7BEAED6E35}"/>
                  </a:ext>
                </a:extLst>
              </p:cNvPr>
              <p:cNvSpPr txBox="1"/>
              <p:nvPr/>
            </p:nvSpPr>
            <p:spPr bwMode="auto">
              <a:xfrm>
                <a:off x="2843633" y="2461187"/>
                <a:ext cx="1503489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77FC67-C68B-77CB-518F-AE7BEAED6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633" y="2461187"/>
                <a:ext cx="1503489" cy="572273"/>
              </a:xfrm>
              <a:prstGeom prst="rect">
                <a:avLst/>
              </a:prstGeom>
              <a:blipFill>
                <a:blip r:embed="rId9"/>
                <a:stretch>
                  <a:fillRect t="-4255" b="-63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B54AF86-D520-6B9D-9DCE-10443D68C6A0}"/>
              </a:ext>
            </a:extLst>
          </p:cNvPr>
          <p:cNvSpPr txBox="1"/>
          <p:nvPr/>
        </p:nvSpPr>
        <p:spPr bwMode="auto">
          <a:xfrm>
            <a:off x="1028047" y="1234022"/>
            <a:ext cx="3676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本徵值與本徵態如預期有兩組。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6BEE28-06EE-35E0-EE9A-39418A53C25A}"/>
              </a:ext>
            </a:extLst>
          </p:cNvPr>
          <p:cNvSpPr txBox="1"/>
          <p:nvPr/>
        </p:nvSpPr>
        <p:spPr bwMode="auto">
          <a:xfrm>
            <a:off x="879131" y="3015817"/>
            <a:ext cx="7293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注意：現在能量本徵值已不同，微擾項在一階修正將簡併部分移除。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6C526F-D918-3DB3-FC0F-89CEC3EEEDFF}"/>
              </a:ext>
            </a:extLst>
          </p:cNvPr>
          <p:cNvSpPr txBox="1"/>
          <p:nvPr/>
        </p:nvSpPr>
        <p:spPr bwMode="auto">
          <a:xfrm>
            <a:off x="926681" y="3370122"/>
            <a:ext cx="32403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Perturbation l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ifts the degeneracy.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E8B888-F484-C19C-9B58-4B10D2099493}"/>
                  </a:ext>
                </a:extLst>
              </p:cNvPr>
              <p:cNvSpPr txBox="1"/>
              <p:nvPr/>
            </p:nvSpPr>
            <p:spPr bwMode="auto">
              <a:xfrm>
                <a:off x="1028047" y="638428"/>
                <a:ext cx="3335850" cy="46192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−3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E8B888-F484-C19C-9B58-4B10D2099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047" y="638428"/>
                <a:ext cx="3335850" cy="461921"/>
              </a:xfrm>
              <a:prstGeom prst="rect">
                <a:avLst/>
              </a:prstGeom>
              <a:blipFill>
                <a:blip r:embed="rId10"/>
                <a:stretch>
                  <a:fillRect t="-2703" b="-162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4466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9901F975-20B7-B1EE-F52F-7540293FCBE0}"/>
                  </a:ext>
                </a:extLst>
              </p:cNvPr>
              <p:cNvSpPr txBox="1"/>
              <p:nvPr/>
            </p:nvSpPr>
            <p:spPr bwMode="auto">
              <a:xfrm>
                <a:off x="402401" y="1194740"/>
                <a:ext cx="452963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9901F975-20B7-B1EE-F52F-7540293FC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401" y="1194740"/>
                <a:ext cx="4529639" cy="572144"/>
              </a:xfrm>
              <a:prstGeom prst="rect">
                <a:avLst/>
              </a:prstGeom>
              <a:blipFill>
                <a:blip r:embed="rId2"/>
                <a:stretch>
                  <a:fillRect t="-178261" r="-13966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33A321-9D84-7FAB-1528-DD209FC1D0B2}"/>
                  </a:ext>
                </a:extLst>
              </p:cNvPr>
              <p:cNvSpPr txBox="1"/>
              <p:nvPr/>
            </p:nvSpPr>
            <p:spPr bwMode="auto">
              <a:xfrm>
                <a:off x="467544" y="1972679"/>
                <a:ext cx="55446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的內積，代入正交關係：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33A321-9D84-7FAB-1528-DD209FC1D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1972679"/>
                <a:ext cx="5544616" cy="369332"/>
              </a:xfrm>
              <a:prstGeom prst="rect">
                <a:avLst/>
              </a:prstGeom>
              <a:blipFill>
                <a:blip r:embed="rId3"/>
                <a:stretch>
                  <a:fillRect l="-913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20">
                <a:extLst>
                  <a:ext uri="{FF2B5EF4-FFF2-40B4-BE49-F238E27FC236}">
                    <a16:creationId xmlns:a16="http://schemas.microsoft.com/office/drawing/2014/main" id="{69D3A6C5-0E4E-6226-C295-F017254CBCBF}"/>
                  </a:ext>
                </a:extLst>
              </p:cNvPr>
              <p:cNvSpPr/>
              <p:nvPr/>
            </p:nvSpPr>
            <p:spPr>
              <a:xfrm>
                <a:off x="5702500" y="1978743"/>
                <a:ext cx="15044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20">
                <a:extLst>
                  <a:ext uri="{FF2B5EF4-FFF2-40B4-BE49-F238E27FC236}">
                    <a16:creationId xmlns:a16="http://schemas.microsoft.com/office/drawing/2014/main" id="{69D3A6C5-0E4E-6226-C295-F017254CB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500" y="1978743"/>
                <a:ext cx="1504451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4313364A-B7D6-C416-752B-411D3BDEAE10}"/>
                  </a:ext>
                </a:extLst>
              </p:cNvPr>
              <p:cNvSpPr txBox="1"/>
              <p:nvPr/>
            </p:nvSpPr>
            <p:spPr bwMode="auto">
              <a:xfrm>
                <a:off x="467544" y="2503729"/>
                <a:ext cx="436722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4313364A-B7D6-C416-752B-411D3BDEA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503729"/>
                <a:ext cx="4367228" cy="572144"/>
              </a:xfrm>
              <a:prstGeom prst="rect">
                <a:avLst/>
              </a:prstGeom>
              <a:blipFill>
                <a:blip r:embed="rId5"/>
                <a:stretch>
                  <a:fillRect t="-56522" r="-2899" b="-913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ED0912E1-F7DE-6BCC-0212-C19C1B1C1694}"/>
                  </a:ext>
                </a:extLst>
              </p:cNvPr>
              <p:cNvSpPr txBox="1"/>
              <p:nvPr/>
            </p:nvSpPr>
            <p:spPr bwMode="auto">
              <a:xfrm>
                <a:off x="467544" y="3214969"/>
                <a:ext cx="2720417" cy="7496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ED0912E1-F7DE-6BCC-0212-C19C1B1C1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3214969"/>
                <a:ext cx="2720417" cy="749692"/>
              </a:xfrm>
              <a:prstGeom prst="rect">
                <a:avLst/>
              </a:prstGeom>
              <a:blipFill>
                <a:blip r:embed="rId6"/>
                <a:stretch>
                  <a:fillRect t="-55000" r="-7870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B782AF-83CD-8D7A-44A9-BD3E9CB62319}"/>
                  </a:ext>
                </a:extLst>
              </p:cNvPr>
              <p:cNvSpPr txBox="1"/>
              <p:nvPr/>
            </p:nvSpPr>
            <p:spPr bwMode="auto">
              <a:xfrm>
                <a:off x="467544" y="4028688"/>
                <a:ext cx="8458476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一階狀態修正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，與其他不同能量狀態的內積，公式與非簡併微擾完全相同！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B782AF-83CD-8D7A-44A9-BD3E9CB6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4028688"/>
                <a:ext cx="8458476" cy="572144"/>
              </a:xfrm>
              <a:prstGeom prst="rect">
                <a:avLst/>
              </a:prstGeom>
              <a:blipFill>
                <a:blip r:embed="rId7"/>
                <a:stretch>
                  <a:fillRect l="-600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506786-7D79-CE60-5A91-630A6D02A590}"/>
                  </a:ext>
                </a:extLst>
              </p:cNvPr>
              <p:cNvSpPr txBox="1"/>
              <p:nvPr/>
            </p:nvSpPr>
            <p:spPr bwMode="auto">
              <a:xfrm>
                <a:off x="467544" y="5421419"/>
                <a:ext cx="8280920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但此時，一階狀態修正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內，還有其他簡併態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的貢獻，比較複雜，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506786-7D79-CE60-5A91-630A6D02A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421419"/>
                <a:ext cx="8280920" cy="572144"/>
              </a:xfrm>
              <a:prstGeom prst="rect">
                <a:avLst/>
              </a:prstGeom>
              <a:blipFill>
                <a:blip r:embed="rId8"/>
                <a:stretch>
                  <a:fillRect l="-613" t="-176087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224952E-F74A-8A93-C696-10E543ADF8C4}"/>
              </a:ext>
            </a:extLst>
          </p:cNvPr>
          <p:cNvSpPr txBox="1"/>
          <p:nvPr/>
        </p:nvSpPr>
        <p:spPr bwMode="auto">
          <a:xfrm>
            <a:off x="450906" y="6069289"/>
            <a:ext cx="73616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必須用到二階能量修正才可以計算！我們略過。可以見Zweibach。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ACB48D-EAAA-489F-0D78-AFD5D549357D}"/>
                  </a:ext>
                </a:extLst>
              </p:cNvPr>
              <p:cNvSpPr txBox="1"/>
              <p:nvPr/>
            </p:nvSpPr>
            <p:spPr bwMode="auto">
              <a:xfrm>
                <a:off x="414759" y="595356"/>
                <a:ext cx="8527619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n-ea"/>
                    <a:ea typeface="+mn-ea"/>
                  </a:rPr>
                  <a:t>找到適當的零階項後，微擾展開就可以繼續展開</a:t>
                </a:r>
                <a:r>
                  <a:rPr lang="en-TW" dirty="0"/>
                  <a:t>！以第一本徵態的修正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/>
                  <a:t>為例：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ACB48D-EAAA-489F-0D78-AFD5D5493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759" y="595356"/>
                <a:ext cx="8527619" cy="572144"/>
              </a:xfrm>
              <a:prstGeom prst="rect">
                <a:avLst/>
              </a:prstGeom>
              <a:blipFill>
                <a:blip r:embed="rId9"/>
                <a:stretch>
                  <a:fillRect l="-594" t="-178261" r="-446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A31000F-AB6A-2E7E-2A37-43457B081650}"/>
                  </a:ext>
                </a:extLst>
              </p:cNvPr>
              <p:cNvSpPr txBox="1"/>
              <p:nvPr/>
            </p:nvSpPr>
            <p:spPr bwMode="auto">
              <a:xfrm>
                <a:off x="475665" y="4653516"/>
                <a:ext cx="5389920" cy="7679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A31000F-AB6A-2E7E-2A37-43457B081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665" y="4653516"/>
                <a:ext cx="5389920" cy="767903"/>
              </a:xfrm>
              <a:prstGeom prst="rect">
                <a:avLst/>
              </a:prstGeom>
              <a:blipFill>
                <a:blip r:embed="rId10"/>
                <a:stretch>
                  <a:fillRect l="-2353" t="-126230" r="-9882" b="-1786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9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07F2F707-116D-3D01-460D-509381644C49}"/>
                  </a:ext>
                </a:extLst>
              </p:cNvPr>
              <p:cNvSpPr txBox="1"/>
              <p:nvPr/>
            </p:nvSpPr>
            <p:spPr bwMode="auto">
              <a:xfrm>
                <a:off x="1255454" y="1439585"/>
                <a:ext cx="4513980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07F2F707-116D-3D01-460D-509381644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454" y="1439585"/>
                <a:ext cx="4513980" cy="871264"/>
              </a:xfrm>
              <a:prstGeom prst="rect">
                <a:avLst/>
              </a:prstGeom>
              <a:blipFill>
                <a:blip r:embed="rId2"/>
                <a:stretch>
                  <a:fillRect t="-100000" b="-15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2824570-61A7-26BC-4B86-8785D6C820F2}"/>
                  </a:ext>
                </a:extLst>
              </p:cNvPr>
              <p:cNvSpPr txBox="1"/>
              <p:nvPr/>
            </p:nvSpPr>
            <p:spPr bwMode="auto">
              <a:xfrm>
                <a:off x="2433905" y="2322355"/>
                <a:ext cx="5738116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2824570-61A7-26BC-4B86-8785D6C82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3905" y="2322355"/>
                <a:ext cx="5738116" cy="871264"/>
              </a:xfrm>
              <a:prstGeom prst="rect">
                <a:avLst/>
              </a:prstGeom>
              <a:blipFill>
                <a:blip r:embed="rId3"/>
                <a:stretch>
                  <a:fillRect t="-97143" b="-15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F9CFA06-FF16-7A4D-ED2B-02DADE4E920A}"/>
              </a:ext>
            </a:extLst>
          </p:cNvPr>
          <p:cNvSpPr txBox="1"/>
          <p:nvPr/>
        </p:nvSpPr>
        <p:spPr bwMode="auto">
          <a:xfrm>
            <a:off x="1256343" y="2820466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取到一階：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646487A-149F-F337-BECC-D8E8EB954D4D}"/>
                  </a:ext>
                </a:extLst>
              </p:cNvPr>
              <p:cNvSpPr txBox="1"/>
              <p:nvPr/>
            </p:nvSpPr>
            <p:spPr bwMode="auto">
              <a:xfrm>
                <a:off x="1256343" y="3232571"/>
                <a:ext cx="5018036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646487A-149F-F337-BECC-D8E8EB954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343" y="3232571"/>
                <a:ext cx="5018036" cy="871264"/>
              </a:xfrm>
              <a:prstGeom prst="rect">
                <a:avLst/>
              </a:prstGeom>
              <a:blipFill>
                <a:blip r:embed="rId4"/>
                <a:stretch>
                  <a:fillRect t="-92857" r="-4293" b="-1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43DF49A4-0ABF-C4ED-EDAB-1384E7A165A7}"/>
                  </a:ext>
                </a:extLst>
              </p:cNvPr>
              <p:cNvSpPr txBox="1"/>
              <p:nvPr/>
            </p:nvSpPr>
            <p:spPr bwMode="auto">
              <a:xfrm>
                <a:off x="1255454" y="4161979"/>
                <a:ext cx="3423592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43DF49A4-0ABF-C4ED-EDAB-1384E7A16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454" y="4161979"/>
                <a:ext cx="3423592" cy="871264"/>
              </a:xfrm>
              <a:prstGeom prst="rect">
                <a:avLst/>
              </a:prstGeom>
              <a:blipFill>
                <a:blip r:embed="rId5"/>
                <a:stretch>
                  <a:fillRect l="-12177" t="-92857" r="-5166" b="-1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6C2E475-E5CE-DA40-522A-F53DADFFA2D7}"/>
                  </a:ext>
                </a:extLst>
              </p:cNvPr>
              <p:cNvSpPr txBox="1"/>
              <p:nvPr/>
            </p:nvSpPr>
            <p:spPr bwMode="auto">
              <a:xfrm>
                <a:off x="1243846" y="536817"/>
                <a:ext cx="2736304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A6C2E475-E5CE-DA40-522A-F53DADFFA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846" y="536817"/>
                <a:ext cx="2736304" cy="871264"/>
              </a:xfrm>
              <a:prstGeom prst="rect">
                <a:avLst/>
              </a:prstGeom>
              <a:blipFill>
                <a:blip r:embed="rId6"/>
                <a:stretch>
                  <a:fillRect l="-10138" t="-95652" b="-15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D1F46ED-4068-7CB3-CEA0-465F4F8A50A6}"/>
              </a:ext>
            </a:extLst>
          </p:cNvPr>
          <p:cNvSpPr txBox="1"/>
          <p:nvPr/>
        </p:nvSpPr>
        <p:spPr bwMode="auto">
          <a:xfrm>
            <a:off x="4246097" y="1028224"/>
            <a:ext cx="2765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代入本徵態方程式：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BF32A7-2DEB-B0A1-6D33-C6C02014081D}"/>
                  </a:ext>
                </a:extLst>
              </p:cNvPr>
              <p:cNvSpPr txBox="1"/>
              <p:nvPr/>
            </p:nvSpPr>
            <p:spPr bwMode="auto">
              <a:xfrm>
                <a:off x="1243846" y="5096095"/>
                <a:ext cx="4874020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的內積，可得：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BF32A7-2DEB-B0A1-6D33-C6C020140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846" y="5096095"/>
                <a:ext cx="4874020" cy="411395"/>
              </a:xfrm>
              <a:prstGeom prst="rect">
                <a:avLst/>
              </a:prstGeom>
              <a:blipFill>
                <a:blip r:embed="rId7"/>
                <a:stretch>
                  <a:fillRect l="-779" t="-148485" b="-2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198E897-CADB-AFB8-0135-D4F79CDCA9DB}"/>
                  </a:ext>
                </a:extLst>
              </p:cNvPr>
              <p:cNvSpPr txBox="1"/>
              <p:nvPr/>
            </p:nvSpPr>
            <p:spPr bwMode="auto">
              <a:xfrm>
                <a:off x="1232683" y="5563708"/>
                <a:ext cx="3226961" cy="8712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5198E897-CADB-AFB8-0135-D4F79CDCA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2683" y="5563708"/>
                <a:ext cx="3226961" cy="871264"/>
              </a:xfrm>
              <a:prstGeom prst="rect">
                <a:avLst/>
              </a:prstGeom>
              <a:blipFill>
                <a:blip r:embed="rId8"/>
                <a:stretch>
                  <a:fillRect l="-17969" t="-95652" b="-15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AAFF-70A1-1999-C305-98198188FC9F}"/>
                  </a:ext>
                </a:extLst>
              </p:cNvPr>
              <p:cNvSpPr txBox="1"/>
              <p:nvPr/>
            </p:nvSpPr>
            <p:spPr bwMode="auto">
              <a:xfrm>
                <a:off x="1203105" y="6451966"/>
                <a:ext cx="7185319" cy="384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n-ea"/>
                    <a:ea typeface="+mn-ea"/>
                  </a:rPr>
                  <a:t>可見：</a:t>
                </a:r>
                <a:r>
                  <a:rPr lang="zh-TW" altLang="en-US" dirty="0">
                    <a:solidFill>
                      <a:srgbClr val="FF0000"/>
                    </a:solidFill>
                    <a:latin typeface="+mn-ea"/>
                    <a:ea typeface="+mn-ea"/>
                  </a:rPr>
                  <a:t>零階項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𝑛𝑖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在簡併的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維子空間內是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的本徵態</a:t>
                </a:r>
                <a:r>
                  <a:rPr lang="en-TW" dirty="0"/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AAFF-70A1-1999-C305-98198188F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3105" y="6451966"/>
                <a:ext cx="7185319" cy="384464"/>
              </a:xfrm>
              <a:prstGeom prst="rect">
                <a:avLst/>
              </a:prstGeom>
              <a:blipFill>
                <a:blip r:embed="rId9"/>
                <a:stretch>
                  <a:fillRect l="-705" t="-100000" b="-15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4A7557-C560-4897-FEC1-15CBC60F440F}"/>
                  </a:ext>
                </a:extLst>
              </p:cNvPr>
              <p:cNvSpPr txBox="1"/>
              <p:nvPr/>
            </p:nvSpPr>
            <p:spPr bwMode="auto">
              <a:xfrm>
                <a:off x="1196997" y="186654"/>
                <a:ext cx="37190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以上推導很容易推廣到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&gt;2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4A7557-C560-4897-FEC1-15CBC60F4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6997" y="186654"/>
                <a:ext cx="3719091" cy="369332"/>
              </a:xfrm>
              <a:prstGeom prst="rect">
                <a:avLst/>
              </a:prstGeom>
              <a:blipFill>
                <a:blip r:embed="rId10"/>
                <a:stretch>
                  <a:fillRect l="-136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3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9" grpId="0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53E0FA-54E5-7D36-F755-53356B46A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991468"/>
            <a:ext cx="3439644" cy="2679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997604-F00D-BFDA-BB28-0FF4951EA369}"/>
                  </a:ext>
                </a:extLst>
              </p:cNvPr>
              <p:cNvSpPr txBox="1"/>
              <p:nvPr/>
            </p:nvSpPr>
            <p:spPr bwMode="auto">
              <a:xfrm>
                <a:off x="839554" y="2242829"/>
                <a:ext cx="8484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假想我們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讓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參數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連續由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變化至真實的值，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此時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997604-F00D-BFDA-BB28-0FF4951EA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554" y="2242829"/>
                <a:ext cx="8484974" cy="369332"/>
              </a:xfrm>
              <a:prstGeom prst="rect">
                <a:avLst/>
              </a:prstGeom>
              <a:blipFill>
                <a:blip r:embed="rId3"/>
                <a:stretch>
                  <a:fillRect l="-747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521BFA-5874-A689-44E4-D520398F1610}"/>
                  </a:ext>
                </a:extLst>
              </p:cNvPr>
              <p:cNvSpPr txBox="1"/>
              <p:nvPr/>
            </p:nvSpPr>
            <p:spPr bwMode="auto">
              <a:xfrm>
                <a:off x="839554" y="2567563"/>
                <a:ext cx="7620878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521BFA-5874-A689-44E4-D520398F1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554" y="2567563"/>
                <a:ext cx="7620878" cy="425181"/>
              </a:xfrm>
              <a:prstGeom prst="rect">
                <a:avLst/>
              </a:prstGeom>
              <a:blipFill>
                <a:blip r:embed="rId4"/>
                <a:stretch>
                  <a:fillRect l="-832" t="-85294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328BA4-FC26-9280-2ECA-52ADEC678D6A}"/>
                  </a:ext>
                </a:extLst>
              </p:cNvPr>
              <p:cNvSpPr txBox="1"/>
              <p:nvPr/>
            </p:nvSpPr>
            <p:spPr bwMode="auto">
              <a:xfrm>
                <a:off x="869683" y="494190"/>
                <a:ext cx="77594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可以分解為未微擾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unperturbed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，加一個較小的微擾 perturbation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328BA4-FC26-9280-2ECA-52ADEC678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683" y="494190"/>
                <a:ext cx="7759403" cy="369332"/>
              </a:xfrm>
              <a:prstGeom prst="rect">
                <a:avLst/>
              </a:prstGeom>
              <a:blipFill>
                <a:blip r:embed="rId5"/>
                <a:stretch>
                  <a:fillRect l="-654" t="-6452" r="-32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70FE34B5-0517-023D-5DD8-05FEBA000BC7}"/>
                  </a:ext>
                </a:extLst>
              </p:cNvPr>
              <p:cNvSpPr txBox="1"/>
              <p:nvPr/>
            </p:nvSpPr>
            <p:spPr bwMode="auto">
              <a:xfrm>
                <a:off x="888162" y="904043"/>
                <a:ext cx="271673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70FE34B5-0517-023D-5DD8-05FEBA000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162" y="904043"/>
                <a:ext cx="2716734" cy="369332"/>
              </a:xfrm>
              <a:prstGeom prst="rect">
                <a:avLst/>
              </a:prstGeom>
              <a:blipFill>
                <a:blip r:embed="rId6"/>
                <a:stretch>
                  <a:fillRect t="-110000" r="-841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BF0C34B5-6B4F-106A-0B33-228BEC6B19CE}"/>
                  </a:ext>
                </a:extLst>
              </p:cNvPr>
              <p:cNvSpPr txBox="1"/>
              <p:nvPr/>
            </p:nvSpPr>
            <p:spPr bwMode="auto">
              <a:xfrm>
                <a:off x="888162" y="1740207"/>
                <a:ext cx="2088232" cy="42870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BF0C34B5-6B4F-106A-0B33-228BEC6B1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162" y="1740207"/>
                <a:ext cx="2088232" cy="428707"/>
              </a:xfrm>
              <a:prstGeom prst="rect">
                <a:avLst/>
              </a:prstGeom>
              <a:blipFill>
                <a:blip r:embed="rId7"/>
                <a:stretch>
                  <a:fillRect l="-606" t="-80000" r="-8485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6F3E02-3457-CE7D-9E9F-A9B2A519C08D}"/>
                  </a:ext>
                </a:extLst>
              </p:cNvPr>
              <p:cNvSpPr txBox="1"/>
              <p:nvPr/>
            </p:nvSpPr>
            <p:spPr bwMode="auto">
              <a:xfrm>
                <a:off x="839554" y="1317180"/>
                <a:ext cx="55213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比較簡單，通常已經解出所有本徵態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了：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6F3E02-3457-CE7D-9E9F-A9B2A519C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554" y="1317180"/>
                <a:ext cx="5521346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DE8B11-D880-B1D1-9184-5AFD895C6E58}"/>
                  </a:ext>
                </a:extLst>
              </p:cNvPr>
              <p:cNvSpPr txBox="1"/>
              <p:nvPr/>
            </p:nvSpPr>
            <p:spPr bwMode="auto">
              <a:xfrm>
                <a:off x="3600227" y="910891"/>
                <a:ext cx="2463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是第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個本徵態</a:t>
                </a:r>
                <a:r>
                  <a:rPr lang="en-TW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DE8B11-D880-B1D1-9184-5AFD895C6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227" y="910891"/>
                <a:ext cx="2463555" cy="369332"/>
              </a:xfrm>
              <a:prstGeom prst="rect">
                <a:avLst/>
              </a:prstGeom>
              <a:blipFill>
                <a:blip r:embed="rId9"/>
                <a:stretch>
                  <a:fillRect l="-1282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DDC79B-39B8-BBED-8B0D-42ACE9BB7106}"/>
                  </a:ext>
                </a:extLst>
              </p:cNvPr>
              <p:cNvSpPr txBox="1"/>
              <p:nvPr/>
            </p:nvSpPr>
            <p:spPr bwMode="auto">
              <a:xfrm>
                <a:off x="840046" y="3006219"/>
                <a:ext cx="7620386" cy="425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很小時，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預期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差距很小，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差距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很小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DDC79B-39B8-BBED-8B0D-42ACE9BB7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0046" y="3006219"/>
                <a:ext cx="7620386" cy="425181"/>
              </a:xfrm>
              <a:prstGeom prst="rect">
                <a:avLst/>
              </a:prstGeom>
              <a:blipFill>
                <a:blip r:embed="rId10"/>
                <a:stretch>
                  <a:fillRect l="-832" t="-80000" b="-14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623DE18-1EB3-8B30-5FAF-881699F9F053}"/>
              </a:ext>
            </a:extLst>
          </p:cNvPr>
          <p:cNvSpPr txBox="1"/>
          <p:nvPr/>
        </p:nvSpPr>
        <p:spPr bwMode="auto">
          <a:xfrm>
            <a:off x="839554" y="349592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因此未微擾的結果會是真實結果的近似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BF1D6A-4665-04BB-5638-1AC4A6863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26"/>
          <a:stretch/>
        </p:blipFill>
        <p:spPr>
          <a:xfrm>
            <a:off x="1007603" y="5844947"/>
            <a:ext cx="6212950" cy="741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C3CFA7-9BBC-E80B-93FB-B200A241C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381268"/>
            <a:ext cx="5416155" cy="1689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A5718-A311-DE9E-D2A0-A1D62D6D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491" y="3554881"/>
            <a:ext cx="37592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580D43-B553-89C9-38B0-BDA493F22465}"/>
                  </a:ext>
                </a:extLst>
              </p:cNvPr>
              <p:cNvSpPr txBox="1"/>
              <p:nvPr/>
            </p:nvSpPr>
            <p:spPr bwMode="auto">
              <a:xfrm>
                <a:off x="1115616" y="3114912"/>
                <a:ext cx="542844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若以</a:t>
                </a:r>
                <a:r>
                  <a:rPr lang="en-TW" dirty="0">
                    <a:solidFill>
                      <a:srgbClr val="FF0000"/>
                    </a:solidFill>
                  </a:rPr>
                  <a:t>本徵態為基底，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矩陣將是對角的。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580D43-B553-89C9-38B0-BDA493F22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114912"/>
                <a:ext cx="5428443" cy="376770"/>
              </a:xfrm>
              <a:prstGeom prst="rect">
                <a:avLst/>
              </a:prstGeom>
              <a:blipFill>
                <a:blip r:embed="rId5"/>
                <a:stretch>
                  <a:fillRect l="-699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E7CCB30-DB6E-0BAF-F2F1-D85FE5934BA6}"/>
              </a:ext>
            </a:extLst>
          </p:cNvPr>
          <p:cNvSpPr txBox="1"/>
          <p:nvPr/>
        </p:nvSpPr>
        <p:spPr bwMode="auto">
          <a:xfrm>
            <a:off x="1007603" y="5383681"/>
            <a:ext cx="7344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對角的element，也就是本徵值，就是能量一階微擾修正Energy Shift。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E1AE7F-E05D-E548-A9EB-4FE3ADE86F67}"/>
                  </a:ext>
                </a:extLst>
              </p:cNvPr>
              <p:cNvSpPr txBox="1"/>
              <p:nvPr/>
            </p:nvSpPr>
            <p:spPr bwMode="auto">
              <a:xfrm>
                <a:off x="1115616" y="216611"/>
                <a:ext cx="6212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找到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個簡併態，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E1AE7F-E05D-E548-A9EB-4FE3ADE86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216611"/>
                <a:ext cx="6212950" cy="369332"/>
              </a:xfrm>
              <a:prstGeom prst="rect">
                <a:avLst/>
              </a:prstGeom>
              <a:blipFill>
                <a:blip r:embed="rId6"/>
                <a:stretch>
                  <a:fillRect l="-612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EC31B0-7412-2052-7DA6-F5EAFBA9B3E4}"/>
                  </a:ext>
                </a:extLst>
              </p:cNvPr>
              <p:cNvSpPr txBox="1"/>
              <p:nvPr/>
            </p:nvSpPr>
            <p:spPr bwMode="auto">
              <a:xfrm>
                <a:off x="1115616" y="593381"/>
                <a:ext cx="7128792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在以它們為基底的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維線性空間，寫下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的矩陣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𝑛𝑗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EC31B0-7412-2052-7DA6-F5EAFBA9B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593381"/>
                <a:ext cx="7128792" cy="411395"/>
              </a:xfrm>
              <a:prstGeom prst="rect">
                <a:avLst/>
              </a:prstGeom>
              <a:blipFill>
                <a:blip r:embed="rId7"/>
                <a:stretch>
                  <a:fillRect l="-534" t="-141176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EA2FDDA-8D77-308F-C032-CCDFFB959BE9}"/>
              </a:ext>
            </a:extLst>
          </p:cNvPr>
          <p:cNvSpPr txBox="1"/>
          <p:nvPr/>
        </p:nvSpPr>
        <p:spPr bwMode="auto">
          <a:xfrm>
            <a:off x="1115616" y="96821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將矩陣對角化，即是求此矩陣的本徵向量與本徵值！本徵向量即零次項。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9313649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495F51A-D4E2-1653-F791-367BAB10DF0A}"/>
                  </a:ext>
                </a:extLst>
              </p:cNvPr>
              <p:cNvSpPr txBox="1"/>
              <p:nvPr/>
            </p:nvSpPr>
            <p:spPr bwMode="auto">
              <a:xfrm>
                <a:off x="727593" y="1273193"/>
                <a:ext cx="615011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495F51A-D4E2-1653-F791-367BAB10D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593" y="1273193"/>
                <a:ext cx="6150118" cy="572144"/>
              </a:xfrm>
              <a:prstGeom prst="rect">
                <a:avLst/>
              </a:prstGeom>
              <a:blipFill>
                <a:blip r:embed="rId2"/>
                <a:stretch>
                  <a:fillRect t="-178261" r="-3505" b="-25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1EA4DD-8630-81D4-1849-BC73E00BCD5D}"/>
                  </a:ext>
                </a:extLst>
              </p:cNvPr>
              <p:cNvSpPr txBox="1"/>
              <p:nvPr/>
            </p:nvSpPr>
            <p:spPr bwMode="auto">
              <a:xfrm>
                <a:off x="727593" y="1941073"/>
                <a:ext cx="7128792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C1EA4DD-8630-81D4-1849-BC73E00BC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593" y="1941073"/>
                <a:ext cx="7128792" cy="572144"/>
              </a:xfrm>
              <a:prstGeom prst="rect">
                <a:avLst/>
              </a:prstGeom>
              <a:blipFill>
                <a:blip r:embed="rId3"/>
                <a:stretch>
                  <a:fillRect t="-176087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93B39A7-17BD-9A15-639C-79C1B3AE74D8}"/>
              </a:ext>
            </a:extLst>
          </p:cNvPr>
          <p:cNvSpPr txBox="1"/>
          <p:nvPr/>
        </p:nvSpPr>
        <p:spPr bwMode="auto">
          <a:xfrm>
            <a:off x="755215" y="2597088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取到二階：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5FCA73B8-6A2D-A448-8698-D5D681C97D6D}"/>
                  </a:ext>
                </a:extLst>
              </p:cNvPr>
              <p:cNvSpPr txBox="1"/>
              <p:nvPr/>
            </p:nvSpPr>
            <p:spPr bwMode="auto">
              <a:xfrm>
                <a:off x="727593" y="3050291"/>
                <a:ext cx="6150118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5FCA73B8-6A2D-A448-8698-D5D681C9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593" y="3050291"/>
                <a:ext cx="6150118" cy="572144"/>
              </a:xfrm>
              <a:prstGeom prst="rect">
                <a:avLst/>
              </a:prstGeom>
              <a:blipFill>
                <a:blip r:embed="rId4"/>
                <a:stretch>
                  <a:fillRect t="-178261" r="-10515" b="-25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21931-0306-0846-B224-D75A11A25A10}"/>
                  </a:ext>
                </a:extLst>
              </p:cNvPr>
              <p:cNvSpPr txBox="1"/>
              <p:nvPr/>
            </p:nvSpPr>
            <p:spPr bwMode="auto">
              <a:xfrm>
                <a:off x="727593" y="3705560"/>
                <a:ext cx="7567341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如同第一階，取此式與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的內積，左手邊如同第一階，依舊又為零：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21931-0306-0846-B224-D75A11A25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593" y="3705560"/>
                <a:ext cx="7567341" cy="572144"/>
              </a:xfrm>
              <a:prstGeom prst="rect">
                <a:avLst/>
              </a:prstGeom>
              <a:blipFill>
                <a:blip r:embed="rId5"/>
                <a:stretch>
                  <a:fillRect l="-670" t="-176087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76B5C2FA-6100-19D9-4524-F0F6F4B17AA9}"/>
                  </a:ext>
                </a:extLst>
              </p:cNvPr>
              <p:cNvSpPr txBox="1"/>
              <p:nvPr/>
            </p:nvSpPr>
            <p:spPr bwMode="auto">
              <a:xfrm>
                <a:off x="755576" y="4293096"/>
                <a:ext cx="564749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76B5C2FA-6100-19D9-4524-F0F6F4B17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293096"/>
                <a:ext cx="5647499" cy="5721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B6120C-D505-B429-19BD-A1DD0B6F5DFA}"/>
                  </a:ext>
                </a:extLst>
              </p:cNvPr>
              <p:cNvSpPr txBox="1"/>
              <p:nvPr/>
            </p:nvSpPr>
            <p:spPr bwMode="auto">
              <a:xfrm>
                <a:off x="6516216" y="5364863"/>
                <a:ext cx="2002879" cy="5721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,2,…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B6120C-D505-B429-19BD-A1DD0B6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6216" y="5364863"/>
                <a:ext cx="2002879" cy="5721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0BBF4565-DBE4-1A1C-0944-92A9CB057D4C}"/>
                  </a:ext>
                </a:extLst>
              </p:cNvPr>
              <p:cNvSpPr txBox="1"/>
              <p:nvPr/>
            </p:nvSpPr>
            <p:spPr bwMode="auto">
              <a:xfrm>
                <a:off x="759510" y="5364863"/>
                <a:ext cx="2290542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0BBF4565-DBE4-1A1C-0944-92A9CB057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510" y="5364863"/>
                <a:ext cx="2290542" cy="5721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F268E3-6A74-A250-DA3B-0A9C88C2E71B}"/>
                  </a:ext>
                </a:extLst>
              </p:cNvPr>
              <p:cNvSpPr txBox="1"/>
              <p:nvPr/>
            </p:nvSpPr>
            <p:spPr bwMode="auto">
              <a:xfrm>
                <a:off x="6509631" y="4792847"/>
                <a:ext cx="2430016" cy="5068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F268E3-6A74-A250-DA3B-0A9C88C2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9631" y="4792847"/>
                <a:ext cx="2430016" cy="506870"/>
              </a:xfrm>
              <a:prstGeom prst="rect">
                <a:avLst/>
              </a:prstGeom>
              <a:blipFill>
                <a:blip r:embed="rId9"/>
                <a:stretch>
                  <a:fillRect l="-15104" t="-109756" b="-17073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7BBE906-CF27-D5CB-875A-4ACF1B4CFF55}"/>
              </a:ext>
            </a:extLst>
          </p:cNvPr>
          <p:cNvSpPr txBox="1"/>
          <p:nvPr/>
        </p:nvSpPr>
        <p:spPr bwMode="auto">
          <a:xfrm>
            <a:off x="757746" y="4930385"/>
            <a:ext cx="3782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第二項為零！因此得到：</a:t>
            </a:r>
          </a:p>
        </p:txBody>
      </p:sp>
    </p:spTree>
    <p:extLst>
      <p:ext uri="{BB962C8B-B14F-4D97-AF65-F5344CB8AC3E}">
        <p14:creationId xmlns:p14="http://schemas.microsoft.com/office/powerpoint/2010/main" val="258606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6663403-9BFC-310D-450A-7FF899DA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4" y="0"/>
            <a:ext cx="697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0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03EF3FC-F7CA-ABEA-31A2-CCD585C82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r="5625" b="62385"/>
          <a:stretch/>
        </p:blipFill>
        <p:spPr>
          <a:xfrm>
            <a:off x="107504" y="137625"/>
            <a:ext cx="9036495" cy="2592367"/>
          </a:xfrm>
          <a:prstGeom prst="rect">
            <a:avLst/>
          </a:prstGeom>
        </p:spPr>
      </p:pic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3E61471-67AD-EBEF-F295-FF66F6DD3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>
          <a:xfrm>
            <a:off x="1082524" y="2852936"/>
            <a:ext cx="697895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京都・右京の桂川で泳ぐ外国人が急増 危険エリア「景観としても良くない」｜社会｜地域のニュース｜京都新聞">
            <a:extLst>
              <a:ext uri="{FF2B5EF4-FFF2-40B4-BE49-F238E27FC236}">
                <a16:creationId xmlns:a16="http://schemas.microsoft.com/office/drawing/2014/main" id="{D3E28093-967D-B5DD-B36B-2C1A089E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903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24717</TotalTime>
  <Words>3849</Words>
  <Application>Microsoft Macintosh PowerPoint</Application>
  <PresentationFormat>On-screen Show (4:3)</PresentationFormat>
  <Paragraphs>538</Paragraphs>
  <Slides>61</Slides>
  <Notes>0</Notes>
  <HiddenSlides>15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1082</cp:revision>
  <dcterms:created xsi:type="dcterms:W3CDTF">2008-03-17T12:32:20Z</dcterms:created>
  <dcterms:modified xsi:type="dcterms:W3CDTF">2024-04-30T12:54:30Z</dcterms:modified>
</cp:coreProperties>
</file>