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3"/>
  </p:notesMasterIdLst>
  <p:handoutMasterIdLst>
    <p:handoutMasterId r:id="rId144"/>
  </p:handoutMasterIdLst>
  <p:sldIdLst>
    <p:sldId id="450" r:id="rId2"/>
    <p:sldId id="455" r:id="rId3"/>
    <p:sldId id="762" r:id="rId4"/>
    <p:sldId id="452" r:id="rId5"/>
    <p:sldId id="807" r:id="rId6"/>
    <p:sldId id="808" r:id="rId7"/>
    <p:sldId id="475" r:id="rId8"/>
    <p:sldId id="260" r:id="rId9"/>
    <p:sldId id="454" r:id="rId10"/>
    <p:sldId id="261" r:id="rId11"/>
    <p:sldId id="739" r:id="rId12"/>
    <p:sldId id="403" r:id="rId13"/>
    <p:sldId id="533" r:id="rId14"/>
    <p:sldId id="770" r:id="rId15"/>
    <p:sldId id="737" r:id="rId16"/>
    <p:sldId id="735" r:id="rId17"/>
    <p:sldId id="815" r:id="rId18"/>
    <p:sldId id="816" r:id="rId19"/>
    <p:sldId id="817" r:id="rId20"/>
    <p:sldId id="761" r:id="rId21"/>
    <p:sldId id="421" r:id="rId22"/>
    <p:sldId id="453" r:id="rId23"/>
    <p:sldId id="406" r:id="rId24"/>
    <p:sldId id="264" r:id="rId25"/>
    <p:sldId id="357" r:id="rId26"/>
    <p:sldId id="402" r:id="rId27"/>
    <p:sldId id="550" r:id="rId28"/>
    <p:sldId id="553" r:id="rId29"/>
    <p:sldId id="733" r:id="rId30"/>
    <p:sldId id="734" r:id="rId31"/>
    <p:sldId id="308" r:id="rId32"/>
    <p:sldId id="531" r:id="rId33"/>
    <p:sldId id="530" r:id="rId34"/>
    <p:sldId id="347" r:id="rId35"/>
    <p:sldId id="356" r:id="rId36"/>
    <p:sldId id="777" r:id="rId37"/>
    <p:sldId id="782" r:id="rId38"/>
    <p:sldId id="783" r:id="rId39"/>
    <p:sldId id="784" r:id="rId40"/>
    <p:sldId id="785" r:id="rId41"/>
    <p:sldId id="786" r:id="rId42"/>
    <p:sldId id="787" r:id="rId43"/>
    <p:sldId id="788" r:id="rId44"/>
    <p:sldId id="789" r:id="rId45"/>
    <p:sldId id="778" r:id="rId46"/>
    <p:sldId id="779" r:id="rId47"/>
    <p:sldId id="780" r:id="rId48"/>
    <p:sldId id="781" r:id="rId49"/>
    <p:sldId id="790" r:id="rId50"/>
    <p:sldId id="791" r:id="rId51"/>
    <p:sldId id="583" r:id="rId52"/>
    <p:sldId id="792" r:id="rId53"/>
    <p:sldId id="401" r:id="rId54"/>
    <p:sldId id="312" r:id="rId55"/>
    <p:sldId id="804" r:id="rId56"/>
    <p:sldId id="805" r:id="rId57"/>
    <p:sldId id="806" r:id="rId58"/>
    <p:sldId id="793" r:id="rId59"/>
    <p:sldId id="796" r:id="rId60"/>
    <p:sldId id="795" r:id="rId61"/>
    <p:sldId id="584" r:id="rId62"/>
    <p:sldId id="313" r:id="rId63"/>
    <p:sldId id="820" r:id="rId64"/>
    <p:sldId id="417" r:id="rId65"/>
    <p:sldId id="798" r:id="rId66"/>
    <p:sldId id="418" r:id="rId67"/>
    <p:sldId id="314" r:id="rId68"/>
    <p:sldId id="818" r:id="rId69"/>
    <p:sldId id="819" r:id="rId70"/>
    <p:sldId id="797" r:id="rId71"/>
    <p:sldId id="800" r:id="rId72"/>
    <p:sldId id="420" r:id="rId73"/>
    <p:sldId id="359" r:id="rId74"/>
    <p:sldId id="731" r:id="rId75"/>
    <p:sldId id="316" r:id="rId76"/>
    <p:sldId id="317" r:id="rId77"/>
    <p:sldId id="448" r:id="rId78"/>
    <p:sldId id="587" r:id="rId79"/>
    <p:sldId id="348" r:id="rId80"/>
    <p:sldId id="290" r:id="rId81"/>
    <p:sldId id="303" r:id="rId82"/>
    <p:sldId id="292" r:id="rId83"/>
    <p:sldId id="409" r:id="rId84"/>
    <p:sldId id="825" r:id="rId85"/>
    <p:sldId id="799" r:id="rId86"/>
    <p:sldId id="559" r:id="rId87"/>
    <p:sldId id="562" r:id="rId88"/>
    <p:sldId id="407" r:id="rId89"/>
    <p:sldId id="812" r:id="rId90"/>
    <p:sldId id="340" r:id="rId91"/>
    <p:sldId id="588" r:id="rId92"/>
    <p:sldId id="811" r:id="rId93"/>
    <p:sldId id="809" r:id="rId94"/>
    <p:sldId id="810" r:id="rId95"/>
    <p:sldId id="814" r:id="rId96"/>
    <p:sldId id="813" r:id="rId97"/>
    <p:sldId id="315" r:id="rId98"/>
    <p:sldId id="342" r:id="rId99"/>
    <p:sldId id="399" r:id="rId100"/>
    <p:sldId id="345" r:id="rId101"/>
    <p:sldId id="400" r:id="rId102"/>
    <p:sldId id="328" r:id="rId103"/>
    <p:sldId id="329" r:id="rId104"/>
    <p:sldId id="330" r:id="rId105"/>
    <p:sldId id="771" r:id="rId106"/>
    <p:sldId id="331" r:id="rId107"/>
    <p:sldId id="281" r:id="rId108"/>
    <p:sldId id="775" r:id="rId109"/>
    <p:sldId id="287" r:id="rId110"/>
    <p:sldId id="776" r:id="rId111"/>
    <p:sldId id="365" r:id="rId112"/>
    <p:sldId id="772" r:id="rId113"/>
    <p:sldId id="339" r:id="rId114"/>
    <p:sldId id="343" r:id="rId115"/>
    <p:sldId id="774" r:id="rId116"/>
    <p:sldId id="408" r:id="rId117"/>
    <p:sldId id="821" r:id="rId118"/>
    <p:sldId id="332" r:id="rId119"/>
    <p:sldId id="367" r:id="rId120"/>
    <p:sldId id="366" r:id="rId121"/>
    <p:sldId id="823" r:id="rId122"/>
    <p:sldId id="410" r:id="rId123"/>
    <p:sldId id="802" r:id="rId124"/>
    <p:sldId id="803" r:id="rId125"/>
    <p:sldId id="738" r:id="rId126"/>
    <p:sldId id="411" r:id="rId127"/>
    <p:sldId id="822" r:id="rId128"/>
    <p:sldId id="334" r:id="rId129"/>
    <p:sldId id="717" r:id="rId130"/>
    <p:sldId id="416" r:id="rId131"/>
    <p:sldId id="415" r:id="rId132"/>
    <p:sldId id="1100" r:id="rId133"/>
    <p:sldId id="1119" r:id="rId134"/>
    <p:sldId id="1124" r:id="rId135"/>
    <p:sldId id="1122" r:id="rId136"/>
    <p:sldId id="1123" r:id="rId137"/>
    <p:sldId id="1120" r:id="rId138"/>
    <p:sldId id="1121" r:id="rId139"/>
    <p:sldId id="1125" r:id="rId140"/>
    <p:sldId id="1126" r:id="rId141"/>
    <p:sldId id="1127" r:id="rId142"/>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28" autoAdjust="0"/>
    <p:restoredTop sz="92577" autoAdjust="0"/>
  </p:normalViewPr>
  <p:slideViewPr>
    <p:cSldViewPr>
      <p:cViewPr varScale="1">
        <p:scale>
          <a:sx n="122" d="100"/>
          <a:sy n="122" d="100"/>
        </p:scale>
        <p:origin x="200" y="232"/>
      </p:cViewPr>
      <p:guideLst>
        <p:guide orient="horz" pos="2160"/>
        <p:guide pos="2880"/>
      </p:guideLst>
    </p:cSldViewPr>
  </p:slideViewPr>
  <p:notesTextViewPr>
    <p:cViewPr>
      <p:scale>
        <a:sx n="100" d="100"/>
        <a:sy n="100" d="100"/>
      </p:scale>
      <p:origin x="0" y="0"/>
    </p:cViewPr>
  </p:notesTextViewPr>
  <p:notesViewPr>
    <p:cSldViewPr>
      <p:cViewPr varScale="1">
        <p:scale>
          <a:sx n="47" d="100"/>
          <a:sy n="47" d="100"/>
        </p:scale>
        <p:origin x="-2705"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5BCBC6-81F6-E04C-ABC9-9435B9256EC4}" type="datetimeFigureOut">
              <a:rPr lang="en-US" altLang="zh-TW" smtClean="0"/>
              <a:t>9/21/23</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1C796E-C419-B146-B046-18055E55D491}" type="slidenum">
              <a:rPr lang="en-US" altLang="zh-TW" smtClean="0"/>
              <a:t>‹#›</a:t>
            </a:fld>
            <a:endParaRPr lang="zh-TW" altLang="en-US"/>
          </a:p>
        </p:txBody>
      </p:sp>
    </p:spTree>
    <p:extLst>
      <p:ext uri="{BB962C8B-B14F-4D97-AF65-F5344CB8AC3E}">
        <p14:creationId xmlns:p14="http://schemas.microsoft.com/office/powerpoint/2010/main" val="1435263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08BA50-4C98-439F-81E2-EA763F41A8A1}" type="datetimeFigureOut">
              <a:rPr lang="zh-TW" altLang="en-US" smtClean="0"/>
              <a:t>2023/9/21</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EA3181-AF47-48B8-B17A-28BC6B5E9B68}" type="slidenum">
              <a:rPr lang="zh-TW" altLang="en-US" smtClean="0"/>
              <a:t>‹#›</a:t>
            </a:fld>
            <a:endParaRPr lang="zh-TW" altLang="en-US"/>
          </a:p>
        </p:txBody>
      </p:sp>
    </p:spTree>
    <p:extLst>
      <p:ext uri="{BB962C8B-B14F-4D97-AF65-F5344CB8AC3E}">
        <p14:creationId xmlns:p14="http://schemas.microsoft.com/office/powerpoint/2010/main" val="2849232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9EA3181-AF47-48B8-B17A-28BC6B5E9B68}" type="slidenum">
              <a:rPr lang="zh-TW" altLang="en-US" smtClean="0"/>
              <a:t>21</a:t>
            </a:fld>
            <a:endParaRPr lang="zh-TW" altLang="en-US"/>
          </a:p>
        </p:txBody>
      </p:sp>
    </p:spTree>
    <p:extLst>
      <p:ext uri="{BB962C8B-B14F-4D97-AF65-F5344CB8AC3E}">
        <p14:creationId xmlns:p14="http://schemas.microsoft.com/office/powerpoint/2010/main" val="3386250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B3E33EA-274C-4C07-9E08-77367B00C6E7}" type="slidenum">
              <a:rPr lang="en-US" altLang="zh-TW"/>
              <a:pPr>
                <a:defRPr/>
              </a:pPr>
              <a:t>‹#›</a:t>
            </a:fld>
            <a:endParaRPr lang="en-US" altLang="zh-TW"/>
          </a:p>
        </p:txBody>
      </p:sp>
    </p:spTree>
    <p:extLst>
      <p:ext uri="{BB962C8B-B14F-4D97-AF65-F5344CB8AC3E}">
        <p14:creationId xmlns:p14="http://schemas.microsoft.com/office/powerpoint/2010/main" val="260181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816A80C-A7F0-4FF3-B606-C9FD70851B6A}" type="slidenum">
              <a:rPr lang="en-US" altLang="zh-TW"/>
              <a:pPr>
                <a:defRPr/>
              </a:pPr>
              <a:t>‹#›</a:t>
            </a:fld>
            <a:endParaRPr lang="en-US" altLang="zh-TW"/>
          </a:p>
        </p:txBody>
      </p:sp>
    </p:spTree>
    <p:extLst>
      <p:ext uri="{BB962C8B-B14F-4D97-AF65-F5344CB8AC3E}">
        <p14:creationId xmlns:p14="http://schemas.microsoft.com/office/powerpoint/2010/main" val="306077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817CB59-C8FC-40E8-9D16-D30F79084473}" type="slidenum">
              <a:rPr lang="en-US" altLang="zh-TW"/>
              <a:pPr>
                <a:defRPr/>
              </a:pPr>
              <a:t>‹#›</a:t>
            </a:fld>
            <a:endParaRPr lang="en-US" altLang="zh-TW"/>
          </a:p>
        </p:txBody>
      </p:sp>
    </p:spTree>
    <p:extLst>
      <p:ext uri="{BB962C8B-B14F-4D97-AF65-F5344CB8AC3E}">
        <p14:creationId xmlns:p14="http://schemas.microsoft.com/office/powerpoint/2010/main" val="3786427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C3D0DF4-3CB8-4D43-89DF-009E56FB6E61}" type="slidenum">
              <a:rPr lang="en-US" altLang="zh-TW"/>
              <a:pPr>
                <a:defRPr/>
              </a:pPr>
              <a:t>‹#›</a:t>
            </a:fld>
            <a:endParaRPr lang="en-US" altLang="zh-TW"/>
          </a:p>
        </p:txBody>
      </p:sp>
    </p:spTree>
    <p:extLst>
      <p:ext uri="{BB962C8B-B14F-4D97-AF65-F5344CB8AC3E}">
        <p14:creationId xmlns:p14="http://schemas.microsoft.com/office/powerpoint/2010/main" val="1377203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105AC54-FF7B-4B23-A5D8-0967551E94A9}" type="slidenum">
              <a:rPr lang="en-US" altLang="zh-TW"/>
              <a:pPr>
                <a:defRPr/>
              </a:pPr>
              <a:t>‹#›</a:t>
            </a:fld>
            <a:endParaRPr lang="en-US" altLang="zh-TW"/>
          </a:p>
        </p:txBody>
      </p:sp>
    </p:spTree>
    <p:extLst>
      <p:ext uri="{BB962C8B-B14F-4D97-AF65-F5344CB8AC3E}">
        <p14:creationId xmlns:p14="http://schemas.microsoft.com/office/powerpoint/2010/main" val="263390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C0CB484-AA10-43CB-BFC4-5F6278340709}" type="slidenum">
              <a:rPr lang="en-US" altLang="zh-TW"/>
              <a:pPr>
                <a:defRPr/>
              </a:pPr>
              <a:t>‹#›</a:t>
            </a:fld>
            <a:endParaRPr lang="en-US" altLang="zh-TW"/>
          </a:p>
        </p:txBody>
      </p:sp>
    </p:spTree>
    <p:extLst>
      <p:ext uri="{BB962C8B-B14F-4D97-AF65-F5344CB8AC3E}">
        <p14:creationId xmlns:p14="http://schemas.microsoft.com/office/powerpoint/2010/main" val="4067000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B400CA6E-5981-4C27-B9BB-BDB6CF6C9855}" type="slidenum">
              <a:rPr lang="en-US" altLang="zh-TW"/>
              <a:pPr>
                <a:defRPr/>
              </a:pPr>
              <a:t>‹#›</a:t>
            </a:fld>
            <a:endParaRPr lang="en-US" altLang="zh-TW"/>
          </a:p>
        </p:txBody>
      </p:sp>
    </p:spTree>
    <p:extLst>
      <p:ext uri="{BB962C8B-B14F-4D97-AF65-F5344CB8AC3E}">
        <p14:creationId xmlns:p14="http://schemas.microsoft.com/office/powerpoint/2010/main" val="428398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6AC5FCF2-18F8-4CD8-911B-082FB927DC09}" type="slidenum">
              <a:rPr lang="en-US" altLang="zh-TW"/>
              <a:pPr>
                <a:defRPr/>
              </a:pPr>
              <a:t>‹#›</a:t>
            </a:fld>
            <a:endParaRPr lang="en-US" altLang="zh-TW"/>
          </a:p>
        </p:txBody>
      </p:sp>
    </p:spTree>
    <p:extLst>
      <p:ext uri="{BB962C8B-B14F-4D97-AF65-F5344CB8AC3E}">
        <p14:creationId xmlns:p14="http://schemas.microsoft.com/office/powerpoint/2010/main" val="4027563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38DF74C7-5EEF-4DBD-8A31-597B88DD163B}" type="slidenum">
              <a:rPr lang="en-US" altLang="zh-TW"/>
              <a:pPr>
                <a:defRPr/>
              </a:pPr>
              <a:t>‹#›</a:t>
            </a:fld>
            <a:endParaRPr lang="en-US" altLang="zh-TW"/>
          </a:p>
        </p:txBody>
      </p:sp>
    </p:spTree>
    <p:extLst>
      <p:ext uri="{BB962C8B-B14F-4D97-AF65-F5344CB8AC3E}">
        <p14:creationId xmlns:p14="http://schemas.microsoft.com/office/powerpoint/2010/main" val="71755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B31B13E-CAB2-475F-BE24-8B3D749C6AE5}" type="slidenum">
              <a:rPr lang="en-US" altLang="zh-TW"/>
              <a:pPr>
                <a:defRPr/>
              </a:pPr>
              <a:t>‹#›</a:t>
            </a:fld>
            <a:endParaRPr lang="en-US" altLang="zh-TW"/>
          </a:p>
        </p:txBody>
      </p:sp>
    </p:spTree>
    <p:extLst>
      <p:ext uri="{BB962C8B-B14F-4D97-AF65-F5344CB8AC3E}">
        <p14:creationId xmlns:p14="http://schemas.microsoft.com/office/powerpoint/2010/main" val="2390509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437BEEA-EC72-4410-949F-26E4806A7EF2}" type="slidenum">
              <a:rPr lang="en-US" altLang="zh-TW"/>
              <a:pPr>
                <a:defRPr/>
              </a:pPr>
              <a:t>‹#›</a:t>
            </a:fld>
            <a:endParaRPr lang="en-US" altLang="zh-TW"/>
          </a:p>
        </p:txBody>
      </p:sp>
    </p:spTree>
    <p:extLst>
      <p:ext uri="{BB962C8B-B14F-4D97-AF65-F5344CB8AC3E}">
        <p14:creationId xmlns:p14="http://schemas.microsoft.com/office/powerpoint/2010/main" val="3360423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新細明體" pitchFamily="18" charset="-120"/>
              </a:defRPr>
            </a:lvl1pPr>
          </a:lstStyle>
          <a:p>
            <a:pPr>
              <a:defRPr/>
            </a:pPr>
            <a:fld id="{3FA8A8C3-0448-47E9-8EA0-EF90D9878E5F}"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3" Type="http://schemas.openxmlformats.org/officeDocument/2006/relationships/image" Target="../media/image150.png"/><Relationship Id="rId12" Type="http://schemas.openxmlformats.org/officeDocument/2006/relationships/image" Target="../media/image18.png"/><Relationship Id="rId2" Type="http://schemas.openxmlformats.org/officeDocument/2006/relationships/image" Target="../media/image14.jpeg"/><Relationship Id="rId16" Type="http://schemas.openxmlformats.org/officeDocument/2006/relationships/image" Target="../media/image19.png"/><Relationship Id="rId1" Type="http://schemas.openxmlformats.org/officeDocument/2006/relationships/slideLayout" Target="../slideLayouts/slideLayout7.xml"/><Relationship Id="rId15" Type="http://schemas.openxmlformats.org/officeDocument/2006/relationships/image" Target="../media/image1710.png"/><Relationship Id="rId14" Type="http://schemas.openxmlformats.org/officeDocument/2006/relationships/image" Target="../media/image16.png"/></Relationships>
</file>

<file path=ppt/slides/_rels/slide100.xml.rels><?xml version="1.0" encoding="UTF-8" standalone="yes"?>
<Relationships xmlns="http://schemas.openxmlformats.org/package/2006/relationships"><Relationship Id="rId7" Type="http://schemas.openxmlformats.org/officeDocument/2006/relationships/image" Target="../media/image1030.png"/><Relationship Id="rId2" Type="http://schemas.openxmlformats.org/officeDocument/2006/relationships/image" Target="../media/image219.jpeg"/><Relationship Id="rId1" Type="http://schemas.openxmlformats.org/officeDocument/2006/relationships/slideLayout" Target="../slideLayouts/slideLayout7.xml"/><Relationship Id="rId6" Type="http://schemas.openxmlformats.org/officeDocument/2006/relationships/image" Target="../media/image1040.png"/></Relationships>
</file>

<file path=ppt/slides/_rels/slide101.xml.rels><?xml version="1.0" encoding="UTF-8" standalone="yes"?>
<Relationships xmlns="http://schemas.openxmlformats.org/package/2006/relationships"><Relationship Id="rId3" Type="http://schemas.openxmlformats.org/officeDocument/2006/relationships/image" Target="../media/image220.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82.png"/></Relationships>
</file>

<file path=ppt/slides/_rels/slide102.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27.gif"/><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 Id="rId5" Type="http://schemas.openxmlformats.org/officeDocument/2006/relationships/image" Target="../media/image231.jpeg"/><Relationship Id="rId4" Type="http://schemas.openxmlformats.org/officeDocument/2006/relationships/image" Target="../media/image230.jpeg"/></Relationships>
</file>

<file path=ppt/slides/_rels/slide10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030.png"/></Relationships>
</file>

<file path=ppt/slides/_rels/slide10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7.xml"/><Relationship Id="rId5" Type="http://schemas.openxmlformats.org/officeDocument/2006/relationships/image" Target="../media/image235.jpeg"/><Relationship Id="rId4" Type="http://schemas.openxmlformats.org/officeDocument/2006/relationships/image" Target="../media/image234.jpeg"/></Relationships>
</file>

<file path=ppt/slides/_rels/slide10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11" Type="http://schemas.openxmlformats.org/officeDocument/2006/relationships/image" Target="../media/image22.png"/><Relationship Id="rId10" Type="http://schemas.openxmlformats.org/officeDocument/2006/relationships/image" Target="../media/image21.png"/><Relationship Id="rId4" Type="http://schemas.openxmlformats.org/officeDocument/2006/relationships/image" Target="../media/image9.jpeg"/><Relationship Id="rId9"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41.jpeg"/><Relationship Id="rId5" Type="http://schemas.openxmlformats.org/officeDocument/2006/relationships/image" Target="../media/image240.png"/><Relationship Id="rId4" Type="http://schemas.openxmlformats.org/officeDocument/2006/relationships/image" Target="../media/image239.png"/></Relationships>
</file>

<file path=ppt/slides/_rels/slide111.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244.jpeg"/></Relationships>
</file>

<file path=ppt/slides/_rels/slide1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16.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1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45.png"/><Relationship Id="rId7" Type="http://schemas.openxmlformats.org/officeDocument/2006/relationships/image" Target="../media/image65.png"/><Relationship Id="rId2" Type="http://schemas.openxmlformats.org/officeDocument/2006/relationships/hyperlink" Target="http://upload.wikimedia.org/wikipedia/commons/4/44/Albert_Einstein_signature.svg" TargetMode="External"/><Relationship Id="rId1" Type="http://schemas.openxmlformats.org/officeDocument/2006/relationships/slideLayout" Target="../slideLayouts/slideLayout7.xml"/><Relationship Id="rId6" Type="http://schemas.openxmlformats.org/officeDocument/2006/relationships/image" Target="../media/image247.jpeg"/><Relationship Id="rId5" Type="http://schemas.openxmlformats.org/officeDocument/2006/relationships/hyperlink" Target="http://upload.wikimedia.org/wikipedia/en/a/a0/Einstein_patentoffice.jpg" TargetMode="External"/><Relationship Id="rId4" Type="http://schemas.openxmlformats.org/officeDocument/2006/relationships/image" Target="../media/image246.png"/></Relationships>
</file>

<file path=ppt/slides/_rels/slide114.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1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458.png"/><Relationship Id="rId7" Type="http://schemas.openxmlformats.org/officeDocument/2006/relationships/image" Target="../media/image65.png"/><Relationship Id="rId2" Type="http://schemas.openxmlformats.org/officeDocument/2006/relationships/image" Target="../media/image250.jpeg"/><Relationship Id="rId1" Type="http://schemas.openxmlformats.org/officeDocument/2006/relationships/slideLayout" Target="../slideLayouts/slideLayout7.xml"/><Relationship Id="rId6" Type="http://schemas.openxmlformats.org/officeDocument/2006/relationships/image" Target="../media/image461.png"/><Relationship Id="rId5" Type="http://schemas.openxmlformats.org/officeDocument/2006/relationships/image" Target="../media/image460.png"/><Relationship Id="rId4" Type="http://schemas.openxmlformats.org/officeDocument/2006/relationships/image" Target="../media/image459.png"/></Relationships>
</file>

<file path=ppt/slides/_rels/slide116.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54.pn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11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5.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19.xml.rels><?xml version="1.0" encoding="UTF-8" standalone="yes"?>
<Relationships xmlns="http://schemas.openxmlformats.org/package/2006/relationships"><Relationship Id="rId3" Type="http://schemas.openxmlformats.org/officeDocument/2006/relationships/image" Target="../media/image257.jpeg"/><Relationship Id="rId7" Type="http://schemas.openxmlformats.org/officeDocument/2006/relationships/image" Target="../media/image258.png"/><Relationship Id="rId2" Type="http://schemas.openxmlformats.org/officeDocument/2006/relationships/image" Target="../media/image256.jpeg"/><Relationship Id="rId1" Type="http://schemas.openxmlformats.org/officeDocument/2006/relationships/slideLayout" Target="../slideLayouts/slideLayout7.xml"/><Relationship Id="rId6" Type="http://schemas.openxmlformats.org/officeDocument/2006/relationships/image" Target="../media/image254.png"/><Relationship Id="rId5" Type="http://schemas.openxmlformats.org/officeDocument/2006/relationships/image" Target="../media/image66.sv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20.xml.rels><?xml version="1.0" encoding="UTF-8" standalone="yes"?>
<Relationships xmlns="http://schemas.openxmlformats.org/package/2006/relationships"><Relationship Id="rId8" Type="http://schemas.openxmlformats.org/officeDocument/2006/relationships/image" Target="../media/image265.png"/><Relationship Id="rId13" Type="http://schemas.openxmlformats.org/officeDocument/2006/relationships/image" Target="../media/image271.png"/><Relationship Id="rId7" Type="http://schemas.openxmlformats.org/officeDocument/2006/relationships/image" Target="../media/image257.jpeg"/><Relationship Id="rId12" Type="http://schemas.openxmlformats.org/officeDocument/2006/relationships/image" Target="../media/image269.png"/><Relationship Id="rId2" Type="http://schemas.openxmlformats.org/officeDocument/2006/relationships/image" Target="../media/image259.jpeg"/><Relationship Id="rId1" Type="http://schemas.openxmlformats.org/officeDocument/2006/relationships/slideLayout" Target="../slideLayouts/slideLayout7.xml"/><Relationship Id="rId6" Type="http://schemas.openxmlformats.org/officeDocument/2006/relationships/image" Target="../media/image256.jpeg"/><Relationship Id="rId11" Type="http://schemas.openxmlformats.org/officeDocument/2006/relationships/image" Target="../media/image268.png"/><Relationship Id="rId5" Type="http://schemas.openxmlformats.org/officeDocument/2006/relationships/image" Target="../media/image264.png"/><Relationship Id="rId15" Type="http://schemas.openxmlformats.org/officeDocument/2006/relationships/image" Target="../media/image66.svg"/><Relationship Id="rId10" Type="http://schemas.openxmlformats.org/officeDocument/2006/relationships/image" Target="../media/image267.png"/><Relationship Id="rId4" Type="http://schemas.openxmlformats.org/officeDocument/2006/relationships/image" Target="../media/image456.png"/><Relationship Id="rId9" Type="http://schemas.openxmlformats.org/officeDocument/2006/relationships/image" Target="../media/image266.png"/><Relationship Id="rId14" Type="http://schemas.openxmlformats.org/officeDocument/2006/relationships/image" Target="../media/image65.png"/></Relationships>
</file>

<file path=ppt/slides/_rels/slide1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0.pn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122.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272.png"/></Relationships>
</file>

<file path=ppt/slides/_rels/slide124.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25.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1340.pn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26.xml.rels><?xml version="1.0" encoding="UTF-8" standalone="yes"?>
<Relationships xmlns="http://schemas.openxmlformats.org/package/2006/relationships"><Relationship Id="rId3" Type="http://schemas.openxmlformats.org/officeDocument/2006/relationships/image" Target="../media/image1371.png"/><Relationship Id="rId2" Type="http://schemas.openxmlformats.org/officeDocument/2006/relationships/image" Target="../media/image276.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27.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7.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2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83.png"/><Relationship Id="rId7" Type="http://schemas.openxmlformats.org/officeDocument/2006/relationships/image" Target="../media/image65.png"/><Relationship Id="rId2" Type="http://schemas.openxmlformats.org/officeDocument/2006/relationships/image" Target="../media/image278.jpeg"/><Relationship Id="rId1" Type="http://schemas.openxmlformats.org/officeDocument/2006/relationships/slideLayout" Target="../slideLayouts/slideLayout7.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79.jpeg"/></Relationships>
</file>

<file path=ppt/slides/_rels/slide129.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image" Target="../media/image250.jpeg"/><Relationship Id="rId1" Type="http://schemas.openxmlformats.org/officeDocument/2006/relationships/slideLayout" Target="../slideLayouts/slideLayout7.xml"/><Relationship Id="rId6" Type="http://schemas.openxmlformats.org/officeDocument/2006/relationships/image" Target="../media/image461.png"/><Relationship Id="rId5" Type="http://schemas.openxmlformats.org/officeDocument/2006/relationships/image" Target="../media/image460.png"/><Relationship Id="rId4" Type="http://schemas.openxmlformats.org/officeDocument/2006/relationships/image" Target="../media/image459.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51.png"/></Relationships>
</file>

<file path=ppt/slides/_rels/slide13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7.xml"/><Relationship Id="rId4" Type="http://schemas.openxmlformats.org/officeDocument/2006/relationships/image" Target="../media/image282.png"/></Relationships>
</file>

<file path=ppt/slides/_rels/slide132.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png"/><Relationship Id="rId1" Type="http://schemas.openxmlformats.org/officeDocument/2006/relationships/slideLayout" Target="../slideLayouts/slideLayout7.xml"/><Relationship Id="rId4" Type="http://schemas.openxmlformats.org/officeDocument/2006/relationships/image" Target="../media/image287.png"/></Relationships>
</file>

<file path=ppt/slides/_rels/slide133.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image" Target="../media/image291.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89.png"/><Relationship Id="rId1" Type="http://schemas.openxmlformats.org/officeDocument/2006/relationships/slideLayout" Target="../slideLayouts/slideLayout7.xml"/><Relationship Id="rId5" Type="http://schemas.openxmlformats.org/officeDocument/2006/relationships/image" Target="../media/image297.tiff"/><Relationship Id="rId4" Type="http://schemas.openxmlformats.org/officeDocument/2006/relationships/image" Target="../media/image296.png"/></Relationships>
</file>

<file path=ppt/slides/_rels/slide136.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0.png"/><Relationship Id="rId1" Type="http://schemas.openxmlformats.org/officeDocument/2006/relationships/slideLayout" Target="../slideLayouts/slideLayout7.xml"/><Relationship Id="rId4" Type="http://schemas.openxmlformats.org/officeDocument/2006/relationships/image" Target="../media/image290.png"/></Relationships>
</file>

<file path=ppt/slides/_rels/slide140.xml.rels><?xml version="1.0" encoding="UTF-8" standalone="yes"?>
<Relationships xmlns="http://schemas.openxmlformats.org/package/2006/relationships"><Relationship Id="rId3" Type="http://schemas.openxmlformats.org/officeDocument/2006/relationships/image" Target="../media/image96.gif"/><Relationship Id="rId7" Type="http://schemas.openxmlformats.org/officeDocument/2006/relationships/image" Target="../media/image93.pn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3010.png"/><Relationship Id="rId5" Type="http://schemas.openxmlformats.org/officeDocument/2006/relationships/image" Target="../media/image66.svg"/><Relationship Id="rId4" Type="http://schemas.openxmlformats.org/officeDocument/2006/relationships/image" Target="../media/image65.png"/></Relationships>
</file>

<file path=ppt/slides/_rels/slide141.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7.xml"/><Relationship Id="rId5" Type="http://schemas.openxmlformats.org/officeDocument/2006/relationships/image" Target="../media/image306.png"/><Relationship Id="rId4" Type="http://schemas.openxmlformats.org/officeDocument/2006/relationships/image" Target="../media/image305.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file:///upload.wikimedia.org/wikipedia/commons/4/44/Human-Infrared.jpg" TargetMode="Externa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hyperlink" Target="file:///upload.wikimedia.org/wikipedia/commons/9/9b/Human-Visible.jp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7" Type="http://schemas.openxmlformats.org/officeDocument/2006/relationships/image" Target="../media/image406.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333.png"/></Relationships>
</file>

<file path=ppt/slides/_rels/slide32.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431.png"/><Relationship Id="rId4" Type="http://schemas.openxmlformats.org/officeDocument/2006/relationships/image" Target="../media/image421.png"/></Relationships>
</file>

<file path=ppt/slides/_rels/slide33.xml.rels><?xml version="1.0" encoding="UTF-8" standalone="yes"?>
<Relationships xmlns="http://schemas.openxmlformats.org/package/2006/relationships"><Relationship Id="rId8" Type="http://schemas.openxmlformats.org/officeDocument/2006/relationships/hyperlink" Target="https://en.wikipedia.org/wiki/Limestone" TargetMode="External"/><Relationship Id="rId3" Type="http://schemas.openxmlformats.org/officeDocument/2006/relationships/hyperlink" Target="https://en.wikipedia.org/wiki/Anodized" TargetMode="External"/><Relationship Id="rId7" Type="http://schemas.openxmlformats.org/officeDocument/2006/relationships/hyperlink" Target="https://en.wikipedia.org/wiki/Ice" TargetMode="External"/><Relationship Id="rId2" Type="http://schemas.openxmlformats.org/officeDocument/2006/relationships/hyperlink" Target="https://en.wikipedia.org/wiki/Aluminum_foil" TargetMode="External"/><Relationship Id="rId1" Type="http://schemas.openxmlformats.org/officeDocument/2006/relationships/slideLayout" Target="../slideLayouts/slideLayout7.xml"/><Relationship Id="rId6" Type="http://schemas.openxmlformats.org/officeDocument/2006/relationships/hyperlink" Target="https://en.wikipedia.org/wiki/Glass#Silicate_glass" TargetMode="External"/><Relationship Id="rId11" Type="http://schemas.openxmlformats.org/officeDocument/2006/relationships/hyperlink" Target="https://en.wikipedia.org/wiki/Water" TargetMode="External"/><Relationship Id="rId5" Type="http://schemas.openxmlformats.org/officeDocument/2006/relationships/hyperlink" Target="https://en.wikipedia.org/wiki/Copper" TargetMode="External"/><Relationship Id="rId10" Type="http://schemas.openxmlformats.org/officeDocument/2006/relationships/hyperlink" Target="https://en.wikipedia.org/wiki/Silver" TargetMode="External"/><Relationship Id="rId4" Type="http://schemas.openxmlformats.org/officeDocument/2006/relationships/hyperlink" Target="https://en.wikipedia.org/wiki/Asphalt" TargetMode="External"/><Relationship Id="rId9" Type="http://schemas.openxmlformats.org/officeDocument/2006/relationships/hyperlink" Target="https://en.wikipedia.org/wiki/Plaste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0.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64.jpeg"/><Relationship Id="rId7" Type="http://schemas.openxmlformats.org/officeDocument/2006/relationships/image" Target="../media/image381.png"/><Relationship Id="rId2" Type="http://schemas.openxmlformats.org/officeDocument/2006/relationships/image" Target="../media/image63.jpeg"/><Relationship Id="rId1" Type="http://schemas.openxmlformats.org/officeDocument/2006/relationships/slideLayout" Target="../slideLayouts/slideLayout7.xml"/><Relationship Id="rId10" Type="http://schemas.openxmlformats.org/officeDocument/2006/relationships/image" Target="../media/image66.svg"/><Relationship Id="rId9"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5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png"/><Relationship Id="rId7" Type="http://schemas.openxmlformats.org/officeDocument/2006/relationships/image" Target="../media/image680.pn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280.png"/><Relationship Id="rId9" Type="http://schemas.openxmlformats.org/officeDocument/2006/relationships/image" Target="../media/image701.png"/></Relationships>
</file>

<file path=ppt/slides/_rels/slide5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72.png"/><Relationship Id="rId7" Type="http://schemas.openxmlformats.org/officeDocument/2006/relationships/image" Target="../media/image65.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90.png"/><Relationship Id="rId7" Type="http://schemas.openxmlformats.org/officeDocument/2006/relationships/image" Target="../media/image82.png"/><Relationship Id="rId12" Type="http://schemas.openxmlformats.org/officeDocument/2006/relationships/image" Target="../media/image831.png"/><Relationship Id="rId2" Type="http://schemas.openxmlformats.org/officeDocument/2006/relationships/image" Target="../media/image780.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image" Target="../media/image811.png"/><Relationship Id="rId10" Type="http://schemas.openxmlformats.org/officeDocument/2006/relationships/image" Target="../media/image840.png"/><Relationship Id="rId4" Type="http://schemas.openxmlformats.org/officeDocument/2006/relationships/image" Target="../media/image802.png"/><Relationship Id="rId9" Type="http://schemas.openxmlformats.org/officeDocument/2006/relationships/image" Target="../media/image66.svg"/></Relationships>
</file>

<file path=ppt/slides/_rels/slide5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8.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80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830.png"/></Relationships>
</file>

<file path=ppt/slides/_rels/slide61.xml.rels><?xml version="1.0" encoding="UTF-8" standalone="yes"?>
<Relationships xmlns="http://schemas.openxmlformats.org/package/2006/relationships"><Relationship Id="rId8" Type="http://schemas.openxmlformats.org/officeDocument/2006/relationships/image" Target="../media/image3080.png"/><Relationship Id="rId3" Type="http://schemas.openxmlformats.org/officeDocument/2006/relationships/image" Target="../media/image85.jpeg"/><Relationship Id="rId7" Type="http://schemas.openxmlformats.org/officeDocument/2006/relationships/image" Target="../media/image88.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10" Type="http://schemas.openxmlformats.org/officeDocument/2006/relationships/image" Target="../media/image66.svg"/><Relationship Id="rId4" Type="http://schemas.openxmlformats.org/officeDocument/2006/relationships/image" Target="../media/image14.jpeg"/><Relationship Id="rId9" Type="http://schemas.openxmlformats.org/officeDocument/2006/relationships/image" Target="../media/image65.png"/></Relationships>
</file>

<file path=ppt/slides/_rels/slide62.xml.rels><?xml version="1.0" encoding="UTF-8" standalone="yes"?>
<Relationships xmlns="http://schemas.openxmlformats.org/package/2006/relationships"><Relationship Id="rId8" Type="http://schemas.openxmlformats.org/officeDocument/2006/relationships/image" Target="../media/image92.png"/><Relationship Id="rId7" Type="http://schemas.openxmlformats.org/officeDocument/2006/relationships/image" Target="../media/image91.png"/><Relationship Id="rId12" Type="http://schemas.openxmlformats.org/officeDocument/2006/relationships/image" Target="../media/image9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66.svg"/><Relationship Id="rId10" Type="http://schemas.openxmlformats.org/officeDocument/2006/relationships/image" Target="../media/image65.png"/><Relationship Id="rId9" Type="http://schemas.openxmlformats.org/officeDocument/2006/relationships/image" Target="../media/image89.gif"/></Relationships>
</file>

<file path=ppt/slides/_rels/slide6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94.jpeg"/><Relationship Id="rId3" Type="http://schemas.openxmlformats.org/officeDocument/2006/relationships/image" Target="../media/image97.png"/><Relationship Id="rId7" Type="http://schemas.openxmlformats.org/officeDocument/2006/relationships/image" Target="../media/image94.png"/><Relationship Id="rId12" Type="http://schemas.openxmlformats.org/officeDocument/2006/relationships/image" Target="../media/image104.png"/><Relationship Id="rId2" Type="http://schemas.openxmlformats.org/officeDocument/2006/relationships/image" Target="../media/image950.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3.png"/><Relationship Id="rId5" Type="http://schemas.openxmlformats.org/officeDocument/2006/relationships/image" Target="../media/image99.png"/><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66.svg"/><Relationship Id="rId14"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96.gif"/></Relationships>
</file>

<file path=ppt/slides/_rels/slide6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66.svg"/><Relationship Id="rId4" Type="http://schemas.openxmlformats.org/officeDocument/2006/relationships/image" Target="../media/image105.png"/><Relationship Id="rId9" Type="http://schemas.openxmlformats.org/officeDocument/2006/relationships/image" Target="../media/image65.png"/></Relationships>
</file>

<file path=ppt/slides/_rels/slide66.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1012.png"/><Relationship Id="rId18" Type="http://schemas.openxmlformats.org/officeDocument/2006/relationships/image" Target="../media/image65.png"/><Relationship Id="rId3" Type="http://schemas.openxmlformats.org/officeDocument/2006/relationships/image" Target="../media/image95.jpeg"/><Relationship Id="rId21" Type="http://schemas.openxmlformats.org/officeDocument/2006/relationships/image" Target="../media/image1150.png"/><Relationship Id="rId7" Type="http://schemas.openxmlformats.org/officeDocument/2006/relationships/image" Target="../media/image108.png"/><Relationship Id="rId12" Type="http://schemas.openxmlformats.org/officeDocument/2006/relationships/image" Target="../media/image1080.png"/><Relationship Id="rId17" Type="http://schemas.openxmlformats.org/officeDocument/2006/relationships/image" Target="../media/image1050.png"/><Relationship Id="rId2" Type="http://schemas.openxmlformats.org/officeDocument/2006/relationships/image" Target="../media/image106.png"/><Relationship Id="rId16" Type="http://schemas.openxmlformats.org/officeDocument/2006/relationships/image" Target="../media/image1041.png"/><Relationship Id="rId20" Type="http://schemas.openxmlformats.org/officeDocument/2006/relationships/image" Target="../media/image1140.png"/><Relationship Id="rId1" Type="http://schemas.openxmlformats.org/officeDocument/2006/relationships/slideLayout" Target="../slideLayouts/slideLayout7.xml"/><Relationship Id="rId6" Type="http://schemas.openxmlformats.org/officeDocument/2006/relationships/image" Target="../media/image107.wmf"/><Relationship Id="rId11" Type="http://schemas.openxmlformats.org/officeDocument/2006/relationships/image" Target="../media/image1110.png"/><Relationship Id="rId5" Type="http://schemas.openxmlformats.org/officeDocument/2006/relationships/oleObject" Target="../embeddings/oleObject1.bin"/><Relationship Id="rId15" Type="http://schemas.openxmlformats.org/officeDocument/2006/relationships/image" Target="../media/image1120.png"/><Relationship Id="rId10" Type="http://schemas.openxmlformats.org/officeDocument/2006/relationships/image" Target="../media/image118.png"/><Relationship Id="rId19" Type="http://schemas.openxmlformats.org/officeDocument/2006/relationships/image" Target="../media/image66.svg"/><Relationship Id="rId4" Type="http://schemas.openxmlformats.org/officeDocument/2006/relationships/image" Target="../media/image1090.png"/><Relationship Id="rId9" Type="http://schemas.openxmlformats.org/officeDocument/2006/relationships/image" Target="../media/image972.png"/><Relationship Id="rId14" Type="http://schemas.openxmlformats.org/officeDocument/2006/relationships/image" Target="../media/image1130.png"/></Relationships>
</file>

<file path=ppt/slides/_rels/slide67.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124.png"/><Relationship Id="rId3" Type="http://schemas.openxmlformats.org/officeDocument/2006/relationships/image" Target="../media/image117.png"/><Relationship Id="rId7" Type="http://schemas.openxmlformats.org/officeDocument/2006/relationships/image" Target="../media/image65.png"/><Relationship Id="rId12" Type="http://schemas.openxmlformats.org/officeDocument/2006/relationships/image" Target="../media/image116.png"/><Relationship Id="rId2" Type="http://schemas.openxmlformats.org/officeDocument/2006/relationships/image" Target="../media/image1160.png"/><Relationship Id="rId1" Type="http://schemas.openxmlformats.org/officeDocument/2006/relationships/slideLayout" Target="../slideLayouts/slideLayout7.xml"/><Relationship Id="rId6" Type="http://schemas.openxmlformats.org/officeDocument/2006/relationships/image" Target="../media/image108.jpeg"/><Relationship Id="rId11" Type="http://schemas.openxmlformats.org/officeDocument/2006/relationships/image" Target="../media/image123.png"/><Relationship Id="rId5" Type="http://schemas.openxmlformats.org/officeDocument/2006/relationships/image" Target="../media/image119.png"/><Relationship Id="rId15" Type="http://schemas.openxmlformats.org/officeDocument/2006/relationships/image" Target="../media/image125.png"/><Relationship Id="rId10" Type="http://schemas.openxmlformats.org/officeDocument/2006/relationships/image" Target="../media/image122.png"/><Relationship Id="rId4" Type="http://schemas.openxmlformats.org/officeDocument/2006/relationships/image" Target="../media/image1180.png"/><Relationship Id="rId9" Type="http://schemas.openxmlformats.org/officeDocument/2006/relationships/image" Target="../media/image121.png"/><Relationship Id="rId14" Type="http://schemas.openxmlformats.org/officeDocument/2006/relationships/image" Target="../media/image126.png"/></Relationships>
</file>

<file path=ppt/slides/_rels/slide68.xml.rels><?xml version="1.0" encoding="UTF-8" standalone="yes"?>
<Relationships xmlns="http://schemas.openxmlformats.org/package/2006/relationships"><Relationship Id="rId8" Type="http://schemas.openxmlformats.org/officeDocument/2006/relationships/image" Target="../media/image117.tiff"/><Relationship Id="rId13" Type="http://schemas.openxmlformats.org/officeDocument/2006/relationships/image" Target="../media/image137.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4.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66.svg"/><Relationship Id="rId5" Type="http://schemas.openxmlformats.org/officeDocument/2006/relationships/image" Target="../media/image131.png"/><Relationship Id="rId15" Type="http://schemas.openxmlformats.org/officeDocument/2006/relationships/image" Target="../media/image138.png"/><Relationship Id="rId10" Type="http://schemas.openxmlformats.org/officeDocument/2006/relationships/image" Target="../media/image65.png"/><Relationship Id="rId4" Type="http://schemas.openxmlformats.org/officeDocument/2006/relationships/image" Target="../media/image130.png"/><Relationship Id="rId9" Type="http://schemas.openxmlformats.org/officeDocument/2006/relationships/image" Target="../media/image120.png"/><Relationship Id="rId14" Type="http://schemas.openxmlformats.org/officeDocument/2006/relationships/image" Target="../media/image116.png"/></Relationships>
</file>

<file path=ppt/slides/_rels/slide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90.png"/></Relationships>
</file>

<file path=ppt/slides/_rels/slide70.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5.png"/><Relationship Id="rId3" Type="http://schemas.openxmlformats.org/officeDocument/2006/relationships/image" Target="../media/image1170.png"/><Relationship Id="rId7" Type="http://schemas.openxmlformats.org/officeDocument/2006/relationships/image" Target="../media/image140.png"/><Relationship Id="rId12" Type="http://schemas.openxmlformats.org/officeDocument/2006/relationships/image" Target="../media/image66.svg"/><Relationship Id="rId2" Type="http://schemas.openxmlformats.org/officeDocument/2006/relationships/image" Target="../media/image117.tiff"/><Relationship Id="rId16"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200.png"/><Relationship Id="rId11" Type="http://schemas.openxmlformats.org/officeDocument/2006/relationships/image" Target="../media/image65.png"/><Relationship Id="rId5" Type="http://schemas.openxmlformats.org/officeDocument/2006/relationships/image" Target="../media/image139.png"/><Relationship Id="rId15" Type="http://schemas.openxmlformats.org/officeDocument/2006/relationships/image" Target="../media/image147.png"/><Relationship Id="rId10" Type="http://schemas.openxmlformats.org/officeDocument/2006/relationships/image" Target="../media/image144.png"/><Relationship Id="rId4" Type="http://schemas.openxmlformats.org/officeDocument/2006/relationships/image" Target="../media/image135.png"/><Relationship Id="rId9" Type="http://schemas.openxmlformats.org/officeDocument/2006/relationships/image" Target="../media/image143.png"/><Relationship Id="rId14" Type="http://schemas.openxmlformats.org/officeDocument/2006/relationships/image" Target="../media/image146.png"/></Relationships>
</file>

<file path=ppt/slides/_rels/slide71.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1370.png"/><Relationship Id="rId3" Type="http://schemas.openxmlformats.org/officeDocument/2006/relationships/image" Target="../media/image1290.png"/><Relationship Id="rId7" Type="http://schemas.openxmlformats.org/officeDocument/2006/relationships/image" Target="../media/image65.png"/><Relationship Id="rId12" Type="http://schemas.openxmlformats.org/officeDocument/2006/relationships/image" Target="../media/image1360.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320.png"/><Relationship Id="rId11" Type="http://schemas.openxmlformats.org/officeDocument/2006/relationships/image" Target="../media/image1350.png"/><Relationship Id="rId5" Type="http://schemas.openxmlformats.org/officeDocument/2006/relationships/image" Target="../media/image1310.png"/><Relationship Id="rId15" Type="http://schemas.openxmlformats.org/officeDocument/2006/relationships/image" Target="../media/image153.png"/><Relationship Id="rId10" Type="http://schemas.openxmlformats.org/officeDocument/2006/relationships/image" Target="../media/image152.png"/><Relationship Id="rId4" Type="http://schemas.openxmlformats.org/officeDocument/2006/relationships/image" Target="../media/image149.png"/><Relationship Id="rId9" Type="http://schemas.openxmlformats.org/officeDocument/2006/relationships/image" Target="../media/image151.png"/><Relationship Id="rId14" Type="http://schemas.openxmlformats.org/officeDocument/2006/relationships/image" Target="../media/image1380.png"/></Relationships>
</file>

<file path=ppt/slides/_rels/slide72.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0.wmf"/><Relationship Id="rId7" Type="http://schemas.openxmlformats.org/officeDocument/2006/relationships/image" Target="../media/image154.png"/><Relationship Id="rId12" Type="http://schemas.openxmlformats.org/officeDocument/2006/relationships/image" Target="../media/image155.png"/><Relationship Id="rId2" Type="http://schemas.openxmlformats.org/officeDocument/2006/relationships/oleObject" Target="../embeddings/oleObject2.bin"/><Relationship Id="rId1" Type="http://schemas.openxmlformats.org/officeDocument/2006/relationships/slideLayout" Target="../slideLayouts/slideLayout7.xml"/><Relationship Id="rId6" Type="http://schemas.openxmlformats.org/officeDocument/2006/relationships/image" Target="../media/image156.png"/><Relationship Id="rId11" Type="http://schemas.openxmlformats.org/officeDocument/2006/relationships/image" Target="../media/image158.png"/><Relationship Id="rId5" Type="http://schemas.openxmlformats.org/officeDocument/2006/relationships/image" Target="../media/image1220.png"/><Relationship Id="rId10" Type="http://schemas.openxmlformats.org/officeDocument/2006/relationships/image" Target="../media/image66.svg"/><Relationship Id="rId4" Type="http://schemas.openxmlformats.org/officeDocument/2006/relationships/image" Target="../media/image151.jpeg"/><Relationship Id="rId9"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159.pn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image" Target="../media/image64.jpeg"/><Relationship Id="rId7" Type="http://schemas.openxmlformats.org/officeDocument/2006/relationships/image" Target="../media/image4030.png"/><Relationship Id="rId2" Type="http://schemas.openxmlformats.org/officeDocument/2006/relationships/image" Target="../media/image63.jpeg"/><Relationship Id="rId1" Type="http://schemas.openxmlformats.org/officeDocument/2006/relationships/slideLayout" Target="../slideLayouts/slideLayout7.xml"/><Relationship Id="rId10" Type="http://schemas.openxmlformats.org/officeDocument/2006/relationships/image" Target="../media/image66.svg"/><Relationship Id="rId4" Type="http://schemas.openxmlformats.org/officeDocument/2006/relationships/image" Target="../media/image810.png"/><Relationship Id="rId9" Type="http://schemas.openxmlformats.org/officeDocument/2006/relationships/image" Target="../media/image65.png"/></Relationships>
</file>

<file path=ppt/slides/_rels/slide76.xml.rels><?xml version="1.0" encoding="UTF-8" standalone="yes"?>
<Relationships xmlns="http://schemas.openxmlformats.org/package/2006/relationships"><Relationship Id="rId8" Type="http://schemas.openxmlformats.org/officeDocument/2006/relationships/image" Target="../media/image860.png"/><Relationship Id="rId7" Type="http://schemas.openxmlformats.org/officeDocument/2006/relationships/image" Target="../media/image161.wmf"/><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151.jpeg"/><Relationship Id="rId10" Type="http://schemas.openxmlformats.org/officeDocument/2006/relationships/image" Target="../media/image66.svg"/><Relationship Id="rId4" Type="http://schemas.openxmlformats.org/officeDocument/2006/relationships/image" Target="../media/image850.png"/><Relationship Id="rId9"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59.png"/><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161.wmf"/></Relationships>
</file>

<file path=ppt/slides/_rels/slide7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430.png"/><Relationship Id="rId7" Type="http://schemas.openxmlformats.org/officeDocument/2006/relationships/image" Target="../media/image930.png"/><Relationship Id="rId2" Type="http://schemas.openxmlformats.org/officeDocument/2006/relationships/image" Target="../media/image1420.png"/><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jpeg"/><Relationship Id="rId4" Type="http://schemas.openxmlformats.org/officeDocument/2006/relationships/image" Target="../media/image1440.png"/><Relationship Id="rId9" Type="http://schemas.openxmlformats.org/officeDocument/2006/relationships/image" Target="../media/image66.svg"/></Relationships>
</file>

<file path=ppt/slides/_rels/slide79.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65.jpeg"/><Relationship Id="rId7" Type="http://schemas.openxmlformats.org/officeDocument/2006/relationships/image" Target="../media/image1460.png"/><Relationship Id="rId12" Type="http://schemas.openxmlformats.org/officeDocument/2006/relationships/image" Target="../media/image66.svg"/><Relationship Id="rId2" Type="http://schemas.openxmlformats.org/officeDocument/2006/relationships/image" Target="../media/image164.jpeg"/><Relationship Id="rId1" Type="http://schemas.openxmlformats.org/officeDocument/2006/relationships/slideLayout" Target="../slideLayouts/slideLayout7.xml"/><Relationship Id="rId6" Type="http://schemas.openxmlformats.org/officeDocument/2006/relationships/image" Target="../media/image1450.png"/><Relationship Id="rId11" Type="http://schemas.openxmlformats.org/officeDocument/2006/relationships/image" Target="../media/image65.png"/><Relationship Id="rId5" Type="http://schemas.openxmlformats.org/officeDocument/2006/relationships/image" Target="../media/image181.png"/><Relationship Id="rId10" Type="http://schemas.openxmlformats.org/officeDocument/2006/relationships/image" Target="../media/image1771.png"/><Relationship Id="rId4" Type="http://schemas.openxmlformats.org/officeDocument/2006/relationships/image" Target="../media/image180.png"/><Relationship Id="rId9" Type="http://schemas.openxmlformats.org/officeDocument/2006/relationships/image" Target="../media/image130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6.png"/><Relationship Id="rId18" Type="http://schemas.openxmlformats.org/officeDocument/2006/relationships/image" Target="../media/image200.png"/><Relationship Id="rId3" Type="http://schemas.openxmlformats.org/officeDocument/2006/relationships/image" Target="../media/image183.png"/><Relationship Id="rId21" Type="http://schemas.openxmlformats.org/officeDocument/2006/relationships/image" Target="../media/image204.png"/><Relationship Id="rId7" Type="http://schemas.openxmlformats.org/officeDocument/2006/relationships/image" Target="../media/image165.jpeg"/><Relationship Id="rId12" Type="http://schemas.openxmlformats.org/officeDocument/2006/relationships/image" Target="../media/image189.png"/><Relationship Id="rId17" Type="http://schemas.openxmlformats.org/officeDocument/2006/relationships/image" Target="../media/image197.png"/><Relationship Id="rId2" Type="http://schemas.openxmlformats.org/officeDocument/2006/relationships/image" Target="../media/image188.png"/><Relationship Id="rId16" Type="http://schemas.openxmlformats.org/officeDocument/2006/relationships/image" Target="../media/image199.png"/><Relationship Id="rId20" Type="http://schemas.openxmlformats.org/officeDocument/2006/relationships/image" Target="../media/image203.png"/><Relationship Id="rId1" Type="http://schemas.openxmlformats.org/officeDocument/2006/relationships/slideLayout" Target="../slideLayouts/slideLayout7.xml"/><Relationship Id="rId6" Type="http://schemas.openxmlformats.org/officeDocument/2006/relationships/image" Target="../media/image164.jpeg"/><Relationship Id="rId11" Type="http://schemas.openxmlformats.org/officeDocument/2006/relationships/image" Target="../media/image1560.png"/><Relationship Id="rId5" Type="http://schemas.openxmlformats.org/officeDocument/2006/relationships/image" Target="../media/image191.png"/><Relationship Id="rId15" Type="http://schemas.openxmlformats.org/officeDocument/2006/relationships/image" Target="../media/image198.png"/><Relationship Id="rId23" Type="http://schemas.openxmlformats.org/officeDocument/2006/relationships/image" Target="../media/image66.svg"/><Relationship Id="rId10" Type="http://schemas.openxmlformats.org/officeDocument/2006/relationships/image" Target="../media/image1550.png"/><Relationship Id="rId19" Type="http://schemas.openxmlformats.org/officeDocument/2006/relationships/image" Target="../media/image201.png"/><Relationship Id="rId4" Type="http://schemas.openxmlformats.org/officeDocument/2006/relationships/image" Target="../media/image190.png"/><Relationship Id="rId9" Type="http://schemas.openxmlformats.org/officeDocument/2006/relationships/image" Target="../media/image194.png"/><Relationship Id="rId14" Type="http://schemas.openxmlformats.org/officeDocument/2006/relationships/image" Target="../media/image195.png"/><Relationship Id="rId22" Type="http://schemas.openxmlformats.org/officeDocument/2006/relationships/image" Target="../media/image65.png"/></Relationships>
</file>

<file path=ppt/slides/_rels/slide8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66.png"/><Relationship Id="rId7" Type="http://schemas.openxmlformats.org/officeDocument/2006/relationships/image" Target="../media/image207.png"/><Relationship Id="rId2" Type="http://schemas.openxmlformats.org/officeDocument/2006/relationships/hyperlink" Target="http://upload.wikimedia.org/wikipedia/commons/6/67/Boltzmann_factor_vs_energy.svg" TargetMode="External"/><Relationship Id="rId1" Type="http://schemas.openxmlformats.org/officeDocument/2006/relationships/slideLayout" Target="../slideLayouts/slideLayout7.xml"/><Relationship Id="rId6" Type="http://schemas.openxmlformats.org/officeDocument/2006/relationships/image" Target="../media/image211.png"/><Relationship Id="rId5" Type="http://schemas.openxmlformats.org/officeDocument/2006/relationships/image" Target="../media/image206.png"/><Relationship Id="rId4" Type="http://schemas.openxmlformats.org/officeDocument/2006/relationships/image" Target="../media/image205.png"/><Relationship Id="rId9" Type="http://schemas.openxmlformats.org/officeDocument/2006/relationships/image" Target="../media/image66.svg"/></Relationships>
</file>

<file path=ppt/slides/_rels/slide82.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8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8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NULL"/></Relationships>
</file>

<file path=ppt/slides/_rels/slide85.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1540.png"/><Relationship Id="rId18" Type="http://schemas.openxmlformats.org/officeDocument/2006/relationships/image" Target="../media/image66.svg"/><Relationship Id="rId3" Type="http://schemas.openxmlformats.org/officeDocument/2006/relationships/image" Target="../media/image166.png"/><Relationship Id="rId7" Type="http://schemas.openxmlformats.org/officeDocument/2006/relationships/image" Target="../media/image162.jpeg"/><Relationship Id="rId12" Type="http://schemas.openxmlformats.org/officeDocument/2006/relationships/image" Target="../media/image295.png"/><Relationship Id="rId17" Type="http://schemas.openxmlformats.org/officeDocument/2006/relationships/image" Target="../media/image65.png"/><Relationship Id="rId2" Type="http://schemas.openxmlformats.org/officeDocument/2006/relationships/hyperlink" Target="http://upload.wikimedia.org/wikipedia/commons/6/67/Boltzmann_factor_vs_energy.svg" TargetMode="External"/><Relationship Id="rId16" Type="http://schemas.openxmlformats.org/officeDocument/2006/relationships/image" Target="../media/image1551.png"/><Relationship Id="rId1" Type="http://schemas.openxmlformats.org/officeDocument/2006/relationships/slideLayout" Target="../slideLayouts/slideLayout7.xml"/><Relationship Id="rId6" Type="http://schemas.openxmlformats.org/officeDocument/2006/relationships/image" Target="../media/image238.png"/><Relationship Id="rId11" Type="http://schemas.openxmlformats.org/officeDocument/2006/relationships/image" Target="../media/image241.png"/><Relationship Id="rId5" Type="http://schemas.openxmlformats.org/officeDocument/2006/relationships/image" Target="../media/image1510.png"/><Relationship Id="rId15" Type="http://schemas.openxmlformats.org/officeDocument/2006/relationships/image" Target="../media/image298.png"/><Relationship Id="rId10" Type="http://schemas.openxmlformats.org/officeDocument/2006/relationships/image" Target="../media/image1530.png"/><Relationship Id="rId4" Type="http://schemas.openxmlformats.org/officeDocument/2006/relationships/image" Target="../media/image168.png"/><Relationship Id="rId9" Type="http://schemas.openxmlformats.org/officeDocument/2006/relationships/image" Target="../media/image293.png"/><Relationship Id="rId14" Type="http://schemas.openxmlformats.org/officeDocument/2006/relationships/image" Target="../media/image297.png"/></Relationships>
</file>

<file path=ppt/slides/_rels/slide86.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1.png"/><Relationship Id="rId7" Type="http://schemas.openxmlformats.org/officeDocument/2006/relationships/image" Target="../media/image66.sv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73.png"/><Relationship Id="rId4" Type="http://schemas.openxmlformats.org/officeDocument/2006/relationships/image" Target="../media/image172.png"/></Relationships>
</file>

<file path=ppt/slides/_rels/slide8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8.tiff"/><Relationship Id="rId1" Type="http://schemas.openxmlformats.org/officeDocument/2006/relationships/slideLayout" Target="../slideLayouts/slideLayout7.xml"/><Relationship Id="rId6" Type="http://schemas.openxmlformats.org/officeDocument/2006/relationships/image" Target="../media/image1630.png"/><Relationship Id="rId11" Type="http://schemas.openxmlformats.org/officeDocument/2006/relationships/image" Target="../media/image66.svg"/><Relationship Id="rId5" Type="http://schemas.openxmlformats.org/officeDocument/2006/relationships/image" Target="../media/image162.png"/><Relationship Id="rId10" Type="http://schemas.openxmlformats.org/officeDocument/2006/relationships/image" Target="../media/image65.png"/><Relationship Id="rId4" Type="http://schemas.openxmlformats.org/officeDocument/2006/relationships/image" Target="../media/image1610.png"/><Relationship Id="rId9" Type="http://schemas.openxmlformats.org/officeDocument/2006/relationships/image" Target="../media/image253.png"/></Relationships>
</file>

<file path=ppt/slides/_rels/slide88.xml.rels><?xml version="1.0" encoding="UTF-8" standalone="yes"?>
<Relationships xmlns="http://schemas.openxmlformats.org/package/2006/relationships"><Relationship Id="rId3" Type="http://schemas.openxmlformats.org/officeDocument/2006/relationships/hyperlink" Target="http://upload.wikimedia.org/wikipedia/commons/5/54/DebyeVSEinstein.jpg" TargetMode="External"/><Relationship Id="rId2" Type="http://schemas.openxmlformats.org/officeDocument/2006/relationships/image" Target="../media/image169.jpeg"/><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89.xml.rels><?xml version="1.0" encoding="UTF-8" standalone="yes"?>
<Relationships xmlns="http://schemas.openxmlformats.org/package/2006/relationships"><Relationship Id="rId8" Type="http://schemas.openxmlformats.org/officeDocument/2006/relationships/image" Target="../media/image1711.png"/><Relationship Id="rId3" Type="http://schemas.openxmlformats.org/officeDocument/2006/relationships/image" Target="../media/image1670.png"/><Relationship Id="rId7" Type="http://schemas.openxmlformats.org/officeDocument/2006/relationships/image" Target="../media/image1700.png"/><Relationship Id="rId2" Type="http://schemas.openxmlformats.org/officeDocument/2006/relationships/image" Target="../media/image1660.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0.png"/><Relationship Id="rId10" Type="http://schemas.openxmlformats.org/officeDocument/2006/relationships/image" Target="../media/image66.svg"/><Relationship Id="rId4" Type="http://schemas.openxmlformats.org/officeDocument/2006/relationships/image" Target="../media/image970.png"/><Relationship Id="rId9"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81.png"/><Relationship Id="rId2" Type="http://schemas.openxmlformats.org/officeDocument/2006/relationships/hyperlink" Target="http://upload.wikimedia.org/wikipedia/commons/a/a2/Wiens_law.svg" TargetMode="Externa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176.png"/></Relationships>
</file>

<file path=ppt/slides/_rels/slide91.xml.rels><?xml version="1.0" encoding="UTF-8" standalone="yes"?>
<Relationships xmlns="http://schemas.openxmlformats.org/package/2006/relationships"><Relationship Id="rId8" Type="http://schemas.openxmlformats.org/officeDocument/2006/relationships/image" Target="../media/image1711.png"/><Relationship Id="rId3" Type="http://schemas.openxmlformats.org/officeDocument/2006/relationships/image" Target="../media/image1670.png"/><Relationship Id="rId7" Type="http://schemas.openxmlformats.org/officeDocument/2006/relationships/image" Target="../media/image177.png"/><Relationship Id="rId2" Type="http://schemas.openxmlformats.org/officeDocument/2006/relationships/image" Target="../media/image1760.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0.png"/><Relationship Id="rId10" Type="http://schemas.openxmlformats.org/officeDocument/2006/relationships/image" Target="../media/image66.svg"/><Relationship Id="rId4" Type="http://schemas.openxmlformats.org/officeDocument/2006/relationships/image" Target="../media/image970.png"/><Relationship Id="rId9" Type="http://schemas.openxmlformats.org/officeDocument/2006/relationships/image" Target="../media/image65.png"/></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78.pn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9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185.png"/></Relationships>
</file>

<file path=ppt/slides/_rels/slide94.xml.rels><?xml version="1.0" encoding="UTF-8" standalone="yes"?>
<Relationships xmlns="http://schemas.openxmlformats.org/package/2006/relationships"><Relationship Id="rId13" Type="http://schemas.openxmlformats.org/officeDocument/2006/relationships/image" Target="../media/image65.png"/><Relationship Id="rId3" Type="http://schemas.openxmlformats.org/officeDocument/2006/relationships/image" Target="../media/image187.png"/><Relationship Id="rId7" Type="http://schemas.openxmlformats.org/officeDocument/2006/relationships/image" Target="../media/image1860.png"/><Relationship Id="rId12" Type="http://schemas.openxmlformats.org/officeDocument/2006/relationships/image" Target="../media/image209.pn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1850.png"/><Relationship Id="rId11" Type="http://schemas.openxmlformats.org/officeDocument/2006/relationships/image" Target="../media/image193.png"/><Relationship Id="rId5" Type="http://schemas.openxmlformats.org/officeDocument/2006/relationships/image" Target="../media/image1840.png"/><Relationship Id="rId10" Type="http://schemas.openxmlformats.org/officeDocument/2006/relationships/image" Target="../media/image202.png"/><Relationship Id="rId4" Type="http://schemas.openxmlformats.org/officeDocument/2006/relationships/image" Target="../media/image1790.png"/><Relationship Id="rId14" Type="http://schemas.openxmlformats.org/officeDocument/2006/relationships/image" Target="../media/image66.svg"/></Relationships>
</file>

<file path=ppt/slides/_rels/slide95.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14.png"/><Relationship Id="rId3" Type="http://schemas.openxmlformats.org/officeDocument/2006/relationships/image" Target="../media/image187.png"/><Relationship Id="rId7" Type="http://schemas.openxmlformats.org/officeDocument/2006/relationships/image" Target="../media/image208.png"/><Relationship Id="rId12" Type="http://schemas.openxmlformats.org/officeDocument/2006/relationships/image" Target="../media/image219.pn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213.png"/><Relationship Id="rId11" Type="http://schemas.openxmlformats.org/officeDocument/2006/relationships/image" Target="../media/image218.png"/><Relationship Id="rId5" Type="http://schemas.openxmlformats.org/officeDocument/2006/relationships/image" Target="../media/image212.png"/><Relationship Id="rId15" Type="http://schemas.openxmlformats.org/officeDocument/2006/relationships/image" Target="../media/image66.svg"/><Relationship Id="rId10" Type="http://schemas.openxmlformats.org/officeDocument/2006/relationships/image" Target="../media/image217.png"/><Relationship Id="rId4" Type="http://schemas.openxmlformats.org/officeDocument/2006/relationships/image" Target="../media/image210.png"/><Relationship Id="rId9" Type="http://schemas.openxmlformats.org/officeDocument/2006/relationships/image" Target="../media/image216.png"/><Relationship Id="rId14" Type="http://schemas.openxmlformats.org/officeDocument/2006/relationships/image" Target="../media/image6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215.jpeg"/><Relationship Id="rId4" Type="http://schemas.openxmlformats.org/officeDocument/2006/relationships/image" Target="../media/image85.jpeg"/></Relationships>
</file>

<file path=ppt/slides/_rels/slide98.xml.rels><?xml version="1.0" encoding="UTF-8" standalone="yes"?>
<Relationships xmlns="http://schemas.openxmlformats.org/package/2006/relationships"><Relationship Id="rId8" Type="http://schemas.openxmlformats.org/officeDocument/2006/relationships/image" Target="../media/image3750.png"/><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 Id="rId11" Type="http://schemas.openxmlformats.org/officeDocument/2006/relationships/image" Target="../media/image66.svg"/><Relationship Id="rId10" Type="http://schemas.openxmlformats.org/officeDocument/2006/relationships/image" Target="../media/image65.png"/><Relationship Id="rId4" Type="http://schemas.openxmlformats.org/officeDocument/2006/relationships/image" Target="../media/image218.jpeg"/><Relationship Id="rId9" Type="http://schemas.openxmlformats.org/officeDocument/2006/relationships/image" Target="../media/image1010.png"/></Relationships>
</file>

<file path=ppt/slides/_rels/slide99.xml.rels><?xml version="1.0" encoding="UTF-8" standalone="yes"?>
<Relationships xmlns="http://schemas.openxmlformats.org/package/2006/relationships"><Relationship Id="rId3" Type="http://schemas.openxmlformats.org/officeDocument/2006/relationships/image" Target="../media/image3760.png"/><Relationship Id="rId2" Type="http://schemas.openxmlformats.org/officeDocument/2006/relationships/image" Target="../media/image216.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0CO"/>
          <p:cNvPicPr>
            <a:picLocks noChangeAspect="1" noChangeArrowheads="1"/>
          </p:cNvPicPr>
          <p:nvPr/>
        </p:nvPicPr>
        <p:blipFill rotWithShape="1">
          <a:blip r:embed="rId2">
            <a:extLst>
              <a:ext uri="{28A0092B-C50C-407E-A947-70E740481C1C}">
                <a14:useLocalDpi xmlns:a14="http://schemas.microsoft.com/office/drawing/2010/main" val="0"/>
              </a:ext>
            </a:extLst>
          </a:blip>
          <a:srcRect b="3741"/>
          <a:stretch/>
        </p:blipFill>
        <p:spPr bwMode="auto">
          <a:xfrm>
            <a:off x="1115442" y="1347268"/>
            <a:ext cx="4121150" cy="399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3"/>
          <p:cNvSpPr txBox="1">
            <a:spLocks noChangeArrowheads="1"/>
          </p:cNvSpPr>
          <p:nvPr/>
        </p:nvSpPr>
        <p:spPr bwMode="auto">
          <a:xfrm>
            <a:off x="2267744" y="644845"/>
            <a:ext cx="5144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熱輻射（三種導熱方式中唯一不需要接觸者！）</a:t>
            </a:r>
          </a:p>
        </p:txBody>
      </p:sp>
      <p:pic>
        <p:nvPicPr>
          <p:cNvPr id="2052" name="Picture 4" descr="heat4"/>
          <p:cNvPicPr>
            <a:picLocks noChangeAspect="1" noChangeArrowheads="1"/>
          </p:cNvPicPr>
          <p:nvPr/>
        </p:nvPicPr>
        <p:blipFill>
          <a:blip r:embed="rId3">
            <a:extLst>
              <a:ext uri="{28A0092B-C50C-407E-A947-70E740481C1C}">
                <a14:useLocalDpi xmlns:a14="http://schemas.microsoft.com/office/drawing/2010/main" val="0"/>
              </a:ext>
            </a:extLst>
          </a:blip>
          <a:srcRect l="11794" t="11696" r="60846" b="8850"/>
          <a:stretch>
            <a:fillRect/>
          </a:stretch>
        </p:blipFill>
        <p:spPr bwMode="auto">
          <a:xfrm>
            <a:off x="5436096" y="2708920"/>
            <a:ext cx="30956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195736" y="5614067"/>
            <a:ext cx="5544616" cy="369332"/>
          </a:xfrm>
          <a:prstGeom prst="rect">
            <a:avLst/>
          </a:prstGeom>
        </p:spPr>
        <p:txBody>
          <a:bodyPr wrap="square">
            <a:spAutoFit/>
          </a:bodyPr>
          <a:lstStyle/>
          <a:p>
            <a:r>
              <a:rPr lang="zh-TW" altLang="en-US" dirty="0"/>
              <a:t>物體內原子混亂的熱擾動會放出電磁波！</a:t>
            </a:r>
          </a:p>
        </p:txBody>
      </p:sp>
      <p:sp>
        <p:nvSpPr>
          <p:cNvPr id="3" name="文字方塊 2"/>
          <p:cNvSpPr txBox="1"/>
          <p:nvPr/>
        </p:nvSpPr>
        <p:spPr>
          <a:xfrm>
            <a:off x="2195736" y="6079219"/>
            <a:ext cx="3816424" cy="369332"/>
          </a:xfrm>
          <a:prstGeom prst="rect">
            <a:avLst/>
          </a:prstGeom>
          <a:noFill/>
        </p:spPr>
        <p:txBody>
          <a:bodyPr wrap="square" rtlCol="0">
            <a:spAutoFit/>
          </a:bodyPr>
          <a:lstStyle/>
          <a:p>
            <a:r>
              <a:rPr lang="zh-TW" altLang="en-US" dirty="0"/>
              <a:t>注意：電磁波無需介質即可傳播！</a:t>
            </a:r>
          </a:p>
        </p:txBody>
      </p:sp>
    </p:spTree>
    <p:extLst>
      <p:ext uri="{BB962C8B-B14F-4D97-AF65-F5344CB8AC3E}">
        <p14:creationId xmlns:p14="http://schemas.microsoft.com/office/powerpoint/2010/main" val="1561149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黑體01"/>
          <p:cNvPicPr>
            <a:picLocks noChangeAspect="1" noChangeArrowheads="1"/>
          </p:cNvPicPr>
          <p:nvPr/>
        </p:nvPicPr>
        <p:blipFill>
          <a:blip r:embed="rId2">
            <a:extLst>
              <a:ext uri="{28A0092B-C50C-407E-A947-70E740481C1C}">
                <a14:useLocalDpi xmlns:a14="http://schemas.microsoft.com/office/drawing/2010/main" val="0"/>
              </a:ext>
            </a:extLst>
          </a:blip>
          <a:srcRect l="4314" t="8943"/>
          <a:stretch>
            <a:fillRect/>
          </a:stretch>
        </p:blipFill>
        <p:spPr bwMode="auto">
          <a:xfrm>
            <a:off x="706932" y="497012"/>
            <a:ext cx="640873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5"/>
          <p:cNvSpPr txBox="1">
            <a:spLocks noChangeArrowheads="1"/>
          </p:cNvSpPr>
          <p:nvPr/>
        </p:nvSpPr>
        <p:spPr bwMode="auto">
          <a:xfrm>
            <a:off x="672926" y="4076600"/>
            <a:ext cx="6480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當兩者達到熱平衡時，溫度相等。能量交換彼此抵消。 </a:t>
            </a:r>
          </a:p>
        </p:txBody>
      </p:sp>
      <p:sp>
        <p:nvSpPr>
          <p:cNvPr id="28677" name="Text Box 6"/>
          <p:cNvSpPr txBox="1">
            <a:spLocks noChangeArrowheads="1"/>
          </p:cNvSpPr>
          <p:nvPr/>
        </p:nvSpPr>
        <p:spPr bwMode="auto">
          <a:xfrm>
            <a:off x="653256" y="5733256"/>
            <a:ext cx="6408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而同一溫度時的空腔輻射只有一種（空腔是空的！）</a:t>
            </a:r>
          </a:p>
        </p:txBody>
      </p:sp>
      <p:sp>
        <p:nvSpPr>
          <p:cNvPr id="5127" name="文字方塊 6"/>
          <p:cNvSpPr txBox="1">
            <a:spLocks noChangeArrowheads="1"/>
          </p:cNvSpPr>
          <p:nvPr/>
        </p:nvSpPr>
        <p:spPr bwMode="auto">
          <a:xfrm>
            <a:off x="662657" y="3640261"/>
            <a:ext cx="8228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開口的空腔幅射被黑體吸收的比例，等於此黑體幅射被空腔吸收的比例。</a:t>
            </a:r>
          </a:p>
        </p:txBody>
      </p:sp>
      <p:sp>
        <p:nvSpPr>
          <p:cNvPr id="5128" name="文字方塊 7"/>
          <p:cNvSpPr txBox="1">
            <a:spLocks noChangeArrowheads="1"/>
          </p:cNvSpPr>
          <p:nvPr/>
        </p:nvSpPr>
        <p:spPr bwMode="auto">
          <a:xfrm>
            <a:off x="672926" y="4532099"/>
            <a:ext cx="742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因此空腔幅射與黑體幅射總量相等。</a:t>
            </a:r>
          </a:p>
        </p:txBody>
      </p:sp>
      <p:sp>
        <p:nvSpPr>
          <p:cNvPr id="9" name="等腰三角形 8"/>
          <p:cNvSpPr/>
          <p:nvPr/>
        </p:nvSpPr>
        <p:spPr>
          <a:xfrm rot="16200000">
            <a:off x="4207369" y="568450"/>
            <a:ext cx="785813" cy="2786062"/>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等腰三角形 9"/>
          <p:cNvSpPr/>
          <p:nvPr/>
        </p:nvSpPr>
        <p:spPr>
          <a:xfrm rot="5400000">
            <a:off x="4278807" y="568449"/>
            <a:ext cx="785813" cy="278606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向左箭號 10"/>
          <p:cNvSpPr/>
          <p:nvPr/>
        </p:nvSpPr>
        <p:spPr>
          <a:xfrm>
            <a:off x="4207370" y="1854324"/>
            <a:ext cx="357187" cy="21431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向右箭號 11"/>
          <p:cNvSpPr/>
          <p:nvPr/>
        </p:nvSpPr>
        <p:spPr>
          <a:xfrm>
            <a:off x="4778870" y="1854324"/>
            <a:ext cx="357187" cy="21431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矩形 3"/>
          <p:cNvSpPr>
            <a:spLocks noChangeArrowheads="1"/>
          </p:cNvSpPr>
          <p:nvPr/>
        </p:nvSpPr>
        <p:spPr bwMode="auto">
          <a:xfrm>
            <a:off x="644648" y="6237312"/>
            <a:ext cx="73117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所以，所有黑體不論性質，同一溫度時發出的熱輻射都一樣！</a:t>
            </a:r>
          </a:p>
        </p:txBody>
      </p:sp>
      <p:sp>
        <p:nvSpPr>
          <p:cNvPr id="18" name="Text Box 3"/>
          <p:cNvSpPr txBox="1">
            <a:spLocks noChangeArrowheads="1"/>
          </p:cNvSpPr>
          <p:nvPr/>
        </p:nvSpPr>
        <p:spPr bwMode="auto">
          <a:xfrm>
            <a:off x="706932" y="78147"/>
            <a:ext cx="8183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None/>
            </a:pPr>
            <a:r>
              <a:rPr lang="zh-TW" altLang="en-US" sz="1800" dirty="0"/>
              <a:t>將一空腔輻射，及一個與其開口同面積的黑體輻射放在一起！</a:t>
            </a:r>
          </a:p>
        </p:txBody>
      </p:sp>
      <mc:AlternateContent xmlns:mc="http://schemas.openxmlformats.org/markup-compatibility/2006" xmlns:a14="http://schemas.microsoft.com/office/drawing/2010/main">
        <mc:Choice Requires="a14">
          <p:sp>
            <p:nvSpPr>
              <p:cNvPr id="19" name="Text Box 3"/>
              <p:cNvSpPr txBox="1">
                <a:spLocks noChangeArrowheads="1"/>
              </p:cNvSpPr>
              <p:nvPr/>
            </p:nvSpPr>
            <p:spPr bwMode="auto">
              <a:xfrm>
                <a:off x="662657" y="5229200"/>
                <a:ext cx="615099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chemeClr val="tx1"/>
                    </a:solidFill>
                  </a:rPr>
                  <a:t>溫度為</a:t>
                </a:r>
                <a14:m>
                  <m:oMath xmlns:m="http://schemas.openxmlformats.org/officeDocument/2006/math">
                    <m:r>
                      <a:rPr lang="en-US" altLang="zh-TW" sz="1800" i="1">
                        <a:solidFill>
                          <a:schemeClr val="tx1"/>
                        </a:solidFill>
                        <a:latin typeface="Cambria Math"/>
                      </a:rPr>
                      <m:t>𝑇</m:t>
                    </m:r>
                  </m:oMath>
                </a14:m>
                <a:r>
                  <a:rPr lang="zh-TW" altLang="en-US" sz="1800" dirty="0">
                    <a:solidFill>
                      <a:schemeClr val="tx1"/>
                    </a:solidFill>
                  </a:rPr>
                  <a:t>的空腔輻射，及溫度為</a:t>
                </a:r>
                <a14:m>
                  <m:oMath xmlns:m="http://schemas.openxmlformats.org/officeDocument/2006/math">
                    <m:r>
                      <a:rPr lang="en-US" altLang="zh-TW" sz="1800" i="1">
                        <a:solidFill>
                          <a:schemeClr val="tx1"/>
                        </a:solidFill>
                        <a:latin typeface="Cambria Math"/>
                      </a:rPr>
                      <m:t>𝑇</m:t>
                    </m:r>
                  </m:oMath>
                </a14:m>
                <a:r>
                  <a:rPr lang="zh-TW" altLang="en-US" sz="1800" dirty="0">
                    <a:solidFill>
                      <a:schemeClr val="tx1"/>
                    </a:solidFill>
                  </a:rPr>
                  <a:t>的黑體之輻射完全相同！</a:t>
                </a:r>
              </a:p>
            </p:txBody>
          </p:sp>
        </mc:Choice>
        <mc:Fallback xmlns="">
          <p:sp>
            <p:nvSpPr>
              <p:cNvPr id="19" name="Text Box 3"/>
              <p:cNvSpPr txBox="1">
                <a:spLocks noRot="1" noChangeAspect="1" noMove="1" noResize="1" noEditPoints="1" noAdjustHandles="1" noChangeArrowheads="1" noChangeShapeType="1" noTextEdit="1"/>
              </p:cNvSpPr>
              <p:nvPr/>
            </p:nvSpPr>
            <p:spPr bwMode="auto">
              <a:xfrm>
                <a:off x="662657" y="5229200"/>
                <a:ext cx="6150992" cy="369332"/>
              </a:xfrm>
              <a:prstGeom prst="rect">
                <a:avLst/>
              </a:prstGeom>
              <a:blipFill rotWithShape="1">
                <a:blip r:embed="rId12"/>
                <a:stretch>
                  <a:fillRect l="-892"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5EAAE3-40AA-824B-A542-0A841F8F20C3}"/>
                  </a:ext>
                </a:extLst>
              </p:cNvPr>
              <p:cNvSpPr txBox="1"/>
              <p:nvPr/>
            </p:nvSpPr>
            <p:spPr>
              <a:xfrm>
                <a:off x="5864735" y="1119863"/>
                <a:ext cx="948914" cy="339580"/>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5" name="TextBox 4">
                <a:extLst>
                  <a:ext uri="{FF2B5EF4-FFF2-40B4-BE49-F238E27FC236}">
                    <a16:creationId xmlns:a16="http://schemas.microsoft.com/office/drawing/2014/main" id="{AE5EAAE3-40AA-824B-A542-0A841F8F20C3}"/>
                  </a:ext>
                </a:extLst>
              </p:cNvPr>
              <p:cNvSpPr txBox="1">
                <a:spLocks noRot="1" noChangeAspect="1" noMove="1" noResize="1" noEditPoints="1" noAdjustHandles="1" noChangeArrowheads="1" noChangeShapeType="1" noTextEdit="1"/>
              </p:cNvSpPr>
              <p:nvPr/>
            </p:nvSpPr>
            <p:spPr>
              <a:xfrm>
                <a:off x="5864735" y="1119863"/>
                <a:ext cx="948914" cy="339580"/>
              </a:xfrm>
              <a:prstGeom prst="rect">
                <a:avLst/>
              </a:prstGeom>
              <a:blipFill>
                <a:blip r:embed="rId13"/>
                <a:stretch>
                  <a:fillRect l="-5263" r="-5263" b="-2963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D0ED076-0139-7E4C-B508-67B5AAC9D109}"/>
                  </a:ext>
                </a:extLst>
              </p:cNvPr>
              <p:cNvSpPr txBox="1"/>
              <p:nvPr/>
            </p:nvSpPr>
            <p:spPr>
              <a:xfrm>
                <a:off x="3615643" y="1119863"/>
                <a:ext cx="948914" cy="341312"/>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smtClean="0">
                              <a:latin typeface="Cambria Math" panose="02040503050406030204" pitchFamily="18" charset="0"/>
                              <a:ea typeface="+mj-ea"/>
                            </a:rPr>
                            <m:t>黑</m:t>
                          </m:r>
                        </m:sub>
                      </m:sSub>
                    </m:oMath>
                  </m:oMathPara>
                </a14:m>
                <a:endParaRPr lang="en-TW" dirty="0"/>
              </a:p>
            </p:txBody>
          </p:sp>
        </mc:Choice>
        <mc:Fallback xmlns="">
          <p:sp>
            <p:nvSpPr>
              <p:cNvPr id="20" name="TextBox 19">
                <a:extLst>
                  <a:ext uri="{FF2B5EF4-FFF2-40B4-BE49-F238E27FC236}">
                    <a16:creationId xmlns:a16="http://schemas.microsoft.com/office/drawing/2014/main" id="{CD0ED076-0139-7E4C-B508-67B5AAC9D109}"/>
                  </a:ext>
                </a:extLst>
              </p:cNvPr>
              <p:cNvSpPr txBox="1">
                <a:spLocks noRot="1" noChangeAspect="1" noMove="1" noResize="1" noEditPoints="1" noAdjustHandles="1" noChangeArrowheads="1" noChangeShapeType="1" noTextEdit="1"/>
              </p:cNvSpPr>
              <p:nvPr/>
            </p:nvSpPr>
            <p:spPr>
              <a:xfrm>
                <a:off x="3615643" y="1119863"/>
                <a:ext cx="948914" cy="341312"/>
              </a:xfrm>
              <a:prstGeom prst="rect">
                <a:avLst/>
              </a:prstGeom>
              <a:blipFill>
                <a:blip r:embed="rId14"/>
                <a:stretch>
                  <a:fillRect l="-5263" r="-6579" b="-2857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24682F5-7F5A-044B-A759-2CE37127C989}"/>
                  </a:ext>
                </a:extLst>
              </p:cNvPr>
              <p:cNvSpPr txBox="1"/>
              <p:nvPr/>
            </p:nvSpPr>
            <p:spPr>
              <a:xfrm>
                <a:off x="6339192" y="4110167"/>
                <a:ext cx="2482004" cy="34131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𝑎</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黑</m:t>
                          </m:r>
                        </m:sub>
                      </m:sSub>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21" name="TextBox 20">
                <a:extLst>
                  <a:ext uri="{FF2B5EF4-FFF2-40B4-BE49-F238E27FC236}">
                    <a16:creationId xmlns:a16="http://schemas.microsoft.com/office/drawing/2014/main" id="{624682F5-7F5A-044B-A759-2CE37127C989}"/>
                  </a:ext>
                </a:extLst>
              </p:cNvPr>
              <p:cNvSpPr txBox="1">
                <a:spLocks noRot="1" noChangeAspect="1" noMove="1" noResize="1" noEditPoints="1" noAdjustHandles="1" noChangeArrowheads="1" noChangeShapeType="1" noTextEdit="1"/>
              </p:cNvSpPr>
              <p:nvPr/>
            </p:nvSpPr>
            <p:spPr>
              <a:xfrm>
                <a:off x="6339192" y="4110167"/>
                <a:ext cx="2482004" cy="341312"/>
              </a:xfrm>
              <a:prstGeom prst="rect">
                <a:avLst/>
              </a:prstGeom>
              <a:blipFill>
                <a:blip r:embed="rId15"/>
                <a:stretch>
                  <a:fillRect b="-3214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19BADF-7F0D-5C42-8683-40BDA14D35C9}"/>
                  </a:ext>
                </a:extLst>
              </p:cNvPr>
              <p:cNvSpPr txBox="1"/>
              <p:nvPr/>
            </p:nvSpPr>
            <p:spPr>
              <a:xfrm>
                <a:off x="4427984" y="4549435"/>
                <a:ext cx="1664965" cy="34131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黑</m:t>
                          </m:r>
                        </m:sub>
                      </m:sSub>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22" name="TextBox 21">
                <a:extLst>
                  <a:ext uri="{FF2B5EF4-FFF2-40B4-BE49-F238E27FC236}">
                    <a16:creationId xmlns:a16="http://schemas.microsoft.com/office/drawing/2014/main" id="{3219BADF-7F0D-5C42-8683-40BDA14D35C9}"/>
                  </a:ext>
                </a:extLst>
              </p:cNvPr>
              <p:cNvSpPr txBox="1">
                <a:spLocks noRot="1" noChangeAspect="1" noMove="1" noResize="1" noEditPoints="1" noAdjustHandles="1" noChangeArrowheads="1" noChangeShapeType="1" noTextEdit="1"/>
              </p:cNvSpPr>
              <p:nvPr/>
            </p:nvSpPr>
            <p:spPr>
              <a:xfrm>
                <a:off x="4427984" y="4549435"/>
                <a:ext cx="1664965" cy="341312"/>
              </a:xfrm>
              <a:prstGeom prst="rect">
                <a:avLst/>
              </a:prstGeom>
              <a:blipFill>
                <a:blip r:embed="rId16"/>
                <a:stretch>
                  <a:fillRect b="-37037"/>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127"/>
                                        </p:tgtEl>
                                        <p:attrNameLst>
                                          <p:attrName>style.visibility</p:attrName>
                                        </p:attrNameLst>
                                      </p:cBhvr>
                                      <p:to>
                                        <p:strVal val="visible"/>
                                      </p:to>
                                    </p:set>
                                    <p:anim calcmode="lin" valueType="num">
                                      <p:cBhvr additive="base">
                                        <p:cTn id="33" dur="500" fill="hold"/>
                                        <p:tgtEl>
                                          <p:spTgt spid="5127"/>
                                        </p:tgtEl>
                                        <p:attrNameLst>
                                          <p:attrName>ppt_x</p:attrName>
                                        </p:attrNameLst>
                                      </p:cBhvr>
                                      <p:tavLst>
                                        <p:tav tm="0">
                                          <p:val>
                                            <p:strVal val="#ppt_x"/>
                                          </p:val>
                                        </p:tav>
                                        <p:tav tm="100000">
                                          <p:val>
                                            <p:strVal val="#ppt_x"/>
                                          </p:val>
                                        </p:tav>
                                      </p:tavLst>
                                    </p:anim>
                                    <p:anim calcmode="lin" valueType="num">
                                      <p:cBhvr additive="base">
                                        <p:cTn id="34"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124"/>
                                        </p:tgtEl>
                                        <p:attrNameLst>
                                          <p:attrName>style.visibility</p:attrName>
                                        </p:attrNameLst>
                                      </p:cBhvr>
                                      <p:to>
                                        <p:strVal val="visible"/>
                                      </p:to>
                                    </p:set>
                                    <p:anim calcmode="lin" valueType="num">
                                      <p:cBhvr additive="base">
                                        <p:cTn id="39" dur="500" fill="hold"/>
                                        <p:tgtEl>
                                          <p:spTgt spid="5124"/>
                                        </p:tgtEl>
                                        <p:attrNameLst>
                                          <p:attrName>ppt_x</p:attrName>
                                        </p:attrNameLst>
                                      </p:cBhvr>
                                      <p:tavLst>
                                        <p:tav tm="0">
                                          <p:val>
                                            <p:strVal val="#ppt_x"/>
                                          </p:val>
                                        </p:tav>
                                        <p:tav tm="100000">
                                          <p:val>
                                            <p:strVal val="#ppt_x"/>
                                          </p:val>
                                        </p:tav>
                                      </p:tavLst>
                                    </p:anim>
                                    <p:anim calcmode="lin" valueType="num">
                                      <p:cBhvr additive="base">
                                        <p:cTn id="40" dur="500" fill="hold"/>
                                        <p:tgtEl>
                                          <p:spTgt spid="51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28"/>
                                        </p:tgtEl>
                                        <p:attrNameLst>
                                          <p:attrName>style.visibility</p:attrName>
                                        </p:attrNameLst>
                                      </p:cBhvr>
                                      <p:to>
                                        <p:strVal val="visible"/>
                                      </p:to>
                                    </p:set>
                                    <p:anim calcmode="lin" valueType="num">
                                      <p:cBhvr additive="base">
                                        <p:cTn id="49" dur="500" fill="hold"/>
                                        <p:tgtEl>
                                          <p:spTgt spid="5128"/>
                                        </p:tgtEl>
                                        <p:attrNameLst>
                                          <p:attrName>ppt_x</p:attrName>
                                        </p:attrNameLst>
                                      </p:cBhvr>
                                      <p:tavLst>
                                        <p:tav tm="0">
                                          <p:val>
                                            <p:strVal val="#ppt_x"/>
                                          </p:val>
                                        </p:tav>
                                        <p:tav tm="100000">
                                          <p:val>
                                            <p:strVal val="#ppt_x"/>
                                          </p:val>
                                        </p:tav>
                                      </p:tavLst>
                                    </p:anim>
                                    <p:anim calcmode="lin" valueType="num">
                                      <p:cBhvr additive="base">
                                        <p:cTn id="50" dur="500" fill="hold"/>
                                        <p:tgtEl>
                                          <p:spTgt spid="51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8677"/>
                                        </p:tgtEl>
                                        <p:attrNameLst>
                                          <p:attrName>style.visibility</p:attrName>
                                        </p:attrNameLst>
                                      </p:cBhvr>
                                      <p:to>
                                        <p:strVal val="visible"/>
                                      </p:to>
                                    </p:set>
                                    <p:anim calcmode="lin" valueType="num">
                                      <p:cBhvr additive="base">
                                        <p:cTn id="63" dur="500" fill="hold"/>
                                        <p:tgtEl>
                                          <p:spTgt spid="28677"/>
                                        </p:tgtEl>
                                        <p:attrNameLst>
                                          <p:attrName>ppt_x</p:attrName>
                                        </p:attrNameLst>
                                      </p:cBhvr>
                                      <p:tavLst>
                                        <p:tav tm="0">
                                          <p:val>
                                            <p:strVal val="#ppt_x"/>
                                          </p:val>
                                        </p:tav>
                                        <p:tav tm="100000">
                                          <p:val>
                                            <p:strVal val="#ppt_x"/>
                                          </p:val>
                                        </p:tav>
                                      </p:tavLst>
                                    </p:anim>
                                    <p:anim calcmode="lin" valueType="num">
                                      <p:cBhvr additive="base">
                                        <p:cTn id="64" dur="500" fill="hold"/>
                                        <p:tgtEl>
                                          <p:spTgt spid="2867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28677" grpId="0"/>
      <p:bldP spid="5127" grpId="0"/>
      <p:bldP spid="5128" grpId="0"/>
      <p:bldP spid="9" grpId="0" animBg="1"/>
      <p:bldP spid="10" grpId="0" animBg="1"/>
      <p:bldP spid="11" grpId="0" animBg="1"/>
      <p:bldP spid="12" grpId="0" animBg="1"/>
      <p:bldP spid="4" grpId="0"/>
      <p:bldP spid="19" grpId="0"/>
      <p:bldP spid="5" grpId="0" animBg="1"/>
      <p:bldP spid="20" grpId="0" animBg="1"/>
      <p:bldP spid="21" grpId="0" animBg="1"/>
      <p:bldP spid="2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ChangeArrowheads="1"/>
          </p:cNvSpPr>
          <p:nvPr/>
        </p:nvSpPr>
        <p:spPr bwMode="auto">
          <a:xfrm>
            <a:off x="1860550" y="3487738"/>
            <a:ext cx="2222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100"/>
              <a:t> </a:t>
            </a:r>
            <a:endParaRPr lang="zh-TW" altLang="en-US" sz="1800"/>
          </a:p>
        </p:txBody>
      </p:sp>
      <p:sp>
        <p:nvSpPr>
          <p:cNvPr id="105477" name="Rectangle 11"/>
          <p:cNvSpPr>
            <a:spLocks noChangeArrowheads="1"/>
          </p:cNvSpPr>
          <p:nvPr/>
        </p:nvSpPr>
        <p:spPr bwMode="auto">
          <a:xfrm>
            <a:off x="1761026" y="4006056"/>
            <a:ext cx="1079500" cy="863600"/>
          </a:xfrm>
          <a:prstGeom prst="rect">
            <a:avLst/>
          </a:prstGeom>
          <a:solidFill>
            <a:schemeClr val="accent1"/>
          </a:solidFill>
          <a:ln w="2540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105478" name="Line 12"/>
          <p:cNvSpPr>
            <a:spLocks noChangeShapeType="1"/>
          </p:cNvSpPr>
          <p:nvPr/>
        </p:nvSpPr>
        <p:spPr bwMode="auto">
          <a:xfrm>
            <a:off x="1761026" y="4221956"/>
            <a:ext cx="1079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79" name="Line 13"/>
          <p:cNvSpPr>
            <a:spLocks noChangeShapeType="1"/>
          </p:cNvSpPr>
          <p:nvPr/>
        </p:nvSpPr>
        <p:spPr bwMode="auto">
          <a:xfrm>
            <a:off x="1761026" y="4437856"/>
            <a:ext cx="1079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0" name="Line 14"/>
          <p:cNvSpPr>
            <a:spLocks noChangeShapeType="1"/>
          </p:cNvSpPr>
          <p:nvPr/>
        </p:nvSpPr>
        <p:spPr bwMode="auto">
          <a:xfrm>
            <a:off x="1761026" y="4653756"/>
            <a:ext cx="1079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1" name="Line 15"/>
          <p:cNvSpPr>
            <a:spLocks noChangeShapeType="1"/>
          </p:cNvSpPr>
          <p:nvPr/>
        </p:nvSpPr>
        <p:spPr bwMode="auto">
          <a:xfrm>
            <a:off x="1976926" y="4006056"/>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2" name="Line 16"/>
          <p:cNvSpPr>
            <a:spLocks noChangeShapeType="1"/>
          </p:cNvSpPr>
          <p:nvPr/>
        </p:nvSpPr>
        <p:spPr bwMode="auto">
          <a:xfrm>
            <a:off x="2192826" y="4006056"/>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3" name="Line 17"/>
          <p:cNvSpPr>
            <a:spLocks noChangeShapeType="1"/>
          </p:cNvSpPr>
          <p:nvPr/>
        </p:nvSpPr>
        <p:spPr bwMode="auto">
          <a:xfrm>
            <a:off x="2408726" y="4006056"/>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4" name="Line 18"/>
          <p:cNvSpPr>
            <a:spLocks noChangeShapeType="1"/>
          </p:cNvSpPr>
          <p:nvPr/>
        </p:nvSpPr>
        <p:spPr bwMode="auto">
          <a:xfrm>
            <a:off x="2624626" y="4006056"/>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5" name="Rectangle 19"/>
          <p:cNvSpPr>
            <a:spLocks noChangeArrowheads="1"/>
          </p:cNvSpPr>
          <p:nvPr/>
        </p:nvSpPr>
        <p:spPr bwMode="auto">
          <a:xfrm>
            <a:off x="4353414" y="3285331"/>
            <a:ext cx="1727200" cy="1584325"/>
          </a:xfrm>
          <a:prstGeom prst="rect">
            <a:avLst/>
          </a:prstGeom>
          <a:solidFill>
            <a:schemeClr val="accent1"/>
          </a:solidFill>
          <a:ln w="2540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105486" name="Line 20"/>
          <p:cNvSpPr>
            <a:spLocks noChangeShapeType="1"/>
          </p:cNvSpPr>
          <p:nvPr/>
        </p:nvSpPr>
        <p:spPr bwMode="auto">
          <a:xfrm>
            <a:off x="4353414" y="4221956"/>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7" name="Line 21"/>
          <p:cNvSpPr>
            <a:spLocks noChangeShapeType="1"/>
          </p:cNvSpPr>
          <p:nvPr/>
        </p:nvSpPr>
        <p:spPr bwMode="auto">
          <a:xfrm>
            <a:off x="4353414" y="4437856"/>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8" name="Line 22"/>
          <p:cNvSpPr>
            <a:spLocks noChangeShapeType="1"/>
          </p:cNvSpPr>
          <p:nvPr/>
        </p:nvSpPr>
        <p:spPr bwMode="auto">
          <a:xfrm>
            <a:off x="4353414" y="4653756"/>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9" name="Line 23"/>
          <p:cNvSpPr>
            <a:spLocks noChangeShapeType="1"/>
          </p:cNvSpPr>
          <p:nvPr/>
        </p:nvSpPr>
        <p:spPr bwMode="auto">
          <a:xfrm>
            <a:off x="4569314" y="3285331"/>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0" name="Line 24"/>
          <p:cNvSpPr>
            <a:spLocks noChangeShapeType="1"/>
          </p:cNvSpPr>
          <p:nvPr/>
        </p:nvSpPr>
        <p:spPr bwMode="auto">
          <a:xfrm>
            <a:off x="4785214" y="3285331"/>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1" name="Line 25"/>
          <p:cNvSpPr>
            <a:spLocks noChangeShapeType="1"/>
          </p:cNvSpPr>
          <p:nvPr/>
        </p:nvSpPr>
        <p:spPr bwMode="auto">
          <a:xfrm>
            <a:off x="5001114" y="3285331"/>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2" name="Line 26"/>
          <p:cNvSpPr>
            <a:spLocks noChangeShapeType="1"/>
          </p:cNvSpPr>
          <p:nvPr/>
        </p:nvSpPr>
        <p:spPr bwMode="auto">
          <a:xfrm>
            <a:off x="5217014" y="3285331"/>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3" name="Line 27"/>
          <p:cNvSpPr>
            <a:spLocks noChangeShapeType="1"/>
          </p:cNvSpPr>
          <p:nvPr/>
        </p:nvSpPr>
        <p:spPr bwMode="auto">
          <a:xfrm>
            <a:off x="4353414" y="4006056"/>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4" name="Line 28"/>
          <p:cNvSpPr>
            <a:spLocks noChangeShapeType="1"/>
          </p:cNvSpPr>
          <p:nvPr/>
        </p:nvSpPr>
        <p:spPr bwMode="auto">
          <a:xfrm>
            <a:off x="4353414" y="378856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5" name="Line 29"/>
          <p:cNvSpPr>
            <a:spLocks noChangeShapeType="1"/>
          </p:cNvSpPr>
          <p:nvPr/>
        </p:nvSpPr>
        <p:spPr bwMode="auto">
          <a:xfrm>
            <a:off x="4353414" y="357266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6" name="Line 30"/>
          <p:cNvSpPr>
            <a:spLocks noChangeShapeType="1"/>
          </p:cNvSpPr>
          <p:nvPr/>
        </p:nvSpPr>
        <p:spPr bwMode="auto">
          <a:xfrm>
            <a:off x="5432914" y="3285331"/>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7" name="Line 31"/>
          <p:cNvSpPr>
            <a:spLocks noChangeShapeType="1"/>
          </p:cNvSpPr>
          <p:nvPr/>
        </p:nvSpPr>
        <p:spPr bwMode="auto">
          <a:xfrm>
            <a:off x="5648814" y="3285331"/>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8" name="Line 32"/>
          <p:cNvSpPr>
            <a:spLocks noChangeShapeType="1"/>
          </p:cNvSpPr>
          <p:nvPr/>
        </p:nvSpPr>
        <p:spPr bwMode="auto">
          <a:xfrm>
            <a:off x="5864714" y="3285331"/>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9" name="Line 33"/>
          <p:cNvSpPr>
            <a:spLocks noChangeShapeType="1"/>
          </p:cNvSpPr>
          <p:nvPr/>
        </p:nvSpPr>
        <p:spPr bwMode="auto">
          <a:xfrm>
            <a:off x="3272326" y="4437856"/>
            <a:ext cx="7207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05500" name="Picture 34" descr="F20_01"/>
          <p:cNvPicPr>
            <a:picLocks noChangeAspect="1" noChangeArrowheads="1"/>
          </p:cNvPicPr>
          <p:nvPr/>
        </p:nvPicPr>
        <p:blipFill>
          <a:blip r:embed="rId2">
            <a:extLst>
              <a:ext uri="{28A0092B-C50C-407E-A947-70E740481C1C}">
                <a14:useLocalDpi xmlns:a14="http://schemas.microsoft.com/office/drawing/2010/main" val="0"/>
              </a:ext>
            </a:extLst>
          </a:blip>
          <a:srcRect b="6367"/>
          <a:stretch>
            <a:fillRect/>
          </a:stretch>
        </p:blipFill>
        <p:spPr bwMode="auto">
          <a:xfrm>
            <a:off x="6372200" y="2451894"/>
            <a:ext cx="125095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01" name="矩形 29"/>
          <p:cNvSpPr>
            <a:spLocks noChangeArrowheads="1"/>
          </p:cNvSpPr>
          <p:nvPr/>
        </p:nvSpPr>
        <p:spPr bwMode="auto">
          <a:xfrm>
            <a:off x="900113" y="671592"/>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針對空腔中的輻射駐波，由光譜可以計算出輻射的熵值，</a:t>
            </a:r>
          </a:p>
        </p:txBody>
      </p:sp>
      <p:sp>
        <p:nvSpPr>
          <p:cNvPr id="105503" name="矩形 31"/>
          <p:cNvSpPr>
            <a:spLocks noChangeArrowheads="1"/>
          </p:cNvSpPr>
          <p:nvPr/>
        </p:nvSpPr>
        <p:spPr bwMode="auto">
          <a:xfrm>
            <a:off x="900112" y="1749503"/>
            <a:ext cx="78483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愛因斯坦發現量子彈簧組成的空腔輻射的熵正是理想氣體的熵值：</a:t>
            </a:r>
          </a:p>
        </p:txBody>
      </p:sp>
      <p:sp>
        <p:nvSpPr>
          <p:cNvPr id="105504" name="矩形 32"/>
          <p:cNvSpPr>
            <a:spLocks noChangeArrowheads="1"/>
          </p:cNvSpPr>
          <p:nvPr/>
        </p:nvSpPr>
        <p:spPr bwMode="auto">
          <a:xfrm>
            <a:off x="860914" y="5373216"/>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空腔中的輻射量子可以視為粒子！</a:t>
            </a:r>
          </a:p>
        </p:txBody>
      </p:sp>
      <mc:AlternateContent xmlns:mc="http://schemas.openxmlformats.org/markup-compatibility/2006" xmlns:a14="http://schemas.microsoft.com/office/drawing/2010/main">
        <mc:Choice Requires="a14">
          <p:sp>
            <p:nvSpPr>
              <p:cNvPr id="33" name="文字方塊 39">
                <a:extLst>
                  <a:ext uri="{FF2B5EF4-FFF2-40B4-BE49-F238E27FC236}">
                    <a16:creationId xmlns:a16="http://schemas.microsoft.com/office/drawing/2014/main" id="{5B3828A0-8417-EA4A-ADCE-B17E3C5F793C}"/>
                  </a:ext>
                </a:extLst>
              </p:cNvPr>
              <p:cNvSpPr txBox="1"/>
              <p:nvPr/>
            </p:nvSpPr>
            <p:spPr>
              <a:xfrm>
                <a:off x="3010007" y="2274009"/>
                <a:ext cx="2000334" cy="66563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a:rPr>
                        <m:t>𝑆</m:t>
                      </m:r>
                      <m:r>
                        <a:rPr lang="en-US" altLang="zh-TW" b="0" i="1" smtClean="0">
                          <a:latin typeface="Cambria Math"/>
                        </a:rPr>
                        <m:t>=</m:t>
                      </m:r>
                      <m:r>
                        <a:rPr lang="en-US" altLang="zh-TW" i="1">
                          <a:latin typeface="Cambria Math"/>
                        </a:rPr>
                        <m:t>𝑁𝑘</m:t>
                      </m:r>
                      <m:func>
                        <m:funcPr>
                          <m:ctrlPr>
                            <a:rPr lang="en-US" altLang="zh-TW" i="1">
                              <a:latin typeface="Cambria Math" panose="02040503050406030204" pitchFamily="18" charset="0"/>
                            </a:rPr>
                          </m:ctrlPr>
                        </m:funcPr>
                        <m:fName>
                          <m:r>
                            <m:rPr>
                              <m:sty m:val="p"/>
                            </m:rPr>
                            <a:rPr lang="en-US" altLang="zh-TW">
                              <a:latin typeface="Cambria Math"/>
                            </a:rPr>
                            <m:t>ln</m:t>
                          </m:r>
                        </m:fName>
                        <m:e>
                          <m:d>
                            <m:dPr>
                              <m:ctrlPr>
                                <a:rPr lang="en-US" altLang="zh-TW" i="1" smtClean="0">
                                  <a:latin typeface="Cambria Math" panose="02040503050406030204" pitchFamily="18" charset="0"/>
                                </a:rPr>
                              </m:ctrlPr>
                            </m:dPr>
                            <m:e>
                              <m:f>
                                <m:fPr>
                                  <m:ctrlPr>
                                    <a:rPr lang="en-US" altLang="zh-TW" i="1" smtClean="0">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b="0" i="1" smtClean="0">
                                          <a:latin typeface="Cambria Math"/>
                                        </a:rPr>
                                        <m:t>𝑉</m:t>
                                      </m:r>
                                    </m:e>
                                    <m:sub>
                                      <m:r>
                                        <a:rPr lang="en-US" altLang="zh-TW" b="0" i="1" smtClean="0">
                                          <a:latin typeface="Cambria Math"/>
                                        </a:rPr>
                                        <m:t>𝑓</m:t>
                                      </m:r>
                                    </m:sub>
                                  </m:sSub>
                                </m:num>
                                <m:den>
                                  <m:sSub>
                                    <m:sSubPr>
                                      <m:ctrlPr>
                                        <a:rPr lang="en-US" altLang="zh-TW" i="1" smtClean="0">
                                          <a:latin typeface="Cambria Math" panose="02040503050406030204" pitchFamily="18" charset="0"/>
                                        </a:rPr>
                                      </m:ctrlPr>
                                    </m:sSubPr>
                                    <m:e>
                                      <m:r>
                                        <a:rPr lang="en-US" altLang="zh-TW" b="0" i="1" smtClean="0">
                                          <a:latin typeface="Cambria Math"/>
                                        </a:rPr>
                                        <m:t>𝑉</m:t>
                                      </m:r>
                                    </m:e>
                                    <m:sub>
                                      <m:r>
                                        <a:rPr lang="en-US" altLang="zh-TW" b="0" i="1" smtClean="0">
                                          <a:latin typeface="Cambria Math"/>
                                        </a:rPr>
                                        <m:t>𝑖</m:t>
                                      </m:r>
                                    </m:sub>
                                  </m:sSub>
                                </m:den>
                              </m:f>
                            </m:e>
                          </m:d>
                        </m:e>
                      </m:func>
                    </m:oMath>
                  </m:oMathPara>
                </a14:m>
                <a:endParaRPr lang="zh-TW" altLang="en-US" dirty="0"/>
              </a:p>
            </p:txBody>
          </p:sp>
        </mc:Choice>
        <mc:Fallback xmlns="">
          <p:sp>
            <p:nvSpPr>
              <p:cNvPr id="33" name="文字方塊 39">
                <a:extLst>
                  <a:ext uri="{FF2B5EF4-FFF2-40B4-BE49-F238E27FC236}">
                    <a16:creationId xmlns:a16="http://schemas.microsoft.com/office/drawing/2014/main" id="{5B3828A0-8417-EA4A-ADCE-B17E3C5F793C}"/>
                  </a:ext>
                </a:extLst>
              </p:cNvPr>
              <p:cNvSpPr txBox="1">
                <a:spLocks noRot="1" noChangeAspect="1" noMove="1" noResize="1" noEditPoints="1" noAdjustHandles="1" noChangeArrowheads="1" noChangeShapeType="1" noTextEdit="1"/>
              </p:cNvSpPr>
              <p:nvPr/>
            </p:nvSpPr>
            <p:spPr>
              <a:xfrm>
                <a:off x="3010007" y="2274009"/>
                <a:ext cx="2000334" cy="665631"/>
              </a:xfrm>
              <a:prstGeom prst="rect">
                <a:avLst/>
              </a:prstGeom>
              <a:blipFill>
                <a:blip r:embed="rId6"/>
                <a:stretch>
                  <a:fillRect b="-18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2" name="文字方塊 39">
                <a:extLst>
                  <a:ext uri="{FF2B5EF4-FFF2-40B4-BE49-F238E27FC236}">
                    <a16:creationId xmlns:a16="http://schemas.microsoft.com/office/drawing/2014/main" id="{9DC76ABE-1085-254E-AEA7-A4A3455E9AD5}"/>
                  </a:ext>
                </a:extLst>
              </p:cNvPr>
              <p:cNvSpPr txBox="1"/>
              <p:nvPr/>
            </p:nvSpPr>
            <p:spPr>
              <a:xfrm>
                <a:off x="4487394" y="1041108"/>
                <a:ext cx="945520" cy="65947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𝑁</m:t>
                      </m:r>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𝐸</m:t>
                          </m:r>
                        </m:num>
                        <m:den>
                          <m:r>
                            <a:rPr lang="en-US" altLang="zh-TW" b="0" i="1" smtClean="0">
                              <a:latin typeface="Cambria Math" panose="02040503050406030204" pitchFamily="18" charset="0"/>
                            </a:rPr>
                            <m:t>h𝑓</m:t>
                          </m:r>
                        </m:den>
                      </m:f>
                    </m:oMath>
                  </m:oMathPara>
                </a14:m>
                <a:endParaRPr lang="zh-TW" altLang="en-US" dirty="0"/>
              </a:p>
            </p:txBody>
          </p:sp>
        </mc:Choice>
        <mc:Fallback xmlns="">
          <p:sp>
            <p:nvSpPr>
              <p:cNvPr id="32" name="文字方塊 39">
                <a:extLst>
                  <a:ext uri="{FF2B5EF4-FFF2-40B4-BE49-F238E27FC236}">
                    <a16:creationId xmlns:a16="http://schemas.microsoft.com/office/drawing/2014/main" id="{9DC76ABE-1085-254E-AEA7-A4A3455E9AD5}"/>
                  </a:ext>
                </a:extLst>
              </p:cNvPr>
              <p:cNvSpPr txBox="1">
                <a:spLocks noRot="1" noChangeAspect="1" noMove="1" noResize="1" noEditPoints="1" noAdjustHandles="1" noChangeArrowheads="1" noChangeShapeType="1" noTextEdit="1"/>
              </p:cNvSpPr>
              <p:nvPr/>
            </p:nvSpPr>
            <p:spPr>
              <a:xfrm>
                <a:off x="4487394" y="1041108"/>
                <a:ext cx="945520" cy="659476"/>
              </a:xfrm>
              <a:prstGeom prst="rect">
                <a:avLst/>
              </a:prstGeom>
              <a:blipFill>
                <a:blip r:embed="rId7"/>
                <a:stretch>
                  <a:fillRect b="-9615"/>
                </a:stretch>
              </a:blipFill>
            </p:spPr>
            <p:txBody>
              <a:bodyPr/>
              <a:lstStyle/>
              <a:p>
                <a:r>
                  <a:rPr lang="en-TW">
                    <a:noFill/>
                  </a:rPr>
                  <a:t> </a:t>
                </a:r>
              </a:p>
            </p:txBody>
          </p:sp>
        </mc:Fallback>
      </mc:AlternateContent>
      <p:sp>
        <p:nvSpPr>
          <p:cNvPr id="34" name="矩形 31">
            <a:extLst>
              <a:ext uri="{FF2B5EF4-FFF2-40B4-BE49-F238E27FC236}">
                <a16:creationId xmlns:a16="http://schemas.microsoft.com/office/drawing/2014/main" id="{7A3F4D35-F56A-594F-998C-450989C2119F}"/>
              </a:ext>
            </a:extLst>
          </p:cNvPr>
          <p:cNvSpPr>
            <a:spLocks noChangeArrowheads="1"/>
          </p:cNvSpPr>
          <p:nvPr/>
        </p:nvSpPr>
        <p:spPr bwMode="auto">
          <a:xfrm>
            <a:off x="900113" y="1132682"/>
            <a:ext cx="655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愛因斯坦發現如果假設粒子數為：</a:t>
            </a:r>
          </a:p>
        </p:txBody>
      </p:sp>
    </p:spTree>
    <p:extLst>
      <p:ext uri="{BB962C8B-B14F-4D97-AF65-F5344CB8AC3E}">
        <p14:creationId xmlns:p14="http://schemas.microsoft.com/office/powerpoint/2010/main" val="26197513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2133600"/>
            <a:ext cx="32019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右箭號 3"/>
          <p:cNvSpPr/>
          <p:nvPr/>
        </p:nvSpPr>
        <p:spPr>
          <a:xfrm>
            <a:off x="4572000" y="3284538"/>
            <a:ext cx="504825" cy="57626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6500" name="文字方塊 4"/>
          <p:cNvSpPr txBox="1">
            <a:spLocks noChangeArrowheads="1"/>
          </p:cNvSpPr>
          <p:nvPr/>
        </p:nvSpPr>
        <p:spPr bwMode="auto">
          <a:xfrm>
            <a:off x="5508625" y="5157788"/>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只是這個粒子不彼此碰撞</a:t>
            </a:r>
          </a:p>
        </p:txBody>
      </p:sp>
      <p:pic>
        <p:nvPicPr>
          <p:cNvPr id="106501" name="Picture 2" descr="http://rugth30.phys.rug.nl/quantummechanics/_derived/black_body.htm_txt_CAVIT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50" y="2133600"/>
            <a:ext cx="36480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descr="Cat with solid fill">
            <a:extLst>
              <a:ext uri="{FF2B5EF4-FFF2-40B4-BE49-F238E27FC236}">
                <a16:creationId xmlns:a16="http://schemas.microsoft.com/office/drawing/2014/main" id="{69432F7B-3DF9-02EB-B899-6A9641730A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
        <p:nvSpPr>
          <p:cNvPr id="3" name="矩形 32">
            <a:extLst>
              <a:ext uri="{FF2B5EF4-FFF2-40B4-BE49-F238E27FC236}">
                <a16:creationId xmlns:a16="http://schemas.microsoft.com/office/drawing/2014/main" id="{37E41139-BC87-9694-2737-5B9738493A84}"/>
              </a:ext>
            </a:extLst>
          </p:cNvPr>
          <p:cNvSpPr>
            <a:spLocks noChangeArrowheads="1"/>
          </p:cNvSpPr>
          <p:nvPr/>
        </p:nvSpPr>
        <p:spPr bwMode="auto">
          <a:xfrm>
            <a:off x="792163" y="5156201"/>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空腔中的輻射量子可以視為粒子！</a:t>
            </a:r>
          </a:p>
        </p:txBody>
      </p:sp>
    </p:spTree>
    <p:extLst>
      <p:ext uri="{BB962C8B-B14F-4D97-AF65-F5344CB8AC3E}">
        <p14:creationId xmlns:p14="http://schemas.microsoft.com/office/powerpoint/2010/main" val="25102108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untitled"/>
          <p:cNvPicPr>
            <a:picLocks noChangeAspect="1" noChangeArrowheads="1"/>
          </p:cNvPicPr>
          <p:nvPr/>
        </p:nvPicPr>
        <p:blipFill>
          <a:blip r:embed="rId2">
            <a:extLst>
              <a:ext uri="{28A0092B-C50C-407E-A947-70E740481C1C}">
                <a14:useLocalDpi xmlns:a14="http://schemas.microsoft.com/office/drawing/2010/main" val="0"/>
              </a:ext>
            </a:extLst>
          </a:blip>
          <a:srcRect l="6610" t="13782" r="5894" b="20688"/>
          <a:stretch>
            <a:fillRect/>
          </a:stretch>
        </p:blipFill>
        <p:spPr bwMode="auto">
          <a:xfrm>
            <a:off x="1403350" y="1989138"/>
            <a:ext cx="6408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5"/>
          <p:cNvSpPr txBox="1">
            <a:spLocks noChangeArrowheads="1"/>
          </p:cNvSpPr>
          <p:nvPr/>
        </p:nvSpPr>
        <p:spPr bwMode="auto">
          <a:xfrm>
            <a:off x="3995738" y="1484313"/>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b="1">
                <a:solidFill>
                  <a:srgbClr val="FF0000"/>
                </a:solidFill>
              </a:rPr>
              <a:t>光是什麼？</a:t>
            </a:r>
          </a:p>
        </p:txBody>
      </p:sp>
    </p:spTree>
    <p:extLst>
      <p:ext uri="{BB962C8B-B14F-4D97-AF65-F5344CB8AC3E}">
        <p14:creationId xmlns:p14="http://schemas.microsoft.com/office/powerpoint/2010/main" val="33227015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3522"/>
          <p:cNvPicPr>
            <a:picLocks noChangeAspect="1" noChangeArrowheads="1"/>
          </p:cNvPicPr>
          <p:nvPr/>
        </p:nvPicPr>
        <p:blipFill>
          <a:blip r:embed="rId2">
            <a:extLst>
              <a:ext uri="{28A0092B-C50C-407E-A947-70E740481C1C}">
                <a14:useLocalDpi xmlns:a14="http://schemas.microsoft.com/office/drawing/2010/main" val="0"/>
              </a:ext>
            </a:extLst>
          </a:blip>
          <a:srcRect b="10826"/>
          <a:stretch>
            <a:fillRect/>
          </a:stretch>
        </p:blipFill>
        <p:spPr bwMode="auto">
          <a:xfrm>
            <a:off x="1979613" y="1052513"/>
            <a:ext cx="434975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5"/>
          <p:cNvSpPr txBox="1">
            <a:spLocks noChangeArrowheads="1"/>
          </p:cNvSpPr>
          <p:nvPr/>
        </p:nvSpPr>
        <p:spPr bwMode="auto">
          <a:xfrm>
            <a:off x="2771775" y="476250"/>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光是直進！就如同粒子一樣！</a:t>
            </a:r>
          </a:p>
        </p:txBody>
      </p:sp>
      <p:pic>
        <p:nvPicPr>
          <p:cNvPr id="108548" name="Picture 6" descr="new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196975"/>
            <a:ext cx="175736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7"/>
          <p:cNvSpPr txBox="1">
            <a:spLocks noChangeArrowheads="1"/>
          </p:cNvSpPr>
          <p:nvPr/>
        </p:nvSpPr>
        <p:spPr bwMode="auto">
          <a:xfrm>
            <a:off x="6732588" y="3573463"/>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光的粒子說</a:t>
            </a:r>
          </a:p>
        </p:txBody>
      </p:sp>
      <p:sp>
        <p:nvSpPr>
          <p:cNvPr id="108550" name="Text Box 8"/>
          <p:cNvSpPr txBox="1">
            <a:spLocks noChangeArrowheads="1"/>
          </p:cNvSpPr>
          <p:nvPr/>
        </p:nvSpPr>
        <p:spPr bwMode="auto">
          <a:xfrm>
            <a:off x="1835150" y="5661025"/>
            <a:ext cx="6624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latin typeface="新細明體" charset="-120"/>
              </a:rPr>
              <a:t>我希望我們能用相同的（力學）原則推導出自然界所有的現象。</a:t>
            </a:r>
            <a:endParaRPr lang="en-US" altLang="zh-TW" sz="1800" i="1" dirty="0">
              <a:latin typeface="Times New Roman" pitchFamily="18" charset="0"/>
              <a:cs typeface="Times New Roman" pitchFamily="18" charset="0"/>
            </a:endParaRPr>
          </a:p>
        </p:txBody>
      </p:sp>
    </p:spTree>
    <p:extLst>
      <p:ext uri="{BB962C8B-B14F-4D97-AF65-F5344CB8AC3E}">
        <p14:creationId xmlns:p14="http://schemas.microsoft.com/office/powerpoint/2010/main" val="27049839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5" descr="f39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700213"/>
            <a:ext cx="30575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6" descr="370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276475"/>
            <a:ext cx="11604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7"/>
          <p:cNvSpPr txBox="1">
            <a:spLocks noChangeArrowheads="1"/>
          </p:cNvSpPr>
          <p:nvPr/>
        </p:nvSpPr>
        <p:spPr bwMode="auto">
          <a:xfrm>
            <a:off x="2268538" y="5084763"/>
            <a:ext cx="3598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因為光有干涉現象，光是波！</a:t>
            </a:r>
          </a:p>
        </p:txBody>
      </p:sp>
      <p:sp>
        <p:nvSpPr>
          <p:cNvPr id="109573" name="Text Box 8"/>
          <p:cNvSpPr txBox="1">
            <a:spLocks noChangeArrowheads="1"/>
          </p:cNvSpPr>
          <p:nvPr/>
        </p:nvSpPr>
        <p:spPr bwMode="auto">
          <a:xfrm>
            <a:off x="2339975" y="1090613"/>
            <a:ext cx="5904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達文西，惠更斯：光傳播如此之快，不可能是粒子。</a:t>
            </a:r>
          </a:p>
        </p:txBody>
      </p:sp>
      <p:sp>
        <p:nvSpPr>
          <p:cNvPr id="109574" name="文字方塊 6"/>
          <p:cNvSpPr txBox="1">
            <a:spLocks noChangeArrowheads="1"/>
          </p:cNvSpPr>
          <p:nvPr/>
        </p:nvSpPr>
        <p:spPr bwMode="auto">
          <a:xfrm>
            <a:off x="5580112" y="5107543"/>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楊  </a:t>
            </a:r>
            <a:r>
              <a:rPr lang="en-US" altLang="zh-TW" sz="1800" dirty="0">
                <a:latin typeface="+mj-lt"/>
              </a:rPr>
              <a:t>1804</a:t>
            </a:r>
            <a:endParaRPr lang="zh-TW" altLang="en-US" sz="1800" dirty="0">
              <a:latin typeface="+mj-lt"/>
            </a:endParaRPr>
          </a:p>
        </p:txBody>
      </p:sp>
    </p:spTree>
    <p:extLst>
      <p:ext uri="{BB962C8B-B14F-4D97-AF65-F5344CB8AC3E}">
        <p14:creationId xmlns:p14="http://schemas.microsoft.com/office/powerpoint/2010/main" val="28268361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69735" y="1522706"/>
            <a:ext cx="4572000" cy="369332"/>
          </a:xfrm>
          <a:prstGeom prst="rect">
            <a:avLst/>
          </a:prstGeom>
        </p:spPr>
        <p:txBody>
          <a:bodyPr>
            <a:spAutoFit/>
          </a:bodyPr>
          <a:lstStyle/>
          <a:p>
            <a:r>
              <a:rPr lang="zh-TW" altLang="en-US" sz="1800" dirty="0"/>
              <a:t>電磁波：電與磁的自動化</a:t>
            </a:r>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76" y="2160144"/>
            <a:ext cx="3048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181165" y="6095250"/>
            <a:ext cx="4102082" cy="369332"/>
          </a:xfrm>
          <a:prstGeom prst="rect">
            <a:avLst/>
          </a:prstGeom>
        </p:spPr>
        <p:txBody>
          <a:bodyPr wrap="square">
            <a:spAutoFit/>
          </a:bodyPr>
          <a:lstStyle/>
          <a:p>
            <a:r>
              <a:rPr lang="en-US" altLang="zh-TW" sz="1800" dirty="0">
                <a:latin typeface="+mj-lt"/>
              </a:rPr>
              <a:t>James Clerk Maxwell (1831–1879)</a:t>
            </a:r>
            <a:endParaRPr lang="zh-TW" altLang="en-US" sz="1800" dirty="0">
              <a:latin typeface="+mj-lt"/>
            </a:endParaRPr>
          </a:p>
        </p:txBody>
      </p:sp>
      <p:sp>
        <p:nvSpPr>
          <p:cNvPr id="7" name="矩形 6"/>
          <p:cNvSpPr/>
          <p:nvPr/>
        </p:nvSpPr>
        <p:spPr>
          <a:xfrm>
            <a:off x="4861726" y="5181405"/>
            <a:ext cx="4102083" cy="307777"/>
          </a:xfrm>
          <a:prstGeom prst="rect">
            <a:avLst/>
          </a:prstGeom>
        </p:spPr>
        <p:txBody>
          <a:bodyPr wrap="square">
            <a:spAutoFit/>
          </a:bodyPr>
          <a:lstStyle/>
          <a:p>
            <a:r>
              <a:rPr lang="en-US" altLang="zh-TW" sz="1400" dirty="0">
                <a:latin typeface="+mj-lt"/>
              </a:rPr>
              <a:t>many thanks to Prof. Fu-Kwun Hwang</a:t>
            </a:r>
            <a:endParaRPr lang="zh-TW" altLang="en-US" sz="1400" dirty="0">
              <a:latin typeface="+mj-lt"/>
            </a:endParaRPr>
          </a:p>
        </p:txBody>
      </p:sp>
      <p:pic>
        <p:nvPicPr>
          <p:cNvPr id="153603" name="Picture 3" descr="\\Mac\Home\Downloads\Electromagneticwave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2405" y="2123855"/>
            <a:ext cx="3026730" cy="3006619"/>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1"/>
          <p:cNvSpPr txBox="1">
            <a:spLocks noChangeArrowheads="1"/>
          </p:cNvSpPr>
          <p:nvPr/>
        </p:nvSpPr>
        <p:spPr bwMode="auto">
          <a:xfrm>
            <a:off x="1181165" y="1090821"/>
            <a:ext cx="4814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傳播的獨立的電磁場就是一種波！</a:t>
            </a:r>
          </a:p>
        </p:txBody>
      </p:sp>
      <p:sp>
        <p:nvSpPr>
          <p:cNvPr id="9" name="TextBox 8">
            <a:extLst>
              <a:ext uri="{FF2B5EF4-FFF2-40B4-BE49-F238E27FC236}">
                <a16:creationId xmlns:a16="http://schemas.microsoft.com/office/drawing/2014/main" id="{BE127F69-14DD-8D42-97A7-ED186AEF2736}"/>
              </a:ext>
            </a:extLst>
          </p:cNvPr>
          <p:cNvSpPr txBox="1"/>
          <p:nvPr/>
        </p:nvSpPr>
        <p:spPr>
          <a:xfrm>
            <a:off x="1181164" y="561409"/>
            <a:ext cx="7495292" cy="458652"/>
          </a:xfrm>
          <a:prstGeom prst="rect">
            <a:avLst/>
          </a:prstGeom>
          <a:noFill/>
        </p:spPr>
        <p:txBody>
          <a:bodyPr wrap="square">
            <a:spAutoFit/>
          </a:bodyPr>
          <a:lstStyle/>
          <a:p>
            <a:pPr eaLnBrk="1" hangingPunct="1">
              <a:lnSpc>
                <a:spcPct val="150000"/>
              </a:lnSpc>
              <a:spcBef>
                <a:spcPct val="0"/>
              </a:spcBef>
              <a:buFontTx/>
              <a:buNone/>
            </a:pPr>
            <a:r>
              <a:rPr lang="zh-TW" altLang="en-US" sz="1800" dirty="0"/>
              <a:t>馬克斯威爾推導出光是電磁場的波，將電磁場的擾動傳播到遠方的波。</a:t>
            </a:r>
            <a:endParaRPr lang="en-US" altLang="zh-TW" sz="1800" dirty="0"/>
          </a:p>
        </p:txBody>
      </p:sp>
    </p:spTree>
    <p:extLst>
      <p:ext uri="{BB962C8B-B14F-4D97-AF65-F5344CB8AC3E}">
        <p14:creationId xmlns:p14="http://schemas.microsoft.com/office/powerpoint/2010/main" val="13184761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142E47-E3C7-834C-A411-0714C9FF3CA8}"/>
              </a:ext>
            </a:extLst>
          </p:cNvPr>
          <p:cNvSpPr/>
          <p:nvPr/>
        </p:nvSpPr>
        <p:spPr>
          <a:xfrm>
            <a:off x="6373813" y="942323"/>
            <a:ext cx="2293937" cy="507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10594" name="Picture 5" descr="3401"/>
          <p:cNvPicPr>
            <a:picLocks noChangeAspect="1" noChangeArrowheads="1"/>
          </p:cNvPicPr>
          <p:nvPr/>
        </p:nvPicPr>
        <p:blipFill>
          <a:blip r:embed="rId2">
            <a:extLst>
              <a:ext uri="{28A0092B-C50C-407E-A947-70E740481C1C}">
                <a14:useLocalDpi xmlns:a14="http://schemas.microsoft.com/office/drawing/2010/main" val="0"/>
              </a:ext>
            </a:extLst>
          </a:blip>
          <a:srcRect b="29552"/>
          <a:stretch>
            <a:fillRect/>
          </a:stretch>
        </p:blipFill>
        <p:spPr bwMode="auto">
          <a:xfrm>
            <a:off x="6373813" y="942323"/>
            <a:ext cx="229393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5" descr="3401"/>
          <p:cNvPicPr>
            <a:picLocks noChangeAspect="1" noChangeArrowheads="1"/>
          </p:cNvPicPr>
          <p:nvPr/>
        </p:nvPicPr>
        <p:blipFill>
          <a:blip r:embed="rId2">
            <a:extLst>
              <a:ext uri="{28A0092B-C50C-407E-A947-70E740481C1C}">
                <a14:useLocalDpi xmlns:a14="http://schemas.microsoft.com/office/drawing/2010/main" val="0"/>
              </a:ext>
            </a:extLst>
          </a:blip>
          <a:srcRect t="70448"/>
          <a:stretch>
            <a:fillRect/>
          </a:stretch>
        </p:blipFill>
        <p:spPr bwMode="auto">
          <a:xfrm>
            <a:off x="6365875" y="5412627"/>
            <a:ext cx="23098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2" descr="黑體01"/>
          <p:cNvPicPr>
            <a:picLocks noChangeAspect="1" noChangeArrowheads="1"/>
          </p:cNvPicPr>
          <p:nvPr/>
        </p:nvPicPr>
        <p:blipFill>
          <a:blip r:embed="rId3">
            <a:extLst>
              <a:ext uri="{28A0092B-C50C-407E-A947-70E740481C1C}">
                <a14:useLocalDpi xmlns:a14="http://schemas.microsoft.com/office/drawing/2010/main" val="0"/>
              </a:ext>
            </a:extLst>
          </a:blip>
          <a:srcRect l="39299" t="45917" r="49199" b="40215"/>
          <a:stretch>
            <a:fillRect/>
          </a:stretch>
        </p:blipFill>
        <p:spPr bwMode="auto">
          <a:xfrm>
            <a:off x="6947324" y="4123419"/>
            <a:ext cx="3571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2" descr="黑體01"/>
          <p:cNvPicPr>
            <a:picLocks noChangeAspect="1" noChangeArrowheads="1"/>
          </p:cNvPicPr>
          <p:nvPr/>
        </p:nvPicPr>
        <p:blipFill>
          <a:blip r:embed="rId3">
            <a:extLst>
              <a:ext uri="{28A0092B-C50C-407E-A947-70E740481C1C}">
                <a14:useLocalDpi xmlns:a14="http://schemas.microsoft.com/office/drawing/2010/main" val="0"/>
              </a:ext>
            </a:extLst>
          </a:blip>
          <a:srcRect l="39299" t="45917" r="49199" b="40215"/>
          <a:stretch>
            <a:fillRect/>
          </a:stretch>
        </p:blipFill>
        <p:spPr bwMode="auto">
          <a:xfrm>
            <a:off x="7342187" y="4123418"/>
            <a:ext cx="35718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Picture 4" descr="相對論10"/>
          <p:cNvPicPr>
            <a:picLocks noChangeAspect="1" noChangeArrowheads="1"/>
          </p:cNvPicPr>
          <p:nvPr/>
        </p:nvPicPr>
        <p:blipFill>
          <a:blip r:embed="rId4">
            <a:extLst>
              <a:ext uri="{28A0092B-C50C-407E-A947-70E740481C1C}">
                <a14:useLocalDpi xmlns:a14="http://schemas.microsoft.com/office/drawing/2010/main" val="0"/>
              </a:ext>
            </a:extLst>
          </a:blip>
          <a:srcRect t="5371"/>
          <a:stretch>
            <a:fillRect/>
          </a:stretch>
        </p:blipFill>
        <p:spPr bwMode="auto">
          <a:xfrm>
            <a:off x="388889" y="1341345"/>
            <a:ext cx="581025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1" name="文字方塊 8"/>
          <p:cNvSpPr txBox="1">
            <a:spLocks noChangeArrowheads="1"/>
          </p:cNvSpPr>
          <p:nvPr/>
        </p:nvSpPr>
        <p:spPr bwMode="auto">
          <a:xfrm>
            <a:off x="378761" y="738562"/>
            <a:ext cx="5616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赫茲在實驗室中第一次人為地製造出電磁波。</a:t>
            </a:r>
          </a:p>
        </p:txBody>
      </p:sp>
      <p:pic>
        <p:nvPicPr>
          <p:cNvPr id="10"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88890" y="1341438"/>
            <a:ext cx="3679053" cy="56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88889" y="4101875"/>
            <a:ext cx="2598935" cy="40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98120" y="2204864"/>
            <a:ext cx="467183"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88889" y="3547355"/>
            <a:ext cx="116795"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95288" y="2633762"/>
            <a:ext cx="116795"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Picture 2" descr="Heinrich Rudolf Hertz">
            <a:extLst>
              <a:ext uri="{FF2B5EF4-FFF2-40B4-BE49-F238E27FC236}">
                <a16:creationId xmlns:a16="http://schemas.microsoft.com/office/drawing/2014/main" id="{FAB84E02-4F5A-134F-9F7A-84ACF853E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91" y="1889293"/>
            <a:ext cx="1928485" cy="22341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86E1206-C415-2949-8BFE-E7DE87713D79}"/>
              </a:ext>
            </a:extLst>
          </p:cNvPr>
          <p:cNvSpPr txBox="1"/>
          <p:nvPr/>
        </p:nvSpPr>
        <p:spPr>
          <a:xfrm>
            <a:off x="426176" y="4786140"/>
            <a:ext cx="5369960" cy="458652"/>
          </a:xfrm>
          <a:prstGeom prst="rect">
            <a:avLst/>
          </a:prstGeom>
          <a:noFill/>
        </p:spPr>
        <p:txBody>
          <a:bodyPr wrap="square">
            <a:spAutoFit/>
          </a:bodyPr>
          <a:lstStyle/>
          <a:p>
            <a:pPr eaLnBrk="1" hangingPunct="1">
              <a:lnSpc>
                <a:spcPct val="150000"/>
              </a:lnSpc>
              <a:spcBef>
                <a:spcPct val="0"/>
              </a:spcBef>
              <a:buFontTx/>
              <a:buNone/>
            </a:pPr>
            <a:r>
              <a:rPr lang="zh-TW" altLang="en-US" sz="1800" dirty="0"/>
              <a:t>要產生電磁波，就要製造變化的電場或磁場。</a:t>
            </a:r>
            <a:endParaRPr lang="en-US" altLang="zh-TW" sz="1800" dirty="0"/>
          </a:p>
        </p:txBody>
      </p:sp>
      <p:sp>
        <p:nvSpPr>
          <p:cNvPr id="16" name="TextBox 15">
            <a:extLst>
              <a:ext uri="{FF2B5EF4-FFF2-40B4-BE49-F238E27FC236}">
                <a16:creationId xmlns:a16="http://schemas.microsoft.com/office/drawing/2014/main" id="{50970132-2DF9-C049-9CE0-2A49C28F2A73}"/>
              </a:ext>
            </a:extLst>
          </p:cNvPr>
          <p:cNvSpPr txBox="1"/>
          <p:nvPr/>
        </p:nvSpPr>
        <p:spPr>
          <a:xfrm>
            <a:off x="446733" y="5215039"/>
            <a:ext cx="5369960" cy="458652"/>
          </a:xfrm>
          <a:prstGeom prst="rect">
            <a:avLst/>
          </a:prstGeom>
          <a:noFill/>
        </p:spPr>
        <p:txBody>
          <a:bodyPr wrap="square">
            <a:spAutoFit/>
          </a:bodyPr>
          <a:lstStyle/>
          <a:p>
            <a:pPr eaLnBrk="1" hangingPunct="1">
              <a:lnSpc>
                <a:spcPct val="150000"/>
              </a:lnSpc>
              <a:spcBef>
                <a:spcPct val="0"/>
              </a:spcBef>
              <a:buFontTx/>
              <a:buNone/>
            </a:pPr>
            <a:r>
              <a:rPr lang="zh-TW" altLang="en-US" sz="1800" dirty="0"/>
              <a:t>最簡單的方法就是製造變化的電流。</a:t>
            </a:r>
            <a:r>
              <a:rPr lang="en-US" altLang="zh-TW" sz="1800" dirty="0">
                <a:latin typeface="+mj-lt"/>
              </a:rPr>
              <a:t>LC</a:t>
            </a:r>
            <a:r>
              <a:rPr lang="zh-TW" altLang="en-US" sz="1800" dirty="0"/>
              <a:t>電路。</a:t>
            </a:r>
            <a:endParaRPr lang="en-US" altLang="zh-TW" sz="1800" dirty="0"/>
          </a:p>
        </p:txBody>
      </p:sp>
    </p:spTree>
    <p:extLst>
      <p:ext uri="{BB962C8B-B14F-4D97-AF65-F5344CB8AC3E}">
        <p14:creationId xmlns:p14="http://schemas.microsoft.com/office/powerpoint/2010/main" val="767037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3412"/>
          <p:cNvPicPr>
            <a:picLocks noChangeAspect="1" noChangeArrowheads="1"/>
          </p:cNvPicPr>
          <p:nvPr/>
        </p:nvPicPr>
        <p:blipFill>
          <a:blip r:embed="rId2">
            <a:extLst>
              <a:ext uri="{28A0092B-C50C-407E-A947-70E740481C1C}">
                <a14:useLocalDpi xmlns:a14="http://schemas.microsoft.com/office/drawing/2010/main" val="0"/>
              </a:ext>
            </a:extLst>
          </a:blip>
          <a:srcRect b="3036"/>
          <a:stretch>
            <a:fillRect/>
          </a:stretch>
        </p:blipFill>
        <p:spPr bwMode="auto">
          <a:xfrm>
            <a:off x="4076945" y="368659"/>
            <a:ext cx="3915435" cy="443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5"/>
          <p:cNvSpPr txBox="1">
            <a:spLocks noChangeArrowheads="1"/>
          </p:cNvSpPr>
          <p:nvPr/>
        </p:nvSpPr>
        <p:spPr bwMode="auto">
          <a:xfrm>
            <a:off x="384969" y="2772655"/>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電磁波以頻率或波長為特徵</a:t>
            </a:r>
          </a:p>
        </p:txBody>
      </p:sp>
      <p:sp>
        <p:nvSpPr>
          <p:cNvPr id="78853" name="Text Box 5"/>
          <p:cNvSpPr txBox="1">
            <a:spLocks noChangeArrowheads="1"/>
          </p:cNvSpPr>
          <p:nvPr/>
        </p:nvSpPr>
        <p:spPr bwMode="auto">
          <a:xfrm>
            <a:off x="384969" y="3834045"/>
            <a:ext cx="308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天</a:t>
            </a:r>
            <a:r>
              <a:rPr lang="zh-TW" altLang="en-US" sz="1800" dirty="0"/>
              <a:t>線的大小大致與波長相當。</a:t>
            </a:r>
          </a:p>
        </p:txBody>
      </p:sp>
      <p:pic>
        <p:nvPicPr>
          <p:cNvPr id="6" name="Picture 1" descr="30_39_Figure.jpg"/>
          <p:cNvPicPr>
            <a:picLocks noChangeAspect="1"/>
          </p:cNvPicPr>
          <p:nvPr/>
        </p:nvPicPr>
        <p:blipFill rotWithShape="1">
          <a:blip r:embed="rId3">
            <a:extLst>
              <a:ext uri="{28A0092B-C50C-407E-A947-70E740481C1C}">
                <a14:useLocalDpi xmlns:a14="http://schemas.microsoft.com/office/drawing/2010/main" val="0"/>
              </a:ext>
            </a:extLst>
          </a:blip>
          <a:srcRect b="9704"/>
          <a:stretch/>
        </p:blipFill>
        <p:spPr>
          <a:xfrm>
            <a:off x="231394" y="4914165"/>
            <a:ext cx="8601456" cy="1673352"/>
          </a:xfrm>
          <a:prstGeom prst="rect">
            <a:avLst/>
          </a:prstGeom>
        </p:spPr>
      </p:pic>
      <mc:AlternateContent xmlns:mc="http://schemas.openxmlformats.org/markup-compatibility/2006" xmlns:a14="http://schemas.microsoft.com/office/drawing/2010/main">
        <mc:Choice Requires="a14">
          <p:sp>
            <p:nvSpPr>
              <p:cNvPr id="2" name="文字方塊 1"/>
              <p:cNvSpPr txBox="1"/>
              <p:nvPr/>
            </p:nvSpPr>
            <p:spPr>
              <a:xfrm>
                <a:off x="417300" y="3203975"/>
                <a:ext cx="9104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i="1" smtClean="0">
                          <a:latin typeface="Cambria Math"/>
                        </a:rPr>
                        <m:t>𝜆</m:t>
                      </m:r>
                      <m:r>
                        <a:rPr lang="en-US" altLang="zh-TW" sz="1800" b="0" i="1" smtClean="0">
                          <a:latin typeface="Cambria Math"/>
                        </a:rPr>
                        <m:t>𝑓</m:t>
                      </m:r>
                      <m:r>
                        <a:rPr lang="en-US" altLang="zh-TW" sz="1800" b="0" i="1" smtClean="0">
                          <a:latin typeface="Cambria Math"/>
                        </a:rPr>
                        <m:t>=</m:t>
                      </m:r>
                      <m:r>
                        <a:rPr lang="en-US" altLang="zh-TW" sz="1800" b="0" i="1" smtClean="0">
                          <a:latin typeface="Cambria Math"/>
                        </a:rPr>
                        <m:t>𝑐</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417300" y="3203975"/>
                <a:ext cx="910442" cy="369332"/>
              </a:xfrm>
              <a:prstGeom prst="rect">
                <a:avLst/>
              </a:prstGeom>
              <a:blipFill rotWithShape="1">
                <a:blip r:embed="rId4"/>
                <a:stretch>
                  <a:fillRect b="-15000"/>
                </a:stretch>
              </a:blipFill>
            </p:spPr>
            <p:txBody>
              <a:bodyPr/>
              <a:lstStyle/>
              <a:p>
                <a:r>
                  <a:rPr lang="zh-TW" altLang="en-US">
                    <a:noFill/>
                  </a:rPr>
                  <a:t> </a:t>
                </a:r>
              </a:p>
            </p:txBody>
          </p:sp>
        </mc:Fallback>
      </mc:AlternateContent>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24ABECA2-635D-D448-A90C-0FA41D205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629" y="617813"/>
            <a:ext cx="2780388" cy="5589240"/>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What is an Antenna Coupler? (with pictures)">
            <a:extLst>
              <a:ext uri="{FF2B5EF4-FFF2-40B4-BE49-F238E27FC236}">
                <a16:creationId xmlns:a16="http://schemas.microsoft.com/office/drawing/2014/main" id="{3CFC835F-BAFF-BE4D-9B4B-BBB19B71D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023" y="3429000"/>
            <a:ext cx="1749493" cy="2760340"/>
          </a:xfrm>
          <a:prstGeom prst="rect">
            <a:avLst/>
          </a:prstGeom>
          <a:noFill/>
          <a:extLst>
            <a:ext uri="{909E8E84-426E-40DD-AFC4-6F175D3DCCD1}">
              <a14:hiddenFill xmlns:a14="http://schemas.microsoft.com/office/drawing/2010/main">
                <a:solidFill>
                  <a:srgbClr val="FFFFFF"/>
                </a:solidFill>
              </a14:hiddenFill>
            </a:ext>
          </a:extLst>
        </p:spPr>
      </p:pic>
      <p:pic>
        <p:nvPicPr>
          <p:cNvPr id="72710" name="Picture 6" descr="Antenna (radio) - Wikipedia">
            <a:extLst>
              <a:ext uri="{FF2B5EF4-FFF2-40B4-BE49-F238E27FC236}">
                <a16:creationId xmlns:a16="http://schemas.microsoft.com/office/drawing/2014/main" id="{8B5F8E70-A43E-1C4B-B817-86D4D50BB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83" y="1536204"/>
            <a:ext cx="3423071" cy="4653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2CCEE9-54D4-604A-BF77-BB651E474B9F}"/>
              </a:ext>
            </a:extLst>
          </p:cNvPr>
          <p:cNvSpPr txBox="1"/>
          <p:nvPr/>
        </p:nvSpPr>
        <p:spPr>
          <a:xfrm>
            <a:off x="4045694" y="363973"/>
            <a:ext cx="1800200" cy="369332"/>
          </a:xfrm>
          <a:prstGeom prst="rect">
            <a:avLst/>
          </a:prstGeom>
          <a:noFill/>
        </p:spPr>
        <p:txBody>
          <a:bodyPr wrap="square" rtlCol="0">
            <a:spAutoFit/>
          </a:bodyPr>
          <a:lstStyle/>
          <a:p>
            <a:r>
              <a:rPr lang="en-GB" dirty="0" err="1"/>
              <a:t>天線</a:t>
            </a:r>
            <a:endParaRPr lang="en-TW" dirty="0"/>
          </a:p>
        </p:txBody>
      </p:sp>
      <p:pic>
        <p:nvPicPr>
          <p:cNvPr id="72712" name="Picture 8">
            <a:extLst>
              <a:ext uri="{FF2B5EF4-FFF2-40B4-BE49-F238E27FC236}">
                <a16:creationId xmlns:a16="http://schemas.microsoft.com/office/drawing/2014/main" id="{B998ADC7-2341-4A42-A1AE-32AB34A97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8551" y="950563"/>
            <a:ext cx="1729580" cy="234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9552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Picture 6" descr="3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463" y="1412875"/>
            <a:ext cx="341153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7" descr="heat4"/>
          <p:cNvPicPr>
            <a:picLocks noChangeAspect="1" noChangeArrowheads="1"/>
          </p:cNvPicPr>
          <p:nvPr/>
        </p:nvPicPr>
        <p:blipFill>
          <a:blip r:embed="rId3">
            <a:extLst>
              <a:ext uri="{28A0092B-C50C-407E-A947-70E740481C1C}">
                <a14:useLocalDpi xmlns:a14="http://schemas.microsoft.com/office/drawing/2010/main" val="0"/>
              </a:ext>
            </a:extLst>
          </a:blip>
          <a:srcRect l="5899" t="8746" r="11766" b="10220"/>
          <a:stretch>
            <a:fillRect/>
          </a:stretch>
        </p:blipFill>
        <p:spPr bwMode="auto">
          <a:xfrm>
            <a:off x="179388" y="1700213"/>
            <a:ext cx="5400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8" descr="EMwave4"/>
          <p:cNvPicPr>
            <a:picLocks noChangeAspect="1" noChangeArrowheads="1"/>
          </p:cNvPicPr>
          <p:nvPr/>
        </p:nvPicPr>
        <p:blipFill>
          <a:blip r:embed="rId4">
            <a:extLst>
              <a:ext uri="{28A0092B-C50C-407E-A947-70E740481C1C}">
                <a14:useLocalDpi xmlns:a14="http://schemas.microsoft.com/office/drawing/2010/main" val="0"/>
              </a:ext>
            </a:extLst>
          </a:blip>
          <a:srcRect l="1543" t="13408" r="8231" b="6203"/>
          <a:stretch>
            <a:fillRect/>
          </a:stretch>
        </p:blipFill>
        <p:spPr bwMode="auto">
          <a:xfrm>
            <a:off x="1116013" y="3357563"/>
            <a:ext cx="41767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9"/>
          <p:cNvSpPr txBox="1">
            <a:spLocks noChangeArrowheads="1"/>
          </p:cNvSpPr>
          <p:nvPr/>
        </p:nvSpPr>
        <p:spPr bwMode="auto">
          <a:xfrm>
            <a:off x="1906587" y="476250"/>
            <a:ext cx="187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紅外線 </a:t>
            </a:r>
            <a:r>
              <a:rPr lang="en-US" altLang="zh-TW" sz="1800" dirty="0"/>
              <a:t>Infrared</a:t>
            </a:r>
            <a:endParaRPr lang="zh-TW" altLang="en-US" sz="1800" dirty="0"/>
          </a:p>
        </p:txBody>
      </p:sp>
      <p:sp>
        <p:nvSpPr>
          <p:cNvPr id="83974" name="Text Box 10"/>
          <p:cNvSpPr txBox="1">
            <a:spLocks noChangeArrowheads="1"/>
          </p:cNvSpPr>
          <p:nvPr/>
        </p:nvSpPr>
        <p:spPr bwMode="auto">
          <a:xfrm>
            <a:off x="1872456" y="953725"/>
            <a:ext cx="266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熱擾動的典型輻射</a:t>
            </a:r>
          </a:p>
        </p:txBody>
      </p:sp>
      <p:sp>
        <p:nvSpPr>
          <p:cNvPr id="83975" name="Text Box 11"/>
          <p:cNvSpPr txBox="1">
            <a:spLocks noChangeArrowheads="1"/>
          </p:cNvSpPr>
          <p:nvPr/>
        </p:nvSpPr>
        <p:spPr bwMode="auto">
          <a:xfrm>
            <a:off x="1692275" y="5734050"/>
            <a:ext cx="4175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太陽的輻射能量的最大部分</a:t>
            </a:r>
          </a:p>
        </p:txBody>
      </p:sp>
      <p:sp>
        <p:nvSpPr>
          <p:cNvPr id="83976" name="Line 12"/>
          <p:cNvSpPr>
            <a:spLocks noChangeShapeType="1"/>
          </p:cNvSpPr>
          <p:nvPr/>
        </p:nvSpPr>
        <p:spPr bwMode="auto">
          <a:xfrm flipH="1">
            <a:off x="7092950" y="2205038"/>
            <a:ext cx="1008063" cy="11525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1259632" y="1413207"/>
            <a:ext cx="71292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t> </a:t>
            </a:r>
            <a:r>
              <a:rPr lang="zh-TW" altLang="en-US" sz="1800" dirty="0"/>
              <a:t>經過測量，</a:t>
            </a:r>
            <a:r>
              <a:rPr lang="zh-TW" altLang="en-US" sz="1800" dirty="0">
                <a:solidFill>
                  <a:srgbClr val="FF0000"/>
                </a:solidFill>
              </a:rPr>
              <a:t>黑體輻射總功率，與黑體的面積及溫度的四次方成正比：</a:t>
            </a:r>
          </a:p>
        </p:txBody>
      </p:sp>
      <p:sp>
        <p:nvSpPr>
          <p:cNvPr id="6149" name="Text Box 12"/>
          <p:cNvSpPr txBox="1">
            <a:spLocks noChangeArrowheads="1"/>
          </p:cNvSpPr>
          <p:nvPr/>
        </p:nvSpPr>
        <p:spPr bwMode="auto">
          <a:xfrm>
            <a:off x="4278777" y="3278371"/>
            <a:ext cx="35290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latin typeface="Times New Roman" pitchFamily="18" charset="0"/>
                <a:cs typeface="Times New Roman" pitchFamily="18" charset="0"/>
              </a:rPr>
              <a:t>Stefan-Boltzmann Constant</a:t>
            </a:r>
          </a:p>
        </p:txBody>
      </p:sp>
      <p:pic>
        <p:nvPicPr>
          <p:cNvPr id="6151" name="Picture 14" descr="http://image.absoluteastronomy.com/images/encyclopediaimages/p/pa/pahoehoe_to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4076700"/>
            <a:ext cx="28575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descr="40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4076700"/>
            <a:ext cx="2262188"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6" descr="http://t2.gstatic.com/images?q=tbn:ANd9GcT6CWMQT7u-cX61oSIbeczGLNdy97xl1L5Krl7ugYod_58iX-qZRunNlgi8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40767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331640" y="1844824"/>
            <a:ext cx="4357216" cy="369332"/>
          </a:xfrm>
          <a:prstGeom prst="rect">
            <a:avLst/>
          </a:prstGeom>
          <a:noFill/>
        </p:spPr>
        <p:txBody>
          <a:bodyPr wrap="square" rtlCol="0">
            <a:spAutoFit/>
          </a:bodyPr>
          <a:lstStyle/>
          <a:p>
            <a:r>
              <a:rPr lang="zh-TW" altLang="en-US" dirty="0"/>
              <a:t>而與所有其他黑體性質都無關。</a:t>
            </a:r>
          </a:p>
        </p:txBody>
      </p:sp>
      <p:sp>
        <p:nvSpPr>
          <p:cNvPr id="11" name="矩形 10"/>
          <p:cNvSpPr>
            <a:spLocks noChangeArrowheads="1"/>
          </p:cNvSpPr>
          <p:nvPr/>
        </p:nvSpPr>
        <p:spPr bwMode="auto">
          <a:xfrm>
            <a:off x="1332707" y="566955"/>
            <a:ext cx="6530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所以所有黑體不論性質，同一溫度時發出的熱輻射都一樣！</a:t>
            </a:r>
          </a:p>
        </p:txBody>
      </p:sp>
      <mc:AlternateContent xmlns:mc="http://schemas.openxmlformats.org/markup-compatibility/2006" xmlns:a14="http://schemas.microsoft.com/office/drawing/2010/main">
        <mc:Choice Requires="a14">
          <p:sp>
            <p:nvSpPr>
              <p:cNvPr id="12" name="文字方塊 11"/>
              <p:cNvSpPr txBox="1"/>
              <p:nvPr/>
            </p:nvSpPr>
            <p:spPr>
              <a:xfrm>
                <a:off x="1403648" y="2348880"/>
                <a:ext cx="1775037" cy="6127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𝑄</m:t>
                          </m:r>
                        </m:num>
                        <m:den>
                          <m:r>
                            <a:rPr lang="en-US" altLang="zh-TW" b="0" i="1" smtClean="0">
                              <a:latin typeface="Cambria Math"/>
                              <a:ea typeface="Cambria Math"/>
                            </a:rPr>
                            <m:t>∆</m:t>
                          </m:r>
                          <m:r>
                            <a:rPr lang="en-US" altLang="zh-TW" b="0" i="1" smtClean="0">
                              <a:latin typeface="Cambria Math"/>
                              <a:ea typeface="Cambria Math"/>
                            </a:rPr>
                            <m:t>𝑡</m:t>
                          </m:r>
                        </m:den>
                      </m:f>
                      <m:r>
                        <a:rPr lang="en-US" altLang="zh-TW" b="0" i="1" smtClean="0">
                          <a:latin typeface="Cambria Math"/>
                        </a:rPr>
                        <m:t>=</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1403648" y="2348880"/>
                <a:ext cx="1775037" cy="612732"/>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1">
                <a:extLst>
                  <a:ext uri="{FF2B5EF4-FFF2-40B4-BE49-F238E27FC236}">
                    <a16:creationId xmlns:a16="http://schemas.microsoft.com/office/drawing/2014/main" id="{FB1D71D1-374D-F243-9A5D-E5BBBA9DE85F}"/>
                  </a:ext>
                </a:extLst>
              </p:cNvPr>
              <p:cNvSpPr txBox="1"/>
              <p:nvPr/>
            </p:nvSpPr>
            <p:spPr>
              <a:xfrm>
                <a:off x="1403648" y="3253655"/>
                <a:ext cx="2676374"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b="0" i="1" smtClean="0">
                          <a:latin typeface="Cambria Math"/>
                        </a:rPr>
                        <m:t>𝜎</m:t>
                      </m:r>
                      <m:r>
                        <a:rPr lang="en-US" altLang="zh-TW" b="0" i="1" smtClean="0">
                          <a:latin typeface="Cambria Math" panose="02040503050406030204" pitchFamily="18" charset="0"/>
                        </a:rPr>
                        <m:t>=5.67</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−8</m:t>
                          </m:r>
                        </m:sup>
                      </m:sSup>
                      <m:r>
                        <m:rPr>
                          <m:nor/>
                        </m:rPr>
                        <a:rPr lang="en-US" altLang="zh-TW" b="0" i="0" smtClean="0">
                          <a:latin typeface="Cambria Math" panose="02040503050406030204" pitchFamily="18" charset="0"/>
                          <a:ea typeface="Cambria Math" panose="02040503050406030204" pitchFamily="18" charset="0"/>
                        </a:rPr>
                        <m:t>W</m:t>
                      </m:r>
                      <m:r>
                        <m:rPr>
                          <m:nor/>
                        </m:rPr>
                        <a:rPr lang="en-US" altLang="zh-TW" b="0" i="0"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m:rPr>
                              <m:nor/>
                            </m:rPr>
                            <a:rPr lang="en-US" altLang="zh-TW" b="0" i="0" smtClean="0">
                              <a:latin typeface="Cambria Math" panose="02040503050406030204" pitchFamily="18" charset="0"/>
                              <a:ea typeface="Cambria Math" panose="02040503050406030204" pitchFamily="18" charset="0"/>
                            </a:rPr>
                            <m:t>m</m:t>
                          </m:r>
                        </m:e>
                        <m:sup>
                          <m:r>
                            <a:rPr lang="en-US" altLang="zh-TW" b="0" i="1" smtClean="0">
                              <a:latin typeface="Cambria Math" panose="02040503050406030204" pitchFamily="18" charset="0"/>
                              <a:ea typeface="Cambria Math" panose="02040503050406030204" pitchFamily="18" charset="0"/>
                            </a:rPr>
                            <m:t>2</m:t>
                          </m:r>
                        </m:sup>
                      </m:sSup>
                      <m:sSup>
                        <m:sSupPr>
                          <m:ctrlPr>
                            <a:rPr lang="en-US" altLang="zh-TW" b="0" i="1" smtClean="0">
                              <a:latin typeface="Cambria Math" panose="02040503050406030204" pitchFamily="18" charset="0"/>
                            </a:rPr>
                          </m:ctrlPr>
                        </m:sSupPr>
                        <m:e>
                          <m:r>
                            <m:rPr>
                              <m:nor/>
                            </m:rPr>
                            <a:rPr lang="en-US" altLang="zh-TW" b="0" i="0" smtClean="0">
                              <a:latin typeface="Cambria Math" panose="02040503050406030204" pitchFamily="18" charset="0"/>
                            </a:rPr>
                            <m:t>K</m:t>
                          </m:r>
                        </m:e>
                        <m:sup>
                          <m:r>
                            <a:rPr lang="en-US" altLang="zh-TW" b="0" i="1" smtClean="0">
                              <a:latin typeface="Cambria Math"/>
                            </a:rPr>
                            <m:t>4</m:t>
                          </m:r>
                        </m:sup>
                      </m:sSup>
                    </m:oMath>
                  </m:oMathPara>
                </a14:m>
                <a:endParaRPr lang="zh-TW" altLang="en-US" i="1" dirty="0"/>
              </a:p>
            </p:txBody>
          </p:sp>
        </mc:Choice>
        <mc:Fallback xmlns="">
          <p:sp>
            <p:nvSpPr>
              <p:cNvPr id="13" name="文字方塊 11">
                <a:extLst>
                  <a:ext uri="{FF2B5EF4-FFF2-40B4-BE49-F238E27FC236}">
                    <a16:creationId xmlns:a16="http://schemas.microsoft.com/office/drawing/2014/main" id="{FB1D71D1-374D-F243-9A5D-E5BBBA9DE85F}"/>
                  </a:ext>
                </a:extLst>
              </p:cNvPr>
              <p:cNvSpPr txBox="1">
                <a:spLocks noRot="1" noChangeAspect="1" noMove="1" noResize="1" noEditPoints="1" noAdjustHandles="1" noChangeArrowheads="1" noChangeShapeType="1" noTextEdit="1"/>
              </p:cNvSpPr>
              <p:nvPr/>
            </p:nvSpPr>
            <p:spPr>
              <a:xfrm>
                <a:off x="1403648" y="3253655"/>
                <a:ext cx="2676374" cy="369332"/>
              </a:xfrm>
              <a:prstGeom prst="rect">
                <a:avLst/>
              </a:prstGeom>
              <a:blipFill>
                <a:blip r:embed="rId9"/>
                <a:stretch>
                  <a:fillRect b="-1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矩形 10">
                <a:extLst>
                  <a:ext uri="{FF2B5EF4-FFF2-40B4-BE49-F238E27FC236}">
                    <a16:creationId xmlns:a16="http://schemas.microsoft.com/office/drawing/2014/main" id="{9CECCFFF-E0CE-5043-8D10-B69D0CC5C934}"/>
                  </a:ext>
                </a:extLst>
              </p:cNvPr>
              <p:cNvSpPr>
                <a:spLocks noChangeArrowheads="1"/>
              </p:cNvSpPr>
              <p:nvPr/>
            </p:nvSpPr>
            <p:spPr bwMode="auto">
              <a:xfrm>
                <a:off x="1331640" y="990081"/>
                <a:ext cx="763284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我們就可以用黑體的溫度</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來稱呼它的熱輻射，稱為溫度為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的黑體輻射！</a:t>
                </a:r>
              </a:p>
            </p:txBody>
          </p:sp>
        </mc:Choice>
        <mc:Fallback xmlns="">
          <p:sp>
            <p:nvSpPr>
              <p:cNvPr id="14" name="矩形 10">
                <a:extLst>
                  <a:ext uri="{FF2B5EF4-FFF2-40B4-BE49-F238E27FC236}">
                    <a16:creationId xmlns:a16="http://schemas.microsoft.com/office/drawing/2014/main" id="{9CECCFFF-E0CE-5043-8D10-B69D0CC5C934}"/>
                  </a:ext>
                </a:extLst>
              </p:cNvPr>
              <p:cNvSpPr>
                <a:spLocks noRot="1" noChangeAspect="1" noMove="1" noResize="1" noEditPoints="1" noAdjustHandles="1" noChangeArrowheads="1" noChangeShapeType="1" noTextEdit="1"/>
              </p:cNvSpPr>
              <p:nvPr/>
            </p:nvSpPr>
            <p:spPr bwMode="auto">
              <a:xfrm>
                <a:off x="1331640" y="990081"/>
                <a:ext cx="7632848" cy="369332"/>
              </a:xfrm>
              <a:prstGeom prst="rect">
                <a:avLst/>
              </a:prstGeom>
              <a:blipFill>
                <a:blip r:embed="rId10"/>
                <a:stretch>
                  <a:fillRect l="-663"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19AC7F-EE0D-A4F2-95B0-E7BE204170CE}"/>
                  </a:ext>
                </a:extLst>
              </p:cNvPr>
              <p:cNvSpPr txBox="1"/>
              <p:nvPr/>
            </p:nvSpPr>
            <p:spPr>
              <a:xfrm>
                <a:off x="3980687" y="2505442"/>
                <a:ext cx="1664965" cy="34131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黑</m:t>
                          </m:r>
                        </m:sub>
                      </m:sSub>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3" name="TextBox 2">
                <a:extLst>
                  <a:ext uri="{FF2B5EF4-FFF2-40B4-BE49-F238E27FC236}">
                    <a16:creationId xmlns:a16="http://schemas.microsoft.com/office/drawing/2014/main" id="{5719AC7F-EE0D-A4F2-95B0-E7BE204170CE}"/>
                  </a:ext>
                </a:extLst>
              </p:cNvPr>
              <p:cNvSpPr txBox="1">
                <a:spLocks noRot="1" noChangeAspect="1" noMove="1" noResize="1" noEditPoints="1" noAdjustHandles="1" noChangeArrowheads="1" noChangeShapeType="1" noTextEdit="1"/>
              </p:cNvSpPr>
              <p:nvPr/>
            </p:nvSpPr>
            <p:spPr>
              <a:xfrm>
                <a:off x="3980687" y="2505442"/>
                <a:ext cx="1664965" cy="341312"/>
              </a:xfrm>
              <a:prstGeom prst="rect">
                <a:avLst/>
              </a:prstGeom>
              <a:blipFill>
                <a:blip r:embed="rId11"/>
                <a:stretch>
                  <a:fillRect b="-28571"/>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Text Box 4"/>
          <p:cNvSpPr txBox="1">
            <a:spLocks noChangeArrowheads="1"/>
          </p:cNvSpPr>
          <p:nvPr/>
        </p:nvSpPr>
        <p:spPr bwMode="auto">
          <a:xfrm>
            <a:off x="1101565" y="233645"/>
            <a:ext cx="2232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可見光與紫外線</a:t>
            </a:r>
          </a:p>
        </p:txBody>
      </p:sp>
      <p:pic>
        <p:nvPicPr>
          <p:cNvPr id="86019" name="Picture 5" descr="3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090" y="1071504"/>
            <a:ext cx="3285365" cy="38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6" descr="F39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292" y="1088740"/>
            <a:ext cx="3033855" cy="38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7" descr="f40_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292" y="5013325"/>
            <a:ext cx="381635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文字方塊 5"/>
          <p:cNvSpPr txBox="1">
            <a:spLocks noChangeArrowheads="1"/>
          </p:cNvSpPr>
          <p:nvPr/>
        </p:nvSpPr>
        <p:spPr bwMode="auto">
          <a:xfrm>
            <a:off x="1116013" y="603533"/>
            <a:ext cx="6876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波長極小，只能以原子機制產生，出現於原子光譜中。</a:t>
            </a:r>
            <a:endParaRPr lang="en-US" altLang="zh-TW" sz="1800" dirty="0"/>
          </a:p>
        </p:txBody>
      </p:sp>
      <p:pic>
        <p:nvPicPr>
          <p:cNvPr id="7" name="Picture 2" descr="http://static.bowenwang.com.cn/gif/quark-1.gif"/>
          <p:cNvPicPr>
            <a:picLocks noChangeAspect="1" noChangeArrowheads="1"/>
          </p:cNvPicPr>
          <p:nvPr/>
        </p:nvPicPr>
        <p:blipFill rotWithShape="1">
          <a:blip r:embed="rId5">
            <a:extLst>
              <a:ext uri="{28A0092B-C50C-407E-A947-70E740481C1C}">
                <a14:useLocalDpi xmlns:a14="http://schemas.microsoft.com/office/drawing/2010/main" val="0"/>
              </a:ext>
            </a:extLst>
          </a:blip>
          <a:srcRect r="27459" b="50000"/>
          <a:stretch/>
        </p:blipFill>
        <p:spPr bwMode="auto">
          <a:xfrm>
            <a:off x="5363582" y="4911820"/>
            <a:ext cx="2628798" cy="174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4205"/>
          <p:cNvPicPr>
            <a:picLocks noChangeAspect="1" noChangeArrowheads="1"/>
          </p:cNvPicPr>
          <p:nvPr/>
        </p:nvPicPr>
        <p:blipFill>
          <a:blip r:embed="rId6" cstate="print">
            <a:extLst>
              <a:ext uri="{28A0092B-C50C-407E-A947-70E740481C1C}">
                <a14:useLocalDpi xmlns:a14="http://schemas.microsoft.com/office/drawing/2010/main" val="0"/>
              </a:ext>
            </a:extLst>
          </a:blip>
          <a:srcRect l="67226" t="18445" b="21188"/>
          <a:stretch>
            <a:fillRect/>
          </a:stretch>
        </p:blipFill>
        <p:spPr bwMode="auto">
          <a:xfrm>
            <a:off x="4035656" y="2798930"/>
            <a:ext cx="1346434"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6" descr="sea wa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073" y="2828146"/>
            <a:ext cx="2775616" cy="208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8" descr="http://www.ezwebrus.com/wallpapers/beach_sea/sea_w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075337"/>
            <a:ext cx="3824016" cy="286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10" descr="http://www.hdwallpapers.in/download/small_sea_wave_hdtv_1080p-1920x1080.jpg"/>
          <p:cNvPicPr>
            <a:picLocks noChangeAspect="1" noChangeArrowheads="1"/>
          </p:cNvPicPr>
          <p:nvPr/>
        </p:nvPicPr>
        <p:blipFill rotWithShape="1">
          <a:blip r:embed="rId4">
            <a:extLst>
              <a:ext uri="{28A0092B-C50C-407E-A947-70E740481C1C}">
                <a14:useLocalDpi xmlns:a14="http://schemas.microsoft.com/office/drawing/2010/main" val="0"/>
              </a:ext>
            </a:extLst>
          </a:blip>
          <a:srcRect l="10149"/>
          <a:stretch/>
        </p:blipFill>
        <p:spPr bwMode="auto">
          <a:xfrm>
            <a:off x="867582" y="965404"/>
            <a:ext cx="2736106" cy="17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文字方塊 7"/>
          <p:cNvSpPr txBox="1">
            <a:spLocks noChangeArrowheads="1"/>
          </p:cNvSpPr>
          <p:nvPr/>
        </p:nvSpPr>
        <p:spPr bwMode="auto">
          <a:xfrm>
            <a:off x="867582" y="4977083"/>
            <a:ext cx="3527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波浪的能量由振幅決定</a:t>
            </a:r>
          </a:p>
        </p:txBody>
      </p:sp>
      <p:sp>
        <p:nvSpPr>
          <p:cNvPr id="111622" name="文字方塊 8"/>
          <p:cNvSpPr txBox="1">
            <a:spLocks noChangeArrowheads="1"/>
          </p:cNvSpPr>
          <p:nvPr/>
        </p:nvSpPr>
        <p:spPr bwMode="auto">
          <a:xfrm>
            <a:off x="867582" y="5452223"/>
            <a:ext cx="4752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連續地調整振幅，即可連續地調整能量</a:t>
            </a:r>
          </a:p>
        </p:txBody>
      </p:sp>
      <p:sp>
        <p:nvSpPr>
          <p:cNvPr id="111623" name="文字方塊 9"/>
          <p:cNvSpPr txBox="1">
            <a:spLocks noChangeArrowheads="1"/>
          </p:cNvSpPr>
          <p:nvPr/>
        </p:nvSpPr>
        <p:spPr bwMode="auto">
          <a:xfrm>
            <a:off x="867582" y="5957048"/>
            <a:ext cx="3240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電磁波應該也是如此。</a:t>
            </a:r>
          </a:p>
        </p:txBody>
      </p:sp>
      <p:pic>
        <p:nvPicPr>
          <p:cNvPr id="2" name="Graphic 1" descr="Cat with solid fill">
            <a:extLst>
              <a:ext uri="{FF2B5EF4-FFF2-40B4-BE49-F238E27FC236}">
                <a16:creationId xmlns:a16="http://schemas.microsoft.com/office/drawing/2014/main" id="{27F0E152-7B01-07EC-CA67-2D95D4018B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2279904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2375298" y="424681"/>
            <a:ext cx="6120680" cy="532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2817789" y="3537769"/>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2970189" y="391876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橢圓 3"/>
          <p:cNvSpPr/>
          <p:nvPr/>
        </p:nvSpPr>
        <p:spPr>
          <a:xfrm>
            <a:off x="3274989" y="391876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2808264" y="279958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2960664" y="31805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3265464" y="31805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3113064" y="30281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34940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p:cNvSpPr/>
          <p:nvPr/>
        </p:nvSpPr>
        <p:spPr>
          <a:xfrm>
            <a:off x="2808264" y="2007419"/>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29606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p:cNvSpPr/>
          <p:nvPr/>
        </p:nvSpPr>
        <p:spPr>
          <a:xfrm>
            <a:off x="32654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p:cNvSpPr/>
          <p:nvPr/>
        </p:nvSpPr>
        <p:spPr>
          <a:xfrm>
            <a:off x="3113064" y="22360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p:cNvSpPr/>
          <p:nvPr/>
        </p:nvSpPr>
        <p:spPr>
          <a:xfrm>
            <a:off x="2808264" y="42468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2808264" y="8056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34940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2960664" y="6532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3265464" y="6532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3341664" y="8056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3113064" y="8056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p:cNvSpPr/>
          <p:nvPr/>
        </p:nvSpPr>
        <p:spPr>
          <a:xfrm>
            <a:off x="3341664" y="5008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3494064" y="6532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p:cNvSpPr/>
          <p:nvPr/>
        </p:nvSpPr>
        <p:spPr>
          <a:xfrm>
            <a:off x="3036864" y="5008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2" name="文字方塊 35"/>
          <p:cNvSpPr txBox="1">
            <a:spLocks noChangeArrowheads="1"/>
          </p:cNvSpPr>
          <p:nvPr/>
        </p:nvSpPr>
        <p:spPr bwMode="auto">
          <a:xfrm rot="16200000">
            <a:off x="2809058" y="1503387"/>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a:latin typeface="Times New Roman" pitchFamily="18" charset="0"/>
                <a:cs typeface="Times New Roman" pitchFamily="18" charset="0"/>
              </a:rPr>
              <a:t>…….</a:t>
            </a:r>
            <a:endParaRPr lang="zh-TW" altLang="en-US" sz="1800">
              <a:latin typeface="Times New Roman" pitchFamily="18" charset="0"/>
              <a:cs typeface="Times New Roman" pitchFamily="18" charset="0"/>
            </a:endParaRPr>
          </a:p>
        </p:txBody>
      </p:sp>
      <p:pic>
        <p:nvPicPr>
          <p:cNvPr id="104473"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51" y="640581"/>
            <a:ext cx="43878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2808264" y="424103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p:cNvSpPr/>
          <p:nvPr/>
        </p:nvSpPr>
        <p:spPr>
          <a:xfrm>
            <a:off x="3265464" y="462203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p:cNvSpPr/>
          <p:nvPr/>
        </p:nvSpPr>
        <p:spPr>
          <a:xfrm>
            <a:off x="2808264" y="510463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文字方塊 10">
            <a:extLst>
              <a:ext uri="{FF2B5EF4-FFF2-40B4-BE49-F238E27FC236}">
                <a16:creationId xmlns:a16="http://schemas.microsoft.com/office/drawing/2014/main" id="{8FA12563-EEFF-E948-BA9D-24511B95B042}"/>
              </a:ext>
            </a:extLst>
          </p:cNvPr>
          <p:cNvSpPr txBox="1">
            <a:spLocks noChangeArrowheads="1"/>
          </p:cNvSpPr>
          <p:nvPr/>
        </p:nvSpPr>
        <p:spPr bwMode="auto">
          <a:xfrm>
            <a:off x="1763688" y="6391001"/>
            <a:ext cx="5184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難道只有空腔中的電磁波才有量子化的能量？</a:t>
            </a:r>
          </a:p>
        </p:txBody>
      </p:sp>
      <p:sp>
        <p:nvSpPr>
          <p:cNvPr id="41" name="文字方塊 8">
            <a:extLst>
              <a:ext uri="{FF2B5EF4-FFF2-40B4-BE49-F238E27FC236}">
                <a16:creationId xmlns:a16="http://schemas.microsoft.com/office/drawing/2014/main" id="{70D6A6C5-A90B-034D-BC3F-FC8BF27331D1}"/>
              </a:ext>
            </a:extLst>
          </p:cNvPr>
          <p:cNvSpPr txBox="1">
            <a:spLocks noChangeArrowheads="1"/>
          </p:cNvSpPr>
          <p:nvPr/>
        </p:nvSpPr>
        <p:spPr bwMode="auto">
          <a:xfrm>
            <a:off x="1763688" y="5886722"/>
            <a:ext cx="4319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但空腔中的電磁波能量卻是量子化的！</a:t>
            </a:r>
          </a:p>
        </p:txBody>
      </p:sp>
      <p:pic>
        <p:nvPicPr>
          <p:cNvPr id="42" name="Picture 2" descr="http://rugth30.phys.rug.nl/quantummechanics/_derived/black_body.htm_txt_CAVITY.gif">
            <a:extLst>
              <a:ext uri="{FF2B5EF4-FFF2-40B4-BE49-F238E27FC236}">
                <a16:creationId xmlns:a16="http://schemas.microsoft.com/office/drawing/2014/main" id="{CD53653B-7EE4-6F41-89BE-E042BF736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9" y="3124249"/>
            <a:ext cx="2150066" cy="161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4" descr="Cat with solid fill">
            <a:extLst>
              <a:ext uri="{FF2B5EF4-FFF2-40B4-BE49-F238E27FC236}">
                <a16:creationId xmlns:a16="http://schemas.microsoft.com/office/drawing/2014/main" id="{27588C01-D126-96F8-542A-6142DDCBC0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96811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13227" y="5013176"/>
            <a:ext cx="2232248" cy="53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2642" name="Picture 2" descr="File:Albert Einstein signature.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152" y="5116636"/>
            <a:ext cx="1730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88640"/>
            <a:ext cx="4770767" cy="64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4" descr="Image:Einstein patentoffice.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7763" y="2538533"/>
            <a:ext cx="158432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文字方塊 4"/>
          <p:cNvSpPr txBox="1">
            <a:spLocks noChangeArrowheads="1"/>
          </p:cNvSpPr>
          <p:nvPr/>
        </p:nvSpPr>
        <p:spPr bwMode="auto">
          <a:xfrm>
            <a:off x="5940425" y="2133600"/>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愛因斯坦不這樣想！</a:t>
            </a:r>
          </a:p>
        </p:txBody>
      </p:sp>
      <p:sp>
        <p:nvSpPr>
          <p:cNvPr id="3" name="矩形 2"/>
          <p:cNvSpPr/>
          <p:nvPr/>
        </p:nvSpPr>
        <p:spPr>
          <a:xfrm>
            <a:off x="947163" y="1630904"/>
            <a:ext cx="4795154" cy="20861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Graphic 3" descr="Cat with solid fill">
            <a:extLst>
              <a:ext uri="{FF2B5EF4-FFF2-40B4-BE49-F238E27FC236}">
                <a16:creationId xmlns:a16="http://schemas.microsoft.com/office/drawing/2014/main" id="{7532B1C7-77E0-F25E-E158-FE9802F2C0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5998516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054" y="358053"/>
            <a:ext cx="6624835" cy="307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573463"/>
            <a:ext cx="560863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Rectangle 7"/>
          <p:cNvSpPr>
            <a:spLocks noChangeArrowheads="1"/>
          </p:cNvSpPr>
          <p:nvPr/>
        </p:nvSpPr>
        <p:spPr bwMode="auto">
          <a:xfrm>
            <a:off x="1829054" y="1717700"/>
            <a:ext cx="6624835" cy="1728763"/>
          </a:xfrm>
          <a:prstGeom prst="rect">
            <a:avLst/>
          </a:prstGeom>
          <a:noFill/>
          <a:ln w="4445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6" name="文字方塊 3"/>
          <p:cNvSpPr txBox="1">
            <a:spLocks noChangeArrowheads="1"/>
          </p:cNvSpPr>
          <p:nvPr/>
        </p:nvSpPr>
        <p:spPr bwMode="auto">
          <a:xfrm>
            <a:off x="2843808" y="6237312"/>
            <a:ext cx="396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光電效應  </a:t>
            </a:r>
            <a:r>
              <a:rPr lang="en-US" altLang="zh-TW" sz="1800">
                <a:latin typeface="Times New Roman" pitchFamily="18" charset="0"/>
                <a:cs typeface="Times New Roman" pitchFamily="18" charset="0"/>
              </a:rPr>
              <a:t>Photoelectric Effect</a:t>
            </a:r>
            <a:endParaRPr lang="zh-TW" altLang="en-US" sz="1800">
              <a:latin typeface="Times New Roman" pitchFamily="18" charset="0"/>
              <a:cs typeface="Times New Roman" pitchFamily="18" charset="0"/>
            </a:endParaRPr>
          </a:p>
        </p:txBody>
      </p:sp>
      <p:pic>
        <p:nvPicPr>
          <p:cNvPr id="2" name="Graphic 1" descr="Cat with solid fill">
            <a:extLst>
              <a:ext uri="{FF2B5EF4-FFF2-40B4-BE49-F238E27FC236}">
                <a16:creationId xmlns:a16="http://schemas.microsoft.com/office/drawing/2014/main" id="{2AA10056-A2D0-5845-5E6A-ED0721F7AA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8056348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9"/>
          <p:cNvSpPr txBox="1">
            <a:spLocks noChangeArrowheads="1"/>
          </p:cNvSpPr>
          <p:nvPr/>
        </p:nvSpPr>
        <p:spPr bwMode="auto">
          <a:xfrm>
            <a:off x="3156193" y="796534"/>
            <a:ext cx="216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b="1" dirty="0">
                <a:solidFill>
                  <a:srgbClr val="FF0000"/>
                </a:solidFill>
              </a:rPr>
              <a:t>光子 </a:t>
            </a:r>
            <a:r>
              <a:rPr lang="en-US" altLang="zh-TW" sz="1800" b="1" dirty="0">
                <a:solidFill>
                  <a:srgbClr val="FF0000"/>
                </a:solidFill>
                <a:latin typeface="Times New Roman" panose="02020603050405020304" pitchFamily="18" charset="0"/>
                <a:cs typeface="Times New Roman" panose="02020603050405020304" pitchFamily="18" charset="0"/>
              </a:rPr>
              <a:t>Photon</a:t>
            </a:r>
            <a:endParaRPr lang="zh-TW" altLang="en-US" sz="1800" b="1" dirty="0">
              <a:solidFill>
                <a:srgbClr val="FF0000"/>
              </a:solidFill>
              <a:latin typeface="Times New Roman" panose="02020603050405020304" pitchFamily="18" charset="0"/>
              <a:cs typeface="Times New Roman" panose="02020603050405020304" pitchFamily="18" charset="0"/>
            </a:endParaRPr>
          </a:p>
        </p:txBody>
      </p:sp>
      <p:sp>
        <p:nvSpPr>
          <p:cNvPr id="3" name="笑臉 2"/>
          <p:cNvSpPr/>
          <p:nvPr/>
        </p:nvSpPr>
        <p:spPr>
          <a:xfrm>
            <a:off x="3730868" y="1444234"/>
            <a:ext cx="576263" cy="5762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21860" name="Picture 4" descr="http://www-d0.fnal.gov/Run2Physics/WWW/results/final/TOP/T06C/elementary_particles.jpg"/>
          <p:cNvPicPr>
            <a:picLocks noChangeAspect="1" noChangeArrowheads="1"/>
          </p:cNvPicPr>
          <p:nvPr/>
        </p:nvPicPr>
        <p:blipFill>
          <a:blip r:embed="rId2" cstate="print">
            <a:extLst>
              <a:ext uri="{28A0092B-C50C-407E-A947-70E740481C1C}">
                <a14:useLocalDpi xmlns:a14="http://schemas.microsoft.com/office/drawing/2010/main" val="0"/>
              </a:ext>
            </a:extLst>
          </a:blip>
          <a:srcRect l="20081" r="20857" b="5501"/>
          <a:stretch>
            <a:fillRect/>
          </a:stretch>
        </p:blipFill>
        <p:spPr bwMode="auto">
          <a:xfrm>
            <a:off x="2795831" y="2307834"/>
            <a:ext cx="2579687"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6156176" y="2668072"/>
                <a:ext cx="95385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r>
                        <a:rPr lang="en-US" altLang="zh-TW" b="0" i="1" smtClean="0">
                          <a:latin typeface="Cambria Math"/>
                        </a:rPr>
                        <m:t>h𝑓</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156176" y="2668072"/>
                <a:ext cx="953851" cy="369332"/>
              </a:xfrm>
              <a:prstGeom prst="rect">
                <a:avLst/>
              </a:prstGeom>
              <a:blipFill rotWithShape="1">
                <a:blip r:embed="rId3"/>
                <a:stretch>
                  <a:fillRect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6156176" y="3266445"/>
                <a:ext cx="8022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𝑝</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h</m:t>
                          </m:r>
                        </m:num>
                        <m:den>
                          <m:r>
                            <a:rPr lang="zh-TW" altLang="en-US" b="0" i="1" smtClean="0">
                              <a:latin typeface="Cambria Math"/>
                            </a:rPr>
                            <m:t>𝜆</m:t>
                          </m:r>
                        </m:den>
                      </m:f>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156176" y="3266445"/>
                <a:ext cx="802206" cy="618311"/>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4572000" y="764724"/>
                <a:ext cx="3838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000" i="1" smtClean="0">
                          <a:latin typeface="Cambria Math"/>
                        </a:rPr>
                        <m:t>𝛾</m:t>
                      </m:r>
                    </m:oMath>
                  </m:oMathPara>
                </a14:m>
                <a:endParaRPr lang="zh-TW" altLang="en-US" sz="20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572000" y="764724"/>
                <a:ext cx="383888" cy="400110"/>
              </a:xfrm>
              <a:prstGeom prst="rect">
                <a:avLst/>
              </a:prstGeom>
              <a:blipFill rotWithShape="1">
                <a:blip r:embed="rId5"/>
                <a:stretch>
                  <a:fillRect b="-75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2123728" y="5577780"/>
                <a:ext cx="4753802" cy="3724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h</m:t>
                      </m:r>
                      <m:r>
                        <a:rPr lang="en-US" altLang="zh-TW" b="0" i="1" smtClean="0">
                          <a:latin typeface="Cambria Math"/>
                        </a:rPr>
                        <m:t>=6.626×</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10</m:t>
                          </m:r>
                        </m:e>
                        <m:sup>
                          <m:r>
                            <a:rPr lang="en-US" altLang="zh-TW" b="0" i="1" smtClean="0">
                              <a:latin typeface="Cambria Math"/>
                              <a:ea typeface="Cambria Math"/>
                            </a:rPr>
                            <m:t>−34</m:t>
                          </m:r>
                        </m:sup>
                      </m:sSup>
                      <m:r>
                        <m:rPr>
                          <m:nor/>
                        </m:rPr>
                        <a:rPr lang="en-US" altLang="zh-TW" b="0" i="0" smtClean="0">
                          <a:latin typeface="Cambria Math"/>
                          <a:ea typeface="Cambria Math"/>
                        </a:rPr>
                        <m:t> </m:t>
                      </m:r>
                      <m:r>
                        <m:rPr>
                          <m:nor/>
                        </m:rPr>
                        <a:rPr lang="en-US" altLang="zh-TW" b="0" i="0" smtClean="0">
                          <a:latin typeface="Cambria Math"/>
                          <a:ea typeface="Cambria Math"/>
                        </a:rPr>
                        <m:t>J</m:t>
                      </m:r>
                      <m:r>
                        <a:rPr lang="zh-TW" altLang="en-US" dirty="0">
                          <a:latin typeface="Cambria Math"/>
                        </a:rPr>
                        <m:t>∙</m:t>
                      </m:r>
                      <m:r>
                        <m:rPr>
                          <m:sty m:val="p"/>
                        </m:rPr>
                        <a:rPr lang="en-US" altLang="zh-TW" b="0" i="0" dirty="0" smtClean="0">
                          <a:latin typeface="Cambria Math"/>
                        </a:rPr>
                        <m:t>s</m:t>
                      </m:r>
                      <m:r>
                        <a:rPr lang="en-US" altLang="zh-TW" b="0" i="0" dirty="0" smtClean="0">
                          <a:latin typeface="Cambria Math"/>
                        </a:rPr>
                        <m:t>=4.136</m:t>
                      </m:r>
                      <m:r>
                        <a:rPr lang="en-US" altLang="zh-TW" b="0" i="1" dirty="0" smtClean="0">
                          <a:latin typeface="Cambria Math"/>
                          <a:ea typeface="Cambria Math"/>
                        </a:rPr>
                        <m:t>×</m:t>
                      </m:r>
                      <m:sSup>
                        <m:sSupPr>
                          <m:ctrlPr>
                            <a:rPr lang="en-US" altLang="zh-TW" b="0" i="1" dirty="0" smtClean="0">
                              <a:latin typeface="Cambria Math" panose="02040503050406030204" pitchFamily="18" charset="0"/>
                              <a:ea typeface="Cambria Math"/>
                            </a:rPr>
                          </m:ctrlPr>
                        </m:sSupPr>
                        <m:e>
                          <m:r>
                            <a:rPr lang="en-US" altLang="zh-TW" b="0" i="1" dirty="0" smtClean="0">
                              <a:latin typeface="Cambria Math"/>
                              <a:ea typeface="Cambria Math"/>
                            </a:rPr>
                            <m:t>10</m:t>
                          </m:r>
                        </m:e>
                        <m:sup>
                          <m:r>
                            <a:rPr lang="en-US" altLang="zh-TW" b="0" i="1" dirty="0" smtClean="0">
                              <a:latin typeface="Cambria Math"/>
                              <a:ea typeface="Cambria Math"/>
                            </a:rPr>
                            <m:t>−15</m:t>
                          </m:r>
                        </m:sup>
                      </m:sSup>
                      <m:r>
                        <a:rPr lang="en-US" altLang="zh-TW" b="0" i="1" dirty="0" smtClean="0">
                          <a:latin typeface="Cambria Math"/>
                          <a:ea typeface="Cambria Math"/>
                        </a:rPr>
                        <m:t> </m:t>
                      </m:r>
                      <m:r>
                        <m:rPr>
                          <m:nor/>
                        </m:rPr>
                        <a:rPr lang="en-US" altLang="zh-TW" b="0" i="0" dirty="0" smtClean="0">
                          <a:latin typeface="Cambria Math"/>
                          <a:ea typeface="Cambria Math"/>
                        </a:rPr>
                        <m:t>eV</m:t>
                      </m:r>
                      <m:r>
                        <a:rPr lang="en-US" altLang="zh-TW" b="0" i="1" dirty="0" smtClean="0">
                          <a:latin typeface="Cambria Math"/>
                          <a:ea typeface="Cambria Math"/>
                        </a:rPr>
                        <m:t>∙</m:t>
                      </m:r>
                      <m:r>
                        <m:rPr>
                          <m:nor/>
                        </m:rPr>
                        <a:rPr lang="en-US" altLang="zh-TW" b="0" i="0" dirty="0" smtClean="0">
                          <a:latin typeface="Cambria Math"/>
                          <a:ea typeface="Cambria Math"/>
                        </a:rPr>
                        <m:t>s</m:t>
                      </m:r>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123728" y="5577780"/>
                <a:ext cx="4753802" cy="372410"/>
              </a:xfrm>
              <a:prstGeom prst="rect">
                <a:avLst/>
              </a:prstGeom>
              <a:blipFill rotWithShape="1">
                <a:blip r:embed="rId6"/>
                <a:stretch>
                  <a:fillRect b="-11475"/>
                </a:stretch>
              </a:blipFill>
            </p:spPr>
            <p:txBody>
              <a:bodyPr/>
              <a:lstStyle/>
              <a:p>
                <a:r>
                  <a:rPr lang="zh-TW" altLang="en-US">
                    <a:noFill/>
                  </a:rPr>
                  <a:t> </a:t>
                </a:r>
              </a:p>
            </p:txBody>
          </p:sp>
        </mc:Fallback>
      </mc:AlternateContent>
      <p:pic>
        <p:nvPicPr>
          <p:cNvPr id="7" name="Graphic 6" descr="Cat with solid fill">
            <a:extLst>
              <a:ext uri="{FF2B5EF4-FFF2-40B4-BE49-F238E27FC236}">
                <a16:creationId xmlns:a16="http://schemas.microsoft.com/office/drawing/2014/main" id="{73336D54-E86C-44C8-7AB5-5F9CC75751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0738124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文字方塊 3"/>
          <p:cNvSpPr txBox="1">
            <a:spLocks noChangeArrowheads="1"/>
          </p:cNvSpPr>
          <p:nvPr/>
        </p:nvSpPr>
        <p:spPr bwMode="auto">
          <a:xfrm>
            <a:off x="2591593" y="260513"/>
            <a:ext cx="396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光電效應  </a:t>
            </a:r>
            <a:r>
              <a:rPr lang="en-US" altLang="zh-TW" sz="1800" dirty="0">
                <a:latin typeface="Times New Roman" pitchFamily="18" charset="0"/>
                <a:cs typeface="Times New Roman" pitchFamily="18" charset="0"/>
              </a:rPr>
              <a:t>Photoelectric Effect</a:t>
            </a:r>
            <a:endParaRPr lang="zh-TW" altLang="en-US" sz="1800" dirty="0">
              <a:latin typeface="Times New Roman" pitchFamily="18" charset="0"/>
              <a:cs typeface="Times New Roman" pitchFamily="18" charset="0"/>
            </a:endParaRPr>
          </a:p>
        </p:txBody>
      </p:sp>
      <p:sp>
        <p:nvSpPr>
          <p:cNvPr id="3" name="文字方塊 2"/>
          <p:cNvSpPr txBox="1"/>
          <p:nvPr/>
        </p:nvSpPr>
        <p:spPr>
          <a:xfrm>
            <a:off x="1824246" y="5229200"/>
            <a:ext cx="5904656" cy="369332"/>
          </a:xfrm>
          <a:prstGeom prst="rect">
            <a:avLst/>
          </a:prstGeom>
          <a:noFill/>
        </p:spPr>
        <p:txBody>
          <a:bodyPr wrap="square" rtlCol="0">
            <a:spAutoFit/>
          </a:bodyPr>
          <a:lstStyle/>
          <a:p>
            <a:r>
              <a:rPr lang="zh-TW" altLang="en-US" dirty="0"/>
              <a:t>光照射於電極上，可以撞擊出電子產生光電流。</a:t>
            </a: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6223" y="863188"/>
            <a:ext cx="2641181" cy="4011920"/>
          </a:xfrm>
          <a:prstGeom prst="rect">
            <a:avLst/>
          </a:prstGeom>
        </p:spPr>
      </p:pic>
      <p:sp>
        <p:nvSpPr>
          <p:cNvPr id="6" name="文字方塊 1">
            <a:extLst>
              <a:ext uri="{FF2B5EF4-FFF2-40B4-BE49-F238E27FC236}">
                <a16:creationId xmlns:a16="http://schemas.microsoft.com/office/drawing/2014/main" id="{02D363DD-19D7-6CE4-B25B-D07A488EB822}"/>
              </a:ext>
            </a:extLst>
          </p:cNvPr>
          <p:cNvSpPr txBox="1"/>
          <p:nvPr/>
        </p:nvSpPr>
        <p:spPr>
          <a:xfrm>
            <a:off x="1824246" y="5716792"/>
            <a:ext cx="5112568" cy="369332"/>
          </a:xfrm>
          <a:prstGeom prst="rect">
            <a:avLst/>
          </a:prstGeom>
          <a:noFill/>
        </p:spPr>
        <p:txBody>
          <a:bodyPr wrap="square" rtlCol="0">
            <a:spAutoFit/>
          </a:bodyPr>
          <a:lstStyle/>
          <a:p>
            <a:r>
              <a:rPr lang="zh-TW" altLang="en-US" dirty="0"/>
              <a:t>進一部的實驗加上一個截止電壓以抑制光電流，</a:t>
            </a:r>
          </a:p>
        </p:txBody>
      </p:sp>
      <p:sp>
        <p:nvSpPr>
          <p:cNvPr id="9" name="矩形 3">
            <a:extLst>
              <a:ext uri="{FF2B5EF4-FFF2-40B4-BE49-F238E27FC236}">
                <a16:creationId xmlns:a16="http://schemas.microsoft.com/office/drawing/2014/main" id="{B3629447-D3BC-121D-DA66-C1AD979C73B4}"/>
              </a:ext>
            </a:extLst>
          </p:cNvPr>
          <p:cNvSpPr/>
          <p:nvPr/>
        </p:nvSpPr>
        <p:spPr>
          <a:xfrm>
            <a:off x="1821740" y="6204384"/>
            <a:ext cx="3877985" cy="369332"/>
          </a:xfrm>
          <a:prstGeom prst="rect">
            <a:avLst/>
          </a:prstGeom>
        </p:spPr>
        <p:txBody>
          <a:bodyPr wrap="none">
            <a:spAutoFit/>
          </a:bodyPr>
          <a:lstStyle/>
          <a:p>
            <a:r>
              <a:rPr lang="zh-TW" altLang="en-US" dirty="0"/>
              <a:t>測得的截止電壓就等於電子的動能！</a:t>
            </a:r>
          </a:p>
        </p:txBody>
      </p:sp>
      <p:pic>
        <p:nvPicPr>
          <p:cNvPr id="11" name="Picture 3" descr="D:\Dropbox\Documents\課程\YoungTextBook\Images\Chapter38\A_Images\A_Figures_and_Photos\38_03_FigureB.jpg">
            <a:extLst>
              <a:ext uri="{FF2B5EF4-FFF2-40B4-BE49-F238E27FC236}">
                <a16:creationId xmlns:a16="http://schemas.microsoft.com/office/drawing/2014/main" id="{5CB42343-A979-6A1B-1F13-7A636E9B60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19" t="16730" b="5023"/>
          <a:stretch/>
        </p:blipFill>
        <p:spPr bwMode="auto">
          <a:xfrm>
            <a:off x="1821740" y="836712"/>
            <a:ext cx="3107091" cy="433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2">
            <a:extLst>
              <a:ext uri="{FF2B5EF4-FFF2-40B4-BE49-F238E27FC236}">
                <a16:creationId xmlns:a16="http://schemas.microsoft.com/office/drawing/2014/main" id="{BD18359F-D245-6F60-EFF2-519C5B61710D}"/>
              </a:ext>
            </a:extLst>
          </p:cNvPr>
          <p:cNvSpPr/>
          <p:nvPr/>
        </p:nvSpPr>
        <p:spPr>
          <a:xfrm>
            <a:off x="1528171" y="4311866"/>
            <a:ext cx="1107996" cy="369332"/>
          </a:xfrm>
          <a:prstGeom prst="rect">
            <a:avLst/>
          </a:prstGeom>
        </p:spPr>
        <p:txBody>
          <a:bodyPr wrap="none">
            <a:spAutoFit/>
          </a:bodyPr>
          <a:lstStyle/>
          <a:p>
            <a:r>
              <a:rPr lang="zh-TW" altLang="en-US" dirty="0"/>
              <a:t>截止電壓</a:t>
            </a:r>
          </a:p>
        </p:txBody>
      </p:sp>
      <p:pic>
        <p:nvPicPr>
          <p:cNvPr id="2" name="Graphic 1" descr="Cat with solid fill">
            <a:extLst>
              <a:ext uri="{FF2B5EF4-FFF2-40B4-BE49-F238E27FC236}">
                <a16:creationId xmlns:a16="http://schemas.microsoft.com/office/drawing/2014/main" id="{2801DDC6-FA37-BAAE-7A59-9621C490CB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2778037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3F114-5C5A-0B1E-DF44-81B68195AA6B}"/>
              </a:ext>
            </a:extLst>
          </p:cNvPr>
          <p:cNvPicPr>
            <a:picLocks noChangeAspect="1"/>
          </p:cNvPicPr>
          <p:nvPr/>
        </p:nvPicPr>
        <p:blipFill>
          <a:blip r:embed="rId2"/>
          <a:stretch>
            <a:fillRect/>
          </a:stretch>
        </p:blipFill>
        <p:spPr>
          <a:xfrm>
            <a:off x="1835696" y="620688"/>
            <a:ext cx="5472608" cy="5794526"/>
          </a:xfrm>
          <a:prstGeom prst="rect">
            <a:avLst/>
          </a:prstGeom>
        </p:spPr>
      </p:pic>
      <p:sp>
        <p:nvSpPr>
          <p:cNvPr id="4" name="Oval 3">
            <a:extLst>
              <a:ext uri="{FF2B5EF4-FFF2-40B4-BE49-F238E27FC236}">
                <a16:creationId xmlns:a16="http://schemas.microsoft.com/office/drawing/2014/main" id="{9719E0F0-FD53-1689-1092-BF4C8DF42FFD}"/>
              </a:ext>
            </a:extLst>
          </p:cNvPr>
          <p:cNvSpPr/>
          <p:nvPr/>
        </p:nvSpPr>
        <p:spPr>
          <a:xfrm>
            <a:off x="2843808" y="5857356"/>
            <a:ext cx="72008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 name="Graphic 2" descr="Cat with solid fill">
            <a:extLst>
              <a:ext uri="{FF2B5EF4-FFF2-40B4-BE49-F238E27FC236}">
                <a16:creationId xmlns:a16="http://schemas.microsoft.com/office/drawing/2014/main" id="{45E2109E-5F2E-467D-04A3-1513A531F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p:sp>
        <p:nvSpPr>
          <p:cNvPr id="5" name="文字方塊 1">
            <a:extLst>
              <a:ext uri="{FF2B5EF4-FFF2-40B4-BE49-F238E27FC236}">
                <a16:creationId xmlns:a16="http://schemas.microsoft.com/office/drawing/2014/main" id="{20CB6DD8-FBB1-3685-5DC2-EA1C91B9A4D5}"/>
              </a:ext>
            </a:extLst>
          </p:cNvPr>
          <p:cNvSpPr txBox="1"/>
          <p:nvPr/>
        </p:nvSpPr>
        <p:spPr>
          <a:xfrm>
            <a:off x="3779912" y="1484784"/>
            <a:ext cx="5076014" cy="369332"/>
          </a:xfrm>
          <a:prstGeom prst="rect">
            <a:avLst/>
          </a:prstGeom>
          <a:noFill/>
        </p:spPr>
        <p:txBody>
          <a:bodyPr wrap="square" rtlCol="0">
            <a:spAutoFit/>
          </a:bodyPr>
          <a:lstStyle/>
          <a:p>
            <a:r>
              <a:rPr lang="zh-TW" altLang="en-US" dirty="0"/>
              <a:t>光電流的出現與光的照射完全沒有時間差。</a:t>
            </a:r>
          </a:p>
        </p:txBody>
      </p:sp>
      <p:sp>
        <p:nvSpPr>
          <p:cNvPr id="6" name="Text Box 7">
            <a:extLst>
              <a:ext uri="{FF2B5EF4-FFF2-40B4-BE49-F238E27FC236}">
                <a16:creationId xmlns:a16="http://schemas.microsoft.com/office/drawing/2014/main" id="{9BC71C9F-FFBF-EEB9-7CA6-F38852EB11BE}"/>
              </a:ext>
            </a:extLst>
          </p:cNvPr>
          <p:cNvSpPr txBox="1">
            <a:spLocks noChangeArrowheads="1"/>
          </p:cNvSpPr>
          <p:nvPr/>
        </p:nvSpPr>
        <p:spPr bwMode="auto">
          <a:xfrm>
            <a:off x="4716016" y="5630625"/>
            <a:ext cx="3978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光電流是否出現，只和頻率有關。</a:t>
            </a:r>
          </a:p>
        </p:txBody>
      </p:sp>
      <p:sp>
        <p:nvSpPr>
          <p:cNvPr id="7" name="Text Box 7">
            <a:extLst>
              <a:ext uri="{FF2B5EF4-FFF2-40B4-BE49-F238E27FC236}">
                <a16:creationId xmlns:a16="http://schemas.microsoft.com/office/drawing/2014/main" id="{A4381FAB-A720-11C4-5D21-8A292F6C6B40}"/>
              </a:ext>
            </a:extLst>
          </p:cNvPr>
          <p:cNvSpPr txBox="1">
            <a:spLocks noChangeArrowheads="1"/>
          </p:cNvSpPr>
          <p:nvPr/>
        </p:nvSpPr>
        <p:spPr bwMode="auto">
          <a:xfrm>
            <a:off x="5133230" y="2861709"/>
            <a:ext cx="3816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但光電流是否出現與光的強度無關，</a:t>
            </a:r>
          </a:p>
        </p:txBody>
      </p:sp>
      <p:sp>
        <p:nvSpPr>
          <p:cNvPr id="8" name="Text Box 7">
            <a:extLst>
              <a:ext uri="{FF2B5EF4-FFF2-40B4-BE49-F238E27FC236}">
                <a16:creationId xmlns:a16="http://schemas.microsoft.com/office/drawing/2014/main" id="{FBD879A3-1FC0-A44D-A016-F2E79B3F4C7A}"/>
              </a:ext>
            </a:extLst>
          </p:cNvPr>
          <p:cNvSpPr txBox="1">
            <a:spLocks noChangeArrowheads="1"/>
          </p:cNvSpPr>
          <p:nvPr/>
        </p:nvSpPr>
        <p:spPr bwMode="auto">
          <a:xfrm>
            <a:off x="6516217" y="2467925"/>
            <a:ext cx="2502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光越強，光電流越強。</a:t>
            </a:r>
          </a:p>
        </p:txBody>
      </p:sp>
    </p:spTree>
    <p:extLst>
      <p:ext uri="{BB962C8B-B14F-4D97-AF65-F5344CB8AC3E}">
        <p14:creationId xmlns:p14="http://schemas.microsoft.com/office/powerpoint/2010/main" val="119172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 Box 7"/>
          <p:cNvSpPr txBox="1">
            <a:spLocks noChangeArrowheads="1"/>
          </p:cNvSpPr>
          <p:nvPr/>
        </p:nvSpPr>
        <p:spPr bwMode="auto">
          <a:xfrm>
            <a:off x="1825431" y="5085184"/>
            <a:ext cx="5400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光電流是否出現與光的強度無關，只和頻率有關。</a:t>
            </a:r>
          </a:p>
        </p:txBody>
      </p:sp>
      <p:sp>
        <p:nvSpPr>
          <p:cNvPr id="10" name="文字方塊 9"/>
          <p:cNvSpPr txBox="1">
            <a:spLocks noChangeArrowheads="1"/>
          </p:cNvSpPr>
          <p:nvPr/>
        </p:nvSpPr>
        <p:spPr bwMode="auto">
          <a:xfrm>
            <a:off x="1788943" y="5495036"/>
            <a:ext cx="568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這樣的結果，連續的波動理論是很難解釋的</a:t>
            </a:r>
          </a:p>
        </p:txBody>
      </p:sp>
      <p:pic>
        <p:nvPicPr>
          <p:cNvPr id="12" name="Picture 2" descr="D:\Dropbox\Documents\課程\YoungTextBook\Images\Chapter38\A_Images\A_Figures_and_Photos\38_0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7" y="1223845"/>
            <a:ext cx="3426333" cy="368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864E09F-D7CF-E35C-930B-DE8B4F892266}"/>
              </a:ext>
            </a:extLst>
          </p:cNvPr>
          <p:cNvPicPr>
            <a:picLocks noChangeAspect="1"/>
          </p:cNvPicPr>
          <p:nvPr/>
        </p:nvPicPr>
        <p:blipFill>
          <a:blip r:embed="rId3"/>
          <a:stretch>
            <a:fillRect/>
          </a:stretch>
        </p:blipFill>
        <p:spPr>
          <a:xfrm>
            <a:off x="4857222" y="1186357"/>
            <a:ext cx="3469287" cy="3673363"/>
          </a:xfrm>
          <a:prstGeom prst="rect">
            <a:avLst/>
          </a:prstGeom>
        </p:spPr>
      </p:pic>
      <p:pic>
        <p:nvPicPr>
          <p:cNvPr id="4" name="Graphic 3" descr="Cat with solid fill">
            <a:extLst>
              <a:ext uri="{FF2B5EF4-FFF2-40B4-BE49-F238E27FC236}">
                <a16:creationId xmlns:a16="http://schemas.microsoft.com/office/drawing/2014/main" id="{E4BA9890-C978-933E-E9E2-AFB34B76CD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1663897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9"/>
          <p:cNvSpPr txBox="1">
            <a:spLocks noChangeArrowheads="1"/>
          </p:cNvSpPr>
          <p:nvPr/>
        </p:nvSpPr>
        <p:spPr bwMode="auto">
          <a:xfrm>
            <a:off x="965706" y="4005064"/>
            <a:ext cx="7434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但如果假設光與物質交換能量時是以一次一顆固定粒子的形式進行：</a:t>
            </a:r>
          </a:p>
        </p:txBody>
      </p:sp>
      <p:pic>
        <p:nvPicPr>
          <p:cNvPr id="118787" name="Picture 11" descr="4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114" y="446834"/>
            <a:ext cx="3565525"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11" descr="4009"/>
          <p:cNvPicPr>
            <a:picLocks noChangeAspect="1" noChangeArrowheads="1"/>
          </p:cNvPicPr>
          <p:nvPr/>
        </p:nvPicPr>
        <p:blipFill>
          <a:blip r:embed="rId3">
            <a:extLst>
              <a:ext uri="{28A0092B-C50C-407E-A947-70E740481C1C}">
                <a14:useLocalDpi xmlns:a14="http://schemas.microsoft.com/office/drawing/2010/main" val="0"/>
              </a:ext>
            </a:extLst>
          </a:blip>
          <a:srcRect l="31348" t="12701" r="58557" b="76387"/>
          <a:stretch>
            <a:fillRect/>
          </a:stretch>
        </p:blipFill>
        <p:spPr bwMode="auto">
          <a:xfrm>
            <a:off x="3554702" y="3039221"/>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橢圓 12"/>
          <p:cNvSpPr/>
          <p:nvPr/>
        </p:nvSpPr>
        <p:spPr>
          <a:xfrm>
            <a:off x="3842039" y="131202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2546639" y="131202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2257714" y="138345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1610014" y="131202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a:xfrm>
            <a:off x="965706" y="4430055"/>
            <a:ext cx="7987866" cy="369332"/>
          </a:xfrm>
          <a:prstGeom prst="rect">
            <a:avLst/>
          </a:prstGeom>
          <a:noFill/>
        </p:spPr>
        <p:txBody>
          <a:bodyPr wrap="square" rtlCol="0">
            <a:spAutoFit/>
          </a:bodyPr>
          <a:lstStyle/>
          <a:p>
            <a:r>
              <a:rPr lang="zh-TW" altLang="en-US" dirty="0"/>
              <a:t>當一個光量子的能量不足以克服離開電極所需的能量，能量就完全不被吸收。</a:t>
            </a:r>
          </a:p>
        </p:txBody>
      </p:sp>
      <p:sp>
        <p:nvSpPr>
          <p:cNvPr id="11" name="Text Box 7"/>
          <p:cNvSpPr txBox="1">
            <a:spLocks noChangeArrowheads="1"/>
          </p:cNvSpPr>
          <p:nvPr/>
        </p:nvSpPr>
        <p:spPr bwMode="auto">
          <a:xfrm>
            <a:off x="957578" y="4869160"/>
            <a:ext cx="7779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光電流就不會出現，這樣的光即使再強，都無法產生電流。</a:t>
            </a:r>
          </a:p>
        </p:txBody>
      </p:sp>
      <p:sp>
        <p:nvSpPr>
          <p:cNvPr id="3" name="文字方塊 2"/>
          <p:cNvSpPr txBox="1"/>
          <p:nvPr/>
        </p:nvSpPr>
        <p:spPr>
          <a:xfrm>
            <a:off x="965706" y="5304591"/>
            <a:ext cx="7650034" cy="369332"/>
          </a:xfrm>
          <a:prstGeom prst="rect">
            <a:avLst/>
          </a:prstGeom>
          <a:noFill/>
        </p:spPr>
        <p:txBody>
          <a:bodyPr wrap="square" rtlCol="0">
            <a:spAutoFit/>
          </a:bodyPr>
          <a:lstStyle/>
          <a:p>
            <a:r>
              <a:rPr lang="zh-TW" altLang="en-US" dirty="0"/>
              <a:t>光的強度只決定光粒子的數量，只會影響光電流一旦出現時的大小。</a:t>
            </a:r>
          </a:p>
        </p:txBody>
      </p:sp>
      <p:pic>
        <p:nvPicPr>
          <p:cNvPr id="4" name="Graphic 3" descr="Cat with solid fill">
            <a:extLst>
              <a:ext uri="{FF2B5EF4-FFF2-40B4-BE49-F238E27FC236}">
                <a16:creationId xmlns:a16="http://schemas.microsoft.com/office/drawing/2014/main" id="{FEFA2E70-1CFF-B0F1-464D-E2FDB6C3DE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
        <p:nvSpPr>
          <p:cNvPr id="5" name="文字方塊 1">
            <a:extLst>
              <a:ext uri="{FF2B5EF4-FFF2-40B4-BE49-F238E27FC236}">
                <a16:creationId xmlns:a16="http://schemas.microsoft.com/office/drawing/2014/main" id="{4D499AEB-A9F5-2969-2F1D-F8AA9983279E}"/>
              </a:ext>
            </a:extLst>
          </p:cNvPr>
          <p:cNvSpPr txBox="1"/>
          <p:nvPr/>
        </p:nvSpPr>
        <p:spPr>
          <a:xfrm>
            <a:off x="965706" y="5754129"/>
            <a:ext cx="7987866" cy="369332"/>
          </a:xfrm>
          <a:prstGeom prst="rect">
            <a:avLst/>
          </a:prstGeom>
          <a:noFill/>
        </p:spPr>
        <p:txBody>
          <a:bodyPr wrap="square" rtlCol="0">
            <a:spAutoFit/>
          </a:bodyPr>
          <a:lstStyle/>
          <a:p>
            <a:r>
              <a:rPr lang="zh-TW" altLang="en-US" dirty="0"/>
              <a:t>若一個光量子的能量由頻率決定，</a:t>
            </a:r>
            <a:r>
              <a:rPr lang="zh-TW" altLang="en-US" sz="1800" dirty="0"/>
              <a:t>光電流是否出現，自然只和頻率有關。</a:t>
            </a:r>
          </a:p>
        </p:txBody>
      </p:sp>
      <p:pic>
        <p:nvPicPr>
          <p:cNvPr id="6" name="Picture 5">
            <a:extLst>
              <a:ext uri="{FF2B5EF4-FFF2-40B4-BE49-F238E27FC236}">
                <a16:creationId xmlns:a16="http://schemas.microsoft.com/office/drawing/2014/main" id="{CD7503D6-D16A-476D-DE06-5E3F2281A78A}"/>
              </a:ext>
            </a:extLst>
          </p:cNvPr>
          <p:cNvPicPr>
            <a:picLocks noChangeAspect="1"/>
          </p:cNvPicPr>
          <p:nvPr/>
        </p:nvPicPr>
        <p:blipFill rotWithShape="1">
          <a:blip r:embed="rId6"/>
          <a:srcRect t="26363" b="46193"/>
          <a:stretch/>
        </p:blipFill>
        <p:spPr>
          <a:xfrm>
            <a:off x="5194797" y="450810"/>
            <a:ext cx="3469287" cy="1008112"/>
          </a:xfrm>
          <a:prstGeom prst="rect">
            <a:avLst/>
          </a:prstGeom>
        </p:spPr>
      </p:pic>
      <p:pic>
        <p:nvPicPr>
          <p:cNvPr id="7" name="Picture 6">
            <a:extLst>
              <a:ext uri="{FF2B5EF4-FFF2-40B4-BE49-F238E27FC236}">
                <a16:creationId xmlns:a16="http://schemas.microsoft.com/office/drawing/2014/main" id="{30408968-5C62-73EF-B4DC-E10A61DE3A4E}"/>
              </a:ext>
            </a:extLst>
          </p:cNvPr>
          <p:cNvPicPr>
            <a:picLocks noChangeAspect="1"/>
          </p:cNvPicPr>
          <p:nvPr/>
        </p:nvPicPr>
        <p:blipFill rotWithShape="1">
          <a:blip r:embed="rId6"/>
          <a:srcRect t="72556"/>
          <a:stretch/>
        </p:blipFill>
        <p:spPr>
          <a:xfrm>
            <a:off x="5146453" y="2676693"/>
            <a:ext cx="3469287" cy="1008113"/>
          </a:xfrm>
          <a:prstGeom prst="rect">
            <a:avLst/>
          </a:prstGeom>
        </p:spPr>
      </p:pic>
      <p:sp>
        <p:nvSpPr>
          <p:cNvPr id="8" name="Rectangle 7">
            <a:extLst>
              <a:ext uri="{FF2B5EF4-FFF2-40B4-BE49-F238E27FC236}">
                <a16:creationId xmlns:a16="http://schemas.microsoft.com/office/drawing/2014/main" id="{8DD24768-6110-7B9E-BB96-AB106050844F}"/>
              </a:ext>
            </a:extLst>
          </p:cNvPr>
          <p:cNvSpPr/>
          <p:nvPr/>
        </p:nvSpPr>
        <p:spPr>
          <a:xfrm>
            <a:off x="6660232" y="2676693"/>
            <a:ext cx="648072" cy="320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9" name="Rectangle 8">
            <a:extLst>
              <a:ext uri="{FF2B5EF4-FFF2-40B4-BE49-F238E27FC236}">
                <a16:creationId xmlns:a16="http://schemas.microsoft.com/office/drawing/2014/main" id="{7F5001A1-F874-E656-0A61-B68604F0212C}"/>
              </a:ext>
            </a:extLst>
          </p:cNvPr>
          <p:cNvSpPr/>
          <p:nvPr/>
        </p:nvSpPr>
        <p:spPr>
          <a:xfrm>
            <a:off x="6199290" y="447315"/>
            <a:ext cx="648072" cy="320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0" name="Rectangle 9">
            <a:extLst>
              <a:ext uri="{FF2B5EF4-FFF2-40B4-BE49-F238E27FC236}">
                <a16:creationId xmlns:a16="http://schemas.microsoft.com/office/drawing/2014/main" id="{09473554-E838-DB87-A969-11C7895885F6}"/>
              </a:ext>
            </a:extLst>
          </p:cNvPr>
          <p:cNvSpPr/>
          <p:nvPr/>
        </p:nvSpPr>
        <p:spPr>
          <a:xfrm>
            <a:off x="5485899" y="1218870"/>
            <a:ext cx="648072" cy="2400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mc:Choice xmlns:a14="http://schemas.microsoft.com/office/drawing/2010/main" Requires="a14">
          <p:sp>
            <p:nvSpPr>
              <p:cNvPr id="12" name="文字方塊 1">
                <a:extLst>
                  <a:ext uri="{FF2B5EF4-FFF2-40B4-BE49-F238E27FC236}">
                    <a16:creationId xmlns:a16="http://schemas.microsoft.com/office/drawing/2014/main" id="{F1D64992-FC0A-432E-8D5F-E707721B8C5C}"/>
                  </a:ext>
                </a:extLst>
              </p:cNvPr>
              <p:cNvSpPr txBox="1"/>
              <p:nvPr/>
            </p:nvSpPr>
            <p:spPr>
              <a:xfrm>
                <a:off x="3479413" y="6169845"/>
                <a:ext cx="95385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r>
                        <a:rPr lang="en-US" altLang="zh-TW" b="0" i="1" smtClean="0">
                          <a:latin typeface="Cambria Math"/>
                        </a:rPr>
                        <m:t>h𝑓</m:t>
                      </m:r>
                    </m:oMath>
                  </m:oMathPara>
                </a14:m>
                <a:endParaRPr lang="zh-TW" altLang="en-US" dirty="0"/>
              </a:p>
            </p:txBody>
          </p:sp>
        </mc:Choice>
        <mc:Fallback>
          <p:sp>
            <p:nvSpPr>
              <p:cNvPr id="12" name="文字方塊 1">
                <a:extLst>
                  <a:ext uri="{FF2B5EF4-FFF2-40B4-BE49-F238E27FC236}">
                    <a16:creationId xmlns:a16="http://schemas.microsoft.com/office/drawing/2014/main" id="{F1D64992-FC0A-432E-8D5F-E707721B8C5C}"/>
                  </a:ext>
                </a:extLst>
              </p:cNvPr>
              <p:cNvSpPr txBox="1">
                <a:spLocks noRot="1" noChangeAspect="1" noMove="1" noResize="1" noEditPoints="1" noAdjustHandles="1" noChangeArrowheads="1" noChangeShapeType="1" noTextEdit="1"/>
              </p:cNvSpPr>
              <p:nvPr/>
            </p:nvSpPr>
            <p:spPr>
              <a:xfrm>
                <a:off x="3479413" y="6169845"/>
                <a:ext cx="953851" cy="369332"/>
              </a:xfrm>
              <a:prstGeom prst="rect">
                <a:avLst/>
              </a:prstGeom>
              <a:blipFill>
                <a:blip r:embed="rId7"/>
                <a:stretch>
                  <a:fillRect b="-16129"/>
                </a:stretch>
              </a:blipFill>
            </p:spPr>
            <p:txBody>
              <a:bodyPr/>
              <a:lstStyle/>
              <a:p>
                <a:r>
                  <a:rPr lang="en-TW">
                    <a:noFill/>
                  </a:rPr>
                  <a:t> </a:t>
                </a:r>
              </a:p>
            </p:txBody>
          </p:sp>
        </mc:Fallback>
      </mc:AlternateContent>
    </p:spTree>
    <p:extLst>
      <p:ext uri="{BB962C8B-B14F-4D97-AF65-F5344CB8AC3E}">
        <p14:creationId xmlns:p14="http://schemas.microsoft.com/office/powerpoint/2010/main" val="148290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1.bp.blogspot.com/-9gBQsrG17oU/Tqqd_qNS2zI/AAAAAAAAKyE/gCQ-36XyB4o/s1600/FG04_07.jpg"/>
          <p:cNvPicPr>
            <a:picLocks noChangeAspect="1" noChangeArrowheads="1"/>
          </p:cNvPicPr>
          <p:nvPr/>
        </p:nvPicPr>
        <p:blipFill>
          <a:blip r:embed="rId2">
            <a:extLst>
              <a:ext uri="{28A0092B-C50C-407E-A947-70E740481C1C}">
                <a14:useLocalDpi xmlns:a14="http://schemas.microsoft.com/office/drawing/2010/main" val="0"/>
              </a:ext>
            </a:extLst>
          </a:blip>
          <a:srcRect b="4312"/>
          <a:stretch>
            <a:fillRect/>
          </a:stretch>
        </p:blipFill>
        <p:spPr bwMode="auto">
          <a:xfrm>
            <a:off x="1547813" y="908050"/>
            <a:ext cx="59055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文字方塊 3"/>
          <p:cNvSpPr txBox="1">
            <a:spLocks noChangeArrowheads="1"/>
          </p:cNvSpPr>
          <p:nvPr/>
        </p:nvSpPr>
        <p:spPr bwMode="auto">
          <a:xfrm>
            <a:off x="3853380" y="6126872"/>
            <a:ext cx="4391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注意：黑體輻射的波長分布是連續的！</a:t>
            </a:r>
          </a:p>
        </p:txBody>
      </p:sp>
      <p:sp>
        <p:nvSpPr>
          <p:cNvPr id="2" name="橢圓 1"/>
          <p:cNvSpPr/>
          <p:nvPr/>
        </p:nvSpPr>
        <p:spPr>
          <a:xfrm>
            <a:off x="3059832" y="2368772"/>
            <a:ext cx="4824536" cy="3744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 name="Text Box 5"/>
              <p:cNvSpPr txBox="1">
                <a:spLocks noChangeArrowheads="1"/>
              </p:cNvSpPr>
              <p:nvPr/>
            </p:nvSpPr>
            <p:spPr bwMode="auto">
              <a:xfrm>
                <a:off x="1547812" y="404664"/>
                <a:ext cx="439233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測量輻射功率的波長分布：</a:t>
                </a:r>
                <a:r>
                  <a:rPr lang="en-US" altLang="zh-TW" sz="1800" dirty="0">
                    <a:solidFill>
                      <a:srgbClr val="FF0000"/>
                    </a:solidFill>
                  </a:rPr>
                  <a:t> </a:t>
                </a:r>
                <a14:m>
                  <m:oMath xmlns:m="http://schemas.openxmlformats.org/officeDocument/2006/math">
                    <m:r>
                      <a:rPr lang="en-US" altLang="zh-TW" sz="1800" b="0" i="1" smtClean="0">
                        <a:solidFill>
                          <a:srgbClr val="FF0000"/>
                        </a:solidFill>
                        <a:latin typeface="Cambria Math" panose="02040503050406030204" pitchFamily="18" charset="0"/>
                      </a:rPr>
                      <m:t>𝐸</m:t>
                    </m:r>
                    <m:r>
                      <a:rPr lang="en-US" altLang="zh-TW" sz="1800" b="0" i="1" smtClean="0">
                        <a:solidFill>
                          <a:srgbClr val="FF0000"/>
                        </a:solidFill>
                        <a:latin typeface="Cambria Math"/>
                      </a:rPr>
                      <m:t>(</m:t>
                    </m:r>
                    <m:r>
                      <a:rPr lang="zh-TW" altLang="en-US" sz="1800" b="0" i="1" smtClean="0">
                        <a:solidFill>
                          <a:srgbClr val="FF0000"/>
                        </a:solidFill>
                        <a:latin typeface="Cambria Math"/>
                      </a:rPr>
                      <m:t>𝜆</m:t>
                    </m:r>
                    <m:r>
                      <a:rPr lang="en-US" altLang="zh-TW" sz="1800" b="0" i="1" smtClean="0">
                        <a:solidFill>
                          <a:srgbClr val="FF0000"/>
                        </a:solidFill>
                        <a:latin typeface="Cambria Math" panose="02040503050406030204" pitchFamily="18" charset="0"/>
                      </a:rPr>
                      <m:t>,</m:t>
                    </m:r>
                    <m:r>
                      <a:rPr lang="en-US" altLang="zh-TW" sz="1800" b="0" i="1" smtClean="0">
                        <a:solidFill>
                          <a:srgbClr val="FF0000"/>
                        </a:solidFill>
                        <a:latin typeface="Cambria Math" panose="02040503050406030204" pitchFamily="18" charset="0"/>
                      </a:rPr>
                      <m:t>𝑇</m:t>
                    </m:r>
                    <m:r>
                      <a:rPr lang="en-US" altLang="zh-TW" sz="1800" b="0" i="1" smtClean="0">
                        <a:solidFill>
                          <a:srgbClr val="FF0000"/>
                        </a:solidFill>
                        <a:latin typeface="Cambria Math"/>
                      </a:rPr>
                      <m:t>)</m:t>
                    </m:r>
                  </m:oMath>
                </a14:m>
                <a:r>
                  <a:rPr lang="zh-TW" altLang="en-US" sz="1800" dirty="0">
                    <a:solidFill>
                      <a:srgbClr val="FF0000"/>
                    </a:solidFill>
                  </a:rPr>
                  <a:t>。</a:t>
                </a:r>
              </a:p>
            </p:txBody>
          </p:sp>
        </mc:Choice>
        <mc:Fallback xmlns="">
          <p:sp>
            <p:nvSpPr>
              <p:cNvPr id="5" name="Text Box 5"/>
              <p:cNvSpPr txBox="1">
                <a:spLocks noRot="1" noChangeAspect="1" noMove="1" noResize="1" noEditPoints="1" noAdjustHandles="1" noChangeArrowheads="1" noChangeShapeType="1" noTextEdit="1"/>
              </p:cNvSpPr>
              <p:nvPr/>
            </p:nvSpPr>
            <p:spPr bwMode="auto">
              <a:xfrm>
                <a:off x="1547812" y="404664"/>
                <a:ext cx="4392339" cy="369332"/>
              </a:xfrm>
              <a:prstGeom prst="rect">
                <a:avLst/>
              </a:prstGeom>
              <a:blipFill>
                <a:blip r:embed="rId3"/>
                <a:stretch>
                  <a:fillRect l="-115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8">
                <a:extLst>
                  <a:ext uri="{FF2B5EF4-FFF2-40B4-BE49-F238E27FC236}">
                    <a16:creationId xmlns:a16="http://schemas.microsoft.com/office/drawing/2014/main" id="{7E0B560A-DD22-ECBE-1DD6-74A3A163DBA3}"/>
                  </a:ext>
                </a:extLst>
              </p:cNvPr>
              <p:cNvSpPr txBox="1"/>
              <p:nvPr/>
            </p:nvSpPr>
            <p:spPr>
              <a:xfrm>
                <a:off x="1547812" y="5668208"/>
                <a:ext cx="2074479" cy="90364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𝑃</m:t>
                      </m:r>
                      <m:r>
                        <a:rPr lang="en-US" altLang="zh-TW" b="0" i="1" smtClean="0">
                          <a:latin typeface="Cambria Math" panose="02040503050406030204" pitchFamily="18" charset="0"/>
                        </a:rPr>
                        <m:t>=</m:t>
                      </m:r>
                      <m:nary>
                        <m:naryPr>
                          <m:limLoc m:val="undOvr"/>
                          <m:ctrlPr>
                            <a:rPr lang="en-US" altLang="zh-TW" b="0" i="1" smtClean="0">
                              <a:latin typeface="Cambria Math" panose="02040503050406030204" pitchFamily="18" charset="0"/>
                            </a:rPr>
                          </m:ctrlPr>
                        </m:naryPr>
                        <m:sub>
                          <m:r>
                            <a:rPr lang="en-US" altLang="zh-TW" b="0" i="1" smtClean="0">
                              <a:latin typeface="Cambria Math" panose="02040503050406030204" pitchFamily="18" charset="0"/>
                            </a:rPr>
                            <m:t>0</m:t>
                          </m:r>
                        </m:sub>
                        <m:sup>
                          <m:r>
                            <a:rPr lang="en-US" altLang="zh-TW" i="1" smtClean="0">
                              <a:latin typeface="Cambria Math" panose="02040503050406030204" pitchFamily="18" charset="0"/>
                              <a:ea typeface="Cambria Math" panose="02040503050406030204" pitchFamily="18" charset="0"/>
                            </a:rPr>
                            <m:t>∞</m:t>
                          </m:r>
                        </m:sup>
                        <m:e>
                          <m:r>
                            <a:rPr lang="en-US" altLang="zh-TW" i="1">
                              <a:latin typeface="Cambria Math" panose="02040503050406030204" pitchFamily="18" charset="0"/>
                            </a:rPr>
                            <m:t>𝐸</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r>
                            <a:rPr lang="en-US" altLang="zh-TW" i="1">
                              <a:latin typeface="Cambria Math"/>
                              <a:ea typeface="Cambria Math"/>
                            </a:rPr>
                            <m:t>∙</m:t>
                          </m:r>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𝜆</m:t>
                          </m:r>
                        </m:e>
                      </m:nary>
                    </m:oMath>
                  </m:oMathPara>
                </a14:m>
                <a:endParaRPr lang="zh-TW" altLang="en-US" i="1" dirty="0"/>
              </a:p>
            </p:txBody>
          </p:sp>
        </mc:Choice>
        <mc:Fallback xmlns="">
          <p:sp>
            <p:nvSpPr>
              <p:cNvPr id="6" name="文字方塊 8">
                <a:extLst>
                  <a:ext uri="{FF2B5EF4-FFF2-40B4-BE49-F238E27FC236}">
                    <a16:creationId xmlns:a16="http://schemas.microsoft.com/office/drawing/2014/main" id="{7E0B560A-DD22-ECBE-1DD6-74A3A163DBA3}"/>
                  </a:ext>
                </a:extLst>
              </p:cNvPr>
              <p:cNvSpPr txBox="1">
                <a:spLocks noRot="1" noChangeAspect="1" noMove="1" noResize="1" noEditPoints="1" noAdjustHandles="1" noChangeArrowheads="1" noChangeShapeType="1" noTextEdit="1"/>
              </p:cNvSpPr>
              <p:nvPr/>
            </p:nvSpPr>
            <p:spPr>
              <a:xfrm>
                <a:off x="1547812" y="5668208"/>
                <a:ext cx="2074479" cy="903645"/>
              </a:xfrm>
              <a:prstGeom prst="rect">
                <a:avLst/>
              </a:prstGeom>
              <a:blipFill>
                <a:blip r:embed="rId4"/>
                <a:stretch>
                  <a:fillRect l="-19394" t="-111111" b="-1708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0071429-E44F-43D2-032A-5A804E0DF346}"/>
                  </a:ext>
                </a:extLst>
              </p:cNvPr>
              <p:cNvSpPr txBox="1"/>
              <p:nvPr/>
            </p:nvSpPr>
            <p:spPr>
              <a:xfrm>
                <a:off x="5472100" y="403500"/>
                <a:ext cx="1664965" cy="34131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i="1">
                              <a:latin typeface="Cambria Math" panose="02040503050406030204" pitchFamily="18" charset="0"/>
                            </a:rPr>
                            <m:t>黑</m:t>
                          </m:r>
                        </m:sub>
                      </m:sSub>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mj-ea"/>
                            </a:rPr>
                            <m:t>空</m:t>
                          </m:r>
                        </m:sub>
                      </m:sSub>
                    </m:oMath>
                  </m:oMathPara>
                </a14:m>
                <a:endParaRPr lang="en-TW" dirty="0"/>
              </a:p>
            </p:txBody>
          </p:sp>
        </mc:Choice>
        <mc:Fallback xmlns="">
          <p:sp>
            <p:nvSpPr>
              <p:cNvPr id="7" name="TextBox 6">
                <a:extLst>
                  <a:ext uri="{FF2B5EF4-FFF2-40B4-BE49-F238E27FC236}">
                    <a16:creationId xmlns:a16="http://schemas.microsoft.com/office/drawing/2014/main" id="{70071429-E44F-43D2-032A-5A804E0DF346}"/>
                  </a:ext>
                </a:extLst>
              </p:cNvPr>
              <p:cNvSpPr txBox="1">
                <a:spLocks noRot="1" noChangeAspect="1" noMove="1" noResize="1" noEditPoints="1" noAdjustHandles="1" noChangeArrowheads="1" noChangeShapeType="1" noTextEdit="1"/>
              </p:cNvSpPr>
              <p:nvPr/>
            </p:nvSpPr>
            <p:spPr>
              <a:xfrm>
                <a:off x="5472100" y="403500"/>
                <a:ext cx="1664965" cy="341312"/>
              </a:xfrm>
              <a:prstGeom prst="rect">
                <a:avLst/>
              </a:prstGeom>
              <a:blipFill>
                <a:blip r:embed="rId5"/>
                <a:stretch>
                  <a:fillRect b="-32143"/>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5" descr="f39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763" y="765175"/>
            <a:ext cx="442990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7763" name="Text Box 6"/>
              <p:cNvSpPr txBox="1">
                <a:spLocks noChangeArrowheads="1"/>
              </p:cNvSpPr>
              <p:nvPr/>
            </p:nvSpPr>
            <p:spPr bwMode="auto">
              <a:xfrm>
                <a:off x="366712" y="260648"/>
                <a:ext cx="481720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chemeClr val="tx1"/>
                    </a:solidFill>
                  </a:rPr>
                  <a:t>將截止電壓</a:t>
                </a:r>
                <a14:m>
                  <m:oMath xmlns:m="http://schemas.openxmlformats.org/officeDocument/2006/math">
                    <m:r>
                      <a:rPr lang="en-US" altLang="zh-TW" sz="1800" i="1" dirty="0">
                        <a:solidFill>
                          <a:schemeClr val="tx1"/>
                        </a:solidFill>
                        <a:latin typeface="Cambria Math"/>
                        <a:cs typeface="Times New Roman" pitchFamily="18" charset="0"/>
                      </a:rPr>
                      <m:t>𝑉</m:t>
                    </m:r>
                    <m:r>
                      <m:rPr>
                        <m:nor/>
                      </m:rPr>
                      <a:rPr lang="en-US" altLang="zh-TW" sz="1800" baseline="-25000" dirty="0" err="1">
                        <a:solidFill>
                          <a:schemeClr val="tx1"/>
                        </a:solidFill>
                        <a:latin typeface="Cambria Math"/>
                        <a:cs typeface="Times New Roman" pitchFamily="18" charset="0"/>
                      </a:rPr>
                      <m:t>stop</m:t>
                    </m:r>
                  </m:oMath>
                </a14:m>
                <a:r>
                  <a:rPr lang="zh-TW" altLang="en-US" sz="1800" dirty="0">
                    <a:solidFill>
                      <a:schemeClr val="tx1"/>
                    </a:solidFill>
                  </a:rPr>
                  <a:t>對光的頻率作圖，呈線性關係！</a:t>
                </a:r>
              </a:p>
            </p:txBody>
          </p:sp>
        </mc:Choice>
        <mc:Fallback xmlns="">
          <p:sp>
            <p:nvSpPr>
              <p:cNvPr id="117763" name="Text Box 6"/>
              <p:cNvSpPr txBox="1">
                <a:spLocks noRot="1" noChangeAspect="1" noMove="1" noResize="1" noEditPoints="1" noAdjustHandles="1" noChangeArrowheads="1" noChangeShapeType="1" noTextEdit="1"/>
              </p:cNvSpPr>
              <p:nvPr/>
            </p:nvSpPr>
            <p:spPr bwMode="auto">
              <a:xfrm>
                <a:off x="366712" y="260648"/>
                <a:ext cx="4817207" cy="369332"/>
              </a:xfrm>
              <a:prstGeom prst="rect">
                <a:avLst/>
              </a:prstGeom>
              <a:blipFill rotWithShape="1">
                <a:blip r:embed="rId4"/>
                <a:stretch>
                  <a:fillRect l="-1013" t="-6667" r="-5823"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766" name="文字方塊 9"/>
              <p:cNvSpPr txBox="1">
                <a:spLocks noChangeArrowheads="1"/>
              </p:cNvSpPr>
              <p:nvPr/>
            </p:nvSpPr>
            <p:spPr bwMode="auto">
              <a:xfrm>
                <a:off x="5292080" y="260648"/>
                <a:ext cx="385192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 xmlns:m="http://schemas.openxmlformats.org/officeDocument/2006/math">
                    <m:r>
                      <a:rPr lang="en-US" altLang="zh-TW" sz="1800" i="1" dirty="0" smtClean="0">
                        <a:latin typeface="Cambria Math"/>
                        <a:cs typeface="Times New Roman" pitchFamily="18" charset="0"/>
                      </a:rPr>
                      <m:t>𝑒𝑉</m:t>
                    </m:r>
                    <m:r>
                      <m:rPr>
                        <m:nor/>
                      </m:rPr>
                      <a:rPr lang="en-US" altLang="zh-TW" sz="1800" i="0" baseline="-25000" dirty="0" err="1" smtClean="0">
                        <a:latin typeface="Cambria Math"/>
                        <a:cs typeface="Times New Roman" pitchFamily="18" charset="0"/>
                      </a:rPr>
                      <m:t>sto</m:t>
                    </m:r>
                    <m:r>
                      <m:rPr>
                        <m:nor/>
                      </m:rPr>
                      <a:rPr lang="en-US" altLang="zh-TW" sz="1800" b="0" i="0" baseline="-25000" dirty="0" smtClean="0">
                        <a:latin typeface="Cambria Math"/>
                        <a:cs typeface="Times New Roman" pitchFamily="18" charset="0"/>
                      </a:rPr>
                      <m:t>p</m:t>
                    </m:r>
                  </m:oMath>
                </a14:m>
                <a:r>
                  <a:rPr lang="zh-TW" altLang="en-US" sz="1800" baseline="-25000" dirty="0">
                    <a:latin typeface="Times New Roman" pitchFamily="18" charset="0"/>
                    <a:cs typeface="Times New Roman" pitchFamily="18" charset="0"/>
                  </a:rPr>
                  <a:t> </a:t>
                </a:r>
                <a:r>
                  <a:rPr lang="zh-TW" altLang="en-US" sz="1800" dirty="0">
                    <a:cs typeface="Times New Roman" pitchFamily="18" charset="0"/>
                  </a:rPr>
                  <a:t>即是一個光電子的最大動能。</a:t>
                </a:r>
              </a:p>
            </p:txBody>
          </p:sp>
        </mc:Choice>
        <mc:Fallback xmlns="">
          <p:sp>
            <p:nvSpPr>
              <p:cNvPr id="117766" name="文字方塊 9"/>
              <p:cNvSpPr txBox="1">
                <a:spLocks noRot="1" noChangeAspect="1" noMove="1" noResize="1" noEditPoints="1" noAdjustHandles="1" noChangeArrowheads="1" noChangeShapeType="1" noTextEdit="1"/>
              </p:cNvSpPr>
              <p:nvPr/>
            </p:nvSpPr>
            <p:spPr bwMode="auto">
              <a:xfrm>
                <a:off x="5292080" y="260648"/>
                <a:ext cx="3851920" cy="369332"/>
              </a:xfrm>
              <a:prstGeom prst="rect">
                <a:avLst/>
              </a:prstGeom>
              <a:blipFill>
                <a:blip r:embed="rId5"/>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17767" name="Picture 11" descr="4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765175"/>
            <a:ext cx="3567113"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11" descr="4009"/>
          <p:cNvPicPr>
            <a:picLocks noChangeAspect="1" noChangeArrowheads="1"/>
          </p:cNvPicPr>
          <p:nvPr/>
        </p:nvPicPr>
        <p:blipFill>
          <a:blip r:embed="rId7">
            <a:extLst>
              <a:ext uri="{28A0092B-C50C-407E-A947-70E740481C1C}">
                <a14:useLocalDpi xmlns:a14="http://schemas.microsoft.com/office/drawing/2010/main" val="0"/>
              </a:ext>
            </a:extLst>
          </a:blip>
          <a:srcRect l="31348" t="12701" r="58557" b="76387"/>
          <a:stretch>
            <a:fillRect/>
          </a:stretch>
        </p:blipFill>
        <p:spPr bwMode="auto">
          <a:xfrm>
            <a:off x="2484438" y="3357563"/>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橢圓 12"/>
          <p:cNvSpPr/>
          <p:nvPr/>
        </p:nvSpPr>
        <p:spPr>
          <a:xfrm>
            <a:off x="2771775" y="16287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1476375" y="16287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1187450" y="17018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539750" y="16287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17773" name="文字方塊 16"/>
              <p:cNvSpPr txBox="1">
                <a:spLocks noChangeArrowheads="1"/>
              </p:cNvSpPr>
              <p:nvPr/>
            </p:nvSpPr>
            <p:spPr bwMode="auto">
              <a:xfrm>
                <a:off x="1403350" y="5373688"/>
                <a:ext cx="62649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 xmlns:m="http://schemas.openxmlformats.org/officeDocument/2006/math">
                    <m:r>
                      <a:rPr lang="en-US" altLang="zh-TW" sz="1800" b="0" i="1" dirty="0" smtClean="0">
                        <a:latin typeface="Cambria Math" panose="02040503050406030204" pitchFamily="18" charset="0"/>
                        <a:cs typeface="Times New Roman" pitchFamily="18" charset="0"/>
                      </a:rPr>
                      <m:t>𝑊</m:t>
                    </m:r>
                  </m:oMath>
                </a14:m>
                <a:r>
                  <a:rPr lang="zh-TW" altLang="en-US" sz="1800" dirty="0">
                    <a:cs typeface="Times New Roman" pitchFamily="18" charset="0"/>
                  </a:rPr>
                  <a:t>是光電子離開電極所需克服的最小位能：</a:t>
                </a:r>
                <a:r>
                  <a:rPr lang="en-US" altLang="zh-TW" sz="1800" dirty="0">
                    <a:latin typeface="Times New Roman" panose="02020603050405020304" pitchFamily="18" charset="0"/>
                    <a:cs typeface="Times New Roman" panose="02020603050405020304" pitchFamily="18" charset="0"/>
                  </a:rPr>
                  <a:t>Work Function</a:t>
                </a:r>
                <a:r>
                  <a:rPr lang="zh-TW" altLang="en-US" sz="1800" dirty="0">
                    <a:latin typeface="Times New Roman" panose="02020603050405020304" pitchFamily="18" charset="0"/>
                    <a:cs typeface="Times New Roman" panose="02020603050405020304" pitchFamily="18" charset="0"/>
                  </a:rPr>
                  <a:t>。</a:t>
                </a:r>
              </a:p>
            </p:txBody>
          </p:sp>
        </mc:Choice>
        <mc:Fallback xmlns="">
          <p:sp>
            <p:nvSpPr>
              <p:cNvPr id="117773" name="文字方塊 16"/>
              <p:cNvSpPr txBox="1">
                <a:spLocks noRot="1" noChangeAspect="1" noMove="1" noResize="1" noEditPoints="1" noAdjustHandles="1" noChangeArrowheads="1" noChangeShapeType="1" noTextEdit="1"/>
              </p:cNvSpPr>
              <p:nvPr/>
            </p:nvSpPr>
            <p:spPr bwMode="auto">
              <a:xfrm>
                <a:off x="1403350" y="5373688"/>
                <a:ext cx="6264994" cy="369332"/>
              </a:xfrm>
              <a:prstGeom prst="rect">
                <a:avLst/>
              </a:prstGeom>
              <a:blipFill>
                <a:blip r:embed="rId8"/>
                <a:stretch>
                  <a:fillRect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7774" name="文字方塊 19"/>
              <p:cNvSpPr txBox="1">
                <a:spLocks noChangeArrowheads="1"/>
              </p:cNvSpPr>
              <p:nvPr/>
            </p:nvSpPr>
            <p:spPr bwMode="auto">
              <a:xfrm>
                <a:off x="1403350" y="6237288"/>
                <a:ext cx="709531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直線的斜率即是 </a:t>
                </a:r>
                <a:r>
                  <a:rPr lang="en-US" altLang="zh-TW" sz="1800" dirty="0">
                    <a:solidFill>
                      <a:srgbClr val="FF0000"/>
                    </a:solidFill>
                    <a:latin typeface="Times New Roman" panose="02020603050405020304" pitchFamily="18" charset="0"/>
                    <a:cs typeface="Times New Roman" panose="02020603050405020304" pitchFamily="18" charset="0"/>
                  </a:rPr>
                  <a:t>Planck</a:t>
                </a:r>
                <a:r>
                  <a:rPr lang="zh-TW" altLang="en-US" sz="1800" dirty="0">
                    <a:solidFill>
                      <a:srgbClr val="FF0000"/>
                    </a:solidFill>
                  </a:rPr>
                  <a:t>常數</a:t>
                </a:r>
                <a14:m>
                  <m:oMath xmlns:m="http://schemas.openxmlformats.org/officeDocument/2006/math">
                    <m:r>
                      <a:rPr lang="en-US" altLang="zh-TW" sz="1800" b="0" i="1" smtClean="0">
                        <a:solidFill>
                          <a:srgbClr val="FF0000"/>
                        </a:solidFill>
                        <a:latin typeface="Cambria Math"/>
                      </a:rPr>
                      <m:t>h</m:t>
                    </m:r>
                  </m:oMath>
                </a14:m>
                <a:r>
                  <a:rPr lang="zh-TW" altLang="en-US" sz="1800" dirty="0">
                    <a:solidFill>
                      <a:srgbClr val="FF0000"/>
                    </a:solidFill>
                  </a:rPr>
                  <a:t>。這是最容易測蒲朗克常數的辦法。</a:t>
                </a:r>
              </a:p>
            </p:txBody>
          </p:sp>
        </mc:Choice>
        <mc:Fallback xmlns="">
          <p:sp>
            <p:nvSpPr>
              <p:cNvPr id="117774" name="文字方塊 19"/>
              <p:cNvSpPr txBox="1">
                <a:spLocks noRot="1" noChangeAspect="1" noMove="1" noResize="1" noEditPoints="1" noAdjustHandles="1" noChangeArrowheads="1" noChangeShapeType="1" noTextEdit="1"/>
              </p:cNvSpPr>
              <p:nvPr/>
            </p:nvSpPr>
            <p:spPr bwMode="auto">
              <a:xfrm>
                <a:off x="1403350" y="6237288"/>
                <a:ext cx="7095318" cy="369332"/>
              </a:xfrm>
              <a:prstGeom prst="rect">
                <a:avLst/>
              </a:prstGeom>
              <a:blipFill>
                <a:blip r:embed="rId9"/>
                <a:stretch>
                  <a:fillRect l="-71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17775" name="Text Box 9"/>
          <p:cNvSpPr txBox="1">
            <a:spLocks noChangeArrowheads="1"/>
          </p:cNvSpPr>
          <p:nvPr/>
        </p:nvSpPr>
        <p:spPr bwMode="auto">
          <a:xfrm>
            <a:off x="1403350" y="4941888"/>
            <a:ext cx="590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光交給電子的能量是一個固定不可分割的值，稱為光量子</a:t>
            </a:r>
          </a:p>
        </p:txBody>
      </p:sp>
      <mc:AlternateContent xmlns:mc="http://schemas.openxmlformats.org/markup-compatibility/2006" xmlns:a14="http://schemas.microsoft.com/office/drawing/2010/main">
        <mc:Choice Requires="a14">
          <p:sp>
            <p:nvSpPr>
              <p:cNvPr id="117776" name="文字方塊 10"/>
              <p:cNvSpPr txBox="1">
                <a:spLocks noChangeArrowheads="1"/>
              </p:cNvSpPr>
              <p:nvPr/>
            </p:nvSpPr>
            <p:spPr bwMode="auto">
              <a:xfrm>
                <a:off x="1403350" y="5805488"/>
                <a:ext cx="75611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一個光量子的能量由頻率決定，因此光量子能量低於</a:t>
                </a:r>
                <a14:m>
                  <m:oMath xmlns:m="http://schemas.openxmlformats.org/officeDocument/2006/math">
                    <m:r>
                      <a:rPr lang="en-US" altLang="zh-TW" sz="1800" b="0" i="1" dirty="0" smtClean="0">
                        <a:latin typeface="Cambria Math" panose="02040503050406030204" pitchFamily="18" charset="0"/>
                        <a:cs typeface="Times New Roman" pitchFamily="18" charset="0"/>
                      </a:rPr>
                      <m:t>𝑊</m:t>
                    </m:r>
                  </m:oMath>
                </a14:m>
                <a:r>
                  <a:rPr lang="zh-TW" altLang="en-US" sz="1800" dirty="0"/>
                  <a:t>即無法打出電子。</a:t>
                </a:r>
              </a:p>
            </p:txBody>
          </p:sp>
        </mc:Choice>
        <mc:Fallback xmlns="">
          <p:sp>
            <p:nvSpPr>
              <p:cNvPr id="117776" name="文字方塊 10"/>
              <p:cNvSpPr txBox="1">
                <a:spLocks noRot="1" noChangeAspect="1" noMove="1" noResize="1" noEditPoints="1" noAdjustHandles="1" noChangeArrowheads="1" noChangeShapeType="1" noTextEdit="1"/>
              </p:cNvSpPr>
              <p:nvPr/>
            </p:nvSpPr>
            <p:spPr bwMode="auto">
              <a:xfrm>
                <a:off x="1403350" y="5805488"/>
                <a:ext cx="7561138" cy="369332"/>
              </a:xfrm>
              <a:prstGeom prst="rect">
                <a:avLst/>
              </a:prstGeom>
              <a:blipFill>
                <a:blip r:embed="rId10"/>
                <a:stretch>
                  <a:fillRect l="-670"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1E1D2208-A1BF-BB7D-4FBC-5B821D2B2A3B}"/>
                  </a:ext>
                </a:extLst>
              </p:cNvPr>
              <p:cNvSpPr txBox="1"/>
              <p:nvPr/>
            </p:nvSpPr>
            <p:spPr>
              <a:xfrm>
                <a:off x="7452320" y="4941888"/>
                <a:ext cx="95385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r>
                        <a:rPr lang="en-US" altLang="zh-TW" b="0" i="1" smtClean="0">
                          <a:latin typeface="Cambria Math"/>
                        </a:rPr>
                        <m:t>h𝑓</m:t>
                      </m:r>
                    </m:oMath>
                  </m:oMathPara>
                </a14:m>
                <a:endParaRPr lang="zh-TW" altLang="en-US" dirty="0"/>
              </a:p>
            </p:txBody>
          </p:sp>
        </mc:Choice>
        <mc:Fallback xmlns="">
          <p:sp>
            <p:nvSpPr>
              <p:cNvPr id="2" name="文字方塊 1">
                <a:extLst>
                  <a:ext uri="{FF2B5EF4-FFF2-40B4-BE49-F238E27FC236}">
                    <a16:creationId xmlns:a16="http://schemas.microsoft.com/office/drawing/2014/main" id="{1E1D2208-A1BF-BB7D-4FBC-5B821D2B2A3B}"/>
                  </a:ext>
                </a:extLst>
              </p:cNvPr>
              <p:cNvSpPr txBox="1">
                <a:spLocks noRot="1" noChangeAspect="1" noMove="1" noResize="1" noEditPoints="1" noAdjustHandles="1" noChangeArrowheads="1" noChangeShapeType="1" noTextEdit="1"/>
              </p:cNvSpPr>
              <p:nvPr/>
            </p:nvSpPr>
            <p:spPr>
              <a:xfrm>
                <a:off x="7452320" y="4941888"/>
                <a:ext cx="953851" cy="369332"/>
              </a:xfrm>
              <a:prstGeom prst="rect">
                <a:avLst/>
              </a:prstGeom>
              <a:blipFill>
                <a:blip r:embed="rId11"/>
                <a:stretch>
                  <a:fillRect b="-1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1">
                <a:extLst>
                  <a:ext uri="{FF2B5EF4-FFF2-40B4-BE49-F238E27FC236}">
                    <a16:creationId xmlns:a16="http://schemas.microsoft.com/office/drawing/2014/main" id="{2623DCE2-F8C1-4ECA-BBA5-52492BEE9A7A}"/>
                  </a:ext>
                </a:extLst>
              </p:cNvPr>
              <p:cNvSpPr txBox="1"/>
              <p:nvPr/>
            </p:nvSpPr>
            <p:spPr>
              <a:xfrm>
                <a:off x="1460684" y="4449763"/>
                <a:ext cx="2451697" cy="39401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𝑒</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m:rPr>
                              <m:sty m:val="p"/>
                            </m:rPr>
                            <a:rPr lang="en-US" altLang="zh-TW" b="0" i="0" smtClean="0">
                              <a:latin typeface="Cambria Math" panose="02040503050406030204" pitchFamily="18" charset="0"/>
                            </a:rPr>
                            <m:t>stop</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𝐸</m:t>
                          </m:r>
                        </m:e>
                        <m:sub>
                          <m:r>
                            <a:rPr lang="en-US" altLang="zh-TW" b="0" i="1" smtClean="0">
                              <a:latin typeface="Cambria Math" panose="02040503050406030204" pitchFamily="18" charset="0"/>
                            </a:rPr>
                            <m:t>𝑒</m:t>
                          </m:r>
                        </m:sub>
                      </m:sSub>
                      <m:r>
                        <a:rPr lang="en-US" altLang="zh-TW" b="0" i="1" smtClean="0">
                          <a:latin typeface="Cambria Math" panose="02040503050406030204" pitchFamily="18" charset="0"/>
                        </a:rPr>
                        <m:t>=</m:t>
                      </m:r>
                      <m:r>
                        <a:rPr lang="en-US" altLang="zh-TW" b="0" i="1" smtClean="0">
                          <a:latin typeface="Cambria Math"/>
                        </a:rPr>
                        <m:t>h𝑓</m:t>
                      </m:r>
                      <m:r>
                        <a:rPr lang="en-US" altLang="zh-TW" b="0" i="1" smtClean="0">
                          <a:latin typeface="Cambria Math" panose="02040503050406030204" pitchFamily="18" charset="0"/>
                        </a:rPr>
                        <m:t>−</m:t>
                      </m:r>
                      <m:r>
                        <a:rPr lang="en-US" altLang="zh-TW" b="0" i="1" smtClean="0">
                          <a:latin typeface="Cambria Math" panose="02040503050406030204" pitchFamily="18" charset="0"/>
                        </a:rPr>
                        <m:t>𝑊</m:t>
                      </m:r>
                    </m:oMath>
                  </m:oMathPara>
                </a14:m>
                <a:endParaRPr lang="zh-TW" altLang="en-US" dirty="0"/>
              </a:p>
            </p:txBody>
          </p:sp>
        </mc:Choice>
        <mc:Fallback xmlns="">
          <p:sp>
            <p:nvSpPr>
              <p:cNvPr id="3" name="文字方塊 1">
                <a:extLst>
                  <a:ext uri="{FF2B5EF4-FFF2-40B4-BE49-F238E27FC236}">
                    <a16:creationId xmlns:a16="http://schemas.microsoft.com/office/drawing/2014/main" id="{2623DCE2-F8C1-4ECA-BBA5-52492BEE9A7A}"/>
                  </a:ext>
                </a:extLst>
              </p:cNvPr>
              <p:cNvSpPr txBox="1">
                <a:spLocks noRot="1" noChangeAspect="1" noMove="1" noResize="1" noEditPoints="1" noAdjustHandles="1" noChangeArrowheads="1" noChangeShapeType="1" noTextEdit="1"/>
              </p:cNvSpPr>
              <p:nvPr/>
            </p:nvSpPr>
            <p:spPr>
              <a:xfrm>
                <a:off x="1460684" y="4449763"/>
                <a:ext cx="2451697" cy="394019"/>
              </a:xfrm>
              <a:prstGeom prst="rect">
                <a:avLst/>
              </a:prstGeom>
              <a:blipFill>
                <a:blip r:embed="rId12"/>
                <a:stretch>
                  <a:fillRect b="-625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24762EF-28EF-C116-F932-1123FCF8FE3A}"/>
                  </a:ext>
                </a:extLst>
              </p:cNvPr>
              <p:cNvSpPr txBox="1"/>
              <p:nvPr/>
            </p:nvSpPr>
            <p:spPr>
              <a:xfrm>
                <a:off x="7452320" y="5373688"/>
                <a:ext cx="107986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𝑊</m:t>
                      </m:r>
                      <m:r>
                        <a:rPr lang="en-US" altLang="zh-TW" sz="1800" b="0" i="1" smtClean="0">
                          <a:latin typeface="Cambria Math" panose="02040503050406030204" pitchFamily="18" charset="0"/>
                          <a:ea typeface="Cambria Math" panose="02040503050406030204" pitchFamily="18" charset="0"/>
                        </a:rPr>
                        <m:t>=</m:t>
                      </m:r>
                      <m:r>
                        <a:rPr lang="en-US" altLang="zh-TW" sz="1800" i="1">
                          <a:latin typeface="Cambria Math"/>
                        </a:rPr>
                        <m:t>h</m:t>
                      </m:r>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b="0" i="1" smtClean="0">
                              <a:latin typeface="Cambria Math" panose="02040503050406030204" pitchFamily="18" charset="0"/>
                            </a:rPr>
                            <m:t>0</m:t>
                          </m:r>
                        </m:sub>
                      </m:sSub>
                    </m:oMath>
                  </m:oMathPara>
                </a14:m>
                <a:endParaRPr lang="en-TW" dirty="0"/>
              </a:p>
            </p:txBody>
          </p:sp>
        </mc:Choice>
        <mc:Fallback xmlns="">
          <p:sp>
            <p:nvSpPr>
              <p:cNvPr id="5" name="TextBox 4">
                <a:extLst>
                  <a:ext uri="{FF2B5EF4-FFF2-40B4-BE49-F238E27FC236}">
                    <a16:creationId xmlns:a16="http://schemas.microsoft.com/office/drawing/2014/main" id="{D24762EF-28EF-C116-F932-1123FCF8FE3A}"/>
                  </a:ext>
                </a:extLst>
              </p:cNvPr>
              <p:cNvSpPr txBox="1">
                <a:spLocks noRot="1" noChangeAspect="1" noMove="1" noResize="1" noEditPoints="1" noAdjustHandles="1" noChangeArrowheads="1" noChangeShapeType="1" noTextEdit="1"/>
              </p:cNvSpPr>
              <p:nvPr/>
            </p:nvSpPr>
            <p:spPr>
              <a:xfrm>
                <a:off x="7452320" y="5373688"/>
                <a:ext cx="1079866" cy="369332"/>
              </a:xfrm>
              <a:prstGeom prst="rect">
                <a:avLst/>
              </a:prstGeom>
              <a:blipFill>
                <a:blip r:embed="rId13"/>
                <a:stretch>
                  <a:fillRect b="-16667"/>
                </a:stretch>
              </a:blipFill>
            </p:spPr>
            <p:txBody>
              <a:bodyPr/>
              <a:lstStyle/>
              <a:p>
                <a:r>
                  <a:rPr lang="en-TW">
                    <a:noFill/>
                  </a:rPr>
                  <a:t> </a:t>
                </a:r>
              </a:p>
            </p:txBody>
          </p:sp>
        </mc:Fallback>
      </mc:AlternateContent>
      <p:pic>
        <p:nvPicPr>
          <p:cNvPr id="4" name="Graphic 3" descr="Cat with solid fill">
            <a:extLst>
              <a:ext uri="{FF2B5EF4-FFF2-40B4-BE49-F238E27FC236}">
                <a16:creationId xmlns:a16="http://schemas.microsoft.com/office/drawing/2014/main" id="{E3D505D7-4373-7845-25AA-C10F97FC7F4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6321199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FC0B61-A1F5-80B9-9BBE-3FB47C1AAEEA}"/>
              </a:ext>
            </a:extLst>
          </p:cNvPr>
          <p:cNvPicPr>
            <a:picLocks noChangeAspect="1"/>
          </p:cNvPicPr>
          <p:nvPr/>
        </p:nvPicPr>
        <p:blipFill>
          <a:blip r:embed="rId2"/>
          <a:stretch>
            <a:fillRect/>
          </a:stretch>
        </p:blipFill>
        <p:spPr>
          <a:xfrm>
            <a:off x="1691680" y="476672"/>
            <a:ext cx="5891350" cy="5616624"/>
          </a:xfrm>
          <a:prstGeom prst="rect">
            <a:avLst/>
          </a:prstGeom>
        </p:spPr>
      </p:pic>
      <p:pic>
        <p:nvPicPr>
          <p:cNvPr id="3" name="Graphic 2" descr="Cat with solid fill">
            <a:extLst>
              <a:ext uri="{FF2B5EF4-FFF2-40B4-BE49-F238E27FC236}">
                <a16:creationId xmlns:a16="http://schemas.microsoft.com/office/drawing/2014/main" id="{9112BE30-B54A-D638-9C86-755029E5AC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0872326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D:\Dropbox\Documents\課程\YoungTextBook\Images\Chapter38\A_Images\A_Figures_and_Photos\38_0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836613"/>
            <a:ext cx="4672012"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694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3EEC6F-E1BA-3BBC-B7D6-35A8B9D7205D}"/>
              </a:ext>
            </a:extLst>
          </p:cNvPr>
          <p:cNvPicPr>
            <a:picLocks noChangeAspect="1"/>
          </p:cNvPicPr>
          <p:nvPr/>
        </p:nvPicPr>
        <p:blipFill>
          <a:blip r:embed="rId2"/>
          <a:stretch>
            <a:fillRect/>
          </a:stretch>
        </p:blipFill>
        <p:spPr>
          <a:xfrm>
            <a:off x="2195736" y="116632"/>
            <a:ext cx="4178300" cy="2209800"/>
          </a:xfrm>
          <a:prstGeom prst="rect">
            <a:avLst/>
          </a:prstGeom>
        </p:spPr>
      </p:pic>
      <p:pic>
        <p:nvPicPr>
          <p:cNvPr id="3" name="Picture 2">
            <a:extLst>
              <a:ext uri="{FF2B5EF4-FFF2-40B4-BE49-F238E27FC236}">
                <a16:creationId xmlns:a16="http://schemas.microsoft.com/office/drawing/2014/main" id="{C3FB3686-9FE3-AB2D-3B62-907106043576}"/>
              </a:ext>
            </a:extLst>
          </p:cNvPr>
          <p:cNvPicPr>
            <a:picLocks noChangeAspect="1"/>
          </p:cNvPicPr>
          <p:nvPr/>
        </p:nvPicPr>
        <p:blipFill>
          <a:blip r:embed="rId3"/>
          <a:stretch>
            <a:fillRect/>
          </a:stretch>
        </p:blipFill>
        <p:spPr>
          <a:xfrm>
            <a:off x="455703" y="2443216"/>
            <a:ext cx="8084823" cy="2021206"/>
          </a:xfrm>
          <a:prstGeom prst="rect">
            <a:avLst/>
          </a:prstGeom>
        </p:spPr>
      </p:pic>
      <p:pic>
        <p:nvPicPr>
          <p:cNvPr id="4" name="Picture 3">
            <a:extLst>
              <a:ext uri="{FF2B5EF4-FFF2-40B4-BE49-F238E27FC236}">
                <a16:creationId xmlns:a16="http://schemas.microsoft.com/office/drawing/2014/main" id="{E5A91676-FD0C-DD16-A6B2-A2E5EFCB3EB7}"/>
              </a:ext>
            </a:extLst>
          </p:cNvPr>
          <p:cNvPicPr>
            <a:picLocks noChangeAspect="1"/>
          </p:cNvPicPr>
          <p:nvPr/>
        </p:nvPicPr>
        <p:blipFill>
          <a:blip r:embed="rId4"/>
          <a:stretch>
            <a:fillRect/>
          </a:stretch>
        </p:blipFill>
        <p:spPr>
          <a:xfrm>
            <a:off x="434355" y="4388274"/>
            <a:ext cx="8106171" cy="2563348"/>
          </a:xfrm>
          <a:prstGeom prst="rect">
            <a:avLst/>
          </a:prstGeom>
        </p:spPr>
      </p:pic>
      <p:pic>
        <p:nvPicPr>
          <p:cNvPr id="5" name="Graphic 4" descr="Cat with solid fill">
            <a:extLst>
              <a:ext uri="{FF2B5EF4-FFF2-40B4-BE49-F238E27FC236}">
                <a16:creationId xmlns:a16="http://schemas.microsoft.com/office/drawing/2014/main" id="{4D9A5A2A-DA7E-285A-142A-0264B55EE3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0092414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9E1140-2DDF-2B38-22F1-4C9D88F3C090}"/>
              </a:ext>
            </a:extLst>
          </p:cNvPr>
          <p:cNvPicPr>
            <a:picLocks noChangeAspect="1"/>
          </p:cNvPicPr>
          <p:nvPr/>
        </p:nvPicPr>
        <p:blipFill>
          <a:blip r:embed="rId2"/>
          <a:stretch>
            <a:fillRect/>
          </a:stretch>
        </p:blipFill>
        <p:spPr>
          <a:xfrm>
            <a:off x="1549400" y="116632"/>
            <a:ext cx="6045200" cy="4013200"/>
          </a:xfrm>
          <a:prstGeom prst="rect">
            <a:avLst/>
          </a:prstGeom>
        </p:spPr>
      </p:pic>
      <p:pic>
        <p:nvPicPr>
          <p:cNvPr id="3" name="Picture 2">
            <a:extLst>
              <a:ext uri="{FF2B5EF4-FFF2-40B4-BE49-F238E27FC236}">
                <a16:creationId xmlns:a16="http://schemas.microsoft.com/office/drawing/2014/main" id="{36E709E1-2841-6BC6-89DC-3FE040C50E45}"/>
              </a:ext>
            </a:extLst>
          </p:cNvPr>
          <p:cNvPicPr>
            <a:picLocks noChangeAspect="1"/>
          </p:cNvPicPr>
          <p:nvPr/>
        </p:nvPicPr>
        <p:blipFill>
          <a:blip r:embed="rId3"/>
          <a:stretch>
            <a:fillRect/>
          </a:stretch>
        </p:blipFill>
        <p:spPr>
          <a:xfrm>
            <a:off x="1562100" y="4129832"/>
            <a:ext cx="6032500" cy="2540000"/>
          </a:xfrm>
          <a:prstGeom prst="rect">
            <a:avLst/>
          </a:prstGeom>
        </p:spPr>
      </p:pic>
      <p:sp>
        <p:nvSpPr>
          <p:cNvPr id="4" name="Rectangle 3">
            <a:extLst>
              <a:ext uri="{FF2B5EF4-FFF2-40B4-BE49-F238E27FC236}">
                <a16:creationId xmlns:a16="http://schemas.microsoft.com/office/drawing/2014/main" id="{2AD62851-4187-978D-515D-A3DB4EB22F8F}"/>
              </a:ext>
            </a:extLst>
          </p:cNvPr>
          <p:cNvSpPr/>
          <p:nvPr/>
        </p:nvSpPr>
        <p:spPr>
          <a:xfrm>
            <a:off x="1549400" y="6093296"/>
            <a:ext cx="6045200" cy="576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5" name="Graphic 4" descr="Cat with solid fill">
            <a:extLst>
              <a:ext uri="{FF2B5EF4-FFF2-40B4-BE49-F238E27FC236}">
                <a16:creationId xmlns:a16="http://schemas.microsoft.com/office/drawing/2014/main" id="{69C6AE2F-C7A3-038A-367C-1B7B907F3E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6673555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4"/>
          <p:cNvSpPr txBox="1">
            <a:spLocks noChangeArrowheads="1"/>
          </p:cNvSpPr>
          <p:nvPr/>
        </p:nvSpPr>
        <p:spPr bwMode="auto">
          <a:xfrm>
            <a:off x="1692275" y="908050"/>
            <a:ext cx="4681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電磁波及光都帶有能量也帶有動量！</a:t>
            </a:r>
          </a:p>
        </p:txBody>
      </p:sp>
      <mc:AlternateContent xmlns:mc="http://schemas.openxmlformats.org/markup-compatibility/2006" xmlns:a14="http://schemas.microsoft.com/office/drawing/2010/main">
        <mc:Choice Requires="a14">
          <p:sp>
            <p:nvSpPr>
              <p:cNvPr id="7" name="文字方塊 3">
                <a:extLst>
                  <a:ext uri="{FF2B5EF4-FFF2-40B4-BE49-F238E27FC236}">
                    <a16:creationId xmlns:a16="http://schemas.microsoft.com/office/drawing/2014/main" id="{0ADE57FD-DF8A-4941-B468-0A2976656FB4}"/>
                  </a:ext>
                </a:extLst>
              </p:cNvPr>
              <p:cNvSpPr txBox="1"/>
              <p:nvPr/>
            </p:nvSpPr>
            <p:spPr>
              <a:xfrm>
                <a:off x="1695283" y="1516905"/>
                <a:ext cx="834523" cy="61093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𝑝</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𝐸</m:t>
                          </m:r>
                        </m:num>
                        <m:den>
                          <m:r>
                            <a:rPr lang="en-US" altLang="zh-TW" b="0" i="1" smtClean="0">
                              <a:latin typeface="Cambria Math" panose="02040503050406030204" pitchFamily="18" charset="0"/>
                            </a:rPr>
                            <m:t>𝑐</m:t>
                          </m:r>
                        </m:den>
                      </m:f>
                    </m:oMath>
                  </m:oMathPara>
                </a14:m>
                <a:endParaRPr lang="zh-TW" altLang="en-US" dirty="0"/>
              </a:p>
            </p:txBody>
          </p:sp>
        </mc:Choice>
        <mc:Fallback xmlns="">
          <p:sp>
            <p:nvSpPr>
              <p:cNvPr id="7" name="文字方塊 3">
                <a:extLst>
                  <a:ext uri="{FF2B5EF4-FFF2-40B4-BE49-F238E27FC236}">
                    <a16:creationId xmlns:a16="http://schemas.microsoft.com/office/drawing/2014/main" id="{0ADE57FD-DF8A-4941-B468-0A2976656FB4}"/>
                  </a:ext>
                </a:extLst>
              </p:cNvPr>
              <p:cNvSpPr txBox="1">
                <a:spLocks noRot="1" noChangeAspect="1" noMove="1" noResize="1" noEditPoints="1" noAdjustHandles="1" noChangeArrowheads="1" noChangeShapeType="1" noTextEdit="1"/>
              </p:cNvSpPr>
              <p:nvPr/>
            </p:nvSpPr>
            <p:spPr>
              <a:xfrm>
                <a:off x="1695283" y="1516905"/>
                <a:ext cx="834523" cy="610936"/>
              </a:xfrm>
              <a:prstGeom prst="rect">
                <a:avLst/>
              </a:prstGeom>
              <a:blipFill>
                <a:blip r:embed="rId2"/>
                <a:stretch>
                  <a:fillRect/>
                </a:stretch>
              </a:blipFill>
            </p:spPr>
            <p:txBody>
              <a:bodyPr/>
              <a:lstStyle/>
              <a:p>
                <a:r>
                  <a:rPr lang="en-TW">
                    <a:noFill/>
                  </a:rPr>
                  <a:t> </a:t>
                </a:r>
              </a:p>
            </p:txBody>
          </p:sp>
        </mc:Fallback>
      </mc:AlternateContent>
      <p:pic>
        <p:nvPicPr>
          <p:cNvPr id="3" name="Picture 2" descr="A picture containing text, newspaper&#10;&#10;Description automatically generated">
            <a:extLst>
              <a:ext uri="{FF2B5EF4-FFF2-40B4-BE49-F238E27FC236}">
                <a16:creationId xmlns:a16="http://schemas.microsoft.com/office/drawing/2014/main" id="{94E34BDB-1E88-1F40-B45F-FF8EC2FAC3C0}"/>
              </a:ext>
            </a:extLst>
          </p:cNvPr>
          <p:cNvPicPr>
            <a:picLocks noChangeAspect="1"/>
          </p:cNvPicPr>
          <p:nvPr/>
        </p:nvPicPr>
        <p:blipFill rotWithShape="1">
          <a:blip r:embed="rId3">
            <a:extLst>
              <a:ext uri="{28A0092B-C50C-407E-A947-70E740481C1C}">
                <a14:useLocalDpi xmlns:a14="http://schemas.microsoft.com/office/drawing/2010/main" val="0"/>
              </a:ext>
            </a:extLst>
          </a:blip>
          <a:srcRect l="13241" t="17801" r="10101" b="6600"/>
          <a:stretch/>
        </p:blipFill>
        <p:spPr>
          <a:xfrm rot="5400000">
            <a:off x="2180174" y="2141745"/>
            <a:ext cx="5097656" cy="3770388"/>
          </a:xfrm>
          <a:prstGeom prst="rect">
            <a:avLst/>
          </a:prstGeom>
        </p:spPr>
      </p:pic>
      <p:pic>
        <p:nvPicPr>
          <p:cNvPr id="2" name="Graphic 1" descr="Cat with solid fill">
            <a:extLst>
              <a:ext uri="{FF2B5EF4-FFF2-40B4-BE49-F238E27FC236}">
                <a16:creationId xmlns:a16="http://schemas.microsoft.com/office/drawing/2014/main" id="{F1A71317-35F7-DBD4-C7C3-291AE1C16E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4321628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D:\Dropbox\Documents\課程\YoungTextBook\Images\Chapter38\A_Images\A_Figures_and_Photos\38_1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362" y="2996952"/>
            <a:ext cx="6899275"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文字方塊 3"/>
          <p:cNvSpPr txBox="1">
            <a:spLocks noChangeArrowheads="1"/>
          </p:cNvSpPr>
          <p:nvPr/>
        </p:nvSpPr>
        <p:spPr bwMode="auto">
          <a:xfrm>
            <a:off x="1692275" y="476250"/>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如果光是粒子應該可以碰撞。</a:t>
            </a:r>
          </a:p>
        </p:txBody>
      </p:sp>
      <p:sp>
        <p:nvSpPr>
          <p:cNvPr id="119812" name="Text Box 4"/>
          <p:cNvSpPr txBox="1">
            <a:spLocks noChangeArrowheads="1"/>
          </p:cNvSpPr>
          <p:nvPr/>
        </p:nvSpPr>
        <p:spPr bwMode="auto">
          <a:xfrm>
            <a:off x="1692275" y="908050"/>
            <a:ext cx="4681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光量子如果像一個粒子，那麼就具有動量。</a:t>
            </a:r>
          </a:p>
        </p:txBody>
      </p:sp>
      <p:sp>
        <p:nvSpPr>
          <p:cNvPr id="119814" name="文字方塊 8"/>
          <p:cNvSpPr txBox="1">
            <a:spLocks noChangeArrowheads="1"/>
          </p:cNvSpPr>
          <p:nvPr/>
        </p:nvSpPr>
        <p:spPr bwMode="auto">
          <a:xfrm>
            <a:off x="1722087" y="2284842"/>
            <a:ext cx="388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在與電子碰撞後，動量會改變。</a:t>
            </a:r>
          </a:p>
        </p:txBody>
      </p:sp>
      <mc:AlternateContent xmlns:mc="http://schemas.openxmlformats.org/markup-compatibility/2006" xmlns:a14="http://schemas.microsoft.com/office/drawing/2010/main">
        <mc:Choice Requires="a14">
          <p:sp>
            <p:nvSpPr>
              <p:cNvPr id="7" name="文字方塊 3">
                <a:extLst>
                  <a:ext uri="{FF2B5EF4-FFF2-40B4-BE49-F238E27FC236}">
                    <a16:creationId xmlns:a16="http://schemas.microsoft.com/office/drawing/2014/main" id="{0ADE57FD-DF8A-4941-B468-0A2976656FB4}"/>
                  </a:ext>
                </a:extLst>
              </p:cNvPr>
              <p:cNvSpPr txBox="1"/>
              <p:nvPr/>
            </p:nvSpPr>
            <p:spPr>
              <a:xfrm>
                <a:off x="1835696" y="1446299"/>
                <a:ext cx="1831079" cy="61895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𝑝</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𝐸</m:t>
                          </m:r>
                        </m:num>
                        <m:den>
                          <m:r>
                            <a:rPr lang="en-US" altLang="zh-TW" b="0" i="1" smtClean="0">
                              <a:latin typeface="Cambria Math" panose="02040503050406030204" pitchFamily="18" charset="0"/>
                            </a:rPr>
                            <m:t>𝑐</m:t>
                          </m:r>
                        </m:den>
                      </m:f>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h𝑓</m:t>
                          </m:r>
                        </m:num>
                        <m:den>
                          <m:r>
                            <a:rPr lang="en-US" altLang="zh-TW" b="0" i="1" smtClean="0">
                              <a:latin typeface="Cambria Math" panose="02040503050406030204" pitchFamily="18" charset="0"/>
                            </a:rPr>
                            <m:t>𝑐</m:t>
                          </m:r>
                        </m:den>
                      </m:f>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a:rPr>
                            <m:t>h</m:t>
                          </m:r>
                        </m:num>
                        <m:den>
                          <m:r>
                            <a:rPr lang="zh-TW" altLang="en-US" b="0" i="1" smtClean="0">
                              <a:latin typeface="Cambria Math"/>
                            </a:rPr>
                            <m:t>𝜆</m:t>
                          </m:r>
                        </m:den>
                      </m:f>
                    </m:oMath>
                  </m:oMathPara>
                </a14:m>
                <a:endParaRPr lang="zh-TW" altLang="en-US" dirty="0"/>
              </a:p>
            </p:txBody>
          </p:sp>
        </mc:Choice>
        <mc:Fallback xmlns="">
          <p:sp>
            <p:nvSpPr>
              <p:cNvPr id="7" name="文字方塊 3">
                <a:extLst>
                  <a:ext uri="{FF2B5EF4-FFF2-40B4-BE49-F238E27FC236}">
                    <a16:creationId xmlns:a16="http://schemas.microsoft.com/office/drawing/2014/main" id="{0ADE57FD-DF8A-4941-B468-0A2976656FB4}"/>
                  </a:ext>
                </a:extLst>
              </p:cNvPr>
              <p:cNvSpPr txBox="1">
                <a:spLocks noRot="1" noChangeAspect="1" noMove="1" noResize="1" noEditPoints="1" noAdjustHandles="1" noChangeArrowheads="1" noChangeShapeType="1" noTextEdit="1"/>
              </p:cNvSpPr>
              <p:nvPr/>
            </p:nvSpPr>
            <p:spPr>
              <a:xfrm>
                <a:off x="1835696" y="1446299"/>
                <a:ext cx="1831079" cy="618952"/>
              </a:xfrm>
              <a:prstGeom prst="rect">
                <a:avLst/>
              </a:prstGeom>
              <a:blipFill>
                <a:blip r:embed="rId3"/>
                <a:stretch>
                  <a:fillRect b="-6000"/>
                </a:stretch>
              </a:blipFill>
            </p:spPr>
            <p:txBody>
              <a:bodyPr/>
              <a:lstStyle/>
              <a:p>
                <a:r>
                  <a:rPr lang="en-TW">
                    <a:noFill/>
                  </a:rPr>
                  <a:t> </a:t>
                </a:r>
              </a:p>
            </p:txBody>
          </p:sp>
        </mc:Fallback>
      </mc:AlternateContent>
      <p:sp>
        <p:nvSpPr>
          <p:cNvPr id="2" name="Text Box 4">
            <a:extLst>
              <a:ext uri="{FF2B5EF4-FFF2-40B4-BE49-F238E27FC236}">
                <a16:creationId xmlns:a16="http://schemas.microsoft.com/office/drawing/2014/main" id="{06E7D0EA-2856-3900-26D4-190C01A406F3}"/>
              </a:ext>
            </a:extLst>
          </p:cNvPr>
          <p:cNvSpPr txBox="1">
            <a:spLocks noChangeArrowheads="1"/>
          </p:cNvSpPr>
          <p:nvPr/>
        </p:nvSpPr>
        <p:spPr bwMode="auto">
          <a:xfrm>
            <a:off x="3709643" y="1575907"/>
            <a:ext cx="284926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光子動量與波長成反比。</a:t>
            </a:r>
          </a:p>
        </p:txBody>
      </p:sp>
      <p:pic>
        <p:nvPicPr>
          <p:cNvPr id="3" name="Graphic 2" descr="Cat with solid fill">
            <a:extLst>
              <a:ext uri="{FF2B5EF4-FFF2-40B4-BE49-F238E27FC236}">
                <a16:creationId xmlns:a16="http://schemas.microsoft.com/office/drawing/2014/main" id="{376047C4-A2CA-9D53-91AD-C7CDF608AB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1473599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0" descr="4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39" y="1082146"/>
            <a:ext cx="397668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橢圓 6"/>
          <p:cNvSpPr/>
          <p:nvPr/>
        </p:nvSpPr>
        <p:spPr>
          <a:xfrm>
            <a:off x="363239" y="410633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2234901" y="4682596"/>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1862" name="文字方塊 9"/>
          <p:cNvSpPr txBox="1">
            <a:spLocks noChangeArrowheads="1"/>
          </p:cNvSpPr>
          <p:nvPr/>
        </p:nvSpPr>
        <p:spPr bwMode="auto">
          <a:xfrm>
            <a:off x="797744" y="550570"/>
            <a:ext cx="3185515" cy="369332"/>
          </a:xfrm>
          <a:prstGeom prst="rect">
            <a:avLst/>
          </a:prstGeom>
          <a:no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若是波，散射後頻率不會變</a:t>
            </a:r>
          </a:p>
        </p:txBody>
      </p:sp>
      <p:sp>
        <p:nvSpPr>
          <p:cNvPr id="121863" name="文字方塊 10"/>
          <p:cNvSpPr txBox="1">
            <a:spLocks noChangeArrowheads="1"/>
          </p:cNvSpPr>
          <p:nvPr/>
        </p:nvSpPr>
        <p:spPr bwMode="auto">
          <a:xfrm>
            <a:off x="1076649" y="5649620"/>
            <a:ext cx="318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若是量子，動量會改變，</a:t>
            </a:r>
          </a:p>
        </p:txBody>
      </p:sp>
      <p:pic>
        <p:nvPicPr>
          <p:cNvPr id="3" name="Picture 2" descr="D:\Dropbox\Documents\課程\YoungTextBook\Images\Chapter38\A_Images\A_Figures_and_Photos\38_11_Figure.jpg">
            <a:extLst>
              <a:ext uri="{FF2B5EF4-FFF2-40B4-BE49-F238E27FC236}">
                <a16:creationId xmlns:a16="http://schemas.microsoft.com/office/drawing/2014/main" id="{24F7C61A-99E9-9B84-A27F-F2F9B153B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2615" y="3429000"/>
            <a:ext cx="4552430" cy="212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8">
            <a:extLst>
              <a:ext uri="{FF2B5EF4-FFF2-40B4-BE49-F238E27FC236}">
                <a16:creationId xmlns:a16="http://schemas.microsoft.com/office/drawing/2014/main" id="{466D0D79-B00C-A163-3320-49392A3464AA}"/>
              </a:ext>
            </a:extLst>
          </p:cNvPr>
          <p:cNvSpPr txBox="1">
            <a:spLocks noChangeArrowheads="1"/>
          </p:cNvSpPr>
          <p:nvPr/>
        </p:nvSpPr>
        <p:spPr bwMode="auto">
          <a:xfrm>
            <a:off x="3851920" y="5658820"/>
            <a:ext cx="5292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在與電子碰撞後，動量會改變。因此波長會改變。</a:t>
            </a:r>
          </a:p>
        </p:txBody>
      </p:sp>
      <p:pic>
        <p:nvPicPr>
          <p:cNvPr id="2" name="Graphic 1" descr="Cat with solid fill">
            <a:extLst>
              <a:ext uri="{FF2B5EF4-FFF2-40B4-BE49-F238E27FC236}">
                <a16:creationId xmlns:a16="http://schemas.microsoft.com/office/drawing/2014/main" id="{01BBA2DC-7264-0CA2-A3BB-30C6D5FBA4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2893965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11" descr="f39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096158"/>
            <a:ext cx="3214256" cy="329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1863" name="文字方塊 10"/>
              <p:cNvSpPr txBox="1">
                <a:spLocks noChangeArrowheads="1"/>
              </p:cNvSpPr>
              <p:nvPr/>
            </p:nvSpPr>
            <p:spPr bwMode="auto">
              <a:xfrm>
                <a:off x="2987824" y="1017784"/>
                <a:ext cx="318551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動量的改變與散射角</a:t>
                </a:r>
                <a14:m>
                  <m:oMath xmlns:m="http://schemas.openxmlformats.org/officeDocument/2006/math">
                    <m:r>
                      <a:rPr lang="zh-TW" altLang="en-US" sz="1800" i="1" smtClean="0">
                        <a:latin typeface="Cambria Math" panose="02040503050406030204" pitchFamily="18" charset="0"/>
                      </a:rPr>
                      <m:t>𝜙</m:t>
                    </m:r>
                  </m:oMath>
                </a14:m>
                <a:r>
                  <a:rPr lang="zh-TW" altLang="en-US" sz="1800" dirty="0"/>
                  <a:t>有關，</a:t>
                </a:r>
              </a:p>
            </p:txBody>
          </p:sp>
        </mc:Choice>
        <mc:Fallback xmlns="">
          <p:sp>
            <p:nvSpPr>
              <p:cNvPr id="121863" name="文字方塊 10"/>
              <p:cNvSpPr txBox="1">
                <a:spLocks noRot="1" noChangeAspect="1" noMove="1" noResize="1" noEditPoints="1" noAdjustHandles="1" noChangeArrowheads="1" noChangeShapeType="1" noTextEdit="1"/>
              </p:cNvSpPr>
              <p:nvPr/>
            </p:nvSpPr>
            <p:spPr bwMode="auto">
              <a:xfrm>
                <a:off x="2987824" y="1017784"/>
                <a:ext cx="3185514" cy="369332"/>
              </a:xfrm>
              <a:prstGeom prst="rect">
                <a:avLst/>
              </a:prstGeom>
              <a:blipFill>
                <a:blip r:embed="rId3"/>
                <a:stretch>
                  <a:fillRect l="-158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2060848"/>
            <a:ext cx="3024336" cy="3350035"/>
          </a:xfrm>
          <a:prstGeom prst="rect">
            <a:avLst/>
          </a:prstGeom>
        </p:spPr>
      </p:pic>
      <mc:AlternateContent xmlns:mc="http://schemas.openxmlformats.org/markup-compatibility/2006" xmlns:a14="http://schemas.microsoft.com/office/drawing/2010/main">
        <mc:Choice Requires="a14">
          <p:sp>
            <p:nvSpPr>
              <p:cNvPr id="3" name="文字方塊 8">
                <a:extLst>
                  <a:ext uri="{FF2B5EF4-FFF2-40B4-BE49-F238E27FC236}">
                    <a16:creationId xmlns:a16="http://schemas.microsoft.com/office/drawing/2014/main" id="{105D8E8D-1494-19F6-0657-8EC341E31A5E}"/>
                  </a:ext>
                </a:extLst>
              </p:cNvPr>
              <p:cNvSpPr txBox="1">
                <a:spLocks noChangeArrowheads="1"/>
              </p:cNvSpPr>
              <p:nvPr/>
            </p:nvSpPr>
            <p:spPr bwMode="auto">
              <a:xfrm>
                <a:off x="2987824" y="1539316"/>
                <a:ext cx="38884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因此波長的變化也與</a:t>
                </a:r>
                <a14:m>
                  <m:oMath xmlns:m="http://schemas.openxmlformats.org/officeDocument/2006/math">
                    <m:r>
                      <a:rPr lang="zh-TW" altLang="en-US" sz="1800" i="1" smtClean="0">
                        <a:latin typeface="Cambria Math" panose="02040503050406030204" pitchFamily="18" charset="0"/>
                      </a:rPr>
                      <m:t>𝜙</m:t>
                    </m:r>
                  </m:oMath>
                </a14:m>
                <a:r>
                  <a:rPr lang="zh-TW" altLang="en-US" sz="1800" dirty="0"/>
                  <a:t>有關。</a:t>
                </a:r>
              </a:p>
            </p:txBody>
          </p:sp>
        </mc:Choice>
        <mc:Fallback xmlns="">
          <p:sp>
            <p:nvSpPr>
              <p:cNvPr id="3" name="文字方塊 8">
                <a:extLst>
                  <a:ext uri="{FF2B5EF4-FFF2-40B4-BE49-F238E27FC236}">
                    <a16:creationId xmlns:a16="http://schemas.microsoft.com/office/drawing/2014/main" id="{105D8E8D-1494-19F6-0657-8EC341E31A5E}"/>
                  </a:ext>
                </a:extLst>
              </p:cNvPr>
              <p:cNvSpPr txBox="1">
                <a:spLocks noRot="1" noChangeAspect="1" noMove="1" noResize="1" noEditPoints="1" noAdjustHandles="1" noChangeArrowheads="1" noChangeShapeType="1" noTextEdit="1"/>
              </p:cNvSpPr>
              <p:nvPr/>
            </p:nvSpPr>
            <p:spPr bwMode="auto">
              <a:xfrm>
                <a:off x="2987824" y="1539316"/>
                <a:ext cx="3888432" cy="369332"/>
              </a:xfrm>
              <a:prstGeom prst="rect">
                <a:avLst/>
              </a:prstGeom>
              <a:blipFill>
                <a:blip r:embed="rId5"/>
                <a:stretch>
                  <a:fillRect l="-1303"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87F6A8B-4F39-872B-E882-1BBB03E89B56}"/>
                  </a:ext>
                </a:extLst>
              </p:cNvPr>
              <p:cNvSpPr txBox="1"/>
              <p:nvPr/>
            </p:nvSpPr>
            <p:spPr>
              <a:xfrm>
                <a:off x="3345734" y="5582749"/>
                <a:ext cx="2452531" cy="52597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r>
                            <a:rPr lang="en-TW" i="1" smtClean="0">
                              <a:latin typeface="Cambria Math" panose="02040503050406030204" pitchFamily="18" charset="0"/>
                              <a:ea typeface="Cambria Math" panose="02040503050406030204" pitchFamily="18" charset="0"/>
                            </a:rPr>
                            <m:t>𝜆</m:t>
                          </m:r>
                        </m:e>
                        <m:sup>
                          <m:r>
                            <a:rPr lang="en-US" b="0" i="0" smtClean="0">
                              <a:latin typeface="Cambria Math" panose="02040503050406030204" pitchFamily="18" charset="0"/>
                              <a:ea typeface="Cambria Math" panose="02040503050406030204" pitchFamily="18" charset="0"/>
                            </a:rPr>
                            <m:t>′</m:t>
                          </m:r>
                        </m:sup>
                      </m:sSup>
                      <m:r>
                        <a:rPr lang="en-US" b="0" i="0"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λ</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h</m:t>
                          </m:r>
                        </m:num>
                        <m:den>
                          <m:r>
                            <a:rPr lang="en-US" b="0" i="1" smtClean="0">
                              <a:latin typeface="Cambria Math" panose="02040503050406030204" pitchFamily="18" charset="0"/>
                              <a:ea typeface="Cambria Math" panose="02040503050406030204" pitchFamily="18" charset="0"/>
                            </a:rPr>
                            <m:t>𝑚𝑐</m:t>
                          </m:r>
                        </m:den>
                      </m:f>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𝜙</m:t>
                              </m:r>
                            </m:e>
                          </m:func>
                        </m:e>
                      </m:d>
                    </m:oMath>
                  </m:oMathPara>
                </a14:m>
                <a:endParaRPr lang="en-TW" dirty="0"/>
              </a:p>
            </p:txBody>
          </p:sp>
        </mc:Choice>
        <mc:Fallback xmlns="">
          <p:sp>
            <p:nvSpPr>
              <p:cNvPr id="4" name="TextBox 3">
                <a:extLst>
                  <a:ext uri="{FF2B5EF4-FFF2-40B4-BE49-F238E27FC236}">
                    <a16:creationId xmlns:a16="http://schemas.microsoft.com/office/drawing/2014/main" id="{187F6A8B-4F39-872B-E882-1BBB03E89B56}"/>
                  </a:ext>
                </a:extLst>
              </p:cNvPr>
              <p:cNvSpPr txBox="1">
                <a:spLocks noRot="1" noChangeAspect="1" noMove="1" noResize="1" noEditPoints="1" noAdjustHandles="1" noChangeArrowheads="1" noChangeShapeType="1" noTextEdit="1"/>
              </p:cNvSpPr>
              <p:nvPr/>
            </p:nvSpPr>
            <p:spPr>
              <a:xfrm>
                <a:off x="3345734" y="5582749"/>
                <a:ext cx="2452531" cy="525978"/>
              </a:xfrm>
              <a:prstGeom prst="rect">
                <a:avLst/>
              </a:prstGeom>
              <a:blipFill>
                <a:blip r:embed="rId6"/>
                <a:stretch>
                  <a:fillRect l="-515" t="-2381" b="-11905"/>
                </a:stretch>
              </a:blipFill>
            </p:spPr>
            <p:txBody>
              <a:bodyPr/>
              <a:lstStyle/>
              <a:p>
                <a:r>
                  <a:rPr lang="en-TW">
                    <a:noFill/>
                  </a:rPr>
                  <a:t> </a:t>
                </a:r>
              </a:p>
            </p:txBody>
          </p:sp>
        </mc:Fallback>
      </mc:AlternateContent>
      <p:pic>
        <p:nvPicPr>
          <p:cNvPr id="5" name="Graphic 4" descr="Cat with solid fill">
            <a:extLst>
              <a:ext uri="{FF2B5EF4-FFF2-40B4-BE49-F238E27FC236}">
                <a16:creationId xmlns:a16="http://schemas.microsoft.com/office/drawing/2014/main" id="{123A422B-7DAF-3380-B374-32946DAEB8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715955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9"/>
          <p:cNvSpPr txBox="1">
            <a:spLocks noChangeArrowheads="1"/>
          </p:cNvSpPr>
          <p:nvPr/>
        </p:nvSpPr>
        <p:spPr bwMode="auto">
          <a:xfrm>
            <a:off x="3156193" y="796534"/>
            <a:ext cx="216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b="1" dirty="0">
                <a:solidFill>
                  <a:srgbClr val="FF0000"/>
                </a:solidFill>
              </a:rPr>
              <a:t>光子 </a:t>
            </a:r>
            <a:r>
              <a:rPr lang="en-US" altLang="zh-TW" sz="1800" b="1" dirty="0">
                <a:solidFill>
                  <a:srgbClr val="FF0000"/>
                </a:solidFill>
                <a:latin typeface="Times New Roman" panose="02020603050405020304" pitchFamily="18" charset="0"/>
                <a:cs typeface="Times New Roman" panose="02020603050405020304" pitchFamily="18" charset="0"/>
              </a:rPr>
              <a:t>Photon</a:t>
            </a:r>
            <a:endParaRPr lang="zh-TW" altLang="en-US" sz="1800" b="1" dirty="0">
              <a:solidFill>
                <a:srgbClr val="FF0000"/>
              </a:solidFill>
              <a:latin typeface="Times New Roman" panose="02020603050405020304" pitchFamily="18" charset="0"/>
              <a:cs typeface="Times New Roman" panose="02020603050405020304" pitchFamily="18" charset="0"/>
            </a:endParaRPr>
          </a:p>
        </p:txBody>
      </p:sp>
      <p:sp>
        <p:nvSpPr>
          <p:cNvPr id="3" name="笑臉 2"/>
          <p:cNvSpPr/>
          <p:nvPr/>
        </p:nvSpPr>
        <p:spPr>
          <a:xfrm>
            <a:off x="3730868" y="1444234"/>
            <a:ext cx="576263" cy="5762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21860" name="Picture 4" descr="http://www-d0.fnal.gov/Run2Physics/WWW/results/final/TOP/T06C/elementary_particles.jpg"/>
          <p:cNvPicPr>
            <a:picLocks noChangeAspect="1" noChangeArrowheads="1"/>
          </p:cNvPicPr>
          <p:nvPr/>
        </p:nvPicPr>
        <p:blipFill>
          <a:blip r:embed="rId2" cstate="print">
            <a:extLst>
              <a:ext uri="{28A0092B-C50C-407E-A947-70E740481C1C}">
                <a14:useLocalDpi xmlns:a14="http://schemas.microsoft.com/office/drawing/2010/main" val="0"/>
              </a:ext>
            </a:extLst>
          </a:blip>
          <a:srcRect l="20081" r="20857" b="5501"/>
          <a:stretch>
            <a:fillRect/>
          </a:stretch>
        </p:blipFill>
        <p:spPr bwMode="auto">
          <a:xfrm>
            <a:off x="2795831" y="2307834"/>
            <a:ext cx="2579687"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6156176" y="2668072"/>
                <a:ext cx="95385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r>
                        <a:rPr lang="en-US" altLang="zh-TW" b="0" i="1" smtClean="0">
                          <a:latin typeface="Cambria Math"/>
                        </a:rPr>
                        <m:t>h𝑓</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156176" y="2668072"/>
                <a:ext cx="953851" cy="369332"/>
              </a:xfrm>
              <a:prstGeom prst="rect">
                <a:avLst/>
              </a:prstGeom>
              <a:blipFill rotWithShape="1">
                <a:blip r:embed="rId3"/>
                <a:stretch>
                  <a:fillRect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6156176" y="3266445"/>
                <a:ext cx="8022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𝑝</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h</m:t>
                          </m:r>
                        </m:num>
                        <m:den>
                          <m:r>
                            <a:rPr lang="zh-TW" altLang="en-US" b="0" i="1" smtClean="0">
                              <a:latin typeface="Cambria Math"/>
                            </a:rPr>
                            <m:t>𝜆</m:t>
                          </m:r>
                        </m:den>
                      </m:f>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156176" y="3266445"/>
                <a:ext cx="802206" cy="618311"/>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4572000" y="764724"/>
                <a:ext cx="3838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000" i="1" smtClean="0">
                          <a:latin typeface="Cambria Math"/>
                        </a:rPr>
                        <m:t>𝛾</m:t>
                      </m:r>
                    </m:oMath>
                  </m:oMathPara>
                </a14:m>
                <a:endParaRPr lang="zh-TW" altLang="en-US" sz="20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572000" y="764724"/>
                <a:ext cx="383888" cy="400110"/>
              </a:xfrm>
              <a:prstGeom prst="rect">
                <a:avLst/>
              </a:prstGeom>
              <a:blipFill rotWithShape="1">
                <a:blip r:embed="rId5"/>
                <a:stretch>
                  <a:fillRect b="-75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2123728" y="5577780"/>
                <a:ext cx="4753802" cy="3724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h</m:t>
                      </m:r>
                      <m:r>
                        <a:rPr lang="en-US" altLang="zh-TW" b="0" i="1" smtClean="0">
                          <a:latin typeface="Cambria Math"/>
                        </a:rPr>
                        <m:t>=6.626×</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10</m:t>
                          </m:r>
                        </m:e>
                        <m:sup>
                          <m:r>
                            <a:rPr lang="en-US" altLang="zh-TW" b="0" i="1" smtClean="0">
                              <a:latin typeface="Cambria Math"/>
                              <a:ea typeface="Cambria Math"/>
                            </a:rPr>
                            <m:t>−34</m:t>
                          </m:r>
                        </m:sup>
                      </m:sSup>
                      <m:r>
                        <m:rPr>
                          <m:nor/>
                        </m:rPr>
                        <a:rPr lang="en-US" altLang="zh-TW" b="0" i="0" smtClean="0">
                          <a:latin typeface="Cambria Math"/>
                          <a:ea typeface="Cambria Math"/>
                        </a:rPr>
                        <m:t> </m:t>
                      </m:r>
                      <m:r>
                        <m:rPr>
                          <m:nor/>
                        </m:rPr>
                        <a:rPr lang="en-US" altLang="zh-TW" b="0" i="0" smtClean="0">
                          <a:latin typeface="Cambria Math"/>
                          <a:ea typeface="Cambria Math"/>
                        </a:rPr>
                        <m:t>J</m:t>
                      </m:r>
                      <m:r>
                        <a:rPr lang="zh-TW" altLang="en-US" dirty="0">
                          <a:latin typeface="Cambria Math"/>
                        </a:rPr>
                        <m:t>∙</m:t>
                      </m:r>
                      <m:r>
                        <m:rPr>
                          <m:sty m:val="p"/>
                        </m:rPr>
                        <a:rPr lang="en-US" altLang="zh-TW" b="0" i="0" dirty="0" smtClean="0">
                          <a:latin typeface="Cambria Math"/>
                        </a:rPr>
                        <m:t>s</m:t>
                      </m:r>
                      <m:r>
                        <a:rPr lang="en-US" altLang="zh-TW" b="0" i="0" dirty="0" smtClean="0">
                          <a:latin typeface="Cambria Math"/>
                        </a:rPr>
                        <m:t>=4.136</m:t>
                      </m:r>
                      <m:r>
                        <a:rPr lang="en-US" altLang="zh-TW" b="0" i="1" dirty="0" smtClean="0">
                          <a:latin typeface="Cambria Math"/>
                          <a:ea typeface="Cambria Math"/>
                        </a:rPr>
                        <m:t>×</m:t>
                      </m:r>
                      <m:sSup>
                        <m:sSupPr>
                          <m:ctrlPr>
                            <a:rPr lang="en-US" altLang="zh-TW" b="0" i="1" dirty="0" smtClean="0">
                              <a:latin typeface="Cambria Math" panose="02040503050406030204" pitchFamily="18" charset="0"/>
                              <a:ea typeface="Cambria Math"/>
                            </a:rPr>
                          </m:ctrlPr>
                        </m:sSupPr>
                        <m:e>
                          <m:r>
                            <a:rPr lang="en-US" altLang="zh-TW" b="0" i="1" dirty="0" smtClean="0">
                              <a:latin typeface="Cambria Math"/>
                              <a:ea typeface="Cambria Math"/>
                            </a:rPr>
                            <m:t>10</m:t>
                          </m:r>
                        </m:e>
                        <m:sup>
                          <m:r>
                            <a:rPr lang="en-US" altLang="zh-TW" b="0" i="1" dirty="0" smtClean="0">
                              <a:latin typeface="Cambria Math"/>
                              <a:ea typeface="Cambria Math"/>
                            </a:rPr>
                            <m:t>−15</m:t>
                          </m:r>
                        </m:sup>
                      </m:sSup>
                      <m:r>
                        <a:rPr lang="en-US" altLang="zh-TW" b="0" i="1" dirty="0" smtClean="0">
                          <a:latin typeface="Cambria Math"/>
                          <a:ea typeface="Cambria Math"/>
                        </a:rPr>
                        <m:t> </m:t>
                      </m:r>
                      <m:r>
                        <m:rPr>
                          <m:nor/>
                        </m:rPr>
                        <a:rPr lang="en-US" altLang="zh-TW" b="0" i="0" dirty="0" smtClean="0">
                          <a:latin typeface="Cambria Math"/>
                          <a:ea typeface="Cambria Math"/>
                        </a:rPr>
                        <m:t>eV</m:t>
                      </m:r>
                      <m:r>
                        <a:rPr lang="en-US" altLang="zh-TW" b="0" i="1" dirty="0" smtClean="0">
                          <a:latin typeface="Cambria Math"/>
                          <a:ea typeface="Cambria Math"/>
                        </a:rPr>
                        <m:t>∙</m:t>
                      </m:r>
                      <m:r>
                        <m:rPr>
                          <m:nor/>
                        </m:rPr>
                        <a:rPr lang="en-US" altLang="zh-TW" b="0" i="0" dirty="0" smtClean="0">
                          <a:latin typeface="Cambria Math"/>
                          <a:ea typeface="Cambria Math"/>
                        </a:rPr>
                        <m:t>s</m:t>
                      </m:r>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123728" y="5577780"/>
                <a:ext cx="4753802" cy="372410"/>
              </a:xfrm>
              <a:prstGeom prst="rect">
                <a:avLst/>
              </a:prstGeom>
              <a:blipFill rotWithShape="1">
                <a:blip r:embed="rId6"/>
                <a:stretch>
                  <a:fillRect b="-1147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516733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3412"/>
          <p:cNvPicPr>
            <a:picLocks noChangeAspect="1" noChangeArrowheads="1"/>
          </p:cNvPicPr>
          <p:nvPr/>
        </p:nvPicPr>
        <p:blipFill>
          <a:blip r:embed="rId2">
            <a:extLst>
              <a:ext uri="{28A0092B-C50C-407E-A947-70E740481C1C}">
                <a14:useLocalDpi xmlns:a14="http://schemas.microsoft.com/office/drawing/2010/main" val="0"/>
              </a:ext>
            </a:extLst>
          </a:blip>
          <a:srcRect b="3036"/>
          <a:stretch>
            <a:fillRect/>
          </a:stretch>
        </p:blipFill>
        <p:spPr bwMode="auto">
          <a:xfrm>
            <a:off x="4076945" y="368659"/>
            <a:ext cx="3915435" cy="443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5"/>
          <p:cNvSpPr txBox="1">
            <a:spLocks noChangeArrowheads="1"/>
          </p:cNvSpPr>
          <p:nvPr/>
        </p:nvSpPr>
        <p:spPr bwMode="auto">
          <a:xfrm>
            <a:off x="384969" y="2772655"/>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電磁波以頻率或波長為特徵</a:t>
            </a:r>
          </a:p>
        </p:txBody>
      </p:sp>
      <p:pic>
        <p:nvPicPr>
          <p:cNvPr id="6" name="Picture 1" descr="30_39_Figure.jpg"/>
          <p:cNvPicPr>
            <a:picLocks noChangeAspect="1"/>
          </p:cNvPicPr>
          <p:nvPr/>
        </p:nvPicPr>
        <p:blipFill rotWithShape="1">
          <a:blip r:embed="rId3">
            <a:extLst>
              <a:ext uri="{28A0092B-C50C-407E-A947-70E740481C1C}">
                <a14:useLocalDpi xmlns:a14="http://schemas.microsoft.com/office/drawing/2010/main" val="0"/>
              </a:ext>
            </a:extLst>
          </a:blip>
          <a:srcRect b="9704"/>
          <a:stretch/>
        </p:blipFill>
        <p:spPr>
          <a:xfrm>
            <a:off x="231394" y="4914165"/>
            <a:ext cx="8601456" cy="1673352"/>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830A185-BDD4-BF44-AC40-35FAB10D0E8B}"/>
                  </a:ext>
                </a:extLst>
              </p:cNvPr>
              <p:cNvSpPr txBox="1"/>
              <p:nvPr/>
            </p:nvSpPr>
            <p:spPr>
              <a:xfrm>
                <a:off x="1475656" y="3152001"/>
                <a:ext cx="904478"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rPr>
                        <m:t>𝜆</m:t>
                      </m:r>
                      <m:r>
                        <a:rPr lang="en-TW"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oMath>
                  </m:oMathPara>
                </a14:m>
                <a:endParaRPr lang="en-TW" dirty="0"/>
              </a:p>
            </p:txBody>
          </p:sp>
        </mc:Choice>
        <mc:Fallback xmlns="">
          <p:sp>
            <p:nvSpPr>
              <p:cNvPr id="2" name="TextBox 1">
                <a:extLst>
                  <a:ext uri="{FF2B5EF4-FFF2-40B4-BE49-F238E27FC236}">
                    <a16:creationId xmlns:a16="http://schemas.microsoft.com/office/drawing/2014/main" id="{7830A185-BDD4-BF44-AC40-35FAB10D0E8B}"/>
                  </a:ext>
                </a:extLst>
              </p:cNvPr>
              <p:cNvSpPr txBox="1">
                <a:spLocks noRot="1" noChangeAspect="1" noMove="1" noResize="1" noEditPoints="1" noAdjustHandles="1" noChangeArrowheads="1" noChangeShapeType="1" noTextEdit="1"/>
              </p:cNvSpPr>
              <p:nvPr/>
            </p:nvSpPr>
            <p:spPr>
              <a:xfrm>
                <a:off x="1475656" y="3152001"/>
                <a:ext cx="904478" cy="276999"/>
              </a:xfrm>
              <a:prstGeom prst="rect">
                <a:avLst/>
              </a:prstGeom>
              <a:blipFill>
                <a:blip r:embed="rId4"/>
                <a:stretch>
                  <a:fillRect l="-5556" r="-1389" b="-34783"/>
                </a:stretch>
              </a:blipFill>
            </p:spPr>
            <p:txBody>
              <a:bodyPr/>
              <a:lstStyle/>
              <a:p>
                <a:r>
                  <a:rPr lang="en-TW">
                    <a:noFill/>
                  </a:rPr>
                  <a:t> </a:t>
                </a:r>
              </a:p>
            </p:txBody>
          </p:sp>
        </mc:Fallback>
      </mc:AlternateContent>
    </p:spTree>
    <p:extLst>
      <p:ext uri="{BB962C8B-B14F-4D97-AF65-F5344CB8AC3E}">
        <p14:creationId xmlns:p14="http://schemas.microsoft.com/office/powerpoint/2010/main" val="33574600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5" descr="f39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700213"/>
            <a:ext cx="30575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6" descr="370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276475"/>
            <a:ext cx="11604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7"/>
          <p:cNvSpPr txBox="1">
            <a:spLocks noChangeArrowheads="1"/>
          </p:cNvSpPr>
          <p:nvPr/>
        </p:nvSpPr>
        <p:spPr bwMode="auto">
          <a:xfrm>
            <a:off x="2771775" y="5013325"/>
            <a:ext cx="3598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但光有干涉現象，光的確是波！</a:t>
            </a:r>
          </a:p>
        </p:txBody>
      </p:sp>
    </p:spTree>
    <p:extLst>
      <p:ext uri="{BB962C8B-B14F-4D97-AF65-F5344CB8AC3E}">
        <p14:creationId xmlns:p14="http://schemas.microsoft.com/office/powerpoint/2010/main" val="224731665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images.businessweek.com/ss/06/05/smart_heroes/image/bruce_wayne_batman.jpg"/>
          <p:cNvPicPr>
            <a:picLocks noChangeAspect="1" noChangeArrowheads="1"/>
          </p:cNvPicPr>
          <p:nvPr/>
        </p:nvPicPr>
        <p:blipFill>
          <a:blip r:embed="rId2">
            <a:extLst>
              <a:ext uri="{28A0092B-C50C-407E-A947-70E740481C1C}">
                <a14:useLocalDpi xmlns:a14="http://schemas.microsoft.com/office/drawing/2010/main" val="0"/>
              </a:ext>
            </a:extLst>
          </a:blip>
          <a:srcRect t="33749"/>
          <a:stretch>
            <a:fillRect/>
          </a:stretch>
        </p:blipFill>
        <p:spPr bwMode="auto">
          <a:xfrm>
            <a:off x="1619672" y="2404652"/>
            <a:ext cx="2720691" cy="217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4" descr="http://www.arthazone.com/wallpaper/temp/tdk_batman_wall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377525"/>
            <a:ext cx="2952364" cy="22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文字方塊 4"/>
          <p:cNvSpPr txBox="1">
            <a:spLocks noChangeArrowheads="1"/>
          </p:cNvSpPr>
          <p:nvPr/>
        </p:nvSpPr>
        <p:spPr bwMode="auto">
          <a:xfrm>
            <a:off x="1128707" y="4727339"/>
            <a:ext cx="5040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雖然光與電子一樣，有粒子與波的二重性，</a:t>
            </a:r>
          </a:p>
        </p:txBody>
      </p:sp>
      <p:pic>
        <p:nvPicPr>
          <p:cNvPr id="1259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98450"/>
            <a:ext cx="81724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865C9B-AFE0-BB50-01EB-EE0DC9D9F295}"/>
              </a:ext>
            </a:extLst>
          </p:cNvPr>
          <p:cNvSpPr txBox="1"/>
          <p:nvPr/>
        </p:nvSpPr>
        <p:spPr>
          <a:xfrm>
            <a:off x="1128707" y="5107310"/>
            <a:ext cx="6768753" cy="369332"/>
          </a:xfrm>
          <a:prstGeom prst="rect">
            <a:avLst/>
          </a:prstGeom>
          <a:noFill/>
        </p:spPr>
        <p:txBody>
          <a:bodyPr wrap="square" rtlCol="0">
            <a:spAutoFit/>
          </a:bodyPr>
          <a:lstStyle/>
          <a:p>
            <a:r>
              <a:rPr lang="en-TW" dirty="0"/>
              <a:t>但光子的描述比電子複雜得多，</a:t>
            </a:r>
          </a:p>
        </p:txBody>
      </p:sp>
      <p:sp>
        <p:nvSpPr>
          <p:cNvPr id="3" name="TextBox 2">
            <a:extLst>
              <a:ext uri="{FF2B5EF4-FFF2-40B4-BE49-F238E27FC236}">
                <a16:creationId xmlns:a16="http://schemas.microsoft.com/office/drawing/2014/main" id="{3E895558-FB11-FCAA-C615-B1A1E625074A}"/>
              </a:ext>
            </a:extLst>
          </p:cNvPr>
          <p:cNvSpPr txBox="1"/>
          <p:nvPr/>
        </p:nvSpPr>
        <p:spPr>
          <a:xfrm>
            <a:off x="1128705" y="5861035"/>
            <a:ext cx="7396049" cy="369332"/>
          </a:xfrm>
          <a:prstGeom prst="rect">
            <a:avLst/>
          </a:prstGeom>
          <a:noFill/>
        </p:spPr>
        <p:txBody>
          <a:bodyPr wrap="square" rtlCol="0">
            <a:spAutoFit/>
          </a:bodyPr>
          <a:lstStyle/>
          <a:p>
            <a:r>
              <a:rPr lang="en-TW" dirty="0"/>
              <a:t>因此不同光子數的狀態或波函數可以疊加，製造出很奇特的狀態！</a:t>
            </a:r>
          </a:p>
        </p:txBody>
      </p:sp>
      <p:sp>
        <p:nvSpPr>
          <p:cNvPr id="4" name="TextBox 3">
            <a:extLst>
              <a:ext uri="{FF2B5EF4-FFF2-40B4-BE49-F238E27FC236}">
                <a16:creationId xmlns:a16="http://schemas.microsoft.com/office/drawing/2014/main" id="{BE0E4BA7-FAEA-5D33-711F-50102EFABFD7}"/>
              </a:ext>
            </a:extLst>
          </p:cNvPr>
          <p:cNvSpPr txBox="1"/>
          <p:nvPr/>
        </p:nvSpPr>
        <p:spPr>
          <a:xfrm>
            <a:off x="1128707" y="6324420"/>
            <a:ext cx="6768753" cy="369332"/>
          </a:xfrm>
          <a:prstGeom prst="rect">
            <a:avLst/>
          </a:prstGeom>
          <a:noFill/>
        </p:spPr>
        <p:txBody>
          <a:bodyPr wrap="square" rtlCol="0">
            <a:spAutoFit/>
          </a:bodyPr>
          <a:lstStyle/>
          <a:p>
            <a:r>
              <a:rPr lang="en-TW" dirty="0"/>
              <a:t>換句話說，光子擁有更複雜的多重面目。量子光學。</a:t>
            </a:r>
          </a:p>
        </p:txBody>
      </p:sp>
      <p:sp>
        <p:nvSpPr>
          <p:cNvPr id="6" name="TextBox 5">
            <a:extLst>
              <a:ext uri="{FF2B5EF4-FFF2-40B4-BE49-F238E27FC236}">
                <a16:creationId xmlns:a16="http://schemas.microsoft.com/office/drawing/2014/main" id="{3FF162DE-F192-4CAC-AED5-C59AFCAE6D3C}"/>
              </a:ext>
            </a:extLst>
          </p:cNvPr>
          <p:cNvSpPr txBox="1"/>
          <p:nvPr/>
        </p:nvSpPr>
        <p:spPr>
          <a:xfrm>
            <a:off x="1128705" y="5491703"/>
            <a:ext cx="7619757" cy="369332"/>
          </a:xfrm>
          <a:prstGeom prst="rect">
            <a:avLst/>
          </a:prstGeom>
          <a:noFill/>
        </p:spPr>
        <p:txBody>
          <a:bodyPr wrap="square">
            <a:spAutoFit/>
          </a:bodyPr>
          <a:lstStyle/>
          <a:p>
            <a:r>
              <a:rPr lang="en-TW" dirty="0"/>
              <a:t>因為光子的數目可以隨時變化，而電子束則是守恆的。</a:t>
            </a:r>
          </a:p>
        </p:txBody>
      </p:sp>
    </p:spTree>
    <p:extLst>
      <p:ext uri="{BB962C8B-B14F-4D97-AF65-F5344CB8AC3E}">
        <p14:creationId xmlns:p14="http://schemas.microsoft.com/office/powerpoint/2010/main" val="2850052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Schematic setup of the experiment by Grangier, Roger and Aspect (1986)....  | Download Scientific Diagram">
            <a:extLst>
              <a:ext uri="{FF2B5EF4-FFF2-40B4-BE49-F238E27FC236}">
                <a16:creationId xmlns:a16="http://schemas.microsoft.com/office/drawing/2014/main" id="{0FE599CB-50BF-864D-8894-5D44E106D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167" y="463387"/>
            <a:ext cx="5469342" cy="1640803"/>
          </a:xfrm>
          <a:prstGeom prst="rect">
            <a:avLst/>
          </a:prstGeom>
          <a:noFill/>
          <a:extLst>
            <a:ext uri="{909E8E84-426E-40DD-AFC4-6F175D3DCCD1}">
              <a14:hiddenFill xmlns:a14="http://schemas.microsoft.com/office/drawing/2010/main">
                <a:solidFill>
                  <a:srgbClr val="FFFFFF"/>
                </a:solidFill>
              </a14:hiddenFill>
            </a:ext>
          </a:extLst>
        </p:spPr>
      </p:pic>
      <p:pic>
        <p:nvPicPr>
          <p:cNvPr id="436230" name="Picture 6">
            <a:extLst>
              <a:ext uri="{FF2B5EF4-FFF2-40B4-BE49-F238E27FC236}">
                <a16:creationId xmlns:a16="http://schemas.microsoft.com/office/drawing/2014/main" id="{654A7999-38CE-DB43-8431-FFF855C60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140968"/>
            <a:ext cx="1353752" cy="20306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0CA219-EC8C-B546-93DB-9A9585ED2146}"/>
              </a:ext>
            </a:extLst>
          </p:cNvPr>
          <p:cNvSpPr txBox="1"/>
          <p:nvPr/>
        </p:nvSpPr>
        <p:spPr>
          <a:xfrm>
            <a:off x="6680069" y="5260559"/>
            <a:ext cx="1997968" cy="369332"/>
          </a:xfrm>
          <a:prstGeom prst="rect">
            <a:avLst/>
          </a:prstGeom>
          <a:noFill/>
        </p:spPr>
        <p:txBody>
          <a:bodyPr wrap="square">
            <a:spAutoFit/>
          </a:bodyPr>
          <a:lstStyle/>
          <a:p>
            <a:r>
              <a:rPr lang="en-TW" sz="1800" dirty="0"/>
              <a:t>Alain Aspect</a:t>
            </a:r>
          </a:p>
        </p:txBody>
      </p:sp>
      <p:sp>
        <p:nvSpPr>
          <p:cNvPr id="2" name="TextBox 1">
            <a:extLst>
              <a:ext uri="{FF2B5EF4-FFF2-40B4-BE49-F238E27FC236}">
                <a16:creationId xmlns:a16="http://schemas.microsoft.com/office/drawing/2014/main" id="{4895B315-1F5B-C25F-9E5F-7A3193771329}"/>
              </a:ext>
            </a:extLst>
          </p:cNvPr>
          <p:cNvSpPr txBox="1"/>
          <p:nvPr/>
        </p:nvSpPr>
        <p:spPr>
          <a:xfrm>
            <a:off x="3419872" y="2229034"/>
            <a:ext cx="1891297" cy="369332"/>
          </a:xfrm>
          <a:prstGeom prst="rect">
            <a:avLst/>
          </a:prstGeom>
          <a:noFill/>
        </p:spPr>
        <p:txBody>
          <a:bodyPr wrap="square" rtlCol="0">
            <a:spAutoFit/>
          </a:bodyPr>
          <a:lstStyle/>
          <a:p>
            <a:pPr algn="l"/>
            <a:r>
              <a:rPr lang="en-TW" sz="1800" dirty="0">
                <a:solidFill>
                  <a:srgbClr val="FF0000"/>
                </a:solidFill>
                <a:latin typeface="+mj-lt"/>
                <a:ea typeface="PMingLiU" panose="02020500000000000000" pitchFamily="18" charset="-120"/>
              </a:rPr>
              <a:t>One photon state</a:t>
            </a:r>
          </a:p>
        </p:txBody>
      </p:sp>
      <p:pic>
        <p:nvPicPr>
          <p:cNvPr id="3" name="Picture 2">
            <a:extLst>
              <a:ext uri="{FF2B5EF4-FFF2-40B4-BE49-F238E27FC236}">
                <a16:creationId xmlns:a16="http://schemas.microsoft.com/office/drawing/2014/main" id="{8A687710-1D16-757F-BD6C-B6B9C3DD81C4}"/>
              </a:ext>
            </a:extLst>
          </p:cNvPr>
          <p:cNvPicPr>
            <a:picLocks noChangeAspect="1"/>
          </p:cNvPicPr>
          <p:nvPr/>
        </p:nvPicPr>
        <p:blipFill>
          <a:blip r:embed="rId4"/>
          <a:stretch>
            <a:fillRect/>
          </a:stretch>
        </p:blipFill>
        <p:spPr>
          <a:xfrm>
            <a:off x="1396167" y="2778890"/>
            <a:ext cx="5053558" cy="3530430"/>
          </a:xfrm>
          <a:prstGeom prst="rect">
            <a:avLst/>
          </a:prstGeom>
        </p:spPr>
      </p:pic>
    </p:spTree>
    <p:extLst>
      <p:ext uri="{BB962C8B-B14F-4D97-AF65-F5344CB8AC3E}">
        <p14:creationId xmlns:p14="http://schemas.microsoft.com/office/powerpoint/2010/main" val="37562533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64687-C7EE-E71E-33C9-12B13AB47D45}"/>
              </a:ext>
            </a:extLst>
          </p:cNvPr>
          <p:cNvSpPr txBox="1"/>
          <p:nvPr/>
        </p:nvSpPr>
        <p:spPr>
          <a:xfrm>
            <a:off x="2879812" y="1912694"/>
            <a:ext cx="3384376" cy="369332"/>
          </a:xfrm>
          <a:prstGeom prst="rect">
            <a:avLst/>
          </a:prstGeom>
          <a:noFill/>
        </p:spPr>
        <p:txBody>
          <a:bodyPr wrap="square" rtlCol="0">
            <a:spAutoFit/>
          </a:bodyPr>
          <a:lstStyle/>
          <a:p>
            <a:pPr algn="l"/>
            <a:r>
              <a:rPr lang="en-TW" sz="1800" b="0" dirty="0">
                <a:latin typeface="+mn-lt"/>
                <a:ea typeface="PMingLiU" panose="02020500000000000000" pitchFamily="18" charset="-120"/>
              </a:rPr>
              <a:t>Mach-Zehnder Interferometer</a:t>
            </a:r>
          </a:p>
        </p:txBody>
      </p:sp>
      <p:pic>
        <p:nvPicPr>
          <p:cNvPr id="4" name="Picture 3" descr="Graphical user interface&#10;&#10;Description automatically generated with low confidence">
            <a:extLst>
              <a:ext uri="{FF2B5EF4-FFF2-40B4-BE49-F238E27FC236}">
                <a16:creationId xmlns:a16="http://schemas.microsoft.com/office/drawing/2014/main" id="{FC897392-C6A0-8782-DDA6-0A1681B47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330195"/>
            <a:ext cx="4334755" cy="1115021"/>
          </a:xfrm>
          <a:prstGeom prst="rect">
            <a:avLst/>
          </a:prstGeom>
        </p:spPr>
      </p:pic>
      <p:sp>
        <p:nvSpPr>
          <p:cNvPr id="5" name="TextBox 4">
            <a:extLst>
              <a:ext uri="{FF2B5EF4-FFF2-40B4-BE49-F238E27FC236}">
                <a16:creationId xmlns:a16="http://schemas.microsoft.com/office/drawing/2014/main" id="{B55B9469-5CA4-E910-E791-DF89E9E18958}"/>
              </a:ext>
            </a:extLst>
          </p:cNvPr>
          <p:cNvSpPr txBox="1"/>
          <p:nvPr/>
        </p:nvSpPr>
        <p:spPr>
          <a:xfrm>
            <a:off x="683568" y="1494289"/>
            <a:ext cx="8352928" cy="369332"/>
          </a:xfrm>
          <a:prstGeom prst="rect">
            <a:avLst/>
          </a:prstGeom>
          <a:noFill/>
        </p:spPr>
        <p:txBody>
          <a:bodyPr wrap="square" rtlCol="0">
            <a:spAutoFit/>
          </a:bodyPr>
          <a:lstStyle/>
          <a:p>
            <a:r>
              <a:rPr lang="en-TW" sz="1800" b="0" dirty="0">
                <a:latin typeface="+mj-lt"/>
                <a:ea typeface="PMingLiU" panose="02020500000000000000" pitchFamily="18" charset="-120"/>
              </a:rPr>
              <a:t>BS: Beam Splitter: Devices that split a </a:t>
            </a:r>
            <a:r>
              <a:rPr lang="en-TW" sz="1800" dirty="0">
                <a:latin typeface="+mj-lt"/>
                <a:ea typeface="PMingLiU" panose="02020500000000000000" pitchFamily="18" charset="-120"/>
              </a:rPr>
              <a:t>beam of light into </a:t>
            </a:r>
            <a:r>
              <a:rPr lang="en-TW" sz="1800" b="0" dirty="0">
                <a:latin typeface="+mj-lt"/>
                <a:ea typeface="PMingLiU" panose="02020500000000000000" pitchFamily="18" charset="-120"/>
              </a:rPr>
              <a:t>two beams with equal intensity </a:t>
            </a:r>
            <a:r>
              <a:rPr lang="en-TW" sz="1800" b="0" dirty="0">
                <a:latin typeface="PMingLiU" panose="02020500000000000000" pitchFamily="18" charset="-120"/>
                <a:ea typeface="PMingLiU" panose="02020500000000000000" pitchFamily="18" charset="-120"/>
              </a:rPr>
              <a:t> </a:t>
            </a:r>
          </a:p>
        </p:txBody>
      </p:sp>
      <p:pic>
        <p:nvPicPr>
          <p:cNvPr id="9" name="Picture 8" descr="Diagram&#10;&#10;Description automatically generated with low confidence">
            <a:extLst>
              <a:ext uri="{FF2B5EF4-FFF2-40B4-BE49-F238E27FC236}">
                <a16:creationId xmlns:a16="http://schemas.microsoft.com/office/drawing/2014/main" id="{67B78778-F33C-BEF3-8042-604564CB6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2348880"/>
            <a:ext cx="5832648" cy="2477277"/>
          </a:xfrm>
          <a:prstGeom prst="rect">
            <a:avLst/>
          </a:prstGeom>
        </p:spPr>
      </p:pic>
      <p:sp>
        <p:nvSpPr>
          <p:cNvPr id="10" name="TextBox 9">
            <a:extLst>
              <a:ext uri="{FF2B5EF4-FFF2-40B4-BE49-F238E27FC236}">
                <a16:creationId xmlns:a16="http://schemas.microsoft.com/office/drawing/2014/main" id="{94D35E76-05AE-A051-60A6-B119FA085C9F}"/>
              </a:ext>
            </a:extLst>
          </p:cNvPr>
          <p:cNvSpPr txBox="1"/>
          <p:nvPr/>
        </p:nvSpPr>
        <p:spPr>
          <a:xfrm>
            <a:off x="827584" y="5674891"/>
            <a:ext cx="8316416" cy="369332"/>
          </a:xfrm>
          <a:prstGeom prst="rect">
            <a:avLst/>
          </a:prstGeom>
          <a:noFill/>
        </p:spPr>
        <p:txBody>
          <a:bodyPr wrap="square" rtlCol="0">
            <a:spAutoFit/>
          </a:bodyPr>
          <a:lstStyle/>
          <a:p>
            <a:pPr algn="l"/>
            <a:r>
              <a:rPr lang="en-TW" sz="1800" b="0" dirty="0">
                <a:latin typeface="+mj-lt"/>
                <a:ea typeface="PMingLiU" panose="02020500000000000000" pitchFamily="18" charset="-120"/>
                <a:cs typeface="Times New Roman" panose="02020603050405020304" pitchFamily="18" charset="0"/>
              </a:rPr>
              <a:t>Can arrange so that reflection of </a:t>
            </a:r>
            <a:r>
              <a:rPr lang="en-TW" sz="1800" b="0" i="1" dirty="0">
                <a:latin typeface="+mj-lt"/>
                <a:ea typeface="PMingLiU" panose="02020500000000000000" pitchFamily="18" charset="-120"/>
                <a:cs typeface="Times New Roman" panose="02020603050405020304" pitchFamily="18" charset="0"/>
              </a:rPr>
              <a:t>a</a:t>
            </a:r>
            <a:r>
              <a:rPr lang="en-TW" sz="1800" b="0" dirty="0">
                <a:latin typeface="+mj-lt"/>
                <a:ea typeface="PMingLiU" panose="02020500000000000000" pitchFamily="18" charset="-120"/>
                <a:cs typeface="Times New Roman" panose="02020603050405020304" pitchFamily="18" charset="0"/>
              </a:rPr>
              <a:t> at BS2 and transmission of </a:t>
            </a:r>
            <a:r>
              <a:rPr lang="en-TW" sz="1800" b="0" i="1" dirty="0">
                <a:latin typeface="+mj-lt"/>
                <a:ea typeface="PMingLiU" panose="02020500000000000000" pitchFamily="18" charset="-120"/>
                <a:cs typeface="Times New Roman" panose="02020603050405020304" pitchFamily="18" charset="0"/>
              </a:rPr>
              <a:t>b</a:t>
            </a:r>
            <a:r>
              <a:rPr lang="en-TW" sz="1800" b="0" dirty="0">
                <a:latin typeface="+mj-lt"/>
                <a:ea typeface="PMingLiU" panose="02020500000000000000" pitchFamily="18" charset="-120"/>
                <a:cs typeface="Times New Roman" panose="02020603050405020304" pitchFamily="18" charset="0"/>
              </a:rPr>
              <a:t> interfere constructively. </a:t>
            </a:r>
          </a:p>
        </p:txBody>
      </p:sp>
      <p:sp>
        <p:nvSpPr>
          <p:cNvPr id="11" name="TextBox 10">
            <a:extLst>
              <a:ext uri="{FF2B5EF4-FFF2-40B4-BE49-F238E27FC236}">
                <a16:creationId xmlns:a16="http://schemas.microsoft.com/office/drawing/2014/main" id="{0CA5123C-10F4-6A00-4A63-35C3D725063F}"/>
              </a:ext>
            </a:extLst>
          </p:cNvPr>
          <p:cNvSpPr txBox="1"/>
          <p:nvPr/>
        </p:nvSpPr>
        <p:spPr>
          <a:xfrm>
            <a:off x="827584" y="6093296"/>
            <a:ext cx="7920880" cy="369332"/>
          </a:xfrm>
          <a:prstGeom prst="rect">
            <a:avLst/>
          </a:prstGeom>
          <a:noFill/>
        </p:spPr>
        <p:txBody>
          <a:bodyPr wrap="square" rtlCol="0">
            <a:spAutoFit/>
          </a:bodyPr>
          <a:lstStyle/>
          <a:p>
            <a:pPr algn="l"/>
            <a:r>
              <a:rPr lang="en-TW" sz="1800" b="0" dirty="0">
                <a:latin typeface="+mn-lt"/>
                <a:ea typeface="PMingLiU" panose="02020500000000000000" pitchFamily="18" charset="-120"/>
                <a:cs typeface="Times New Roman" panose="02020603050405020304" pitchFamily="18" charset="0"/>
              </a:rPr>
              <a:t>Detector D0 receives full incident light beam while D1 receives none. </a:t>
            </a:r>
          </a:p>
        </p:txBody>
      </p:sp>
      <p:sp>
        <p:nvSpPr>
          <p:cNvPr id="3" name="TextBox 2">
            <a:extLst>
              <a:ext uri="{FF2B5EF4-FFF2-40B4-BE49-F238E27FC236}">
                <a16:creationId xmlns:a16="http://schemas.microsoft.com/office/drawing/2014/main" id="{602D8093-30F3-396A-8893-D4DBD568D670}"/>
              </a:ext>
            </a:extLst>
          </p:cNvPr>
          <p:cNvSpPr txBox="1"/>
          <p:nvPr/>
        </p:nvSpPr>
        <p:spPr>
          <a:xfrm>
            <a:off x="827584" y="5229200"/>
            <a:ext cx="8316416" cy="369332"/>
          </a:xfrm>
          <a:prstGeom prst="rect">
            <a:avLst/>
          </a:prstGeom>
          <a:noFill/>
        </p:spPr>
        <p:txBody>
          <a:bodyPr wrap="square" rtlCol="0">
            <a:spAutoFit/>
          </a:bodyPr>
          <a:lstStyle/>
          <a:p>
            <a:pPr algn="l"/>
            <a:r>
              <a:rPr lang="en-TW" sz="1800" dirty="0">
                <a:latin typeface="+mj-lt"/>
                <a:ea typeface="PMingLiU" panose="02020500000000000000" pitchFamily="18" charset="-120"/>
              </a:rPr>
              <a:t>Distances can be adjusted for the phase difference of the two beams at BS2 to change. </a:t>
            </a:r>
          </a:p>
        </p:txBody>
      </p:sp>
    </p:spTree>
    <p:extLst>
      <p:ext uri="{BB962C8B-B14F-4D97-AF65-F5344CB8AC3E}">
        <p14:creationId xmlns:p14="http://schemas.microsoft.com/office/powerpoint/2010/main" val="6620587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BE96A03-D13A-1C57-5369-1C0CFF3D8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542659"/>
            <a:ext cx="4752528" cy="3108438"/>
          </a:xfrm>
          <a:prstGeom prst="rect">
            <a:avLst/>
          </a:prstGeom>
        </p:spPr>
      </p:pic>
      <p:pic>
        <p:nvPicPr>
          <p:cNvPr id="1026" name="Picture 2" descr="Mach – Zehnder Interferometer | PhysicsOpenLab">
            <a:extLst>
              <a:ext uri="{FF2B5EF4-FFF2-40B4-BE49-F238E27FC236}">
                <a16:creationId xmlns:a16="http://schemas.microsoft.com/office/drawing/2014/main" id="{CD3EB878-00C2-AAEA-84AD-D1FD10A62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748" y="-29561"/>
            <a:ext cx="4644516" cy="348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98890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with low confidence">
            <a:extLst>
              <a:ext uri="{FF2B5EF4-FFF2-40B4-BE49-F238E27FC236}">
                <a16:creationId xmlns:a16="http://schemas.microsoft.com/office/drawing/2014/main" id="{A264869B-413D-4F29-5249-787032115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56" y="260648"/>
            <a:ext cx="5832648" cy="2477277"/>
          </a:xfrm>
          <a:prstGeom prst="rect">
            <a:avLst/>
          </a:prstGeom>
        </p:spPr>
      </p:pic>
      <p:pic>
        <p:nvPicPr>
          <p:cNvPr id="3" name="Picture 2">
            <a:extLst>
              <a:ext uri="{FF2B5EF4-FFF2-40B4-BE49-F238E27FC236}">
                <a16:creationId xmlns:a16="http://schemas.microsoft.com/office/drawing/2014/main" id="{50F64367-36C8-F5FE-0F52-7D51309F8A46}"/>
              </a:ext>
            </a:extLst>
          </p:cNvPr>
          <p:cNvPicPr>
            <a:picLocks noChangeAspect="1"/>
          </p:cNvPicPr>
          <p:nvPr/>
        </p:nvPicPr>
        <p:blipFill>
          <a:blip r:embed="rId3"/>
          <a:stretch>
            <a:fillRect/>
          </a:stretch>
        </p:blipFill>
        <p:spPr>
          <a:xfrm>
            <a:off x="179512" y="2852936"/>
            <a:ext cx="7369691" cy="3744416"/>
          </a:xfrm>
          <a:prstGeom prst="rect">
            <a:avLst/>
          </a:prstGeom>
        </p:spPr>
      </p:pic>
      <p:sp>
        <p:nvSpPr>
          <p:cNvPr id="4" name="TextBox 3">
            <a:extLst>
              <a:ext uri="{FF2B5EF4-FFF2-40B4-BE49-F238E27FC236}">
                <a16:creationId xmlns:a16="http://schemas.microsoft.com/office/drawing/2014/main" id="{D6670F76-207F-E6F0-5429-EA29AC10A6B1}"/>
              </a:ext>
            </a:extLst>
          </p:cNvPr>
          <p:cNvSpPr txBox="1"/>
          <p:nvPr/>
        </p:nvSpPr>
        <p:spPr>
          <a:xfrm>
            <a:off x="1259632" y="3128006"/>
            <a:ext cx="504056" cy="307777"/>
          </a:xfrm>
          <a:prstGeom prst="rect">
            <a:avLst/>
          </a:prstGeom>
          <a:solidFill>
            <a:schemeClr val="bg1"/>
          </a:solidFill>
        </p:spPr>
        <p:txBody>
          <a:bodyPr wrap="square" rtlCol="0">
            <a:spAutoFit/>
          </a:bodyPr>
          <a:lstStyle/>
          <a:p>
            <a:pPr algn="l"/>
            <a:r>
              <a:rPr lang="en-TW" sz="1400" dirty="0">
                <a:latin typeface="+mj-lt"/>
                <a:ea typeface="PMingLiU" panose="02020500000000000000" pitchFamily="18" charset="-120"/>
              </a:rPr>
              <a:t>D0</a:t>
            </a:r>
          </a:p>
        </p:txBody>
      </p:sp>
      <p:sp>
        <p:nvSpPr>
          <p:cNvPr id="5" name="TextBox 4">
            <a:extLst>
              <a:ext uri="{FF2B5EF4-FFF2-40B4-BE49-F238E27FC236}">
                <a16:creationId xmlns:a16="http://schemas.microsoft.com/office/drawing/2014/main" id="{A4AB6F82-30D1-F87A-C671-F9135E97FA93}"/>
              </a:ext>
            </a:extLst>
          </p:cNvPr>
          <p:cNvSpPr txBox="1"/>
          <p:nvPr/>
        </p:nvSpPr>
        <p:spPr>
          <a:xfrm>
            <a:off x="4211960" y="3117657"/>
            <a:ext cx="504056" cy="307777"/>
          </a:xfrm>
          <a:prstGeom prst="rect">
            <a:avLst/>
          </a:prstGeom>
          <a:solidFill>
            <a:schemeClr val="bg1"/>
          </a:solidFill>
        </p:spPr>
        <p:txBody>
          <a:bodyPr wrap="square" rtlCol="0">
            <a:spAutoFit/>
          </a:bodyPr>
          <a:lstStyle/>
          <a:p>
            <a:pPr algn="l"/>
            <a:r>
              <a:rPr lang="en-TW" sz="1400" dirty="0">
                <a:latin typeface="+mj-lt"/>
                <a:ea typeface="PMingLiU" panose="02020500000000000000" pitchFamily="18" charset="-120"/>
              </a:rPr>
              <a:t>D1</a:t>
            </a:r>
          </a:p>
        </p:txBody>
      </p:sp>
      <p:sp>
        <p:nvSpPr>
          <p:cNvPr id="6" name="Down Arrow 5">
            <a:extLst>
              <a:ext uri="{FF2B5EF4-FFF2-40B4-BE49-F238E27FC236}">
                <a16:creationId xmlns:a16="http://schemas.microsoft.com/office/drawing/2014/main" id="{EB4C3EBA-E6D7-03A8-0EC9-86E9D13F1B92}"/>
              </a:ext>
            </a:extLst>
          </p:cNvPr>
          <p:cNvSpPr/>
          <p:nvPr/>
        </p:nvSpPr>
        <p:spPr bwMode="auto">
          <a:xfrm>
            <a:off x="4716016" y="3933056"/>
            <a:ext cx="144016" cy="360040"/>
          </a:xfrm>
          <a:prstGeom prst="downArrow">
            <a:avLst/>
          </a:prstGeom>
          <a:solidFill>
            <a:srgbClr val="FF0000"/>
          </a:solidFill>
          <a:ln>
            <a:noFill/>
          </a:ln>
        </p:spPr>
        <p:txBody>
          <a:bodyPr wrap="none" rtlCol="0" anchor="ctr">
            <a:spAutoFit/>
          </a:bodyPr>
          <a:lstStyle/>
          <a:p>
            <a:pPr algn="l" eaLnBrk="1" hangingPunct="1">
              <a:spcBef>
                <a:spcPct val="0"/>
              </a:spcBef>
              <a:buFontTx/>
              <a:buNone/>
            </a:pPr>
            <a:endParaRPr lang="en-TW" sz="1800" dirty="0"/>
          </a:p>
        </p:txBody>
      </p:sp>
      <p:sp>
        <p:nvSpPr>
          <p:cNvPr id="7" name="Down Arrow 6">
            <a:extLst>
              <a:ext uri="{FF2B5EF4-FFF2-40B4-BE49-F238E27FC236}">
                <a16:creationId xmlns:a16="http://schemas.microsoft.com/office/drawing/2014/main" id="{DF81CE31-F6B6-B31D-D71C-537A97532B84}"/>
              </a:ext>
            </a:extLst>
          </p:cNvPr>
          <p:cNvSpPr/>
          <p:nvPr/>
        </p:nvSpPr>
        <p:spPr bwMode="auto">
          <a:xfrm>
            <a:off x="1763688" y="3128006"/>
            <a:ext cx="144016" cy="360040"/>
          </a:xfrm>
          <a:prstGeom prst="downArrow">
            <a:avLst/>
          </a:prstGeom>
          <a:solidFill>
            <a:srgbClr val="FF0000"/>
          </a:solidFill>
          <a:ln>
            <a:noFill/>
          </a:ln>
        </p:spPr>
        <p:txBody>
          <a:bodyPr wrap="none" rtlCol="0" anchor="ctr">
            <a:spAutoFit/>
          </a:bodyPr>
          <a:lstStyle/>
          <a:p>
            <a:pPr algn="l" eaLnBrk="1" hangingPunct="1">
              <a:spcBef>
                <a:spcPct val="0"/>
              </a:spcBef>
              <a:buFontTx/>
              <a:buNone/>
            </a:pPr>
            <a:endParaRPr lang="en-TW" sz="1800" dirty="0"/>
          </a:p>
        </p:txBody>
      </p:sp>
      <p:pic>
        <p:nvPicPr>
          <p:cNvPr id="9" name="Picture 4" descr="f39_08">
            <a:extLst>
              <a:ext uri="{FF2B5EF4-FFF2-40B4-BE49-F238E27FC236}">
                <a16:creationId xmlns:a16="http://schemas.microsoft.com/office/drawing/2014/main" id="{9623B36E-9083-30CA-8421-E762F4CCA6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95" t="68736" r="49203"/>
          <a:stretch/>
        </p:blipFill>
        <p:spPr bwMode="auto">
          <a:xfrm>
            <a:off x="6923114" y="3412586"/>
            <a:ext cx="2127572" cy="99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9937686-EB69-2EC2-F74A-4DD54ED2C3D9}"/>
              </a:ext>
            </a:extLst>
          </p:cNvPr>
          <p:cNvPicPr>
            <a:picLocks noChangeAspect="1"/>
          </p:cNvPicPr>
          <p:nvPr/>
        </p:nvPicPr>
        <p:blipFill rotWithShape="1">
          <a:blip r:embed="rId5"/>
          <a:srcRect l="77891" t="11347" r="-580" b="20686"/>
          <a:stretch/>
        </p:blipFill>
        <p:spPr>
          <a:xfrm rot="16200000">
            <a:off x="7355663" y="1628299"/>
            <a:ext cx="1287360" cy="2152458"/>
          </a:xfrm>
          <a:prstGeom prst="rect">
            <a:avLst/>
          </a:prstGeom>
        </p:spPr>
      </p:pic>
    </p:spTree>
    <p:extLst>
      <p:ext uri="{BB962C8B-B14F-4D97-AF65-F5344CB8AC3E}">
        <p14:creationId xmlns:p14="http://schemas.microsoft.com/office/powerpoint/2010/main" val="418014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64687-C7EE-E71E-33C9-12B13AB47D45}"/>
              </a:ext>
            </a:extLst>
          </p:cNvPr>
          <p:cNvSpPr txBox="1"/>
          <p:nvPr/>
        </p:nvSpPr>
        <p:spPr>
          <a:xfrm>
            <a:off x="2807804" y="184502"/>
            <a:ext cx="3384376" cy="369332"/>
          </a:xfrm>
          <a:prstGeom prst="rect">
            <a:avLst/>
          </a:prstGeom>
          <a:noFill/>
        </p:spPr>
        <p:txBody>
          <a:bodyPr wrap="square" rtlCol="0">
            <a:spAutoFit/>
          </a:bodyPr>
          <a:lstStyle/>
          <a:p>
            <a:pPr algn="l"/>
            <a:r>
              <a:rPr lang="en-TW" sz="1800" b="0" dirty="0">
                <a:latin typeface="+mn-lt"/>
                <a:ea typeface="PMingLiU" panose="02020500000000000000" pitchFamily="18" charset="-120"/>
              </a:rPr>
              <a:t>Mach-Zehnder Interferometer</a:t>
            </a:r>
          </a:p>
        </p:txBody>
      </p:sp>
      <p:pic>
        <p:nvPicPr>
          <p:cNvPr id="9" name="Picture 8" descr="Diagram&#10;&#10;Description automatically generated with low confidence">
            <a:extLst>
              <a:ext uri="{FF2B5EF4-FFF2-40B4-BE49-F238E27FC236}">
                <a16:creationId xmlns:a16="http://schemas.microsoft.com/office/drawing/2014/main" id="{67B78778-F33C-BEF3-8042-604564CB6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620688"/>
            <a:ext cx="5832648" cy="2477277"/>
          </a:xfrm>
          <a:prstGeom prst="rect">
            <a:avLst/>
          </a:prstGeom>
        </p:spPr>
      </p:pic>
      <p:sp>
        <p:nvSpPr>
          <p:cNvPr id="12" name="TextBox 11">
            <a:extLst>
              <a:ext uri="{FF2B5EF4-FFF2-40B4-BE49-F238E27FC236}">
                <a16:creationId xmlns:a16="http://schemas.microsoft.com/office/drawing/2014/main" id="{D90B8340-EE94-CBEB-037E-8B0E4AE1EB93}"/>
              </a:ext>
            </a:extLst>
          </p:cNvPr>
          <p:cNvSpPr txBox="1"/>
          <p:nvPr/>
        </p:nvSpPr>
        <p:spPr>
          <a:xfrm>
            <a:off x="827584" y="5301208"/>
            <a:ext cx="5653472" cy="369332"/>
          </a:xfrm>
          <a:prstGeom prst="rect">
            <a:avLst/>
          </a:prstGeom>
          <a:noFill/>
        </p:spPr>
        <p:txBody>
          <a:bodyPr wrap="square" rtlCol="0">
            <a:spAutoFit/>
          </a:bodyPr>
          <a:lstStyle/>
          <a:p>
            <a:pPr algn="l"/>
            <a:r>
              <a:rPr lang="en-TW" sz="1800" dirty="0">
                <a:latin typeface="+mj-lt"/>
                <a:ea typeface="PMingLiU" panose="02020500000000000000" pitchFamily="18" charset="-120"/>
              </a:rPr>
              <a:t>Now reduce incident beam as low as one photon at a time. </a:t>
            </a:r>
            <a:endParaRPr lang="en-TW" sz="1800" b="0" dirty="0">
              <a:solidFill>
                <a:srgbClr val="FF0000"/>
              </a:solidFill>
              <a:latin typeface="+mj-lt"/>
              <a:ea typeface="PMingLiU" panose="02020500000000000000" pitchFamily="18" charset="-120"/>
            </a:endParaRPr>
          </a:p>
        </p:txBody>
      </p:sp>
      <p:sp>
        <p:nvSpPr>
          <p:cNvPr id="14" name="TextBox 13">
            <a:extLst>
              <a:ext uri="{FF2B5EF4-FFF2-40B4-BE49-F238E27FC236}">
                <a16:creationId xmlns:a16="http://schemas.microsoft.com/office/drawing/2014/main" id="{853D87A8-2A6C-43F8-0272-47787A78137F}"/>
              </a:ext>
            </a:extLst>
          </p:cNvPr>
          <p:cNvSpPr txBox="1"/>
          <p:nvPr/>
        </p:nvSpPr>
        <p:spPr>
          <a:xfrm>
            <a:off x="827583" y="5687396"/>
            <a:ext cx="7899265" cy="369332"/>
          </a:xfrm>
          <a:prstGeom prst="rect">
            <a:avLst/>
          </a:prstGeom>
          <a:noFill/>
        </p:spPr>
        <p:txBody>
          <a:bodyPr wrap="square">
            <a:spAutoFit/>
          </a:bodyPr>
          <a:lstStyle/>
          <a:p>
            <a:r>
              <a:rPr lang="en-TW" sz="1800" dirty="0">
                <a:latin typeface="+mj-lt"/>
                <a:ea typeface="PMingLiU" panose="02020500000000000000" pitchFamily="18" charset="-120"/>
              </a:rPr>
              <a:t>The intereference result is still true.</a:t>
            </a:r>
            <a:endParaRPr lang="en-TW" sz="1800" dirty="0"/>
          </a:p>
        </p:txBody>
      </p:sp>
      <p:pic>
        <p:nvPicPr>
          <p:cNvPr id="3" name="Picture 2">
            <a:extLst>
              <a:ext uri="{FF2B5EF4-FFF2-40B4-BE49-F238E27FC236}">
                <a16:creationId xmlns:a16="http://schemas.microsoft.com/office/drawing/2014/main" id="{C0F057F8-6BC0-F548-8EB4-4624E460EADA}"/>
              </a:ext>
            </a:extLst>
          </p:cNvPr>
          <p:cNvPicPr>
            <a:picLocks noChangeAspect="1"/>
          </p:cNvPicPr>
          <p:nvPr/>
        </p:nvPicPr>
        <p:blipFill rotWithShape="1">
          <a:blip r:embed="rId3"/>
          <a:srcRect b="51923"/>
          <a:stretch/>
        </p:blipFill>
        <p:spPr>
          <a:xfrm>
            <a:off x="827583" y="3299486"/>
            <a:ext cx="7369691" cy="1800200"/>
          </a:xfrm>
          <a:prstGeom prst="rect">
            <a:avLst/>
          </a:prstGeom>
        </p:spPr>
      </p:pic>
      <p:sp>
        <p:nvSpPr>
          <p:cNvPr id="4" name="TextBox 3">
            <a:extLst>
              <a:ext uri="{FF2B5EF4-FFF2-40B4-BE49-F238E27FC236}">
                <a16:creationId xmlns:a16="http://schemas.microsoft.com/office/drawing/2014/main" id="{CAB6CE9F-CB80-773B-EA65-7A5E53356ABB}"/>
              </a:ext>
            </a:extLst>
          </p:cNvPr>
          <p:cNvSpPr txBox="1"/>
          <p:nvPr/>
        </p:nvSpPr>
        <p:spPr>
          <a:xfrm>
            <a:off x="827583" y="6052646"/>
            <a:ext cx="7899265" cy="369332"/>
          </a:xfrm>
          <a:prstGeom prst="rect">
            <a:avLst/>
          </a:prstGeom>
          <a:noFill/>
        </p:spPr>
        <p:txBody>
          <a:bodyPr wrap="square">
            <a:spAutoFit/>
          </a:bodyPr>
          <a:lstStyle/>
          <a:p>
            <a:r>
              <a:rPr lang="en-TW" sz="1800" dirty="0">
                <a:latin typeface="+mj-lt"/>
                <a:ea typeface="PMingLiU" panose="02020500000000000000" pitchFamily="18" charset="-120"/>
              </a:rPr>
              <a:t>It is not one photon interfere with the other </a:t>
            </a:r>
            <a:r>
              <a:rPr lang="en-TW" sz="1800" dirty="0">
                <a:solidFill>
                  <a:srgbClr val="FF0000"/>
                </a:solidFill>
                <a:latin typeface="+mj-lt"/>
                <a:ea typeface="PMingLiU" panose="02020500000000000000" pitchFamily="18" charset="-120"/>
              </a:rPr>
              <a:t>but this photon interfere with itself.</a:t>
            </a:r>
            <a:endParaRPr lang="en-TW" sz="1800" dirty="0"/>
          </a:p>
        </p:txBody>
      </p:sp>
    </p:spTree>
    <p:extLst>
      <p:ext uri="{BB962C8B-B14F-4D97-AF65-F5344CB8AC3E}">
        <p14:creationId xmlns:p14="http://schemas.microsoft.com/office/powerpoint/2010/main" val="32098225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64687-C7EE-E71E-33C9-12B13AB47D45}"/>
              </a:ext>
            </a:extLst>
          </p:cNvPr>
          <p:cNvSpPr txBox="1"/>
          <p:nvPr/>
        </p:nvSpPr>
        <p:spPr>
          <a:xfrm>
            <a:off x="2807804" y="252534"/>
            <a:ext cx="3384376" cy="369332"/>
          </a:xfrm>
          <a:prstGeom prst="rect">
            <a:avLst/>
          </a:prstGeom>
          <a:noFill/>
        </p:spPr>
        <p:txBody>
          <a:bodyPr wrap="square" rtlCol="0">
            <a:spAutoFit/>
          </a:bodyPr>
          <a:lstStyle/>
          <a:p>
            <a:pPr algn="l"/>
            <a:r>
              <a:rPr lang="en-TW" sz="1800" b="0" dirty="0">
                <a:latin typeface="+mn-lt"/>
                <a:ea typeface="PMingLiU" panose="02020500000000000000" pitchFamily="18" charset="-120"/>
              </a:rPr>
              <a:t>Mach-Zehnder Interferometer</a:t>
            </a:r>
          </a:p>
        </p:txBody>
      </p:sp>
      <p:pic>
        <p:nvPicPr>
          <p:cNvPr id="9" name="Picture 8" descr="Diagram&#10;&#10;Description automatically generated with low confidence">
            <a:extLst>
              <a:ext uri="{FF2B5EF4-FFF2-40B4-BE49-F238E27FC236}">
                <a16:creationId xmlns:a16="http://schemas.microsoft.com/office/drawing/2014/main" id="{67B78778-F33C-BEF3-8042-604564CB6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691117"/>
            <a:ext cx="5328592" cy="2263191"/>
          </a:xfrm>
          <a:prstGeom prst="rect">
            <a:avLst/>
          </a:prstGeom>
        </p:spPr>
      </p:pic>
      <p:sp>
        <p:nvSpPr>
          <p:cNvPr id="10" name="TextBox 9">
            <a:extLst>
              <a:ext uri="{FF2B5EF4-FFF2-40B4-BE49-F238E27FC236}">
                <a16:creationId xmlns:a16="http://schemas.microsoft.com/office/drawing/2014/main" id="{94D35E76-05AE-A051-60A6-B119FA085C9F}"/>
              </a:ext>
            </a:extLst>
          </p:cNvPr>
          <p:cNvSpPr txBox="1"/>
          <p:nvPr/>
        </p:nvSpPr>
        <p:spPr>
          <a:xfrm>
            <a:off x="467545" y="3858286"/>
            <a:ext cx="7920880" cy="369332"/>
          </a:xfrm>
          <a:prstGeom prst="rect">
            <a:avLst/>
          </a:prstGeom>
          <a:noFill/>
        </p:spPr>
        <p:txBody>
          <a:bodyPr wrap="square" rtlCol="0">
            <a:spAutoFit/>
          </a:bodyPr>
          <a:lstStyle/>
          <a:p>
            <a:pPr algn="l"/>
            <a:r>
              <a:rPr lang="en-TW" sz="1800" b="0" dirty="0">
                <a:latin typeface="+mj-lt"/>
                <a:ea typeface="PMingLiU" panose="02020500000000000000" pitchFamily="18" charset="-120"/>
                <a:cs typeface="Times New Roman" panose="02020603050405020304" pitchFamily="18" charset="0"/>
              </a:rPr>
              <a:t>Going through two routes is impossible for a particle but is noraml for two waves. </a:t>
            </a:r>
          </a:p>
        </p:txBody>
      </p:sp>
      <p:sp>
        <p:nvSpPr>
          <p:cNvPr id="11" name="TextBox 10">
            <a:extLst>
              <a:ext uri="{FF2B5EF4-FFF2-40B4-BE49-F238E27FC236}">
                <a16:creationId xmlns:a16="http://schemas.microsoft.com/office/drawing/2014/main" id="{0CA5123C-10F4-6A00-4A63-35C3D725063F}"/>
              </a:ext>
            </a:extLst>
          </p:cNvPr>
          <p:cNvSpPr txBox="1"/>
          <p:nvPr/>
        </p:nvSpPr>
        <p:spPr>
          <a:xfrm>
            <a:off x="467545" y="4296869"/>
            <a:ext cx="7920880" cy="369332"/>
          </a:xfrm>
          <a:prstGeom prst="rect">
            <a:avLst/>
          </a:prstGeom>
          <a:noFill/>
        </p:spPr>
        <p:txBody>
          <a:bodyPr wrap="square" rtlCol="0">
            <a:spAutoFit/>
          </a:bodyPr>
          <a:lstStyle/>
          <a:p>
            <a:pPr algn="l"/>
            <a:r>
              <a:rPr lang="en-TW" sz="1800" b="0" dirty="0">
                <a:latin typeface="+mn-lt"/>
                <a:ea typeface="PMingLiU" panose="02020500000000000000" pitchFamily="18" charset="-120"/>
                <a:cs typeface="Times New Roman" panose="02020603050405020304" pitchFamily="18" charset="0"/>
              </a:rPr>
              <a:t>We’d say it is a superposition 疊加 of two waves. </a:t>
            </a:r>
          </a:p>
        </p:txBody>
      </p:sp>
      <p:sp>
        <p:nvSpPr>
          <p:cNvPr id="14" name="TextBox 13">
            <a:extLst>
              <a:ext uri="{FF2B5EF4-FFF2-40B4-BE49-F238E27FC236}">
                <a16:creationId xmlns:a16="http://schemas.microsoft.com/office/drawing/2014/main" id="{853D87A8-2A6C-43F8-0272-47787A78137F}"/>
              </a:ext>
            </a:extLst>
          </p:cNvPr>
          <p:cNvSpPr txBox="1"/>
          <p:nvPr/>
        </p:nvSpPr>
        <p:spPr>
          <a:xfrm>
            <a:off x="467544" y="4682678"/>
            <a:ext cx="8476753" cy="369332"/>
          </a:xfrm>
          <a:prstGeom prst="rect">
            <a:avLst/>
          </a:prstGeom>
          <a:noFill/>
        </p:spPr>
        <p:txBody>
          <a:bodyPr wrap="square">
            <a:spAutoFit/>
          </a:bodyPr>
          <a:lstStyle/>
          <a:p>
            <a:r>
              <a:rPr lang="en-TW" sz="1800" dirty="0">
                <a:latin typeface="+mj-lt"/>
                <a:ea typeface="PMingLiU" panose="02020500000000000000" pitchFamily="18" charset="-120"/>
              </a:rPr>
              <a:t>The intereference result shows photons as particles needs to be understood as waves, too.</a:t>
            </a:r>
            <a:endParaRPr lang="en-TW" sz="1800" dirty="0"/>
          </a:p>
        </p:txBody>
      </p:sp>
      <p:sp>
        <p:nvSpPr>
          <p:cNvPr id="3" name="TextBox 2">
            <a:extLst>
              <a:ext uri="{FF2B5EF4-FFF2-40B4-BE49-F238E27FC236}">
                <a16:creationId xmlns:a16="http://schemas.microsoft.com/office/drawing/2014/main" id="{0BCCA548-3548-BEA1-AF0B-B01A4E4D82A7}"/>
              </a:ext>
            </a:extLst>
          </p:cNvPr>
          <p:cNvSpPr txBox="1"/>
          <p:nvPr/>
        </p:nvSpPr>
        <p:spPr>
          <a:xfrm>
            <a:off x="467545" y="3043761"/>
            <a:ext cx="7899265" cy="369332"/>
          </a:xfrm>
          <a:prstGeom prst="rect">
            <a:avLst/>
          </a:prstGeom>
          <a:noFill/>
        </p:spPr>
        <p:txBody>
          <a:bodyPr wrap="square">
            <a:spAutoFit/>
          </a:bodyPr>
          <a:lstStyle/>
          <a:p>
            <a:r>
              <a:rPr lang="en-TW" sz="1800" dirty="0">
                <a:latin typeface="+mj-lt"/>
                <a:ea typeface="PMingLiU" panose="02020500000000000000" pitchFamily="18" charset="-120"/>
              </a:rPr>
              <a:t>Intereference takes tow routes to work.</a:t>
            </a:r>
            <a:endParaRPr lang="en-TW" sz="1800" dirty="0"/>
          </a:p>
        </p:txBody>
      </p:sp>
      <p:sp>
        <p:nvSpPr>
          <p:cNvPr id="7" name="TextBox 6">
            <a:extLst>
              <a:ext uri="{FF2B5EF4-FFF2-40B4-BE49-F238E27FC236}">
                <a16:creationId xmlns:a16="http://schemas.microsoft.com/office/drawing/2014/main" id="{7EDF9E86-7D85-9E57-1BD9-26F020CFA6CC}"/>
              </a:ext>
            </a:extLst>
          </p:cNvPr>
          <p:cNvSpPr txBox="1"/>
          <p:nvPr/>
        </p:nvSpPr>
        <p:spPr>
          <a:xfrm>
            <a:off x="467545" y="3419703"/>
            <a:ext cx="8296224" cy="369332"/>
          </a:xfrm>
          <a:prstGeom prst="rect">
            <a:avLst/>
          </a:prstGeom>
          <a:noFill/>
        </p:spPr>
        <p:txBody>
          <a:bodyPr wrap="square">
            <a:spAutoFit/>
          </a:bodyPr>
          <a:lstStyle/>
          <a:p>
            <a:r>
              <a:rPr lang="en-TW" sz="1800" dirty="0">
                <a:solidFill>
                  <a:srgbClr val="FF0000"/>
                </a:solidFill>
                <a:latin typeface="+mj-lt"/>
                <a:ea typeface="PMingLiU" panose="02020500000000000000" pitchFamily="18" charset="-120"/>
              </a:rPr>
              <a:t>So this one photon does the strange thing of going through two routes at the same time.</a:t>
            </a:r>
            <a:endParaRPr lang="en-TW" sz="1800" dirty="0"/>
          </a:p>
        </p:txBody>
      </p:sp>
      <p:pic>
        <p:nvPicPr>
          <p:cNvPr id="13" name="Picture 12">
            <a:extLst>
              <a:ext uri="{FF2B5EF4-FFF2-40B4-BE49-F238E27FC236}">
                <a16:creationId xmlns:a16="http://schemas.microsoft.com/office/drawing/2014/main" id="{5EA3A6D7-C654-5CA7-1EA0-6A7C767CE81C}"/>
              </a:ext>
            </a:extLst>
          </p:cNvPr>
          <p:cNvPicPr>
            <a:picLocks noChangeAspect="1"/>
          </p:cNvPicPr>
          <p:nvPr/>
        </p:nvPicPr>
        <p:blipFill rotWithShape="1">
          <a:blip r:embed="rId3">
            <a:extLst>
              <a:ext uri="{28A0092B-C50C-407E-A947-70E740481C1C}">
                <a14:useLocalDpi xmlns:a14="http://schemas.microsoft.com/office/drawing/2010/main" val="0"/>
              </a:ext>
            </a:extLst>
          </a:blip>
          <a:srcRect l="6764" r="6764"/>
          <a:stretch/>
        </p:blipFill>
        <p:spPr>
          <a:xfrm>
            <a:off x="0" y="5292669"/>
            <a:ext cx="9144000" cy="1286233"/>
          </a:xfrm>
          <a:prstGeom prst="rect">
            <a:avLst/>
          </a:prstGeom>
        </p:spPr>
      </p:pic>
      <p:sp>
        <p:nvSpPr>
          <p:cNvPr id="15" name="Rectangle 14">
            <a:extLst>
              <a:ext uri="{FF2B5EF4-FFF2-40B4-BE49-F238E27FC236}">
                <a16:creationId xmlns:a16="http://schemas.microsoft.com/office/drawing/2014/main" id="{B1F6B1E1-D1E8-1F77-95CD-D9399F4B829D}"/>
              </a:ext>
            </a:extLst>
          </p:cNvPr>
          <p:cNvSpPr/>
          <p:nvPr/>
        </p:nvSpPr>
        <p:spPr bwMode="auto">
          <a:xfrm>
            <a:off x="3491880" y="5497203"/>
            <a:ext cx="2644370" cy="30806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Tree>
    <p:extLst>
      <p:ext uri="{BB962C8B-B14F-4D97-AF65-F5344CB8AC3E}">
        <p14:creationId xmlns:p14="http://schemas.microsoft.com/office/powerpoint/2010/main" val="255622259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87CC54C-75C2-E272-7635-DE788BFB392A}"/>
              </a:ext>
            </a:extLst>
          </p:cNvPr>
          <p:cNvPicPr>
            <a:picLocks noChangeAspect="1"/>
          </p:cNvPicPr>
          <p:nvPr/>
        </p:nvPicPr>
        <p:blipFill rotWithShape="1">
          <a:blip r:embed="rId2">
            <a:extLst>
              <a:ext uri="{28A0092B-C50C-407E-A947-70E740481C1C}">
                <a14:useLocalDpi xmlns:a14="http://schemas.microsoft.com/office/drawing/2010/main" val="0"/>
              </a:ext>
            </a:extLst>
          </a:blip>
          <a:srcRect l="6166" r="6166"/>
          <a:stretch/>
        </p:blipFill>
        <p:spPr>
          <a:xfrm>
            <a:off x="0" y="2272226"/>
            <a:ext cx="9144001" cy="2090242"/>
          </a:xfrm>
          <a:prstGeom prst="rect">
            <a:avLst/>
          </a:prstGeom>
        </p:spPr>
      </p:pic>
      <p:sp>
        <p:nvSpPr>
          <p:cNvPr id="5" name="Rectangle 4">
            <a:extLst>
              <a:ext uri="{FF2B5EF4-FFF2-40B4-BE49-F238E27FC236}">
                <a16:creationId xmlns:a16="http://schemas.microsoft.com/office/drawing/2014/main" id="{28D40DC9-B029-9909-FCFD-5ACBA355BF2B}"/>
              </a:ext>
            </a:extLst>
          </p:cNvPr>
          <p:cNvSpPr/>
          <p:nvPr/>
        </p:nvSpPr>
        <p:spPr bwMode="auto">
          <a:xfrm>
            <a:off x="107504" y="2272226"/>
            <a:ext cx="8928992" cy="5807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rtlCol="0" anchor="ctr">
            <a:spAutoFit/>
          </a:bodyPr>
          <a:lstStyle/>
          <a:p>
            <a:pPr algn="l" eaLnBrk="1" hangingPunct="1">
              <a:spcBef>
                <a:spcPct val="0"/>
              </a:spcBef>
              <a:buFontTx/>
              <a:buNone/>
            </a:pPr>
            <a:endParaRPr lang="en-TW" sz="1800" dirty="0"/>
          </a:p>
        </p:txBody>
      </p:sp>
      <p:sp>
        <p:nvSpPr>
          <p:cNvPr id="2" name="TextBox 1">
            <a:extLst>
              <a:ext uri="{FF2B5EF4-FFF2-40B4-BE49-F238E27FC236}">
                <a16:creationId xmlns:a16="http://schemas.microsoft.com/office/drawing/2014/main" id="{79A35163-FD06-F7A3-A623-B829FB928593}"/>
              </a:ext>
            </a:extLst>
          </p:cNvPr>
          <p:cNvSpPr txBox="1"/>
          <p:nvPr/>
        </p:nvSpPr>
        <p:spPr>
          <a:xfrm>
            <a:off x="6804248" y="4725144"/>
            <a:ext cx="2016224" cy="369332"/>
          </a:xfrm>
          <a:prstGeom prst="rect">
            <a:avLst/>
          </a:prstGeom>
          <a:noFill/>
        </p:spPr>
        <p:txBody>
          <a:bodyPr wrap="square" rtlCol="0">
            <a:spAutoFit/>
          </a:bodyPr>
          <a:lstStyle/>
          <a:p>
            <a:pPr algn="l"/>
            <a:r>
              <a:rPr lang="en-TW" sz="1800" dirty="0">
                <a:latin typeface="+mj-lt"/>
                <a:ea typeface="PMingLiU" panose="02020500000000000000" pitchFamily="18" charset="-120"/>
              </a:rPr>
              <a:t>Zwiebach p15</a:t>
            </a:r>
          </a:p>
        </p:txBody>
      </p:sp>
    </p:spTree>
    <p:extLst>
      <p:ext uri="{BB962C8B-B14F-4D97-AF65-F5344CB8AC3E}">
        <p14:creationId xmlns:p14="http://schemas.microsoft.com/office/powerpoint/2010/main" val="41503220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824CA-420C-1F9E-2992-A00FC0673F01}"/>
              </a:ext>
            </a:extLst>
          </p:cNvPr>
          <p:cNvSpPr txBox="1"/>
          <p:nvPr/>
        </p:nvSpPr>
        <p:spPr>
          <a:xfrm>
            <a:off x="2987824" y="730074"/>
            <a:ext cx="3816424" cy="369332"/>
          </a:xfrm>
          <a:prstGeom prst="rect">
            <a:avLst/>
          </a:prstGeom>
          <a:noFill/>
        </p:spPr>
        <p:txBody>
          <a:bodyPr wrap="square" rtlCol="0">
            <a:spAutoFit/>
          </a:bodyPr>
          <a:lstStyle/>
          <a:p>
            <a:pPr algn="l"/>
            <a:r>
              <a:rPr lang="en-TW" sz="1800" dirty="0">
                <a:latin typeface="+mj-lt"/>
                <a:ea typeface="PMingLiU" panose="02020500000000000000" pitchFamily="18" charset="-120"/>
              </a:rPr>
              <a:t>How to achieve single photon?</a:t>
            </a:r>
          </a:p>
        </p:txBody>
      </p:sp>
      <p:pic>
        <p:nvPicPr>
          <p:cNvPr id="3" name="Picture 2">
            <a:extLst>
              <a:ext uri="{FF2B5EF4-FFF2-40B4-BE49-F238E27FC236}">
                <a16:creationId xmlns:a16="http://schemas.microsoft.com/office/drawing/2014/main" id="{D6C9684B-181E-E156-F1EC-58AE920B8C3D}"/>
              </a:ext>
            </a:extLst>
          </p:cNvPr>
          <p:cNvPicPr>
            <a:picLocks noChangeAspect="1"/>
          </p:cNvPicPr>
          <p:nvPr/>
        </p:nvPicPr>
        <p:blipFill>
          <a:blip r:embed="rId2"/>
          <a:stretch>
            <a:fillRect/>
          </a:stretch>
        </p:blipFill>
        <p:spPr>
          <a:xfrm>
            <a:off x="65331" y="1400530"/>
            <a:ext cx="3514080" cy="2587641"/>
          </a:xfrm>
          <a:prstGeom prst="rect">
            <a:avLst/>
          </a:prstGeom>
        </p:spPr>
      </p:pic>
      <p:pic>
        <p:nvPicPr>
          <p:cNvPr id="4" name="Picture 3">
            <a:extLst>
              <a:ext uri="{FF2B5EF4-FFF2-40B4-BE49-F238E27FC236}">
                <a16:creationId xmlns:a16="http://schemas.microsoft.com/office/drawing/2014/main" id="{79ED64E4-A9DA-3663-34E6-7C6C4F295152}"/>
              </a:ext>
            </a:extLst>
          </p:cNvPr>
          <p:cNvPicPr>
            <a:picLocks noChangeAspect="1"/>
          </p:cNvPicPr>
          <p:nvPr/>
        </p:nvPicPr>
        <p:blipFill>
          <a:blip r:embed="rId3"/>
          <a:stretch>
            <a:fillRect/>
          </a:stretch>
        </p:blipFill>
        <p:spPr>
          <a:xfrm>
            <a:off x="3563888" y="1412776"/>
            <a:ext cx="5393955" cy="2587641"/>
          </a:xfrm>
          <a:prstGeom prst="rect">
            <a:avLst/>
          </a:prstGeom>
        </p:spPr>
      </p:pic>
      <p:cxnSp>
        <p:nvCxnSpPr>
          <p:cNvPr id="6" name="Straight Arrow Connector 5">
            <a:extLst>
              <a:ext uri="{FF2B5EF4-FFF2-40B4-BE49-F238E27FC236}">
                <a16:creationId xmlns:a16="http://schemas.microsoft.com/office/drawing/2014/main" id="{1153C89C-8416-C5E1-9D25-A44731D0E132}"/>
              </a:ext>
            </a:extLst>
          </p:cNvPr>
          <p:cNvCxnSpPr/>
          <p:nvPr/>
        </p:nvCxnSpPr>
        <p:spPr>
          <a:xfrm flipV="1">
            <a:off x="7956376" y="2329269"/>
            <a:ext cx="0" cy="12241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1BAF39F-12CF-21B1-8B5B-17056391A4C9}"/>
              </a:ext>
            </a:extLst>
          </p:cNvPr>
          <p:cNvCxnSpPr>
            <a:cxnSpLocks/>
          </p:cNvCxnSpPr>
          <p:nvPr/>
        </p:nvCxnSpPr>
        <p:spPr>
          <a:xfrm flipH="1" flipV="1">
            <a:off x="6516216" y="3049349"/>
            <a:ext cx="1440160" cy="504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1F9ED3F-7189-86B7-F8F6-7BDA7196227A}"/>
              </a:ext>
            </a:extLst>
          </p:cNvPr>
          <p:cNvSpPr txBox="1"/>
          <p:nvPr/>
        </p:nvSpPr>
        <p:spPr>
          <a:xfrm>
            <a:off x="683568" y="4221088"/>
            <a:ext cx="2448272" cy="923330"/>
          </a:xfrm>
          <a:prstGeom prst="rect">
            <a:avLst/>
          </a:prstGeom>
          <a:noFill/>
        </p:spPr>
        <p:txBody>
          <a:bodyPr wrap="square" rtlCol="0">
            <a:spAutoFit/>
          </a:bodyPr>
          <a:lstStyle/>
          <a:p>
            <a:pPr algn="l"/>
            <a:r>
              <a:rPr lang="en-TW" sz="1800" dirty="0">
                <a:latin typeface="+mj-lt"/>
                <a:ea typeface="PMingLiU" panose="02020500000000000000" pitchFamily="18" charset="-120"/>
              </a:rPr>
              <a:t>Two photon decay, separated on average around 5 ns.</a:t>
            </a:r>
          </a:p>
        </p:txBody>
      </p:sp>
      <p:sp>
        <p:nvSpPr>
          <p:cNvPr id="11" name="TextBox 10">
            <a:extLst>
              <a:ext uri="{FF2B5EF4-FFF2-40B4-BE49-F238E27FC236}">
                <a16:creationId xmlns:a16="http://schemas.microsoft.com/office/drawing/2014/main" id="{7DCFDD32-E066-EE36-D010-1F9DC4E5FEA1}"/>
              </a:ext>
            </a:extLst>
          </p:cNvPr>
          <p:cNvSpPr txBox="1"/>
          <p:nvPr/>
        </p:nvSpPr>
        <p:spPr>
          <a:xfrm>
            <a:off x="3995936" y="4305870"/>
            <a:ext cx="4464496" cy="923330"/>
          </a:xfrm>
          <a:prstGeom prst="rect">
            <a:avLst/>
          </a:prstGeom>
          <a:noFill/>
        </p:spPr>
        <p:txBody>
          <a:bodyPr wrap="square" rtlCol="0">
            <a:spAutoFit/>
          </a:bodyPr>
          <a:lstStyle/>
          <a:p>
            <a:pPr algn="l"/>
            <a:r>
              <a:rPr lang="en-TW" sz="1800" dirty="0">
                <a:latin typeface="+mj-lt"/>
                <a:ea typeface="PMingLiU" panose="02020500000000000000" pitchFamily="18" charset="-120"/>
              </a:rPr>
              <a:t>Detection of the first photon acts as trigger to open the gate for detection at the two PMT’s (detectors). </a:t>
            </a:r>
          </a:p>
        </p:txBody>
      </p:sp>
      <p:sp>
        <p:nvSpPr>
          <p:cNvPr id="5" name="TextBox 4">
            <a:extLst>
              <a:ext uri="{FF2B5EF4-FFF2-40B4-BE49-F238E27FC236}">
                <a16:creationId xmlns:a16="http://schemas.microsoft.com/office/drawing/2014/main" id="{76176783-435A-4573-63C1-CFE9BD8D1E29}"/>
              </a:ext>
            </a:extLst>
          </p:cNvPr>
          <p:cNvSpPr txBox="1"/>
          <p:nvPr/>
        </p:nvSpPr>
        <p:spPr>
          <a:xfrm>
            <a:off x="2555776" y="5505723"/>
            <a:ext cx="5040560" cy="369332"/>
          </a:xfrm>
          <a:prstGeom prst="rect">
            <a:avLst/>
          </a:prstGeom>
          <a:noFill/>
        </p:spPr>
        <p:txBody>
          <a:bodyPr wrap="square" rtlCol="0">
            <a:spAutoFit/>
          </a:bodyPr>
          <a:lstStyle/>
          <a:p>
            <a:r>
              <a:rPr lang="en-TW" dirty="0"/>
              <a:t>原子中的電子躍遷通常會製造單個光子的狀態！</a:t>
            </a:r>
          </a:p>
        </p:txBody>
      </p:sp>
    </p:spTree>
    <p:extLst>
      <p:ext uri="{BB962C8B-B14F-4D97-AF65-F5344CB8AC3E}">
        <p14:creationId xmlns:p14="http://schemas.microsoft.com/office/powerpoint/2010/main" val="3025908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1518939" y="476672"/>
                <a:ext cx="6408712" cy="369332"/>
              </a:xfrm>
              <a:prstGeom prst="rect">
                <a:avLst/>
              </a:prstGeom>
              <a:noFill/>
            </p:spPr>
            <p:txBody>
              <a:bodyPr wrap="square" rtlCol="0">
                <a:spAutoFit/>
              </a:bodyPr>
              <a:lstStyle/>
              <a:p>
                <a:r>
                  <a:rPr lang="zh-TW" altLang="en-US" dirty="0"/>
                  <a:t>峰值的波長</a:t>
                </a:r>
                <a14:m>
                  <m:oMath xmlns:m="http://schemas.openxmlformats.org/officeDocument/2006/math">
                    <m:sSub>
                      <m:sSubPr>
                        <m:ctrlPr>
                          <a:rPr lang="en-US" altLang="zh-TW" i="1" smtClean="0">
                            <a:latin typeface="Cambria Math" panose="02040503050406030204" pitchFamily="18" charset="0"/>
                          </a:rPr>
                        </m:ctrlPr>
                      </m:sSubPr>
                      <m:e>
                        <m:r>
                          <a:rPr lang="zh-TW" altLang="en-US" i="1" smtClean="0">
                            <a:latin typeface="Cambria Math"/>
                          </a:rPr>
                          <m:t>𝜆</m:t>
                        </m:r>
                      </m:e>
                      <m:sub>
                        <m:r>
                          <m:rPr>
                            <m:nor/>
                          </m:rPr>
                          <a:rPr lang="en-US" altLang="zh-TW" b="0" i="0" smtClean="0">
                            <a:latin typeface="Cambria Math"/>
                          </a:rPr>
                          <m:t>max</m:t>
                        </m:r>
                      </m:sub>
                    </m:sSub>
                  </m:oMath>
                </a14:m>
                <a:r>
                  <a:rPr lang="zh-TW" altLang="en-US" dirty="0"/>
                  <a:t>與溫度成反比關係！</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18939" y="476672"/>
                <a:ext cx="6408712" cy="369332"/>
              </a:xfrm>
              <a:prstGeom prst="rect">
                <a:avLst/>
              </a:prstGeom>
              <a:blipFill>
                <a:blip r:embed="rId2"/>
                <a:stretch>
                  <a:fillRect l="-792" t="-6667" b="-23333"/>
                </a:stretch>
              </a:blipFill>
            </p:spPr>
            <p:txBody>
              <a:bodyPr/>
              <a:lstStyle/>
              <a:p>
                <a:r>
                  <a:rPr lang="en-TW">
                    <a:noFill/>
                  </a:rPr>
                  <a:t> </a:t>
                </a:r>
              </a:p>
            </p:txBody>
          </p:sp>
        </mc:Fallback>
      </mc:AlternateContent>
      <p:sp>
        <p:nvSpPr>
          <p:cNvPr id="5" name="矩形 4"/>
          <p:cNvSpPr/>
          <p:nvPr/>
        </p:nvSpPr>
        <p:spPr>
          <a:xfrm>
            <a:off x="4966401" y="1107387"/>
            <a:ext cx="2910156"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Wien's displacement constant</a:t>
            </a:r>
            <a:endParaRPr lang="zh-TW" altLang="en-US" dirty="0">
              <a:latin typeface="Times New Roman" panose="02020603050405020304" pitchFamily="18" charset="0"/>
              <a:cs typeface="Times New Roman" panose="02020603050405020304" pitchFamily="18" charset="0"/>
            </a:endParaRPr>
          </a:p>
        </p:txBody>
      </p:sp>
      <p:pic>
        <p:nvPicPr>
          <p:cNvPr id="3266" name="Picture 194">
            <a:extLst>
              <a:ext uri="{FF2B5EF4-FFF2-40B4-BE49-F238E27FC236}">
                <a16:creationId xmlns:a16="http://schemas.microsoft.com/office/drawing/2014/main" id="{714A187B-0B6C-2948-AC27-92E34DDA6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057" y="1628800"/>
            <a:ext cx="5403885" cy="46531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FBD6C56-3EC4-2541-936B-C966F5BCBB4C}"/>
                  </a:ext>
                </a:extLst>
              </p:cNvPr>
              <p:cNvSpPr/>
              <p:nvPr/>
            </p:nvSpPr>
            <p:spPr>
              <a:xfrm>
                <a:off x="1617523" y="1012086"/>
                <a:ext cx="3126305"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a:rPr>
                            <m:t>𝜆</m:t>
                          </m:r>
                        </m:e>
                        <m:sub>
                          <m:r>
                            <m:rPr>
                              <m:nor/>
                            </m:rPr>
                            <a:rPr lang="en-US" altLang="zh-TW">
                              <a:latin typeface="Cambria Math"/>
                            </a:rPr>
                            <m:t>max</m:t>
                          </m:r>
                        </m:sub>
                      </m:sSub>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r>
                        <a:rPr lang="en-US" altLang="zh-TW" b="0" i="1" smtClean="0">
                          <a:latin typeface="Cambria Math" panose="02040503050406030204" pitchFamily="18" charset="0"/>
                          <a:ea typeface="Cambria Math" panose="02040503050406030204" pitchFamily="18" charset="0"/>
                        </a:rPr>
                        <m:t>=2.898×</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−3</m:t>
                          </m:r>
                        </m:sup>
                      </m:sSup>
                      <m:r>
                        <m:rPr>
                          <m:nor/>
                        </m:rPr>
                        <a:rPr lang="en-US" altLang="zh-TW" b="0" i="0" smtClean="0">
                          <a:latin typeface="Cambria Math" panose="02040503050406030204" pitchFamily="18" charset="0"/>
                          <a:ea typeface="Cambria Math" panose="02040503050406030204" pitchFamily="18" charset="0"/>
                        </a:rPr>
                        <m:t>m</m:t>
                      </m:r>
                      <m:r>
                        <a:rPr lang="en-US" altLang="zh-TW" b="0" i="1" smtClean="0">
                          <a:latin typeface="Cambria Math" panose="02040503050406030204" pitchFamily="18" charset="0"/>
                          <a:ea typeface="Cambria Math" panose="02040503050406030204" pitchFamily="18" charset="0"/>
                        </a:rPr>
                        <m:t>∙</m:t>
                      </m:r>
                      <m:r>
                        <m:rPr>
                          <m:nor/>
                        </m:rPr>
                        <a:rPr lang="en-US" altLang="zh-TW" b="0" i="0" smtClean="0">
                          <a:latin typeface="Cambria Math" panose="02040503050406030204" pitchFamily="18" charset="0"/>
                          <a:ea typeface="Cambria Math" panose="02040503050406030204" pitchFamily="18" charset="0"/>
                        </a:rPr>
                        <m:t>K</m:t>
                      </m:r>
                    </m:oMath>
                  </m:oMathPara>
                </a14:m>
                <a:endParaRPr lang="en-TW" dirty="0"/>
              </a:p>
            </p:txBody>
          </p:sp>
        </mc:Choice>
        <mc:Fallback xmlns="">
          <p:sp>
            <p:nvSpPr>
              <p:cNvPr id="4" name="Rectangle 3">
                <a:extLst>
                  <a:ext uri="{FF2B5EF4-FFF2-40B4-BE49-F238E27FC236}">
                    <a16:creationId xmlns:a16="http://schemas.microsoft.com/office/drawing/2014/main" id="{CFBD6C56-3EC4-2541-936B-C966F5BCBB4C}"/>
                  </a:ext>
                </a:extLst>
              </p:cNvPr>
              <p:cNvSpPr>
                <a:spLocks noRot="1" noChangeAspect="1" noMove="1" noResize="1" noEditPoints="1" noAdjustHandles="1" noChangeArrowheads="1" noChangeShapeType="1" noTextEdit="1"/>
              </p:cNvSpPr>
              <p:nvPr/>
            </p:nvSpPr>
            <p:spPr>
              <a:xfrm>
                <a:off x="1617523" y="1012086"/>
                <a:ext cx="3126305" cy="369332"/>
              </a:xfrm>
              <a:prstGeom prst="rect">
                <a:avLst/>
              </a:prstGeom>
              <a:blipFill>
                <a:blip r:embed="rId4"/>
                <a:stretch>
                  <a:fillRect b="-3333"/>
                </a:stretch>
              </a:blipFill>
            </p:spPr>
            <p:txBody>
              <a:bodyPr/>
              <a:lstStyle/>
              <a:p>
                <a:r>
                  <a:rPr lang="en-TW">
                    <a:noFill/>
                  </a:rPr>
                  <a:t> </a:t>
                </a:r>
              </a:p>
            </p:txBody>
          </p:sp>
        </mc:Fallback>
      </mc:AlternateContent>
    </p:spTree>
    <p:extLst>
      <p:ext uri="{BB962C8B-B14F-4D97-AF65-F5344CB8AC3E}">
        <p14:creationId xmlns:p14="http://schemas.microsoft.com/office/powerpoint/2010/main" val="133237556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2"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10959" y="1062232"/>
            <a:ext cx="17399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298818" y="2320758"/>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10959" y="4541603"/>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298818" y="3428999"/>
            <a:ext cx="1752041" cy="55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a:extLst>
              <a:ext uri="{FF2B5EF4-FFF2-40B4-BE49-F238E27FC236}">
                <a16:creationId xmlns:a16="http://schemas.microsoft.com/office/drawing/2014/main" id="{F6DE591A-7449-F94D-8671-496CC299BC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6" r="49309" b="65855"/>
          <a:stretch/>
        </p:blipFill>
        <p:spPr bwMode="auto">
          <a:xfrm>
            <a:off x="445358" y="1007280"/>
            <a:ext cx="173990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AB156AA2-127E-04A6-FF6D-FB095C0B5E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90" t="31704" r="563" b="30642"/>
          <a:stretch/>
        </p:blipFill>
        <p:spPr bwMode="auto">
          <a:xfrm>
            <a:off x="452164" y="4176385"/>
            <a:ext cx="1703466" cy="12170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91066135-7184-BC67-536C-E5F0D8E42B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375" r="50134" b="32207"/>
          <a:stretch/>
        </p:blipFill>
        <p:spPr bwMode="auto">
          <a:xfrm>
            <a:off x="452164" y="3096265"/>
            <a:ext cx="171159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ED5D441A-0397-3774-2869-399D5373D9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72143" r="50371" b="3196"/>
          <a:stretch/>
        </p:blipFill>
        <p:spPr bwMode="auto">
          <a:xfrm>
            <a:off x="445357" y="5349173"/>
            <a:ext cx="1703466" cy="7970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F82F1504-A42F-80DA-751E-D19825B3D2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90" r="-780" b="66575"/>
          <a:stretch/>
        </p:blipFill>
        <p:spPr bwMode="auto">
          <a:xfrm>
            <a:off x="445357" y="2027285"/>
            <a:ext cx="1757159" cy="10803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15_05">
            <a:extLst>
              <a:ext uri="{FF2B5EF4-FFF2-40B4-BE49-F238E27FC236}">
                <a16:creationId xmlns:a16="http://schemas.microsoft.com/office/drawing/2014/main" id="{FC1BB62E-FA08-4F2D-3AC1-1DFE6D2F1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10959" y="5523697"/>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descr="Cat with solid fill">
            <a:extLst>
              <a:ext uri="{FF2B5EF4-FFF2-40B4-BE49-F238E27FC236}">
                <a16:creationId xmlns:a16="http://schemas.microsoft.com/office/drawing/2014/main" id="{C052C91D-7EDB-3002-9AB6-B03C37B69F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69018" y="5580822"/>
            <a:ext cx="619090" cy="619090"/>
          </a:xfrm>
          <a:prstGeom prst="rect">
            <a:avLst/>
          </a:prstGeom>
        </p:spPr>
      </p:pic>
      <p:sp>
        <p:nvSpPr>
          <p:cNvPr id="8" name="TextBox 7">
            <a:extLst>
              <a:ext uri="{FF2B5EF4-FFF2-40B4-BE49-F238E27FC236}">
                <a16:creationId xmlns:a16="http://schemas.microsoft.com/office/drawing/2014/main" id="{A493EF17-99A0-C7B0-7ADC-2AFC92D34093}"/>
              </a:ext>
            </a:extLst>
          </p:cNvPr>
          <p:cNvSpPr txBox="1"/>
          <p:nvPr/>
        </p:nvSpPr>
        <p:spPr>
          <a:xfrm>
            <a:off x="4228626" y="1638410"/>
            <a:ext cx="4759482" cy="369332"/>
          </a:xfrm>
          <a:prstGeom prst="rect">
            <a:avLst/>
          </a:prstGeom>
          <a:noFill/>
        </p:spPr>
        <p:txBody>
          <a:bodyPr wrap="square" rtlCol="0">
            <a:spAutoFit/>
          </a:bodyPr>
          <a:lstStyle/>
          <a:p>
            <a:r>
              <a:rPr lang="en-GB" dirty="0" err="1"/>
              <a:t>例如一維空腔內，一駐波模式對應的電磁波</a:t>
            </a:r>
            <a:r>
              <a:rPr lang="en-GB" dirty="0"/>
              <a:t>？</a:t>
            </a:r>
            <a:endParaRPr lang="en-TW" dirty="0"/>
          </a:p>
        </p:txBody>
      </p:sp>
      <mc:AlternateContent xmlns:mc="http://schemas.openxmlformats.org/markup-compatibility/2006" xmlns:a14="http://schemas.microsoft.com/office/drawing/2010/main">
        <mc:Choice Requires="a14">
          <p:sp>
            <p:nvSpPr>
              <p:cNvPr id="11" name="文字方塊 10"/>
              <p:cNvSpPr txBox="1"/>
              <p:nvPr/>
            </p:nvSpPr>
            <p:spPr>
              <a:xfrm>
                <a:off x="5101728" y="2089654"/>
                <a:ext cx="2730491"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𝐸</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𝑡</m:t>
                          </m:r>
                        </m:e>
                      </m:d>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en-US" altLang="zh-TW" b="0" i="1" smtClean="0">
                              <a:latin typeface="Cambria Math"/>
                            </a:rPr>
                            <m:t>𝑘𝑥</m:t>
                          </m:r>
                        </m:e>
                      </m:func>
                      <m:r>
                        <a:rPr lang="en-US" altLang="zh-TW" b="0" i="1" smtClean="0">
                          <a:latin typeface="Cambria Math"/>
                          <a:ea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101728" y="2089654"/>
                <a:ext cx="2730491" cy="369332"/>
              </a:xfrm>
              <a:prstGeom prst="rect">
                <a:avLst/>
              </a:prstGeom>
              <a:blipFill>
                <a:blip r:embed="rId6"/>
                <a:stretch>
                  <a:fillRect/>
                </a:stretch>
              </a:blipFill>
            </p:spPr>
            <p:txBody>
              <a:bodyPr/>
              <a:lstStyle/>
              <a:p>
                <a:r>
                  <a:rPr lang="en-TW">
                    <a:noFill/>
                  </a:rPr>
                  <a:t> </a:t>
                </a:r>
              </a:p>
            </p:txBody>
          </p:sp>
        </mc:Fallback>
      </mc:AlternateContent>
      <p:sp>
        <p:nvSpPr>
          <p:cNvPr id="9" name="TextBox 8">
            <a:extLst>
              <a:ext uri="{FF2B5EF4-FFF2-40B4-BE49-F238E27FC236}">
                <a16:creationId xmlns:a16="http://schemas.microsoft.com/office/drawing/2014/main" id="{FAFCA932-A80E-9902-96B4-37EC2A6CC86C}"/>
              </a:ext>
            </a:extLst>
          </p:cNvPr>
          <p:cNvSpPr txBox="1"/>
          <p:nvPr/>
        </p:nvSpPr>
        <p:spPr>
          <a:xfrm>
            <a:off x="4932040" y="2608424"/>
            <a:ext cx="3528392" cy="369332"/>
          </a:xfrm>
          <a:prstGeom prst="rect">
            <a:avLst/>
          </a:prstGeom>
          <a:noFill/>
        </p:spPr>
        <p:txBody>
          <a:bodyPr wrap="square" rtlCol="0">
            <a:spAutoFit/>
          </a:bodyPr>
          <a:lstStyle/>
          <a:p>
            <a:r>
              <a:rPr lang="en-TW" dirty="0">
                <a:latin typeface="+mj-lt"/>
              </a:rPr>
              <a:t>Coherent</a:t>
            </a:r>
            <a:r>
              <a:rPr lang="zh-TW" altLang="en-US" dirty="0">
                <a:latin typeface="+mj-lt"/>
              </a:rPr>
              <a:t> </a:t>
            </a:r>
            <a:r>
              <a:rPr lang="en-US" altLang="zh-TW" dirty="0">
                <a:latin typeface="+mj-lt"/>
              </a:rPr>
              <a:t>State</a:t>
            </a:r>
            <a:r>
              <a:rPr lang="zh-TW" altLang="en-US" dirty="0">
                <a:latin typeface="+mj-lt"/>
              </a:rPr>
              <a:t> 相干態、定調態</a:t>
            </a:r>
            <a:endParaRPr lang="en-TW" dirty="0">
              <a:latin typeface="+mj-lt"/>
            </a:endParaRPr>
          </a:p>
        </p:txBody>
      </p:sp>
      <p:pic>
        <p:nvPicPr>
          <p:cNvPr id="13" name="Picture 12">
            <a:extLst>
              <a:ext uri="{FF2B5EF4-FFF2-40B4-BE49-F238E27FC236}">
                <a16:creationId xmlns:a16="http://schemas.microsoft.com/office/drawing/2014/main" id="{EFB35A9C-43A1-4D77-ECB7-27B74A973D1E}"/>
              </a:ext>
            </a:extLst>
          </p:cNvPr>
          <p:cNvPicPr>
            <a:picLocks noChangeAspect="1"/>
          </p:cNvPicPr>
          <p:nvPr/>
        </p:nvPicPr>
        <p:blipFill>
          <a:blip r:embed="rId7"/>
          <a:stretch>
            <a:fillRect/>
          </a:stretch>
        </p:blipFill>
        <p:spPr>
          <a:xfrm>
            <a:off x="4427984" y="3429000"/>
            <a:ext cx="3065289" cy="2645560"/>
          </a:xfrm>
          <a:prstGeom prst="rect">
            <a:avLst/>
          </a:prstGeom>
        </p:spPr>
      </p:pic>
      <p:sp>
        <p:nvSpPr>
          <p:cNvPr id="17" name="TextBox 16">
            <a:extLst>
              <a:ext uri="{FF2B5EF4-FFF2-40B4-BE49-F238E27FC236}">
                <a16:creationId xmlns:a16="http://schemas.microsoft.com/office/drawing/2014/main" id="{987825B6-5655-4F68-5CF9-3D22D589A890}"/>
              </a:ext>
            </a:extLst>
          </p:cNvPr>
          <p:cNvSpPr txBox="1"/>
          <p:nvPr/>
        </p:nvSpPr>
        <p:spPr>
          <a:xfrm>
            <a:off x="4228626" y="1187166"/>
            <a:ext cx="4140392" cy="369332"/>
          </a:xfrm>
          <a:prstGeom prst="rect">
            <a:avLst/>
          </a:prstGeom>
          <a:noFill/>
        </p:spPr>
        <p:txBody>
          <a:bodyPr wrap="square" rtlCol="0">
            <a:spAutoFit/>
          </a:bodyPr>
          <a:lstStyle/>
          <a:p>
            <a:r>
              <a:rPr lang="en-TW" dirty="0"/>
              <a:t>如何製造如電磁振盪的光子態？</a:t>
            </a:r>
          </a:p>
        </p:txBody>
      </p:sp>
    </p:spTree>
    <p:extLst>
      <p:ext uri="{BB962C8B-B14F-4D97-AF65-F5344CB8AC3E}">
        <p14:creationId xmlns:p14="http://schemas.microsoft.com/office/powerpoint/2010/main" val="27496466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FC3B07-C27B-74E6-287C-54D041B71F2A}"/>
              </a:ext>
            </a:extLst>
          </p:cNvPr>
          <p:cNvPicPr>
            <a:picLocks noChangeAspect="1"/>
          </p:cNvPicPr>
          <p:nvPr/>
        </p:nvPicPr>
        <p:blipFill>
          <a:blip r:embed="rId2"/>
          <a:stretch>
            <a:fillRect/>
          </a:stretch>
        </p:blipFill>
        <p:spPr>
          <a:xfrm>
            <a:off x="2627784" y="724694"/>
            <a:ext cx="3302000" cy="800100"/>
          </a:xfrm>
          <a:prstGeom prst="rect">
            <a:avLst/>
          </a:prstGeom>
        </p:spPr>
      </p:pic>
      <p:pic>
        <p:nvPicPr>
          <p:cNvPr id="3" name="Picture 2">
            <a:extLst>
              <a:ext uri="{FF2B5EF4-FFF2-40B4-BE49-F238E27FC236}">
                <a16:creationId xmlns:a16="http://schemas.microsoft.com/office/drawing/2014/main" id="{D4FEC12E-D0A0-1C22-735C-DDED4D3B753D}"/>
              </a:ext>
            </a:extLst>
          </p:cNvPr>
          <p:cNvPicPr>
            <a:picLocks noChangeAspect="1"/>
          </p:cNvPicPr>
          <p:nvPr/>
        </p:nvPicPr>
        <p:blipFill>
          <a:blip r:embed="rId3"/>
          <a:stretch>
            <a:fillRect/>
          </a:stretch>
        </p:blipFill>
        <p:spPr>
          <a:xfrm>
            <a:off x="4564092" y="4784140"/>
            <a:ext cx="2384172" cy="1770769"/>
          </a:xfrm>
          <a:prstGeom prst="rect">
            <a:avLst/>
          </a:prstGeom>
        </p:spPr>
      </p:pic>
      <p:pic>
        <p:nvPicPr>
          <p:cNvPr id="4" name="Picture 3">
            <a:extLst>
              <a:ext uri="{FF2B5EF4-FFF2-40B4-BE49-F238E27FC236}">
                <a16:creationId xmlns:a16="http://schemas.microsoft.com/office/drawing/2014/main" id="{E553E9AF-2E51-CC06-4805-33DA74708A64}"/>
              </a:ext>
            </a:extLst>
          </p:cNvPr>
          <p:cNvPicPr>
            <a:picLocks noChangeAspect="1"/>
          </p:cNvPicPr>
          <p:nvPr/>
        </p:nvPicPr>
        <p:blipFill>
          <a:blip r:embed="rId4"/>
          <a:stretch>
            <a:fillRect/>
          </a:stretch>
        </p:blipFill>
        <p:spPr>
          <a:xfrm>
            <a:off x="2411760" y="4763672"/>
            <a:ext cx="1928500" cy="1765856"/>
          </a:xfrm>
          <a:prstGeom prst="rect">
            <a:avLst/>
          </a:prstGeom>
        </p:spPr>
      </p:pic>
      <p:pic>
        <p:nvPicPr>
          <p:cNvPr id="5" name="Picture 4">
            <a:extLst>
              <a:ext uri="{FF2B5EF4-FFF2-40B4-BE49-F238E27FC236}">
                <a16:creationId xmlns:a16="http://schemas.microsoft.com/office/drawing/2014/main" id="{44F09FD8-D225-E9EA-7CC8-8D2D5EEA16BA}"/>
              </a:ext>
            </a:extLst>
          </p:cNvPr>
          <p:cNvPicPr>
            <a:picLocks noChangeAspect="1"/>
          </p:cNvPicPr>
          <p:nvPr/>
        </p:nvPicPr>
        <p:blipFill>
          <a:blip r:embed="rId5"/>
          <a:stretch>
            <a:fillRect/>
          </a:stretch>
        </p:blipFill>
        <p:spPr>
          <a:xfrm>
            <a:off x="467544" y="1700808"/>
            <a:ext cx="8193096" cy="2736304"/>
          </a:xfrm>
          <a:prstGeom prst="rect">
            <a:avLst/>
          </a:prstGeom>
        </p:spPr>
      </p:pic>
    </p:spTree>
    <p:extLst>
      <p:ext uri="{BB962C8B-B14F-4D97-AF65-F5344CB8AC3E}">
        <p14:creationId xmlns:p14="http://schemas.microsoft.com/office/powerpoint/2010/main" val="3149377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5290C9-A14B-C34C-BFA3-E32AD935EE02}"/>
              </a:ext>
            </a:extLst>
          </p:cNvPr>
          <p:cNvSpPr/>
          <p:nvPr/>
        </p:nvSpPr>
        <p:spPr>
          <a:xfrm>
            <a:off x="6042632" y="4482032"/>
            <a:ext cx="1944216" cy="2202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84994" name="Picture 2">
            <a:extLst>
              <a:ext uri="{FF2B5EF4-FFF2-40B4-BE49-F238E27FC236}">
                <a16:creationId xmlns:a16="http://schemas.microsoft.com/office/drawing/2014/main" id="{77E885FB-28BC-EC46-9A22-5D85D6CB4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832" y="476672"/>
            <a:ext cx="6834336" cy="4556224"/>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Tungsten Light Bulb Lamp Blinking Stockvideoklipp (helt royaltyfria)  1015083037 | Shutterstock">
            <a:extLst>
              <a:ext uri="{FF2B5EF4-FFF2-40B4-BE49-F238E27FC236}">
                <a16:creationId xmlns:a16="http://schemas.microsoft.com/office/drawing/2014/main" id="{288A5FA6-1A1A-C048-893E-B4D332AFA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832" y="5157192"/>
            <a:ext cx="2749525" cy="1554080"/>
          </a:xfrm>
          <a:prstGeom prst="rect">
            <a:avLst/>
          </a:prstGeom>
          <a:noFill/>
          <a:extLst>
            <a:ext uri="{909E8E84-426E-40DD-AFC4-6F175D3DCCD1}">
              <a14:hiddenFill xmlns:a14="http://schemas.microsoft.com/office/drawing/2010/main">
                <a:solidFill>
                  <a:srgbClr val="FFFFFF"/>
                </a:solidFill>
              </a14:hiddenFill>
            </a:ext>
          </a:extLst>
        </p:spPr>
      </p:pic>
      <p:pic>
        <p:nvPicPr>
          <p:cNvPr id="84998" name="Picture 6">
            <a:extLst>
              <a:ext uri="{FF2B5EF4-FFF2-40B4-BE49-F238E27FC236}">
                <a16:creationId xmlns:a16="http://schemas.microsoft.com/office/drawing/2014/main" id="{1E9E09B4-7F5B-DD4C-B3FC-FD215BE2A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648" y="4482032"/>
            <a:ext cx="1633984" cy="210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59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This graph shows the variation of blackbody Radiation intensity with wavelengths expressed in micrometers. The radiation curve of the sun (measured above the atmosphere is shown to agree very well with a curve corresponding to black body radiation from an object with temperature of 5777 K. The visible region of the spectrum is highlighted to show that the radiation curve of the sun is peaked in the visible region.">
            <a:extLst>
              <a:ext uri="{FF2B5EF4-FFF2-40B4-BE49-F238E27FC236}">
                <a16:creationId xmlns:a16="http://schemas.microsoft.com/office/drawing/2014/main" id="{E946DC92-ABD6-9B4D-877C-2B2DE8AA6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297" y="1052736"/>
            <a:ext cx="7021406" cy="43347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F53B3C8-A626-D747-BDA4-6E49CD328764}"/>
              </a:ext>
            </a:extLst>
          </p:cNvPr>
          <p:cNvSpPr/>
          <p:nvPr/>
        </p:nvSpPr>
        <p:spPr>
          <a:xfrm>
            <a:off x="2188464" y="5601643"/>
            <a:ext cx="5886400" cy="954107"/>
          </a:xfrm>
          <a:prstGeom prst="rect">
            <a:avLst/>
          </a:prstGeom>
        </p:spPr>
        <p:txBody>
          <a:bodyPr wrap="square">
            <a:spAutoFit/>
          </a:bodyPr>
          <a:lstStyle/>
          <a:p>
            <a:r>
              <a:rPr lang="en-TW" sz="1400" dirty="0">
                <a:latin typeface="+mj-lt"/>
              </a:rPr>
              <a:t>Emission spectrum of the sun as measured above the Earth’s atmosphere (AM0) compared to the black body spectrum of an object at 5777 K. Image Credit: Solar AM0 spectrum with visible spectrum background (en) by Danmichaelo [Public domain], from Wikimedia Commons</a:t>
            </a:r>
          </a:p>
        </p:txBody>
      </p:sp>
    </p:spTree>
    <p:extLst>
      <p:ext uri="{BB962C8B-B14F-4D97-AF65-F5344CB8AC3E}">
        <p14:creationId xmlns:p14="http://schemas.microsoft.com/office/powerpoint/2010/main" val="3906520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2AE30-43C3-AB6E-2A41-2DBE37E8B115}"/>
              </a:ext>
            </a:extLst>
          </p:cNvPr>
          <p:cNvPicPr>
            <a:picLocks noChangeAspect="1"/>
          </p:cNvPicPr>
          <p:nvPr/>
        </p:nvPicPr>
        <p:blipFill>
          <a:blip r:embed="rId2"/>
          <a:stretch>
            <a:fillRect/>
          </a:stretch>
        </p:blipFill>
        <p:spPr>
          <a:xfrm>
            <a:off x="1835696" y="234996"/>
            <a:ext cx="5994226" cy="6388007"/>
          </a:xfrm>
          <a:prstGeom prst="rect">
            <a:avLst/>
          </a:prstGeom>
        </p:spPr>
      </p:pic>
    </p:spTree>
    <p:extLst>
      <p:ext uri="{BB962C8B-B14F-4D97-AF65-F5344CB8AC3E}">
        <p14:creationId xmlns:p14="http://schemas.microsoft.com/office/powerpoint/2010/main" val="3057311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048000" y="9906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宇宙也是有溫度的！</a:t>
            </a:r>
          </a:p>
        </p:txBody>
      </p:sp>
      <p:pic>
        <p:nvPicPr>
          <p:cNvPr id="23555" name="Picture 3" descr="p0635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598613"/>
            <a:ext cx="5691187"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740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3k2"/>
          <p:cNvPicPr>
            <a:picLocks noChangeAspect="1" noChangeArrowheads="1"/>
          </p:cNvPicPr>
          <p:nvPr/>
        </p:nvPicPr>
        <p:blipFill>
          <a:blip r:embed="rId2">
            <a:extLst>
              <a:ext uri="{28A0092B-C50C-407E-A947-70E740481C1C}">
                <a14:useLocalDpi xmlns:a14="http://schemas.microsoft.com/office/drawing/2010/main" val="0"/>
              </a:ext>
            </a:extLst>
          </a:blip>
          <a:srcRect l="4509" t="6830" r="4483" b="4150"/>
          <a:stretch>
            <a:fillRect/>
          </a:stretch>
        </p:blipFill>
        <p:spPr bwMode="auto">
          <a:xfrm>
            <a:off x="1115616" y="1844824"/>
            <a:ext cx="684053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203848" y="1181922"/>
            <a:ext cx="2026517" cy="369332"/>
          </a:xfrm>
          <a:prstGeom prst="rect">
            <a:avLst/>
          </a:prstGeom>
          <a:solidFill>
            <a:schemeClr val="bg1"/>
          </a:solidFill>
        </p:spPr>
        <p:txBody>
          <a:bodyPr wrap="none">
            <a:spAutoFit/>
          </a:bodyPr>
          <a:lstStyle/>
          <a:p>
            <a:r>
              <a:rPr lang="en-US" altLang="zh-TW" dirty="0">
                <a:latin typeface="Times New Roman" panose="02020603050405020304" pitchFamily="18" charset="0"/>
                <a:cs typeface="Times New Roman" panose="02020603050405020304" pitchFamily="18" charset="0"/>
              </a:rPr>
              <a:t>2.72548±0.00057 K</a:t>
            </a:r>
            <a:endParaRPr lang="zh-TW" altLang="en-US" dirty="0">
              <a:latin typeface="Times New Roman" panose="02020603050405020304" pitchFamily="18" charset="0"/>
              <a:cs typeface="Times New Roman" panose="02020603050405020304" pitchFamily="18" charset="0"/>
            </a:endParaRPr>
          </a:p>
        </p:txBody>
      </p:sp>
      <p:pic>
        <p:nvPicPr>
          <p:cNvPr id="4" name="Picture 2" descr="\\psf\Home\Desktop\未命名.tiff"/>
          <p:cNvPicPr>
            <a:picLocks noChangeAspect="1" noChangeArrowheads="1"/>
          </p:cNvPicPr>
          <p:nvPr/>
        </p:nvPicPr>
        <p:blipFill rotWithShape="1">
          <a:blip r:embed="rId3">
            <a:extLst>
              <a:ext uri="{28A0092B-C50C-407E-A947-70E740481C1C}">
                <a14:useLocalDpi xmlns:a14="http://schemas.microsoft.com/office/drawing/2010/main" val="0"/>
              </a:ext>
            </a:extLst>
          </a:blip>
          <a:srcRect l="30177" t="83343" r="30973" b="9335"/>
          <a:stretch/>
        </p:blipFill>
        <p:spPr bwMode="auto">
          <a:xfrm>
            <a:off x="1524948" y="327546"/>
            <a:ext cx="5544616" cy="57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460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90295" y="447251"/>
            <a:ext cx="3816424"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8003" name="Picture 3" descr="\\psf\Home\Downloads\bkg3.gif"/>
          <p:cNvPicPr>
            <a:picLocks noChangeAspect="1" noChangeArrowheads="1"/>
          </p:cNvPicPr>
          <p:nvPr/>
        </p:nvPicPr>
        <p:blipFill rotWithShape="1">
          <a:blip r:embed="rId2">
            <a:extLst>
              <a:ext uri="{28A0092B-C50C-407E-A947-70E740481C1C}">
                <a14:useLocalDpi xmlns:a14="http://schemas.microsoft.com/office/drawing/2010/main" val="0"/>
              </a:ext>
            </a:extLst>
          </a:blip>
          <a:srcRect l="3311" t="42884" r="54848" b="-1"/>
          <a:stretch/>
        </p:blipFill>
        <p:spPr bwMode="auto">
          <a:xfrm>
            <a:off x="1115615" y="620688"/>
            <a:ext cx="3403071" cy="33237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eat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22" t="19014" r="62779" b="13586"/>
          <a:stretch/>
        </p:blipFill>
        <p:spPr bwMode="auto">
          <a:xfrm>
            <a:off x="2205289" y="1599379"/>
            <a:ext cx="1386435" cy="115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065156" y="4633369"/>
            <a:ext cx="7340471" cy="369332"/>
          </a:xfrm>
          <a:prstGeom prst="rect">
            <a:avLst/>
          </a:prstGeom>
        </p:spPr>
        <p:txBody>
          <a:bodyPr wrap="none">
            <a:spAutoFit/>
          </a:bodyPr>
          <a:lstStyle/>
          <a:p>
            <a:r>
              <a:rPr lang="zh-TW" altLang="en-US" dirty="0"/>
              <a:t>物體內能減少，溫度下降，這是放出熱量，因此熵會下降，亂度降低。</a:t>
            </a:r>
          </a:p>
        </p:txBody>
      </p:sp>
      <p:sp>
        <p:nvSpPr>
          <p:cNvPr id="21" name="矩形 1">
            <a:extLst>
              <a:ext uri="{FF2B5EF4-FFF2-40B4-BE49-F238E27FC236}">
                <a16:creationId xmlns:a16="http://schemas.microsoft.com/office/drawing/2014/main" id="{8659C09F-D317-A144-AC6F-7934BBF4AB2E}"/>
              </a:ext>
            </a:extLst>
          </p:cNvPr>
          <p:cNvSpPr/>
          <p:nvPr/>
        </p:nvSpPr>
        <p:spPr>
          <a:xfrm>
            <a:off x="1066578" y="4206514"/>
            <a:ext cx="6529758" cy="369332"/>
          </a:xfrm>
          <a:prstGeom prst="rect">
            <a:avLst/>
          </a:prstGeom>
        </p:spPr>
        <p:txBody>
          <a:bodyPr wrap="square">
            <a:spAutoFit/>
          </a:bodyPr>
          <a:lstStyle/>
          <a:p>
            <a:r>
              <a:rPr lang="zh-TW" altLang="en-US" dirty="0"/>
              <a:t>物體內的原子的熱擾動會放出電磁波，電磁波會帶走能量。</a:t>
            </a:r>
          </a:p>
        </p:txBody>
      </p:sp>
      <p:sp>
        <p:nvSpPr>
          <p:cNvPr id="8" name="Rectangle 7">
            <a:extLst>
              <a:ext uri="{FF2B5EF4-FFF2-40B4-BE49-F238E27FC236}">
                <a16:creationId xmlns:a16="http://schemas.microsoft.com/office/drawing/2014/main" id="{961F1E04-751A-E74F-84BE-6BFCD97E22DE}"/>
              </a:ext>
            </a:extLst>
          </p:cNvPr>
          <p:cNvSpPr/>
          <p:nvPr/>
        </p:nvSpPr>
        <p:spPr>
          <a:xfrm>
            <a:off x="3995936" y="548680"/>
            <a:ext cx="5760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4" name="TextBox 23">
            <a:extLst>
              <a:ext uri="{FF2B5EF4-FFF2-40B4-BE49-F238E27FC236}">
                <a16:creationId xmlns:a16="http://schemas.microsoft.com/office/drawing/2014/main" id="{A280F955-BDDD-9645-A2AD-8C72BB017182}"/>
              </a:ext>
            </a:extLst>
          </p:cNvPr>
          <p:cNvSpPr txBox="1"/>
          <p:nvPr/>
        </p:nvSpPr>
        <p:spPr>
          <a:xfrm>
            <a:off x="1065156" y="5529006"/>
            <a:ext cx="7209882" cy="369332"/>
          </a:xfrm>
          <a:prstGeom prst="rect">
            <a:avLst/>
          </a:prstGeom>
          <a:noFill/>
        </p:spPr>
        <p:txBody>
          <a:bodyPr wrap="square">
            <a:spAutoFit/>
          </a:bodyPr>
          <a:lstStyle/>
          <a:p>
            <a:r>
              <a:rPr lang="zh-TW" altLang="en-US" dirty="0"/>
              <a:t>換句話說，物體熱擾動放出的電磁波，必須夠亂，稱為熱輻射。</a:t>
            </a:r>
            <a:endParaRPr lang="en-TW" dirty="0"/>
          </a:p>
        </p:txBody>
      </p:sp>
      <p:sp>
        <p:nvSpPr>
          <p:cNvPr id="14" name="TextBox 13">
            <a:extLst>
              <a:ext uri="{FF2B5EF4-FFF2-40B4-BE49-F238E27FC236}">
                <a16:creationId xmlns:a16="http://schemas.microsoft.com/office/drawing/2014/main" id="{EE5B65E8-EC8E-4740-BCFE-6A5677082D12}"/>
              </a:ext>
            </a:extLst>
          </p:cNvPr>
          <p:cNvSpPr txBox="1"/>
          <p:nvPr/>
        </p:nvSpPr>
        <p:spPr>
          <a:xfrm>
            <a:off x="1065156" y="5083513"/>
            <a:ext cx="7632849" cy="369332"/>
          </a:xfrm>
          <a:prstGeom prst="rect">
            <a:avLst/>
          </a:prstGeom>
          <a:noFill/>
        </p:spPr>
        <p:txBody>
          <a:bodyPr wrap="square" rtlCol="0">
            <a:spAutoFit/>
          </a:bodyPr>
          <a:lstStyle/>
          <a:p>
            <a:r>
              <a:rPr lang="en-TW" dirty="0"/>
              <a:t>根據熱力學第二定律，熵不能減少，因此放出的電磁波，也要帶走熵。</a:t>
            </a:r>
          </a:p>
        </p:txBody>
      </p:sp>
      <p:sp>
        <p:nvSpPr>
          <p:cNvPr id="4" name="TextBox 3">
            <a:extLst>
              <a:ext uri="{FF2B5EF4-FFF2-40B4-BE49-F238E27FC236}">
                <a16:creationId xmlns:a16="http://schemas.microsoft.com/office/drawing/2014/main" id="{BD013E9C-9B88-A033-2912-5FB0055224B1}"/>
              </a:ext>
            </a:extLst>
          </p:cNvPr>
          <p:cNvSpPr txBox="1"/>
          <p:nvPr/>
        </p:nvSpPr>
        <p:spPr>
          <a:xfrm>
            <a:off x="1065156" y="6226083"/>
            <a:ext cx="3691104" cy="369332"/>
          </a:xfrm>
          <a:prstGeom prst="rect">
            <a:avLst/>
          </a:prstGeom>
          <a:noFill/>
        </p:spPr>
        <p:txBody>
          <a:bodyPr wrap="square" rtlCol="0">
            <a:spAutoFit/>
          </a:bodyPr>
          <a:lstStyle/>
          <a:p>
            <a:r>
              <a:rPr lang="en-TW" dirty="0"/>
              <a:t>亂竟然也是有規則的！</a:t>
            </a:r>
          </a:p>
        </p:txBody>
      </p:sp>
    </p:spTree>
    <p:extLst>
      <p:ext uri="{BB962C8B-B14F-4D97-AF65-F5344CB8AC3E}">
        <p14:creationId xmlns:p14="http://schemas.microsoft.com/office/powerpoint/2010/main" val="3483067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MB_Timeline300">
            <a:extLst>
              <a:ext uri="{FF2B5EF4-FFF2-40B4-BE49-F238E27FC236}">
                <a16:creationId xmlns:a16="http://schemas.microsoft.com/office/drawing/2014/main" id="{12589F2F-C28F-4C40-AA95-32BB81C5FC3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13" t="15163" r="10781" b="16250"/>
          <a:stretch/>
        </p:blipFill>
        <p:spPr bwMode="auto">
          <a:xfrm>
            <a:off x="1339010" y="1196752"/>
            <a:ext cx="6465979"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wn Arrow 2">
            <a:extLst>
              <a:ext uri="{FF2B5EF4-FFF2-40B4-BE49-F238E27FC236}">
                <a16:creationId xmlns:a16="http://schemas.microsoft.com/office/drawing/2014/main" id="{A94F11E6-4DF8-AFFB-931F-07B15B7C3DA0}"/>
              </a:ext>
            </a:extLst>
          </p:cNvPr>
          <p:cNvSpPr/>
          <p:nvPr/>
        </p:nvSpPr>
        <p:spPr>
          <a:xfrm>
            <a:off x="2627784" y="1484784"/>
            <a:ext cx="360040" cy="864096"/>
          </a:xfrm>
          <a:prstGeom prst="downArrow">
            <a:avLst/>
          </a:prstGeom>
          <a:solidFill>
            <a:srgbClr val="FF0000"/>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Tree>
    <p:extLst>
      <p:ext uri="{BB962C8B-B14F-4D97-AF65-F5344CB8AC3E}">
        <p14:creationId xmlns:p14="http://schemas.microsoft.com/office/powerpoint/2010/main" val="3061280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25538"/>
            <a:ext cx="8243888"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矩形 2"/>
          <p:cNvSpPr>
            <a:spLocks noChangeArrowheads="1"/>
          </p:cNvSpPr>
          <p:nvPr/>
        </p:nvSpPr>
        <p:spPr bwMode="auto">
          <a:xfrm>
            <a:off x="191344" y="5516563"/>
            <a:ext cx="8712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mj-lt"/>
              </a:rPr>
              <a:t>The anisotropies of the Cosmic Microwave Background (CMB) as observed by Planck 2013.</a:t>
            </a:r>
            <a:endParaRPr lang="zh-TW" altLang="en-US" sz="1800" dirty="0">
              <a:latin typeface="+mj-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文字方塊 3"/>
          <p:cNvSpPr txBox="1">
            <a:spLocks noChangeArrowheads="1"/>
          </p:cNvSpPr>
          <p:nvPr/>
        </p:nvSpPr>
        <p:spPr bwMode="auto">
          <a:xfrm>
            <a:off x="1385444" y="5841865"/>
            <a:ext cx="578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放出熱輻射幾乎都是紅外線！</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32" t="50000" r="67399" b="2471"/>
          <a:stretch/>
        </p:blipFill>
        <p:spPr bwMode="auto">
          <a:xfrm>
            <a:off x="7736225" y="3287812"/>
            <a:ext cx="1195754" cy="198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1403648" y="6307927"/>
            <a:ext cx="6696744" cy="369332"/>
          </a:xfrm>
          <a:prstGeom prst="rect">
            <a:avLst/>
          </a:prstGeom>
          <a:noFill/>
        </p:spPr>
        <p:txBody>
          <a:bodyPr wrap="square" rtlCol="0">
            <a:spAutoFit/>
          </a:bodyPr>
          <a:lstStyle/>
          <a:p>
            <a:r>
              <a:rPr lang="zh-TW" altLang="en-US" dirty="0"/>
              <a:t>即使是約三千度的燈泡，大部分的能量都轉變為紅外線帶走的熱！</a:t>
            </a:r>
          </a:p>
        </p:txBody>
      </p:sp>
      <p:sp>
        <p:nvSpPr>
          <p:cNvPr id="7" name="文字方塊 6"/>
          <p:cNvSpPr txBox="1"/>
          <p:nvPr/>
        </p:nvSpPr>
        <p:spPr>
          <a:xfrm>
            <a:off x="1403648" y="5373216"/>
            <a:ext cx="3672408" cy="369332"/>
          </a:xfrm>
          <a:prstGeom prst="rect">
            <a:avLst/>
          </a:prstGeom>
          <a:noFill/>
        </p:spPr>
        <p:txBody>
          <a:bodyPr wrap="square" rtlCol="0">
            <a:spAutoFit/>
          </a:bodyPr>
          <a:lstStyle/>
          <a:p>
            <a:r>
              <a:rPr lang="zh-TW" altLang="en-US" dirty="0"/>
              <a:t>室溫下黑體輻射幾乎沒有可見光。</a:t>
            </a:r>
          </a:p>
        </p:txBody>
      </p:sp>
      <p:sp>
        <p:nvSpPr>
          <p:cNvPr id="8" name="矩形 2">
            <a:extLst>
              <a:ext uri="{FF2B5EF4-FFF2-40B4-BE49-F238E27FC236}">
                <a16:creationId xmlns:a16="http://schemas.microsoft.com/office/drawing/2014/main" id="{C3F374BC-3CA9-184A-A9EE-17DA5578B7A4}"/>
              </a:ext>
            </a:extLst>
          </p:cNvPr>
          <p:cNvSpPr/>
          <p:nvPr/>
        </p:nvSpPr>
        <p:spPr>
          <a:xfrm>
            <a:off x="755710" y="377280"/>
            <a:ext cx="6786438" cy="48965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9" name="Picture 2">
            <a:extLst>
              <a:ext uri="{FF2B5EF4-FFF2-40B4-BE49-F238E27FC236}">
                <a16:creationId xmlns:a16="http://schemas.microsoft.com/office/drawing/2014/main" id="{366B3004-C763-C545-B115-9B0BC9BCD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908720"/>
            <a:ext cx="5458401" cy="436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587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1691680" y="692696"/>
                <a:ext cx="6408712" cy="369332"/>
              </a:xfrm>
              <a:prstGeom prst="rect">
                <a:avLst/>
              </a:prstGeom>
              <a:noFill/>
            </p:spPr>
            <p:txBody>
              <a:bodyPr wrap="square" rtlCol="0">
                <a:spAutoFit/>
              </a:bodyPr>
              <a:lstStyle/>
              <a:p>
                <a:r>
                  <a:rPr lang="zh-TW" altLang="en-US" dirty="0"/>
                  <a:t>隨著溫度增加，峰值的波長</a:t>
                </a:r>
                <a14:m>
                  <m:oMath xmlns:m="http://schemas.openxmlformats.org/officeDocument/2006/math">
                    <m:sSub>
                      <m:sSubPr>
                        <m:ctrlPr>
                          <a:rPr lang="en-US" altLang="zh-TW" i="1" smtClean="0">
                            <a:latin typeface="Cambria Math" panose="02040503050406030204" pitchFamily="18" charset="0"/>
                          </a:rPr>
                        </m:ctrlPr>
                      </m:sSubPr>
                      <m:e>
                        <m:r>
                          <a:rPr lang="zh-TW" altLang="en-US" i="1" smtClean="0">
                            <a:latin typeface="Cambria Math"/>
                          </a:rPr>
                          <m:t>𝜆</m:t>
                        </m:r>
                      </m:e>
                      <m:sub>
                        <m:r>
                          <m:rPr>
                            <m:nor/>
                          </m:rPr>
                          <a:rPr lang="en-US" altLang="zh-TW" b="0" i="0" smtClean="0">
                            <a:latin typeface="Cambria Math"/>
                          </a:rPr>
                          <m:t>max</m:t>
                        </m:r>
                      </m:sub>
                    </m:sSub>
                  </m:oMath>
                </a14:m>
                <a:r>
                  <a:rPr lang="zh-TW" altLang="en-US" dirty="0"/>
                  <a:t>會減小，</a:t>
                </a:r>
              </a:p>
            </p:txBody>
          </p:sp>
        </mc:Choice>
        <mc:Fallback xmlns="">
          <p:sp>
            <p:nvSpPr>
              <p:cNvPr id="2" name="文字方塊 1"/>
              <p:cNvSpPr txBox="1">
                <a:spLocks noRot="1" noChangeAspect="1" noMove="1" noResize="1" noEditPoints="1" noAdjustHandles="1" noChangeArrowheads="1" noChangeShapeType="1" noTextEdit="1"/>
              </p:cNvSpPr>
              <p:nvPr/>
            </p:nvSpPr>
            <p:spPr>
              <a:xfrm>
                <a:off x="1691680" y="692696"/>
                <a:ext cx="6408712" cy="369332"/>
              </a:xfrm>
              <a:prstGeom prst="rect">
                <a:avLst/>
              </a:prstGeom>
              <a:blipFill>
                <a:blip r:embed="rId2"/>
                <a:stretch>
                  <a:fillRect l="-792" t="-6667" b="-23333"/>
                </a:stretch>
              </a:blipFill>
            </p:spPr>
            <p:txBody>
              <a:bodyPr/>
              <a:lstStyle/>
              <a:p>
                <a:r>
                  <a:rPr lang="en-TW">
                    <a:noFill/>
                  </a:rPr>
                  <a:t> </a:t>
                </a:r>
              </a:p>
            </p:txBody>
          </p:sp>
        </mc:Fallback>
      </mc:AlternateContent>
      <p:sp>
        <p:nvSpPr>
          <p:cNvPr id="3" name="文字方塊 2"/>
          <p:cNvSpPr txBox="1"/>
          <p:nvPr/>
        </p:nvSpPr>
        <p:spPr>
          <a:xfrm>
            <a:off x="1691680" y="1124744"/>
            <a:ext cx="4896544" cy="369332"/>
          </a:xfrm>
          <a:prstGeom prst="rect">
            <a:avLst/>
          </a:prstGeom>
          <a:noFill/>
        </p:spPr>
        <p:txBody>
          <a:bodyPr wrap="square" rtlCol="0">
            <a:spAutoFit/>
          </a:bodyPr>
          <a:lstStyle/>
          <a:p>
            <a:r>
              <a:rPr lang="zh-TW" altLang="en-US" dirty="0"/>
              <a:t>可見光的黑體輻射會慢慢出現。</a:t>
            </a:r>
          </a:p>
        </p:txBody>
      </p:sp>
      <p:pic>
        <p:nvPicPr>
          <p:cNvPr id="3266" name="Picture 194">
            <a:extLst>
              <a:ext uri="{FF2B5EF4-FFF2-40B4-BE49-F238E27FC236}">
                <a16:creationId xmlns:a16="http://schemas.microsoft.com/office/drawing/2014/main" id="{714A187B-0B6C-2948-AC27-92E34DDA6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700808"/>
            <a:ext cx="5403885" cy="4653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Mwave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t="10692" r="8231" b="6261"/>
          <a:stretch>
            <a:fillRect/>
          </a:stretch>
        </p:blipFill>
        <p:spPr>
          <a:xfrm>
            <a:off x="2105025" y="946944"/>
            <a:ext cx="4933950" cy="2592388"/>
          </a:xfrm>
          <a:noFill/>
        </p:spPr>
      </p:pic>
      <p:sp>
        <p:nvSpPr>
          <p:cNvPr id="11267" name="Text Box 3"/>
          <p:cNvSpPr txBox="1">
            <a:spLocks noChangeArrowheads="1"/>
          </p:cNvSpPr>
          <p:nvPr/>
        </p:nvSpPr>
        <p:spPr bwMode="auto">
          <a:xfrm>
            <a:off x="3132138" y="476250"/>
            <a:ext cx="3744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室溫下大部分輻射為紅外線</a:t>
            </a:r>
          </a:p>
        </p:txBody>
      </p:sp>
      <p:pic>
        <p:nvPicPr>
          <p:cNvPr id="11268" name="Picture 4" descr="4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643313"/>
            <a:ext cx="225425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big5.huaxia.com/uniwaysimages/200805/hgq2809004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071563"/>
            <a:ext cx="4038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descr="N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125538"/>
            <a:ext cx="2928938"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F3199E8-95A0-934D-93F6-F753C89D55DC}"/>
              </a:ext>
            </a:extLst>
          </p:cNvPr>
          <p:cNvSpPr txBox="1"/>
          <p:nvPr/>
        </p:nvSpPr>
        <p:spPr>
          <a:xfrm>
            <a:off x="2733675" y="548680"/>
            <a:ext cx="4968552" cy="369332"/>
          </a:xfrm>
          <a:prstGeom prst="rect">
            <a:avLst/>
          </a:prstGeom>
          <a:noFill/>
        </p:spPr>
        <p:txBody>
          <a:bodyPr wrap="square" rtlCol="0">
            <a:spAutoFit/>
          </a:bodyPr>
          <a:lstStyle/>
          <a:p>
            <a:r>
              <a:rPr lang="en-TW" dirty="0"/>
              <a:t>紅外線黑體輻射可以用特殊儀器觀察！</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le:Human-Infrar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645024"/>
            <a:ext cx="41798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File:Human-Visibl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951037"/>
            <a:ext cx="338455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64AE255-C313-5246-AEF4-2A93A2235734}"/>
              </a:ext>
            </a:extLst>
          </p:cNvPr>
          <p:cNvSpPr txBox="1"/>
          <p:nvPr/>
        </p:nvSpPr>
        <p:spPr>
          <a:xfrm>
            <a:off x="5508104" y="2564904"/>
            <a:ext cx="3240360" cy="369332"/>
          </a:xfrm>
          <a:prstGeom prst="rect">
            <a:avLst/>
          </a:prstGeom>
          <a:noFill/>
        </p:spPr>
        <p:txBody>
          <a:bodyPr wrap="square" rtlCol="0">
            <a:spAutoFit/>
          </a:bodyPr>
          <a:lstStyle/>
          <a:p>
            <a:r>
              <a:rPr lang="en-TW" dirty="0"/>
              <a:t>紅外線甚至可以穿透塑膠！</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4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765175"/>
            <a:ext cx="406717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5580112" y="3357563"/>
            <a:ext cx="2809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哪一個恆星溫度較高？</a:t>
            </a:r>
          </a:p>
        </p:txBody>
      </p:sp>
    </p:spTree>
    <p:extLst>
      <p:ext uri="{BB962C8B-B14F-4D97-AF65-F5344CB8AC3E}">
        <p14:creationId xmlns:p14="http://schemas.microsoft.com/office/powerpoint/2010/main" val="4287553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5656" y="1484784"/>
            <a:ext cx="6336704" cy="41044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 name="Picture 2" descr="http://www.mwit.ac.th/~physicslab/hbase/imgmod/bbrc6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484784"/>
            <a:ext cx="5903481" cy="393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636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048000" y="9906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宇宙也是有溫度的！</a:t>
            </a:r>
          </a:p>
        </p:txBody>
      </p:sp>
      <p:pic>
        <p:nvPicPr>
          <p:cNvPr id="23555" name="Picture 3" descr="p0635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598613"/>
            <a:ext cx="5691187"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594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04815" y="873312"/>
            <a:ext cx="3816424"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2874509" y="1004741"/>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8003" name="Picture 3" descr="\\psf\Home\Downloads\bkg3.gif"/>
          <p:cNvPicPr>
            <a:picLocks noChangeAspect="1" noChangeArrowheads="1"/>
          </p:cNvPicPr>
          <p:nvPr/>
        </p:nvPicPr>
        <p:blipFill rotWithShape="1">
          <a:blip r:embed="rId2">
            <a:extLst>
              <a:ext uri="{28A0092B-C50C-407E-A947-70E740481C1C}">
                <a14:useLocalDpi xmlns:a14="http://schemas.microsoft.com/office/drawing/2010/main" val="0"/>
              </a:ext>
            </a:extLst>
          </a:blip>
          <a:srcRect t="44542" r="54848"/>
          <a:stretch/>
        </p:blipFill>
        <p:spPr bwMode="auto">
          <a:xfrm>
            <a:off x="960799" y="1143238"/>
            <a:ext cx="3672408" cy="3227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eat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22" t="19014" r="62779" b="13586"/>
          <a:stretch/>
        </p:blipFill>
        <p:spPr bwMode="auto">
          <a:xfrm>
            <a:off x="2319809" y="2025440"/>
            <a:ext cx="1386435" cy="115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4426325" y="2468830"/>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p:cNvCxnSpPr/>
          <p:nvPr/>
        </p:nvCxnSpPr>
        <p:spPr>
          <a:xfrm flipH="1" flipV="1">
            <a:off x="4417183" y="2612846"/>
            <a:ext cx="216024" cy="9364"/>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4210301" y="173342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p:cNvCxnSpPr/>
          <p:nvPr/>
        </p:nvCxnSpPr>
        <p:spPr>
          <a:xfrm flipH="1">
            <a:off x="4216191" y="1790390"/>
            <a:ext cx="144016" cy="123311"/>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2905014" y="999222"/>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直線單箭頭接點 3"/>
          <p:cNvCxnSpPr/>
          <p:nvPr/>
        </p:nvCxnSpPr>
        <p:spPr>
          <a:xfrm>
            <a:off x="2982521" y="1138122"/>
            <a:ext cx="0" cy="218623"/>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1582009" y="1741808"/>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3" name="直線單箭頭接點 22"/>
          <p:cNvCxnSpPr/>
          <p:nvPr/>
        </p:nvCxnSpPr>
        <p:spPr>
          <a:xfrm>
            <a:off x="1691680" y="1928742"/>
            <a:ext cx="144016" cy="123311"/>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547664" y="3300879"/>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6" name="直線單箭頭接點 25"/>
          <p:cNvCxnSpPr/>
          <p:nvPr/>
        </p:nvCxnSpPr>
        <p:spPr>
          <a:xfrm flipV="1">
            <a:off x="1547664" y="3352085"/>
            <a:ext cx="250369" cy="236826"/>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文字方塊 29"/>
          <p:cNvSpPr txBox="1"/>
          <p:nvPr/>
        </p:nvSpPr>
        <p:spPr>
          <a:xfrm>
            <a:off x="1028779" y="4653859"/>
            <a:ext cx="7436508" cy="369332"/>
          </a:xfrm>
          <a:prstGeom prst="rect">
            <a:avLst/>
          </a:prstGeom>
          <a:noFill/>
        </p:spPr>
        <p:txBody>
          <a:bodyPr wrap="square" rtlCol="0">
            <a:spAutoFit/>
          </a:bodyPr>
          <a:lstStyle/>
          <a:p>
            <a:r>
              <a:rPr lang="zh-TW" altLang="en-US" dirty="0"/>
              <a:t>物體透過熱輻射，同時吸收環境的熱輻射，可以與環境交換熱。</a:t>
            </a:r>
          </a:p>
        </p:txBody>
      </p:sp>
      <p:sp>
        <p:nvSpPr>
          <p:cNvPr id="6" name="矩形 5"/>
          <p:cNvSpPr/>
          <p:nvPr/>
        </p:nvSpPr>
        <p:spPr>
          <a:xfrm>
            <a:off x="1027357" y="5049635"/>
            <a:ext cx="7363900" cy="369332"/>
          </a:xfrm>
          <a:prstGeom prst="rect">
            <a:avLst/>
          </a:prstGeom>
        </p:spPr>
        <p:txBody>
          <a:bodyPr wrap="square">
            <a:spAutoFit/>
          </a:bodyPr>
          <a:lstStyle/>
          <a:p>
            <a:r>
              <a:rPr lang="zh-TW" altLang="en-US" dirty="0"/>
              <a:t>效果與熱傳導相同，一段時間後，可以預期物體將與環境達到熱平衡。</a:t>
            </a:r>
          </a:p>
        </p:txBody>
      </p:sp>
      <p:pic>
        <p:nvPicPr>
          <p:cNvPr id="18" name="Picture 38" descr="https://encrypted-tbn1.gstatic.com/images?q=tbn:ANd9GcSJy-np7-PzWc7kQYa7iBL9TxKspd7ESFBNUGrJq7zvv_JNmFX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916832"/>
            <a:ext cx="3109175" cy="254501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矩形 2"/>
              <p:cNvSpPr/>
              <p:nvPr/>
            </p:nvSpPr>
            <p:spPr>
              <a:xfrm>
                <a:off x="1039555" y="5884564"/>
                <a:ext cx="7571303" cy="369332"/>
              </a:xfrm>
              <a:prstGeom prst="rect">
                <a:avLst/>
              </a:prstGeom>
            </p:spPr>
            <p:txBody>
              <a:bodyPr wrap="none">
                <a:spAutoFit/>
              </a:bodyPr>
              <a:lstStyle/>
              <a:p>
                <a:r>
                  <a:rPr lang="zh-TW" altLang="en-US" dirty="0"/>
                  <a:t>因此可以預期，根據第零定律，物體的熱輻射應該與物體的溫度</a:t>
                </a:r>
                <a14:m>
                  <m:oMath xmlns:m="http://schemas.openxmlformats.org/officeDocument/2006/math">
                    <m:r>
                      <a:rPr lang="en-US" altLang="zh-TW" i="1">
                        <a:latin typeface="Cambria Math"/>
                      </a:rPr>
                      <m:t>𝑇</m:t>
                    </m:r>
                  </m:oMath>
                </a14:m>
                <a:r>
                  <a:rPr lang="zh-TW" altLang="en-US" dirty="0"/>
                  <a:t>有關。</a:t>
                </a:r>
              </a:p>
            </p:txBody>
          </p:sp>
        </mc:Choice>
        <mc:Fallback xmlns="">
          <p:sp>
            <p:nvSpPr>
              <p:cNvPr id="3" name="矩形 2"/>
              <p:cNvSpPr>
                <a:spLocks noRot="1" noChangeAspect="1" noMove="1" noResize="1" noEditPoints="1" noAdjustHandles="1" noChangeArrowheads="1" noChangeShapeType="1" noTextEdit="1"/>
              </p:cNvSpPr>
              <p:nvPr/>
            </p:nvSpPr>
            <p:spPr>
              <a:xfrm>
                <a:off x="1039555" y="5884564"/>
                <a:ext cx="7571303" cy="369332"/>
              </a:xfrm>
              <a:prstGeom prst="rect">
                <a:avLst/>
              </a:prstGeom>
              <a:blipFill>
                <a:blip r:embed="rId5"/>
                <a:stretch>
                  <a:fillRect l="-838"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矩形 2">
                <a:extLst>
                  <a:ext uri="{FF2B5EF4-FFF2-40B4-BE49-F238E27FC236}">
                    <a16:creationId xmlns:a16="http://schemas.microsoft.com/office/drawing/2014/main" id="{76A867E8-5013-0D49-892C-F112D2C020C9}"/>
                  </a:ext>
                </a:extLst>
              </p:cNvPr>
              <p:cNvSpPr/>
              <p:nvPr/>
            </p:nvSpPr>
            <p:spPr>
              <a:xfrm>
                <a:off x="1039555" y="5463561"/>
                <a:ext cx="4251741" cy="369332"/>
              </a:xfrm>
              <a:prstGeom prst="rect">
                <a:avLst/>
              </a:prstGeom>
            </p:spPr>
            <p:txBody>
              <a:bodyPr wrap="none">
                <a:spAutoFit/>
              </a:bodyPr>
              <a:lstStyle/>
              <a:p>
                <a:r>
                  <a:rPr lang="zh-TW" altLang="en-US" dirty="0"/>
                  <a:t>這時物體的溫度</a:t>
                </a:r>
                <a14:m>
                  <m:oMath xmlns:m="http://schemas.openxmlformats.org/officeDocument/2006/math">
                    <m:r>
                      <a:rPr lang="en-US" altLang="zh-TW" i="1">
                        <a:latin typeface="Cambria Math"/>
                      </a:rPr>
                      <m:t>𝑇</m:t>
                    </m:r>
                  </m:oMath>
                </a14:m>
                <a:r>
                  <a:rPr lang="zh-TW" altLang="en-US" dirty="0"/>
                  <a:t>就與環境的溫度相等。</a:t>
                </a:r>
              </a:p>
            </p:txBody>
          </p:sp>
        </mc:Choice>
        <mc:Fallback xmlns="">
          <p:sp>
            <p:nvSpPr>
              <p:cNvPr id="21" name="矩形 2">
                <a:extLst>
                  <a:ext uri="{FF2B5EF4-FFF2-40B4-BE49-F238E27FC236}">
                    <a16:creationId xmlns:a16="http://schemas.microsoft.com/office/drawing/2014/main" id="{76A867E8-5013-0D49-892C-F112D2C020C9}"/>
                  </a:ext>
                </a:extLst>
              </p:cNvPr>
              <p:cNvSpPr>
                <a:spLocks noRot="1" noChangeAspect="1" noMove="1" noResize="1" noEditPoints="1" noAdjustHandles="1" noChangeArrowheads="1" noChangeShapeType="1" noTextEdit="1"/>
              </p:cNvSpPr>
              <p:nvPr/>
            </p:nvSpPr>
            <p:spPr>
              <a:xfrm>
                <a:off x="1039555" y="5463561"/>
                <a:ext cx="4251741" cy="369332"/>
              </a:xfrm>
              <a:prstGeom prst="rect">
                <a:avLst/>
              </a:prstGeom>
              <a:blipFill>
                <a:blip r:embed="rId6"/>
                <a:stretch>
                  <a:fillRect l="-1493" t="-6667" r="-299" b="-23333"/>
                </a:stretch>
              </a:blipFill>
            </p:spPr>
            <p:txBody>
              <a:bodyPr/>
              <a:lstStyle/>
              <a:p>
                <a:r>
                  <a:rPr lang="en-TW">
                    <a:noFill/>
                  </a:rPr>
                  <a:t> </a:t>
                </a:r>
              </a:p>
            </p:txBody>
          </p:sp>
        </mc:Fallback>
      </mc:AlternateContent>
    </p:spTree>
    <p:extLst>
      <p:ext uri="{BB962C8B-B14F-4D97-AF65-F5344CB8AC3E}">
        <p14:creationId xmlns:p14="http://schemas.microsoft.com/office/powerpoint/2010/main" val="518837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3k2"/>
          <p:cNvPicPr>
            <a:picLocks noChangeAspect="1" noChangeArrowheads="1"/>
          </p:cNvPicPr>
          <p:nvPr/>
        </p:nvPicPr>
        <p:blipFill>
          <a:blip r:embed="rId2">
            <a:extLst>
              <a:ext uri="{28A0092B-C50C-407E-A947-70E740481C1C}">
                <a14:useLocalDpi xmlns:a14="http://schemas.microsoft.com/office/drawing/2010/main" val="0"/>
              </a:ext>
            </a:extLst>
          </a:blip>
          <a:srcRect l="4509" t="6830" r="4483" b="4150"/>
          <a:stretch>
            <a:fillRect/>
          </a:stretch>
        </p:blipFill>
        <p:spPr bwMode="auto">
          <a:xfrm>
            <a:off x="1115616" y="1844824"/>
            <a:ext cx="684053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203848" y="1181922"/>
            <a:ext cx="2026517" cy="369332"/>
          </a:xfrm>
          <a:prstGeom prst="rect">
            <a:avLst/>
          </a:prstGeom>
          <a:solidFill>
            <a:schemeClr val="bg1"/>
          </a:solidFill>
        </p:spPr>
        <p:txBody>
          <a:bodyPr wrap="none">
            <a:spAutoFit/>
          </a:bodyPr>
          <a:lstStyle/>
          <a:p>
            <a:r>
              <a:rPr lang="en-US" altLang="zh-TW" dirty="0">
                <a:latin typeface="Times New Roman" panose="02020603050405020304" pitchFamily="18" charset="0"/>
                <a:cs typeface="Times New Roman" panose="02020603050405020304" pitchFamily="18" charset="0"/>
              </a:rPr>
              <a:t>2.72548±0.00057 K</a:t>
            </a:r>
            <a:endParaRPr lang="zh-TW" altLang="en-US" dirty="0">
              <a:latin typeface="Times New Roman" panose="02020603050405020304" pitchFamily="18" charset="0"/>
              <a:cs typeface="Times New Roman" panose="02020603050405020304" pitchFamily="18" charset="0"/>
            </a:endParaRPr>
          </a:p>
        </p:txBody>
      </p:sp>
      <p:pic>
        <p:nvPicPr>
          <p:cNvPr id="4" name="Picture 2" descr="\\psf\Home\Desktop\未命名.tiff"/>
          <p:cNvPicPr>
            <a:picLocks noChangeAspect="1" noChangeArrowheads="1"/>
          </p:cNvPicPr>
          <p:nvPr/>
        </p:nvPicPr>
        <p:blipFill rotWithShape="1">
          <a:blip r:embed="rId3">
            <a:extLst>
              <a:ext uri="{28A0092B-C50C-407E-A947-70E740481C1C}">
                <a14:useLocalDpi xmlns:a14="http://schemas.microsoft.com/office/drawing/2010/main" val="0"/>
              </a:ext>
            </a:extLst>
          </a:blip>
          <a:srcRect l="30177" t="83343" r="30973" b="9335"/>
          <a:stretch/>
        </p:blipFill>
        <p:spPr bwMode="auto">
          <a:xfrm>
            <a:off x="1524948" y="327546"/>
            <a:ext cx="5544616" cy="57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802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黑體01"/>
          <p:cNvPicPr>
            <a:picLocks noChangeAspect="1" noChangeArrowheads="1"/>
          </p:cNvPicPr>
          <p:nvPr/>
        </p:nvPicPr>
        <p:blipFill rotWithShape="1">
          <a:blip r:embed="rId2">
            <a:extLst>
              <a:ext uri="{28A0092B-C50C-407E-A947-70E740481C1C}">
                <a14:useLocalDpi xmlns:a14="http://schemas.microsoft.com/office/drawing/2010/main" val="0"/>
              </a:ext>
            </a:extLst>
          </a:blip>
          <a:srcRect l="63944" t="8943" b="24617"/>
          <a:stretch/>
        </p:blipFill>
        <p:spPr bwMode="auto">
          <a:xfrm>
            <a:off x="1567742" y="1803459"/>
            <a:ext cx="1857374" cy="16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4"/>
          <p:cNvSpPr txBox="1">
            <a:spLocks noChangeArrowheads="1"/>
          </p:cNvSpPr>
          <p:nvPr/>
        </p:nvSpPr>
        <p:spPr bwMode="auto">
          <a:xfrm>
            <a:off x="1567742" y="892311"/>
            <a:ext cx="607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一般物體不完全是黑體，所照到的輻射一部分會反射回去：</a:t>
            </a:r>
          </a:p>
        </p:txBody>
      </p:sp>
      <p:sp>
        <p:nvSpPr>
          <p:cNvPr id="14340" name="文字方塊 5"/>
          <p:cNvSpPr txBox="1">
            <a:spLocks noChangeArrowheads="1"/>
          </p:cNvSpPr>
          <p:nvPr/>
        </p:nvSpPr>
        <p:spPr bwMode="auto">
          <a:xfrm>
            <a:off x="1560598" y="1332641"/>
            <a:ext cx="442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吸收的比例一般記為吸收率 </a:t>
            </a:r>
            <a:r>
              <a:rPr lang="en-US" altLang="zh-TW" sz="1800" i="1" dirty="0">
                <a:latin typeface="Times New Roman" pitchFamily="18" charset="0"/>
                <a:cs typeface="Times New Roman" pitchFamily="18" charset="0"/>
              </a:rPr>
              <a:t>e</a:t>
            </a:r>
            <a:r>
              <a:rPr lang="zh-TW" altLang="en-US" sz="1800" dirty="0">
                <a:latin typeface="Times New Roman" pitchFamily="18" charset="0"/>
                <a:cs typeface="Times New Roman" pitchFamily="18" charset="0"/>
              </a:rPr>
              <a:t>。</a:t>
            </a:r>
          </a:p>
        </p:txBody>
      </p:sp>
      <p:sp>
        <p:nvSpPr>
          <p:cNvPr id="14342" name="文字方塊 7"/>
          <p:cNvSpPr txBox="1">
            <a:spLocks noChangeArrowheads="1"/>
          </p:cNvSpPr>
          <p:nvPr/>
        </p:nvSpPr>
        <p:spPr bwMode="auto">
          <a:xfrm>
            <a:off x="1560598" y="3675667"/>
            <a:ext cx="7187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吸收率</a:t>
            </a:r>
            <a:r>
              <a:rPr lang="en-US" altLang="zh-TW" sz="1800" i="1" dirty="0">
                <a:latin typeface="Times New Roman" pitchFamily="18" charset="0"/>
                <a:cs typeface="Times New Roman" pitchFamily="18" charset="0"/>
              </a:rPr>
              <a:t>e</a:t>
            </a:r>
            <a:r>
              <a:rPr lang="zh-TW" altLang="en-US" sz="1800" dirty="0">
                <a:cs typeface="Times New Roman" pitchFamily="18" charset="0"/>
              </a:rPr>
              <a:t>也會是</a:t>
            </a:r>
            <a:r>
              <a:rPr lang="zh-TW" altLang="en-US" sz="1800" dirty="0">
                <a:solidFill>
                  <a:srgbClr val="FF0000"/>
                </a:solidFill>
                <a:cs typeface="Times New Roman" pitchFamily="18" charset="0"/>
              </a:rPr>
              <a:t>放射率</a:t>
            </a:r>
            <a:r>
              <a:rPr lang="en-US" altLang="zh-TW" sz="1800" dirty="0">
                <a:latin typeface="Times New Roman" pitchFamily="18" charset="0"/>
                <a:cs typeface="Times New Roman" pitchFamily="18" charset="0"/>
              </a:rPr>
              <a:t>emissivity</a:t>
            </a:r>
            <a:r>
              <a:rPr lang="zh-TW" altLang="en-US" sz="1800" dirty="0">
                <a:latin typeface="Times New Roman" pitchFamily="18" charset="0"/>
                <a:cs typeface="Times New Roman" pitchFamily="18" charset="0"/>
              </a:rPr>
              <a:t>，因此它的熱輻射功率為黑體的</a:t>
            </a:r>
            <a:r>
              <a:rPr lang="en-US" altLang="zh-TW" sz="1800" i="1" dirty="0">
                <a:latin typeface="Times New Roman" pitchFamily="18" charset="0"/>
                <a:cs typeface="Times New Roman" pitchFamily="18" charset="0"/>
              </a:rPr>
              <a:t>e</a:t>
            </a:r>
            <a:r>
              <a:rPr lang="zh-TW" altLang="en-US" sz="1800" dirty="0">
                <a:latin typeface="Times New Roman" pitchFamily="18" charset="0"/>
                <a:cs typeface="Times New Roman" pitchFamily="18" charset="0"/>
              </a:rPr>
              <a:t>倍。</a:t>
            </a:r>
          </a:p>
        </p:txBody>
      </p:sp>
      <mc:AlternateContent xmlns:mc="http://schemas.openxmlformats.org/markup-compatibility/2006" xmlns:a14="http://schemas.microsoft.com/office/drawing/2010/main">
        <mc:Choice Requires="a14">
          <p:sp>
            <p:nvSpPr>
              <p:cNvPr id="2" name="文字方塊 1"/>
              <p:cNvSpPr txBox="1"/>
              <p:nvPr/>
            </p:nvSpPr>
            <p:spPr>
              <a:xfrm>
                <a:off x="1595305" y="4941168"/>
                <a:ext cx="6912768" cy="369332"/>
              </a:xfrm>
              <a:prstGeom prst="rect">
                <a:avLst/>
              </a:prstGeom>
              <a:noFill/>
            </p:spPr>
            <p:txBody>
              <a:bodyPr wrap="square" rtlCol="0">
                <a:spAutoFit/>
              </a:bodyPr>
              <a:lstStyle/>
              <a:p>
                <a14:m>
                  <m:oMath xmlns:m="http://schemas.openxmlformats.org/officeDocument/2006/math">
                    <m:r>
                      <a:rPr lang="en-US" altLang="zh-TW" b="0" i="1" smtClean="0">
                        <a:latin typeface="Cambria Math"/>
                      </a:rPr>
                      <m:t>𝑒</m:t>
                    </m:r>
                  </m:oMath>
                </a14:m>
                <a:r>
                  <a:rPr lang="zh-TW" altLang="en-US" dirty="0"/>
                  <a:t>一般來說與溫度及波長都有關</a:t>
                </a:r>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𝑒</m:t>
                        </m:r>
                      </m:e>
                      <m:sub>
                        <m:r>
                          <a:rPr lang="zh-TW" altLang="en-US" i="1" smtClean="0">
                            <a:latin typeface="Cambria Math"/>
                          </a:rPr>
                          <m:t>𝜆</m:t>
                        </m:r>
                      </m:sub>
                    </m:sSub>
                    <m:d>
                      <m:dPr>
                        <m:ctrlPr>
                          <a:rPr lang="en-US" altLang="zh-TW" i="1" smtClean="0">
                            <a:latin typeface="Cambria Math" panose="02040503050406030204" pitchFamily="18" charset="0"/>
                          </a:rPr>
                        </m:ctrlPr>
                      </m:dPr>
                      <m:e>
                        <m:r>
                          <a:rPr lang="en-US" altLang="zh-TW" b="0" i="1" smtClean="0">
                            <a:latin typeface="Cambria Math"/>
                          </a:rPr>
                          <m:t>𝑇</m:t>
                        </m:r>
                      </m:e>
                    </m:d>
                    <m:r>
                      <a:rPr lang="en-US" altLang="zh-TW" i="1">
                        <a:latin typeface="Cambria Math"/>
                      </a:rPr>
                      <m:t> </m:t>
                    </m:r>
                  </m:oMath>
                </a14:m>
                <a:r>
                  <a:rPr lang="zh-TW" altLang="en-US" dirty="0"/>
                  <a:t>，但變化不大，可視為常數</a:t>
                </a:r>
                <a14:m>
                  <m:oMath xmlns:m="http://schemas.openxmlformats.org/officeDocument/2006/math">
                    <m:r>
                      <a:rPr lang="en-US" altLang="zh-TW" i="1">
                        <a:latin typeface="Cambria Math"/>
                      </a:rPr>
                      <m:t>𝑒</m:t>
                    </m:r>
                    <m:r>
                      <a:rPr lang="en-US" altLang="zh-TW" i="1">
                        <a:latin typeface="Cambria Math"/>
                      </a:rPr>
                      <m:t> </m:t>
                    </m:r>
                  </m:oMath>
                </a14:m>
                <a:r>
                  <a:rPr lang="zh-TW" altLang="en-US" dirty="0"/>
                  <a:t>。</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95305" y="4941168"/>
                <a:ext cx="6912768" cy="369332"/>
              </a:xfrm>
              <a:prstGeom prst="rect">
                <a:avLst/>
              </a:prstGeom>
              <a:blipFill rotWithShape="1">
                <a:blip r:embed="rId6"/>
                <a:stretch>
                  <a:fillRect t="-6667" r="-3968"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11">
                <a:extLst>
                  <a:ext uri="{FF2B5EF4-FFF2-40B4-BE49-F238E27FC236}">
                    <a16:creationId xmlns:a16="http://schemas.microsoft.com/office/drawing/2014/main" id="{EEA703CA-82FD-9A48-9307-7CD0825D8BE6}"/>
                  </a:ext>
                </a:extLst>
              </p:cNvPr>
              <p:cNvSpPr txBox="1"/>
              <p:nvPr/>
            </p:nvSpPr>
            <p:spPr>
              <a:xfrm>
                <a:off x="3378628" y="4115998"/>
                <a:ext cx="2386743" cy="44140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en-US" altLang="zh-TW" b="0" i="1" smtClean="0">
                          <a:latin typeface="Cambria Math" panose="02040503050406030204" pitchFamily="18" charset="0"/>
                        </a:rPr>
                        <m:t>𝑒</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𝑃</m:t>
                          </m:r>
                        </m:e>
                        <m:sub>
                          <m:r>
                            <a:rPr lang="zh-TW" altLang="en-US" i="1">
                              <a:latin typeface="Cambria Math" panose="02040503050406030204" pitchFamily="18" charset="0"/>
                            </a:rPr>
                            <m:t>黑體</m:t>
                          </m:r>
                        </m:sub>
                      </m:sSub>
                      <m:r>
                        <a:rPr lang="en-US" altLang="zh-TW" b="0" i="1" smtClean="0">
                          <a:latin typeface="Cambria Math"/>
                        </a:rPr>
                        <m:t>=</m:t>
                      </m:r>
                      <m:r>
                        <a:rPr lang="en-US" altLang="zh-TW" b="0" i="1" smtClean="0">
                          <a:latin typeface="Cambria Math" panose="02040503050406030204" pitchFamily="18" charset="0"/>
                        </a:rPr>
                        <m:t>𝑒</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8" name="文字方塊 11">
                <a:extLst>
                  <a:ext uri="{FF2B5EF4-FFF2-40B4-BE49-F238E27FC236}">
                    <a16:creationId xmlns:a16="http://schemas.microsoft.com/office/drawing/2014/main" id="{EEA703CA-82FD-9A48-9307-7CD0825D8BE6}"/>
                  </a:ext>
                </a:extLst>
              </p:cNvPr>
              <p:cNvSpPr txBox="1">
                <a:spLocks noRot="1" noChangeAspect="1" noMove="1" noResize="1" noEditPoints="1" noAdjustHandles="1" noChangeArrowheads="1" noChangeShapeType="1" noTextEdit="1"/>
              </p:cNvSpPr>
              <p:nvPr/>
            </p:nvSpPr>
            <p:spPr>
              <a:xfrm>
                <a:off x="3378628" y="4115998"/>
                <a:ext cx="2386743" cy="441403"/>
              </a:xfrm>
              <a:prstGeom prst="rect">
                <a:avLst/>
              </a:prstGeom>
              <a:blipFill>
                <a:blip r:embed="rId7"/>
                <a:stretch>
                  <a:fillRect b="-11111"/>
                </a:stretch>
              </a:blipFill>
            </p:spPr>
            <p:txBody>
              <a:bodyPr/>
              <a:lstStyle/>
              <a:p>
                <a:r>
                  <a:rPr lang="en-TW">
                    <a:noFill/>
                  </a:rPr>
                  <a:t> </a:t>
                </a:r>
              </a:p>
            </p:txBody>
          </p:sp>
        </mc:Fallback>
      </mc:AlternateContent>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黑體01"/>
          <p:cNvPicPr>
            <a:picLocks noChangeAspect="1" noChangeArrowheads="1"/>
          </p:cNvPicPr>
          <p:nvPr/>
        </p:nvPicPr>
        <p:blipFill>
          <a:blip r:embed="rId2">
            <a:extLst>
              <a:ext uri="{28A0092B-C50C-407E-A947-70E740481C1C}">
                <a14:useLocalDpi xmlns:a14="http://schemas.microsoft.com/office/drawing/2010/main" val="0"/>
              </a:ext>
            </a:extLst>
          </a:blip>
          <a:srcRect l="4314" t="8943"/>
          <a:stretch>
            <a:fillRect/>
          </a:stretch>
        </p:blipFill>
        <p:spPr bwMode="auto">
          <a:xfrm>
            <a:off x="1361780" y="965993"/>
            <a:ext cx="4929187"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文字方塊 6"/>
          <p:cNvSpPr txBox="1">
            <a:spLocks noChangeArrowheads="1"/>
          </p:cNvSpPr>
          <p:nvPr/>
        </p:nvSpPr>
        <p:spPr bwMode="auto">
          <a:xfrm>
            <a:off x="1519238" y="3459956"/>
            <a:ext cx="642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該物體只吸收空腔射到該物體表面的輻射的 </a:t>
            </a:r>
            <a:r>
              <a:rPr lang="en-US" altLang="zh-TW" sz="1800" i="1" dirty="0">
                <a:latin typeface="Times New Roman" pitchFamily="18" charset="0"/>
                <a:cs typeface="Times New Roman" pitchFamily="18" charset="0"/>
              </a:rPr>
              <a:t>e</a:t>
            </a:r>
            <a:r>
              <a:rPr lang="zh-TW" altLang="en-US" sz="1800" i="1" dirty="0">
                <a:cs typeface="Times New Roman" pitchFamily="18" charset="0"/>
              </a:rPr>
              <a:t> </a:t>
            </a:r>
            <a:r>
              <a:rPr lang="zh-TW" altLang="en-US" sz="1800" dirty="0">
                <a:cs typeface="Times New Roman" pitchFamily="18" charset="0"/>
              </a:rPr>
              <a:t>倍，</a:t>
            </a:r>
            <a:endParaRPr lang="en-US" altLang="zh-TW" sz="1800" dirty="0">
              <a:cs typeface="Times New Roman" pitchFamily="18" charset="0"/>
            </a:endParaRPr>
          </a:p>
        </p:txBody>
      </p:sp>
      <p:sp>
        <p:nvSpPr>
          <p:cNvPr id="14342" name="文字方塊 7"/>
          <p:cNvSpPr txBox="1">
            <a:spLocks noChangeArrowheads="1"/>
          </p:cNvSpPr>
          <p:nvPr/>
        </p:nvSpPr>
        <p:spPr bwMode="auto">
          <a:xfrm>
            <a:off x="1500188" y="5572125"/>
            <a:ext cx="5214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所以 </a:t>
            </a:r>
            <a:r>
              <a:rPr lang="en-US" altLang="zh-TW" sz="1800" i="1">
                <a:latin typeface="Times New Roman" pitchFamily="18" charset="0"/>
                <a:cs typeface="Times New Roman" pitchFamily="18" charset="0"/>
              </a:rPr>
              <a:t>e</a:t>
            </a:r>
            <a:r>
              <a:rPr lang="zh-TW" altLang="en-US" sz="1800" i="1">
                <a:cs typeface="Times New Roman" pitchFamily="18" charset="0"/>
              </a:rPr>
              <a:t> </a:t>
            </a:r>
            <a:r>
              <a:rPr lang="zh-TW" altLang="en-US" sz="1800">
                <a:cs typeface="Times New Roman" pitchFamily="18" charset="0"/>
              </a:rPr>
              <a:t>也是</a:t>
            </a:r>
            <a:r>
              <a:rPr lang="zh-TW" altLang="en-US" sz="1800">
                <a:solidFill>
                  <a:srgbClr val="FF0000"/>
                </a:solidFill>
                <a:cs typeface="Times New Roman" pitchFamily="18" charset="0"/>
              </a:rPr>
              <a:t>放射率</a:t>
            </a:r>
            <a:r>
              <a:rPr lang="en-US" altLang="zh-TW" sz="1800">
                <a:latin typeface="Times New Roman" pitchFamily="18" charset="0"/>
                <a:cs typeface="Times New Roman" pitchFamily="18" charset="0"/>
              </a:rPr>
              <a:t>emissivity</a:t>
            </a:r>
            <a:endParaRPr lang="zh-TW" altLang="en-US" sz="1800">
              <a:latin typeface="Times New Roman" pitchFamily="18" charset="0"/>
              <a:cs typeface="Times New Roman" pitchFamily="18" charset="0"/>
            </a:endParaRPr>
          </a:p>
        </p:txBody>
      </p:sp>
      <p:sp>
        <p:nvSpPr>
          <p:cNvPr id="14343" name="文字方塊 8"/>
          <p:cNvSpPr txBox="1">
            <a:spLocks noChangeArrowheads="1"/>
          </p:cNvSpPr>
          <p:nvPr/>
        </p:nvSpPr>
        <p:spPr bwMode="auto">
          <a:xfrm>
            <a:off x="1500188" y="6000750"/>
            <a:ext cx="407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好的吸收者，也會是好的放射者！</a:t>
            </a:r>
          </a:p>
        </p:txBody>
      </p:sp>
      <p:sp>
        <p:nvSpPr>
          <p:cNvPr id="14345" name="文字方塊 9"/>
          <p:cNvSpPr txBox="1">
            <a:spLocks noChangeArrowheads="1"/>
          </p:cNvSpPr>
          <p:nvPr/>
        </p:nvSpPr>
        <p:spPr bwMode="auto">
          <a:xfrm>
            <a:off x="1519238" y="4364831"/>
            <a:ext cx="703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等溫時，兩者熱量吸收相等，該物體的輻射就是空腔輻射的 </a:t>
            </a:r>
            <a:r>
              <a:rPr lang="en-US" altLang="zh-TW" sz="1800" i="1">
                <a:latin typeface="Times New Roman" pitchFamily="18" charset="0"/>
                <a:cs typeface="Times New Roman" pitchFamily="18" charset="0"/>
              </a:rPr>
              <a:t>e</a:t>
            </a:r>
            <a:r>
              <a:rPr lang="zh-TW" altLang="en-US" sz="1800" i="1">
                <a:cs typeface="Times New Roman" pitchFamily="18" charset="0"/>
              </a:rPr>
              <a:t> </a:t>
            </a:r>
            <a:r>
              <a:rPr lang="zh-TW" altLang="en-US" sz="1800">
                <a:cs typeface="Times New Roman" pitchFamily="18" charset="0"/>
              </a:rPr>
              <a:t>倍，</a:t>
            </a:r>
            <a:endParaRPr lang="en-US" altLang="zh-TW" sz="1800">
              <a:cs typeface="Times New Roman" pitchFamily="18" charset="0"/>
            </a:endParaRPr>
          </a:p>
        </p:txBody>
      </p:sp>
      <p:sp>
        <p:nvSpPr>
          <p:cNvPr id="15" name="等腰三角形 14"/>
          <p:cNvSpPr/>
          <p:nvPr/>
        </p:nvSpPr>
        <p:spPr>
          <a:xfrm rot="16200000">
            <a:off x="4219280" y="1180305"/>
            <a:ext cx="571500" cy="1857375"/>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向右箭號 15"/>
          <p:cNvSpPr/>
          <p:nvPr/>
        </p:nvSpPr>
        <p:spPr>
          <a:xfrm>
            <a:off x="4719342" y="2037555"/>
            <a:ext cx="238125" cy="15557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向右箭號 17"/>
          <p:cNvSpPr/>
          <p:nvPr/>
        </p:nvSpPr>
        <p:spPr>
          <a:xfrm rot="13397845">
            <a:off x="5090817" y="1685130"/>
            <a:ext cx="284163" cy="15398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等腰三角形 18"/>
          <p:cNvSpPr/>
          <p:nvPr/>
        </p:nvSpPr>
        <p:spPr>
          <a:xfrm rot="5400000">
            <a:off x="4147843" y="1180305"/>
            <a:ext cx="571500" cy="1857375"/>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向左箭號 19"/>
          <p:cNvSpPr/>
          <p:nvPr/>
        </p:nvSpPr>
        <p:spPr>
          <a:xfrm>
            <a:off x="4004967" y="2037555"/>
            <a:ext cx="238125" cy="15557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54" name="矩形 1"/>
          <p:cNvSpPr>
            <a:spLocks noChangeArrowheads="1"/>
          </p:cNvSpPr>
          <p:nvPr/>
        </p:nvSpPr>
        <p:spPr bwMode="auto">
          <a:xfrm>
            <a:off x="1530350" y="3899694"/>
            <a:ext cx="434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cs typeface="Times New Roman" pitchFamily="18" charset="0"/>
              </a:rPr>
              <a:t>然而它對空腔的幅射，空腔會完全吸收。</a:t>
            </a:r>
          </a:p>
        </p:txBody>
      </p:sp>
      <mc:AlternateContent xmlns:mc="http://schemas.openxmlformats.org/markup-compatibility/2006" xmlns:a14="http://schemas.microsoft.com/office/drawing/2010/main">
        <mc:Choice Requires="a14">
          <p:sp>
            <p:nvSpPr>
              <p:cNvPr id="21" name="文字方塊 11">
                <a:extLst>
                  <a:ext uri="{FF2B5EF4-FFF2-40B4-BE49-F238E27FC236}">
                    <a16:creationId xmlns:a16="http://schemas.microsoft.com/office/drawing/2014/main" id="{602462E2-6269-D34B-8187-005B2B0EDFB8}"/>
                  </a:ext>
                </a:extLst>
              </p:cNvPr>
              <p:cNvSpPr txBox="1"/>
              <p:nvPr/>
            </p:nvSpPr>
            <p:spPr>
              <a:xfrm>
                <a:off x="1530350" y="4829969"/>
                <a:ext cx="2609602" cy="441403"/>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物</m:t>
                          </m:r>
                        </m:sub>
                      </m:sSub>
                      <m:r>
                        <a:rPr lang="en-US" altLang="zh-TW" b="0" i="1" smtClean="0">
                          <a:latin typeface="Cambria Math"/>
                        </a:rPr>
                        <m:t>=</m:t>
                      </m:r>
                      <m:r>
                        <a:rPr lang="en-US" i="1">
                          <a:latin typeface="Cambria Math" panose="02040503050406030204" pitchFamily="18" charset="0"/>
                        </a:rPr>
                        <m:t>𝑒</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空</m:t>
                          </m:r>
                        </m:sub>
                      </m:sSub>
                      <m:r>
                        <a:rPr lang="en-US" b="0" i="0" smtClean="0">
                          <a:latin typeface="Cambria Math" panose="02040503050406030204" pitchFamily="18" charset="0"/>
                        </a:rPr>
                        <m:t>=</m:t>
                      </m:r>
                      <m:r>
                        <a:rPr lang="en-US" altLang="zh-TW" b="0" i="1" smtClean="0">
                          <a:latin typeface="Cambria Math" panose="02040503050406030204" pitchFamily="18" charset="0"/>
                        </a:rPr>
                        <m:t>𝑒</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21" name="文字方塊 11">
                <a:extLst>
                  <a:ext uri="{FF2B5EF4-FFF2-40B4-BE49-F238E27FC236}">
                    <a16:creationId xmlns:a16="http://schemas.microsoft.com/office/drawing/2014/main" id="{602462E2-6269-D34B-8187-005B2B0EDFB8}"/>
                  </a:ext>
                </a:extLst>
              </p:cNvPr>
              <p:cNvSpPr txBox="1">
                <a:spLocks noRot="1" noChangeAspect="1" noMove="1" noResize="1" noEditPoints="1" noAdjustHandles="1" noChangeArrowheads="1" noChangeShapeType="1" noTextEdit="1"/>
              </p:cNvSpPr>
              <p:nvPr/>
            </p:nvSpPr>
            <p:spPr>
              <a:xfrm>
                <a:off x="1530350" y="4829969"/>
                <a:ext cx="2609602" cy="441403"/>
              </a:xfrm>
              <a:prstGeom prst="rect">
                <a:avLst/>
              </a:prstGeom>
              <a:blipFill>
                <a:blip r:embed="rId3"/>
                <a:stretch>
                  <a:fillRect b="-1111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1CF1C90-0608-484B-B1B8-5AA49B75E702}"/>
                  </a:ext>
                </a:extLst>
              </p:cNvPr>
              <p:cNvSpPr txBox="1"/>
              <p:nvPr/>
            </p:nvSpPr>
            <p:spPr>
              <a:xfrm>
                <a:off x="5525571" y="1426455"/>
                <a:ext cx="1236108" cy="33566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22" name="TextBox 21">
                <a:extLst>
                  <a:ext uri="{FF2B5EF4-FFF2-40B4-BE49-F238E27FC236}">
                    <a16:creationId xmlns:a16="http://schemas.microsoft.com/office/drawing/2014/main" id="{B1CF1C90-0608-484B-B1B8-5AA49B75E702}"/>
                  </a:ext>
                </a:extLst>
              </p:cNvPr>
              <p:cNvSpPr txBox="1">
                <a:spLocks noRot="1" noChangeAspect="1" noMove="1" noResize="1" noEditPoints="1" noAdjustHandles="1" noChangeArrowheads="1" noChangeShapeType="1" noTextEdit="1"/>
              </p:cNvSpPr>
              <p:nvPr/>
            </p:nvSpPr>
            <p:spPr>
              <a:xfrm>
                <a:off x="5525571" y="1426455"/>
                <a:ext cx="1236108" cy="335669"/>
              </a:xfrm>
              <a:prstGeom prst="rect">
                <a:avLst/>
              </a:prstGeom>
              <a:blipFill>
                <a:blip r:embed="rId4"/>
                <a:stretch>
                  <a:fillRect l="-1010" r="-5051" b="-2963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D2B9B42-05A2-2C4B-82F6-53098C3E192A}"/>
                  </a:ext>
                </a:extLst>
              </p:cNvPr>
              <p:cNvSpPr txBox="1"/>
              <p:nvPr/>
            </p:nvSpPr>
            <p:spPr>
              <a:xfrm>
                <a:off x="3140254" y="1315528"/>
                <a:ext cx="1245469" cy="344710"/>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smtClean="0">
                              <a:latin typeface="Cambria Math" panose="02040503050406030204" pitchFamily="18" charset="0"/>
                              <a:ea typeface="+mj-ea"/>
                            </a:rPr>
                            <m:t>物</m:t>
                          </m:r>
                        </m:sub>
                      </m:sSub>
                    </m:oMath>
                  </m:oMathPara>
                </a14:m>
                <a:endParaRPr lang="en-TW" dirty="0"/>
              </a:p>
            </p:txBody>
          </p:sp>
        </mc:Choice>
        <mc:Fallback xmlns="">
          <p:sp>
            <p:nvSpPr>
              <p:cNvPr id="23" name="TextBox 22">
                <a:extLst>
                  <a:ext uri="{FF2B5EF4-FFF2-40B4-BE49-F238E27FC236}">
                    <a16:creationId xmlns:a16="http://schemas.microsoft.com/office/drawing/2014/main" id="{8D2B9B42-05A2-2C4B-82F6-53098C3E192A}"/>
                  </a:ext>
                </a:extLst>
              </p:cNvPr>
              <p:cNvSpPr txBox="1">
                <a:spLocks noRot="1" noChangeAspect="1" noMove="1" noResize="1" noEditPoints="1" noAdjustHandles="1" noChangeArrowheads="1" noChangeShapeType="1" noTextEdit="1"/>
              </p:cNvSpPr>
              <p:nvPr/>
            </p:nvSpPr>
            <p:spPr>
              <a:xfrm>
                <a:off x="3140254" y="1315528"/>
                <a:ext cx="1245469" cy="344710"/>
              </a:xfrm>
              <a:prstGeom prst="rect">
                <a:avLst/>
              </a:prstGeom>
              <a:blipFill>
                <a:blip r:embed="rId5"/>
                <a:stretch>
                  <a:fillRect l="-4040" r="-5051" b="-32143"/>
                </a:stretch>
              </a:blipFill>
            </p:spPr>
            <p:txBody>
              <a:bodyPr/>
              <a:lstStyle/>
              <a:p>
                <a:r>
                  <a:rPr lang="en-TW">
                    <a:noFill/>
                  </a:rPr>
                  <a:t> </a:t>
                </a:r>
              </a:p>
            </p:txBody>
          </p:sp>
        </mc:Fallback>
      </mc:AlternateContent>
    </p:spTree>
    <p:extLst>
      <p:ext uri="{BB962C8B-B14F-4D97-AF65-F5344CB8AC3E}">
        <p14:creationId xmlns:p14="http://schemas.microsoft.com/office/powerpoint/2010/main" val="1511583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341"/>
                                        </p:tgtEl>
                                        <p:attrNameLst>
                                          <p:attrName>style.visibility</p:attrName>
                                        </p:attrNameLst>
                                      </p:cBhvr>
                                      <p:to>
                                        <p:strVal val="visible"/>
                                      </p:to>
                                    </p:set>
                                    <p:anim calcmode="lin" valueType="num">
                                      <p:cBhvr additive="base">
                                        <p:cTn id="23" dur="500" fill="hold"/>
                                        <p:tgtEl>
                                          <p:spTgt spid="14341"/>
                                        </p:tgtEl>
                                        <p:attrNameLst>
                                          <p:attrName>ppt_x</p:attrName>
                                        </p:attrNameLst>
                                      </p:cBhvr>
                                      <p:tavLst>
                                        <p:tav tm="0">
                                          <p:val>
                                            <p:strVal val="#ppt_x"/>
                                          </p:val>
                                        </p:tav>
                                        <p:tav tm="100000">
                                          <p:val>
                                            <p:strVal val="#ppt_x"/>
                                          </p:val>
                                        </p:tav>
                                      </p:tavLst>
                                    </p:anim>
                                    <p:anim calcmode="lin" valueType="num">
                                      <p:cBhvr additive="base">
                                        <p:cTn id="24"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354"/>
                                        </p:tgtEl>
                                        <p:attrNameLst>
                                          <p:attrName>style.visibility</p:attrName>
                                        </p:attrNameLst>
                                      </p:cBhvr>
                                      <p:to>
                                        <p:strVal val="visible"/>
                                      </p:to>
                                    </p:set>
                                    <p:anim calcmode="lin" valueType="num">
                                      <p:cBhvr additive="base">
                                        <p:cTn id="37" dur="500" fill="hold"/>
                                        <p:tgtEl>
                                          <p:spTgt spid="14354"/>
                                        </p:tgtEl>
                                        <p:attrNameLst>
                                          <p:attrName>ppt_x</p:attrName>
                                        </p:attrNameLst>
                                      </p:cBhvr>
                                      <p:tavLst>
                                        <p:tav tm="0">
                                          <p:val>
                                            <p:strVal val="#ppt_x"/>
                                          </p:val>
                                        </p:tav>
                                        <p:tav tm="100000">
                                          <p:val>
                                            <p:strVal val="#ppt_x"/>
                                          </p:val>
                                        </p:tav>
                                      </p:tavLst>
                                    </p:anim>
                                    <p:anim calcmode="lin" valueType="num">
                                      <p:cBhvr additive="base">
                                        <p:cTn id="38" dur="500" fill="hold"/>
                                        <p:tgtEl>
                                          <p:spTgt spid="1435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345"/>
                                        </p:tgtEl>
                                        <p:attrNameLst>
                                          <p:attrName>style.visibility</p:attrName>
                                        </p:attrNameLst>
                                      </p:cBhvr>
                                      <p:to>
                                        <p:strVal val="visible"/>
                                      </p:to>
                                    </p:set>
                                    <p:anim calcmode="lin" valueType="num">
                                      <p:cBhvr additive="base">
                                        <p:cTn id="49" dur="500" fill="hold"/>
                                        <p:tgtEl>
                                          <p:spTgt spid="14345"/>
                                        </p:tgtEl>
                                        <p:attrNameLst>
                                          <p:attrName>ppt_x</p:attrName>
                                        </p:attrNameLst>
                                      </p:cBhvr>
                                      <p:tavLst>
                                        <p:tav tm="0">
                                          <p:val>
                                            <p:strVal val="#ppt_x"/>
                                          </p:val>
                                        </p:tav>
                                        <p:tav tm="100000">
                                          <p:val>
                                            <p:strVal val="#ppt_x"/>
                                          </p:val>
                                        </p:tav>
                                      </p:tavLst>
                                    </p:anim>
                                    <p:anim calcmode="lin" valueType="num">
                                      <p:cBhvr additive="base">
                                        <p:cTn id="50" dur="500" fill="hold"/>
                                        <p:tgtEl>
                                          <p:spTgt spid="1434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343"/>
                                        </p:tgtEl>
                                        <p:attrNameLst>
                                          <p:attrName>style.visibility</p:attrName>
                                        </p:attrNameLst>
                                      </p:cBhvr>
                                      <p:to>
                                        <p:strVal val="visible"/>
                                      </p:to>
                                    </p:set>
                                    <p:anim calcmode="lin" valueType="num">
                                      <p:cBhvr additive="base">
                                        <p:cTn id="55" dur="500" fill="hold"/>
                                        <p:tgtEl>
                                          <p:spTgt spid="14343"/>
                                        </p:tgtEl>
                                        <p:attrNameLst>
                                          <p:attrName>ppt_x</p:attrName>
                                        </p:attrNameLst>
                                      </p:cBhvr>
                                      <p:tavLst>
                                        <p:tav tm="0">
                                          <p:val>
                                            <p:strVal val="#ppt_x"/>
                                          </p:val>
                                        </p:tav>
                                        <p:tav tm="100000">
                                          <p:val>
                                            <p:strVal val="#ppt_x"/>
                                          </p:val>
                                        </p:tav>
                                      </p:tavLst>
                                    </p:anim>
                                    <p:anim calcmode="lin" valueType="num">
                                      <p:cBhvr additive="base">
                                        <p:cTn id="56" dur="500" fill="hold"/>
                                        <p:tgtEl>
                                          <p:spTgt spid="1434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4342"/>
                                        </p:tgtEl>
                                        <p:attrNameLst>
                                          <p:attrName>style.visibility</p:attrName>
                                        </p:attrNameLst>
                                      </p:cBhvr>
                                      <p:to>
                                        <p:strVal val="visible"/>
                                      </p:to>
                                    </p:set>
                                    <p:anim calcmode="lin" valueType="num">
                                      <p:cBhvr additive="base">
                                        <p:cTn id="59" dur="500" fill="hold"/>
                                        <p:tgtEl>
                                          <p:spTgt spid="14342"/>
                                        </p:tgtEl>
                                        <p:attrNameLst>
                                          <p:attrName>ppt_x</p:attrName>
                                        </p:attrNameLst>
                                      </p:cBhvr>
                                      <p:tavLst>
                                        <p:tav tm="0">
                                          <p:val>
                                            <p:strVal val="#ppt_x"/>
                                          </p:val>
                                        </p:tav>
                                        <p:tav tm="100000">
                                          <p:val>
                                            <p:strVal val="#ppt_x"/>
                                          </p:val>
                                        </p:tav>
                                      </p:tavLst>
                                    </p:anim>
                                    <p:anim calcmode="lin" valueType="num">
                                      <p:cBhvr additive="base">
                                        <p:cTn id="60"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14342" grpId="0"/>
      <p:bldP spid="14343" grpId="0"/>
      <p:bldP spid="14345" grpId="0"/>
      <p:bldP spid="15" grpId="0" animBg="1"/>
      <p:bldP spid="16" grpId="0" animBg="1"/>
      <p:bldP spid="18" grpId="0" animBg="1"/>
      <p:bldP spid="19" grpId="0" animBg="1"/>
      <p:bldP spid="20" grpId="0" animBg="1"/>
      <p:bldP spid="14354" grpId="0"/>
      <p:bldP spid="21" grpId="0" animBg="1"/>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95736" y="548680"/>
            <a:ext cx="4680520" cy="561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2286000" y="612845"/>
            <a:ext cx="4374232" cy="5355312"/>
          </a:xfrm>
          <a:prstGeom prst="rect">
            <a:avLst/>
          </a:prstGeom>
          <a:ln>
            <a:solidFill>
              <a:schemeClr val="tx1"/>
            </a:solidFill>
          </a:ln>
        </p:spPr>
        <p:txBody>
          <a:bodyPr wrap="square">
            <a:spAutoFit/>
          </a:bodyPr>
          <a:lstStyle/>
          <a:p>
            <a:r>
              <a:rPr lang="en-US" altLang="zh-TW" b="1" dirty="0"/>
              <a:t>Material</a:t>
            </a:r>
            <a:r>
              <a:rPr lang="zh-TW" altLang="en-US" b="1" dirty="0"/>
              <a:t>  </a:t>
            </a:r>
            <a:r>
              <a:rPr lang="en-US" altLang="zh-TW" b="1" dirty="0"/>
              <a:t>	</a:t>
            </a:r>
            <a:r>
              <a:rPr lang="zh-TW" altLang="en-US" b="1" dirty="0"/>
              <a:t>            </a:t>
            </a:r>
            <a:r>
              <a:rPr lang="en-US" altLang="zh-TW" b="1" dirty="0"/>
              <a:t>Emissivity</a:t>
            </a:r>
          </a:p>
          <a:p>
            <a:r>
              <a:rPr lang="en-US" altLang="zh-TW" dirty="0"/>
              <a:t>Aluminum foil	</a:t>
            </a:r>
            <a:r>
              <a:rPr lang="zh-TW" altLang="en-US" dirty="0"/>
              <a:t>              </a:t>
            </a:r>
            <a:r>
              <a:rPr lang="en-US" altLang="zh-TW" dirty="0"/>
              <a:t>0.03	</a:t>
            </a:r>
            <a:endParaRPr lang="en-US" altLang="zh-TW" dirty="0">
              <a:hlinkClick r:id="rId2"/>
            </a:endParaRPr>
          </a:p>
          <a:p>
            <a:r>
              <a:rPr lang="en-US" altLang="zh-TW" dirty="0"/>
              <a:t>Aluminum, anodized	0.9</a:t>
            </a:r>
            <a:r>
              <a:rPr lang="en-US" altLang="zh-TW" baseline="30000" dirty="0"/>
              <a:t>[11]</a:t>
            </a:r>
            <a:r>
              <a:rPr lang="en-US" altLang="zh-TW" dirty="0"/>
              <a:t>	</a:t>
            </a:r>
            <a:endParaRPr lang="en-US" altLang="zh-TW" dirty="0">
              <a:hlinkClick r:id="rId3"/>
            </a:endParaRPr>
          </a:p>
          <a:p>
            <a:r>
              <a:rPr lang="en-US" altLang="zh-TW" dirty="0"/>
              <a:t>Asphalt	</a:t>
            </a:r>
            <a:r>
              <a:rPr lang="zh-TW" altLang="en-US" dirty="0"/>
              <a:t>                             </a:t>
            </a:r>
            <a:r>
              <a:rPr lang="en-US" altLang="zh-TW" dirty="0"/>
              <a:t>0.88	</a:t>
            </a:r>
            <a:endParaRPr lang="en-US" altLang="zh-TW" dirty="0">
              <a:hlinkClick r:id="rId4"/>
            </a:endParaRPr>
          </a:p>
          <a:p>
            <a:r>
              <a:rPr lang="en-US" altLang="zh-TW" dirty="0"/>
              <a:t>Brick	</a:t>
            </a:r>
            <a:r>
              <a:rPr lang="zh-TW" altLang="en-US" dirty="0"/>
              <a:t>                             </a:t>
            </a:r>
            <a:r>
              <a:rPr lang="en-US" altLang="zh-TW" dirty="0"/>
              <a:t>0.90	</a:t>
            </a:r>
          </a:p>
          <a:p>
            <a:r>
              <a:rPr lang="en-US" altLang="zh-TW" dirty="0"/>
              <a:t>Concrete, rough	</a:t>
            </a:r>
            <a:r>
              <a:rPr lang="zh-TW" altLang="en-US" dirty="0"/>
              <a:t>               </a:t>
            </a:r>
            <a:r>
              <a:rPr lang="en-US" altLang="zh-TW" dirty="0"/>
              <a:t>0.91	</a:t>
            </a:r>
          </a:p>
          <a:p>
            <a:r>
              <a:rPr lang="en-US" altLang="zh-TW" dirty="0"/>
              <a:t>Copper, polished	</a:t>
            </a:r>
            <a:r>
              <a:rPr lang="zh-TW" altLang="en-US" dirty="0"/>
              <a:t>               </a:t>
            </a:r>
            <a:r>
              <a:rPr lang="en-US" altLang="zh-TW" dirty="0"/>
              <a:t>0.04	</a:t>
            </a:r>
            <a:endParaRPr lang="en-US" altLang="zh-TW" dirty="0">
              <a:hlinkClick r:id="rId5"/>
            </a:endParaRPr>
          </a:p>
          <a:p>
            <a:r>
              <a:rPr lang="en-US" altLang="zh-TW" dirty="0"/>
              <a:t>Copper, oxidized	</a:t>
            </a:r>
            <a:r>
              <a:rPr lang="zh-TW" altLang="en-US" dirty="0"/>
              <a:t>               </a:t>
            </a:r>
            <a:r>
              <a:rPr lang="en-US" altLang="zh-TW" dirty="0"/>
              <a:t>0.87	</a:t>
            </a:r>
          </a:p>
          <a:p>
            <a:r>
              <a:rPr lang="en-US" altLang="zh-TW" dirty="0"/>
              <a:t>Glass, smooth </a:t>
            </a:r>
            <a:r>
              <a:rPr lang="zh-TW" altLang="en-US" dirty="0"/>
              <a:t>      </a:t>
            </a:r>
            <a:r>
              <a:rPr lang="en-US" altLang="zh-TW" dirty="0"/>
              <a:t>	</a:t>
            </a:r>
            <a:r>
              <a:rPr lang="zh-TW" altLang="en-US" dirty="0"/>
              <a:t> </a:t>
            </a:r>
            <a:r>
              <a:rPr lang="en-US" altLang="zh-TW" dirty="0"/>
              <a:t>0.95	</a:t>
            </a:r>
            <a:endParaRPr lang="en-US" altLang="zh-TW" dirty="0">
              <a:hlinkClick r:id="rId6"/>
            </a:endParaRPr>
          </a:p>
          <a:p>
            <a:r>
              <a:rPr lang="en-US" altLang="zh-TW" dirty="0"/>
              <a:t>Ice	</a:t>
            </a:r>
            <a:r>
              <a:rPr lang="zh-TW" altLang="en-US" dirty="0"/>
              <a:t>                             </a:t>
            </a:r>
            <a:r>
              <a:rPr lang="en-US" altLang="zh-TW" dirty="0"/>
              <a:t>0.97	</a:t>
            </a:r>
            <a:endParaRPr lang="en-US" altLang="zh-TW" dirty="0">
              <a:hlinkClick r:id="rId7"/>
            </a:endParaRPr>
          </a:p>
          <a:p>
            <a:r>
              <a:rPr lang="en-US" altLang="zh-TW" dirty="0"/>
              <a:t>Limestone	</a:t>
            </a:r>
            <a:r>
              <a:rPr lang="zh-TW" altLang="en-US" dirty="0"/>
              <a:t>               </a:t>
            </a:r>
            <a:r>
              <a:rPr lang="en-US" altLang="zh-TW" dirty="0"/>
              <a:t>0.92	</a:t>
            </a:r>
            <a:endParaRPr lang="en-US" altLang="zh-TW" dirty="0">
              <a:hlinkClick r:id="rId8"/>
            </a:endParaRPr>
          </a:p>
          <a:p>
            <a:r>
              <a:rPr lang="en-US" altLang="zh-TW" dirty="0"/>
              <a:t>Marble (polished)	</a:t>
            </a:r>
            <a:r>
              <a:rPr lang="zh-TW" altLang="en-US" dirty="0"/>
              <a:t>               </a:t>
            </a:r>
            <a:r>
              <a:rPr lang="en-US" altLang="zh-TW" dirty="0"/>
              <a:t>0.89 to 0.92</a:t>
            </a:r>
          </a:p>
          <a:p>
            <a:r>
              <a:rPr lang="en-US" altLang="zh-TW" dirty="0"/>
              <a:t>Paint (including white)	</a:t>
            </a:r>
            <a:r>
              <a:rPr lang="zh-TW" altLang="en-US" dirty="0"/>
              <a:t> </a:t>
            </a:r>
            <a:r>
              <a:rPr lang="en-US" altLang="zh-TW" dirty="0"/>
              <a:t>0.9	</a:t>
            </a:r>
          </a:p>
          <a:p>
            <a:r>
              <a:rPr lang="en-US" altLang="zh-TW" dirty="0"/>
              <a:t>Paper, roofing or white	</a:t>
            </a:r>
            <a:r>
              <a:rPr lang="zh-TW" altLang="en-US" dirty="0"/>
              <a:t> </a:t>
            </a:r>
            <a:r>
              <a:rPr lang="en-US" altLang="zh-TW" dirty="0"/>
              <a:t>0.88 to 0.86</a:t>
            </a:r>
          </a:p>
          <a:p>
            <a:r>
              <a:rPr lang="en-US" altLang="zh-TW" dirty="0"/>
              <a:t>Plaster, rough	</a:t>
            </a:r>
            <a:r>
              <a:rPr lang="zh-TW" altLang="en-US" dirty="0"/>
              <a:t>                </a:t>
            </a:r>
            <a:r>
              <a:rPr lang="en-US" altLang="zh-TW" dirty="0"/>
              <a:t>0.89	</a:t>
            </a:r>
            <a:endParaRPr lang="en-US" altLang="zh-TW" dirty="0">
              <a:hlinkClick r:id="rId9"/>
            </a:endParaRPr>
          </a:p>
          <a:p>
            <a:r>
              <a:rPr lang="en-US" altLang="zh-TW" dirty="0"/>
              <a:t>Silver, polished	</a:t>
            </a:r>
            <a:r>
              <a:rPr lang="zh-TW" altLang="en-US" dirty="0"/>
              <a:t>                </a:t>
            </a:r>
            <a:r>
              <a:rPr lang="en-US" altLang="zh-TW" dirty="0"/>
              <a:t>0.02	</a:t>
            </a:r>
            <a:endParaRPr lang="en-US" altLang="zh-TW" dirty="0">
              <a:hlinkClick r:id="rId10"/>
            </a:endParaRPr>
          </a:p>
          <a:p>
            <a:r>
              <a:rPr lang="en-US" altLang="zh-TW" dirty="0"/>
              <a:t>Silver, oxidized	</a:t>
            </a:r>
            <a:r>
              <a:rPr lang="zh-TW" altLang="en-US" dirty="0"/>
              <a:t>                </a:t>
            </a:r>
            <a:r>
              <a:rPr lang="en-US" altLang="zh-TW" dirty="0"/>
              <a:t>0.04	</a:t>
            </a:r>
          </a:p>
          <a:p>
            <a:r>
              <a:rPr lang="en-US" altLang="zh-TW" dirty="0"/>
              <a:t>Snow	</a:t>
            </a:r>
            <a:r>
              <a:rPr lang="zh-TW" altLang="en-US" dirty="0"/>
              <a:t>                               </a:t>
            </a:r>
            <a:r>
              <a:rPr lang="en-US" altLang="zh-TW" dirty="0"/>
              <a:t>0.8 to 0.9</a:t>
            </a:r>
          </a:p>
          <a:p>
            <a:r>
              <a:rPr lang="en-US" altLang="zh-TW" dirty="0"/>
              <a:t>Water, pure	</a:t>
            </a:r>
            <a:r>
              <a:rPr lang="zh-TW" altLang="en-US" dirty="0"/>
              <a:t>                 </a:t>
            </a:r>
            <a:r>
              <a:rPr lang="en-US" altLang="zh-TW" dirty="0"/>
              <a:t>0.96	</a:t>
            </a:r>
            <a:endParaRPr lang="en-US" altLang="zh-TW" dirty="0">
              <a:hlinkClick r:id="rId11"/>
            </a:endParaRPr>
          </a:p>
        </p:txBody>
      </p:sp>
      <p:cxnSp>
        <p:nvCxnSpPr>
          <p:cNvPr id="4" name="直線接點 3"/>
          <p:cNvCxnSpPr/>
          <p:nvPr/>
        </p:nvCxnSpPr>
        <p:spPr>
          <a:xfrm>
            <a:off x="4860032" y="612845"/>
            <a:ext cx="0" cy="53553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126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ttp://www.sa.ac.th/winyoo/thermo_gas/heattransfer/blacksilverabsorbem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84734"/>
            <a:ext cx="8176963" cy="408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6876256" y="1284734"/>
                <a:ext cx="9736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𝑒</m:t>
                      </m:r>
                      <m:r>
                        <a:rPr lang="en-US" altLang="zh-TW" b="0" i="1" smtClean="0">
                          <a:latin typeface="Cambria Math"/>
                        </a:rPr>
                        <m:t>=0.1</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876256" y="1284734"/>
                <a:ext cx="973600" cy="369332"/>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2987824" y="1293641"/>
                <a:ext cx="11018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𝑒</m:t>
                      </m:r>
                      <m:r>
                        <a:rPr lang="en-US" altLang="zh-TW" b="0" i="1" smtClean="0">
                          <a:latin typeface="Cambria Math"/>
                        </a:rPr>
                        <m:t>=0.97</m:t>
                      </m:r>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2987824" y="1293641"/>
                <a:ext cx="1101840" cy="369332"/>
              </a:xfrm>
              <a:prstGeom prst="rect">
                <a:avLst/>
              </a:prstGeom>
              <a:blipFill rotWithShape="1">
                <a:blip r:embed="rId4"/>
                <a:stretch>
                  <a:fillRect/>
                </a:stretch>
              </a:blipFill>
            </p:spPr>
            <p:txBody>
              <a:bodyPr/>
              <a:lstStyle/>
              <a:p>
                <a:r>
                  <a:rPr lang="zh-TW" altLang="en-US">
                    <a:noFill/>
                  </a:rPr>
                  <a:t> </a:t>
                </a:r>
              </a:p>
            </p:txBody>
          </p:sp>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ms1.fhsh.tp.edu.tw/~stone/book/313/2008031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959" y="1062310"/>
            <a:ext cx="3929062"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文字方塊 3"/>
          <p:cNvSpPr txBox="1">
            <a:spLocks noChangeArrowheads="1"/>
          </p:cNvSpPr>
          <p:nvPr/>
        </p:nvSpPr>
        <p:spPr bwMode="auto">
          <a:xfrm>
            <a:off x="1578720" y="4157936"/>
            <a:ext cx="507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物體除了放出熱幅射，也接受來自環境的熱幅射：</a:t>
            </a:r>
          </a:p>
        </p:txBody>
      </p:sp>
      <p:sp>
        <p:nvSpPr>
          <p:cNvPr id="16389" name="文字方塊 6"/>
          <p:cNvSpPr txBox="1">
            <a:spLocks noChangeArrowheads="1"/>
          </p:cNvSpPr>
          <p:nvPr/>
        </p:nvSpPr>
        <p:spPr bwMode="auto">
          <a:xfrm>
            <a:off x="1598170" y="5733256"/>
            <a:ext cx="235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單位時間淨輻射熱量：</a:t>
            </a:r>
          </a:p>
        </p:txBody>
      </p:sp>
      <mc:AlternateContent xmlns:mc="http://schemas.openxmlformats.org/markup-compatibility/2006" xmlns:a14="http://schemas.microsoft.com/office/drawing/2010/main">
        <mc:Choice Requires="a14">
          <p:sp>
            <p:nvSpPr>
              <p:cNvPr id="6" name="文字方塊 5"/>
              <p:cNvSpPr txBox="1"/>
              <p:nvPr/>
            </p:nvSpPr>
            <p:spPr>
              <a:xfrm>
                <a:off x="4039340" y="5733256"/>
                <a:ext cx="2093265" cy="40498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en-US" altLang="zh-TW" b="0" i="1" smtClean="0">
                          <a:latin typeface="Cambria Math"/>
                        </a:rPr>
                        <m:t>𝑒</m:t>
                      </m:r>
                      <m:r>
                        <a:rPr lang="zh-TW" altLang="en-US" b="0" i="1" smtClean="0">
                          <a:latin typeface="Cambria Math"/>
                        </a:rPr>
                        <m:t>𝜎</m:t>
                      </m:r>
                      <m:r>
                        <a:rPr lang="en-US" altLang="zh-TW" b="0" i="1" smtClean="0">
                          <a:latin typeface="Cambria Math"/>
                        </a:rPr>
                        <m:t>𝐴</m:t>
                      </m:r>
                      <m:d>
                        <m:dPr>
                          <m:ctrlPr>
                            <a:rPr lang="en-US" altLang="zh-TW" b="0"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𝑇</m:t>
                              </m:r>
                            </m:e>
                            <m:sup>
                              <m:r>
                                <a:rPr lang="en-US" altLang="zh-TW" i="1">
                                  <a:latin typeface="Cambria Math"/>
                                </a:rPr>
                                <m:t>4</m:t>
                              </m:r>
                            </m:sup>
                          </m:sSup>
                          <m:r>
                            <a:rPr lang="en-US" altLang="zh-TW" b="0" i="1" smtClean="0">
                              <a:latin typeface="Cambria Math"/>
                            </a:rPr>
                            <m:t>−</m:t>
                          </m:r>
                          <m:sSubSup>
                            <m:sSubSupPr>
                              <m:ctrlPr>
                                <a:rPr lang="zh-TW" altLang="en-US" i="1">
                                  <a:latin typeface="Cambria Math" panose="02040503050406030204" pitchFamily="18" charset="0"/>
                                </a:rPr>
                              </m:ctrlPr>
                            </m:sSubSupPr>
                            <m:e>
                              <m:r>
                                <a:rPr lang="en-US" altLang="zh-TW" b="0" i="1" smtClean="0">
                                  <a:latin typeface="Cambria Math"/>
                                </a:rPr>
                                <m:t>𝑇</m:t>
                              </m:r>
                            </m:e>
                            <m:sub>
                              <m:r>
                                <a:rPr lang="en-US" altLang="zh-TW" b="0" i="1" smtClean="0">
                                  <a:latin typeface="Cambria Math"/>
                                </a:rPr>
                                <m:t>0</m:t>
                              </m:r>
                            </m:sub>
                            <m:sup>
                              <m:r>
                                <a:rPr lang="en-US" altLang="zh-TW" b="0" i="1" smtClean="0">
                                  <a:latin typeface="Cambria Math"/>
                                </a:rPr>
                                <m:t>4</m:t>
                              </m:r>
                            </m:sup>
                          </m:sSubSup>
                        </m:e>
                      </m:d>
                    </m:oMath>
                  </m:oMathPara>
                </a14:m>
                <a:endParaRPr lang="zh-TW" altLang="en-US" i="1"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4039340" y="5733256"/>
                <a:ext cx="2093265" cy="404983"/>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1586044" y="4662488"/>
                <a:ext cx="7162419" cy="369332"/>
              </a:xfrm>
              <a:prstGeom prst="rect">
                <a:avLst/>
              </a:prstGeom>
              <a:noFill/>
            </p:spPr>
            <p:txBody>
              <a:bodyPr wrap="square" rtlCol="0">
                <a:spAutoFit/>
              </a:bodyPr>
              <a:lstStyle/>
              <a:p>
                <a:r>
                  <a:rPr lang="zh-TW" altLang="en-US" dirty="0"/>
                  <a:t>如果環境充滿了</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𝑇</m:t>
                        </m:r>
                      </m:e>
                      <m:sub>
                        <m:r>
                          <a:rPr lang="en-US" altLang="zh-TW" b="0" i="1" smtClean="0">
                            <a:latin typeface="Cambria Math"/>
                          </a:rPr>
                          <m:t>0</m:t>
                        </m:r>
                      </m:sub>
                    </m:sSub>
                  </m:oMath>
                </a14:m>
                <a:r>
                  <a:rPr lang="zh-TW" altLang="en-US" dirty="0"/>
                  <a:t>的黑體輻射，那物體的吸收如同空腔輻射的開口！</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86044" y="4662488"/>
                <a:ext cx="7162419" cy="369332"/>
              </a:xfrm>
              <a:prstGeom prst="rect">
                <a:avLst/>
              </a:prstGeom>
              <a:blipFill rotWithShape="1">
                <a:blip r:embed="rId4"/>
                <a:stretch>
                  <a:fillRect l="-681" t="-6667"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5167253" y="5157192"/>
                <a:ext cx="1352613" cy="373628"/>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en-US" altLang="zh-TW" b="0" i="1" smtClean="0">
                          <a:latin typeface="Cambria Math"/>
                        </a:rPr>
                        <m:t>𝑒</m:t>
                      </m:r>
                      <m:r>
                        <a:rPr lang="zh-TW" altLang="en-US" b="0" i="1" smtClean="0">
                          <a:latin typeface="Cambria Math"/>
                        </a:rPr>
                        <m:t>𝜎</m:t>
                      </m:r>
                      <m:r>
                        <a:rPr lang="en-US" altLang="zh-TW" b="0" i="1" smtClean="0">
                          <a:latin typeface="Cambria Math"/>
                        </a:rPr>
                        <m:t>𝐴</m:t>
                      </m:r>
                      <m:sSubSup>
                        <m:sSubSupPr>
                          <m:ctrlPr>
                            <a:rPr lang="zh-TW" altLang="en-US" i="1">
                              <a:latin typeface="Cambria Math" panose="02040503050406030204" pitchFamily="18" charset="0"/>
                            </a:rPr>
                          </m:ctrlPr>
                        </m:sSubSupPr>
                        <m:e>
                          <m:r>
                            <a:rPr lang="en-US" altLang="zh-TW" i="1">
                              <a:latin typeface="Cambria Math"/>
                            </a:rPr>
                            <m:t>𝑇</m:t>
                          </m:r>
                        </m:e>
                        <m:sub>
                          <m:r>
                            <a:rPr lang="en-US" altLang="zh-TW" i="1">
                              <a:latin typeface="Cambria Math"/>
                            </a:rPr>
                            <m:t>0</m:t>
                          </m:r>
                        </m:sub>
                        <m:sup>
                          <m:r>
                            <a:rPr lang="en-US" altLang="zh-TW" i="1">
                              <a:latin typeface="Cambria Math"/>
                            </a:rPr>
                            <m:t>4</m:t>
                          </m:r>
                        </m:sup>
                      </m:sSubSup>
                    </m:oMath>
                  </m:oMathPara>
                </a14:m>
                <a:endParaRPr lang="zh-TW" altLang="en-US" i="1"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5167253" y="5157192"/>
                <a:ext cx="1352613" cy="373628"/>
              </a:xfrm>
              <a:prstGeom prst="rect">
                <a:avLst/>
              </a:prstGeom>
              <a:blipFill rotWithShape="1">
                <a:blip r:embed="rId5"/>
                <a:stretch>
                  <a:fillRect b="-327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1578720" y="5176879"/>
                <a:ext cx="5681530" cy="369332"/>
              </a:xfrm>
              <a:prstGeom prst="rect">
                <a:avLst/>
              </a:prstGeom>
              <a:noFill/>
            </p:spPr>
            <p:txBody>
              <a:bodyPr wrap="square" rtlCol="0">
                <a:spAutoFit/>
              </a:bodyPr>
              <a:lstStyle/>
              <a:p>
                <a:r>
                  <a:rPr lang="zh-TW" altLang="en-US" dirty="0"/>
                  <a:t>那表面積為</a:t>
                </a:r>
                <a14:m>
                  <m:oMath xmlns:m="http://schemas.openxmlformats.org/officeDocument/2006/math">
                    <m:r>
                      <a:rPr lang="en-US" altLang="zh-TW" b="0" i="1" smtClean="0">
                        <a:latin typeface="Cambria Math"/>
                      </a:rPr>
                      <m:t>𝐴</m:t>
                    </m:r>
                  </m:oMath>
                </a14:m>
                <a:r>
                  <a:rPr lang="zh-TW" altLang="en-US" dirty="0"/>
                  <a:t>物體的吸收功率恰為</a:t>
                </a:r>
              </a:p>
            </p:txBody>
          </p:sp>
        </mc:Choice>
        <mc:Fallback xmlns="">
          <p:sp>
            <p:nvSpPr>
              <p:cNvPr id="9" name="文字方塊 8"/>
              <p:cNvSpPr txBox="1">
                <a:spLocks noRot="1" noChangeAspect="1" noMove="1" noResize="1" noEditPoints="1" noAdjustHandles="1" noChangeArrowheads="1" noChangeShapeType="1" noTextEdit="1"/>
              </p:cNvSpPr>
              <p:nvPr/>
            </p:nvSpPr>
            <p:spPr>
              <a:xfrm>
                <a:off x="1578720" y="5176879"/>
                <a:ext cx="5681530" cy="369332"/>
              </a:xfrm>
              <a:prstGeom prst="rect">
                <a:avLst/>
              </a:prstGeom>
              <a:blipFill rotWithShape="1">
                <a:blip r:embed="rId6"/>
                <a:stretch>
                  <a:fillRect l="-966" t="-6557" b="-26230"/>
                </a:stretch>
              </a:blipFill>
            </p:spPr>
            <p:txBody>
              <a:bodyPr/>
              <a:lstStyle/>
              <a:p>
                <a:r>
                  <a:rPr lang="zh-TW" altLang="en-US">
                    <a:noFill/>
                  </a:rPr>
                  <a:t> </a:t>
                </a:r>
              </a:p>
            </p:txBody>
          </p:sp>
        </mc:Fallback>
      </mc:AlternateContent>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36CAED-A38A-8BED-9984-ECDC06E1898B}"/>
              </a:ext>
            </a:extLst>
          </p:cNvPr>
          <p:cNvPicPr>
            <a:picLocks noChangeAspect="1"/>
          </p:cNvPicPr>
          <p:nvPr/>
        </p:nvPicPr>
        <p:blipFill>
          <a:blip r:embed="rId2"/>
          <a:stretch>
            <a:fillRect/>
          </a:stretch>
        </p:blipFill>
        <p:spPr>
          <a:xfrm>
            <a:off x="2270616" y="131915"/>
            <a:ext cx="4602768" cy="6594169"/>
          </a:xfrm>
          <a:prstGeom prst="rect">
            <a:avLst/>
          </a:prstGeom>
        </p:spPr>
      </p:pic>
    </p:spTree>
    <p:extLst>
      <p:ext uri="{BB962C8B-B14F-4D97-AF65-F5344CB8AC3E}">
        <p14:creationId xmlns:p14="http://schemas.microsoft.com/office/powerpoint/2010/main" val="4225539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2BCDE2-3B81-A4DF-50A0-B6955CCC4619}"/>
              </a:ext>
            </a:extLst>
          </p:cNvPr>
          <p:cNvPicPr>
            <a:picLocks noChangeAspect="1"/>
          </p:cNvPicPr>
          <p:nvPr/>
        </p:nvPicPr>
        <p:blipFill>
          <a:blip r:embed="rId2"/>
          <a:stretch>
            <a:fillRect/>
          </a:stretch>
        </p:blipFill>
        <p:spPr>
          <a:xfrm>
            <a:off x="2060058" y="0"/>
            <a:ext cx="5023884" cy="6858000"/>
          </a:xfrm>
          <a:prstGeom prst="rect">
            <a:avLst/>
          </a:prstGeom>
        </p:spPr>
      </p:pic>
    </p:spTree>
    <p:extLst>
      <p:ext uri="{BB962C8B-B14F-4D97-AF65-F5344CB8AC3E}">
        <p14:creationId xmlns:p14="http://schemas.microsoft.com/office/powerpoint/2010/main" val="3571171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3A5E21-C604-9B3F-3F95-238697D2E0A2}"/>
              </a:ext>
            </a:extLst>
          </p:cNvPr>
          <p:cNvPicPr>
            <a:picLocks noChangeAspect="1"/>
          </p:cNvPicPr>
          <p:nvPr/>
        </p:nvPicPr>
        <p:blipFill>
          <a:blip r:embed="rId2"/>
          <a:stretch>
            <a:fillRect/>
          </a:stretch>
        </p:blipFill>
        <p:spPr>
          <a:xfrm>
            <a:off x="2093899" y="0"/>
            <a:ext cx="4956202" cy="6858000"/>
          </a:xfrm>
          <a:prstGeom prst="rect">
            <a:avLst/>
          </a:prstGeom>
        </p:spPr>
      </p:pic>
    </p:spTree>
    <p:extLst>
      <p:ext uri="{BB962C8B-B14F-4D97-AF65-F5344CB8AC3E}">
        <p14:creationId xmlns:p14="http://schemas.microsoft.com/office/powerpoint/2010/main" val="3197837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C3F6D2-6D4D-B230-B3DC-8D67DE4E344A}"/>
              </a:ext>
            </a:extLst>
          </p:cNvPr>
          <p:cNvPicPr>
            <a:picLocks noChangeAspect="1"/>
          </p:cNvPicPr>
          <p:nvPr/>
        </p:nvPicPr>
        <p:blipFill>
          <a:blip r:embed="rId2"/>
          <a:stretch>
            <a:fillRect/>
          </a:stretch>
        </p:blipFill>
        <p:spPr>
          <a:xfrm>
            <a:off x="2055091" y="0"/>
            <a:ext cx="5033818" cy="6858000"/>
          </a:xfrm>
          <a:prstGeom prst="rect">
            <a:avLst/>
          </a:prstGeom>
        </p:spPr>
      </p:pic>
    </p:spTree>
    <p:extLst>
      <p:ext uri="{BB962C8B-B14F-4D97-AF65-F5344CB8AC3E}">
        <p14:creationId xmlns:p14="http://schemas.microsoft.com/office/powerpoint/2010/main" val="246093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4002"/>
          <p:cNvPicPr>
            <a:picLocks noChangeAspect="1" noChangeArrowheads="1"/>
          </p:cNvPicPr>
          <p:nvPr/>
        </p:nvPicPr>
        <p:blipFill>
          <a:blip r:embed="rId2">
            <a:extLst>
              <a:ext uri="{28A0092B-C50C-407E-A947-70E740481C1C}">
                <a14:useLocalDpi xmlns:a14="http://schemas.microsoft.com/office/drawing/2010/main" val="0"/>
              </a:ext>
            </a:extLst>
          </a:blip>
          <a:srcRect b="2753"/>
          <a:stretch>
            <a:fillRect/>
          </a:stretch>
        </p:blipFill>
        <p:spPr bwMode="auto">
          <a:xfrm>
            <a:off x="683568" y="1196195"/>
            <a:ext cx="2700337"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2434729" y="657722"/>
            <a:ext cx="3743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latin typeface="Times New Roman" pitchFamily="18" charset="0"/>
                <a:cs typeface="Times New Roman" pitchFamily="18" charset="0"/>
              </a:rPr>
              <a:t>黑體輻射 </a:t>
            </a:r>
            <a:r>
              <a:rPr lang="en-US" altLang="zh-TW" sz="1800" dirty="0">
                <a:solidFill>
                  <a:srgbClr val="FF0000"/>
                </a:solidFill>
                <a:latin typeface="Times New Roman" pitchFamily="18" charset="0"/>
                <a:cs typeface="Times New Roman" pitchFamily="18" charset="0"/>
              </a:rPr>
              <a:t>Blackbody Radiation</a:t>
            </a:r>
          </a:p>
        </p:txBody>
      </p:sp>
      <p:sp>
        <p:nvSpPr>
          <p:cNvPr id="3076" name="Text Box 4"/>
          <p:cNvSpPr txBox="1">
            <a:spLocks noChangeArrowheads="1"/>
          </p:cNvSpPr>
          <p:nvPr/>
        </p:nvSpPr>
        <p:spPr bwMode="auto">
          <a:xfrm>
            <a:off x="683568" y="4799220"/>
            <a:ext cx="6192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表面不反射，而完全吸收電磁波的物體，稱為</a:t>
            </a:r>
            <a:r>
              <a:rPr lang="zh-TW" altLang="en-US" sz="1800" dirty="0">
                <a:solidFill>
                  <a:srgbClr val="FF0000"/>
                </a:solidFill>
              </a:rPr>
              <a:t>黑體</a:t>
            </a:r>
            <a:r>
              <a:rPr lang="zh-TW" altLang="en-US" sz="1800" dirty="0"/>
              <a:t>。</a:t>
            </a:r>
            <a:endParaRPr lang="zh-TW" altLang="en-US" sz="1800" dirty="0">
              <a:solidFill>
                <a:srgbClr val="FF0000"/>
              </a:solidFill>
            </a:endParaRPr>
          </a:p>
        </p:txBody>
      </p:sp>
      <p:sp>
        <p:nvSpPr>
          <p:cNvPr id="3078" name="Text Box 7"/>
          <p:cNvSpPr txBox="1">
            <a:spLocks noChangeArrowheads="1"/>
          </p:cNvSpPr>
          <p:nvPr/>
        </p:nvSpPr>
        <p:spPr bwMode="auto">
          <a:xfrm>
            <a:off x="683569" y="5267276"/>
            <a:ext cx="5761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在紅外線的區域，大部分（非金屬）物體都是黑體！</a:t>
            </a:r>
          </a:p>
        </p:txBody>
      </p:sp>
      <p:pic>
        <p:nvPicPr>
          <p:cNvPr id="3079" name="Picture 8" descr="http://www.lessloss.com/images/blackbody/hot_met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368" y="1196195"/>
            <a:ext cx="4398962"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683568" y="5733256"/>
            <a:ext cx="8317409" cy="369332"/>
          </a:xfrm>
          <a:prstGeom prst="rect">
            <a:avLst/>
          </a:prstGeom>
          <a:noFill/>
        </p:spPr>
        <p:txBody>
          <a:bodyPr wrap="square" rtlCol="0">
            <a:spAutoFit/>
          </a:bodyPr>
          <a:lstStyle/>
          <a:p>
            <a:r>
              <a:rPr lang="zh-TW" altLang="en-US" dirty="0"/>
              <a:t>黑體是完美的吸收者，因此也是好的輻射者，黑體發出的熱輻射稱為</a:t>
            </a:r>
            <a:r>
              <a:rPr lang="zh-TW" altLang="en-US" dirty="0">
                <a:solidFill>
                  <a:srgbClr val="FF0000"/>
                </a:solidFill>
              </a:rPr>
              <a:t>黑體輻射</a:t>
            </a:r>
            <a:r>
              <a:rPr lang="zh-TW" altLang="en-US" dirty="0"/>
              <a:t>！</a:t>
            </a:r>
          </a:p>
        </p:txBody>
      </p:sp>
    </p:spTree>
    <p:extLst>
      <p:ext uri="{BB962C8B-B14F-4D97-AF65-F5344CB8AC3E}">
        <p14:creationId xmlns:p14="http://schemas.microsoft.com/office/powerpoint/2010/main" val="41846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F7819-74F8-9217-7EB7-47F8853EFD35}"/>
              </a:ext>
            </a:extLst>
          </p:cNvPr>
          <p:cNvPicPr>
            <a:picLocks noChangeAspect="1"/>
          </p:cNvPicPr>
          <p:nvPr/>
        </p:nvPicPr>
        <p:blipFill>
          <a:blip r:embed="rId2"/>
          <a:stretch>
            <a:fillRect/>
          </a:stretch>
        </p:blipFill>
        <p:spPr>
          <a:xfrm>
            <a:off x="2169988" y="0"/>
            <a:ext cx="4804023" cy="6858000"/>
          </a:xfrm>
          <a:prstGeom prst="rect">
            <a:avLst/>
          </a:prstGeom>
        </p:spPr>
      </p:pic>
    </p:spTree>
    <p:extLst>
      <p:ext uri="{BB962C8B-B14F-4D97-AF65-F5344CB8AC3E}">
        <p14:creationId xmlns:p14="http://schemas.microsoft.com/office/powerpoint/2010/main" val="899083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311EE3-80C1-4CFF-5EDD-148FABCE3BDA}"/>
              </a:ext>
            </a:extLst>
          </p:cNvPr>
          <p:cNvPicPr>
            <a:picLocks noChangeAspect="1"/>
          </p:cNvPicPr>
          <p:nvPr/>
        </p:nvPicPr>
        <p:blipFill>
          <a:blip r:embed="rId2"/>
          <a:stretch>
            <a:fillRect/>
          </a:stretch>
        </p:blipFill>
        <p:spPr>
          <a:xfrm>
            <a:off x="2134106" y="0"/>
            <a:ext cx="4875787" cy="6858000"/>
          </a:xfrm>
          <a:prstGeom prst="rect">
            <a:avLst/>
          </a:prstGeom>
        </p:spPr>
      </p:pic>
    </p:spTree>
    <p:extLst>
      <p:ext uri="{BB962C8B-B14F-4D97-AF65-F5344CB8AC3E}">
        <p14:creationId xmlns:p14="http://schemas.microsoft.com/office/powerpoint/2010/main" val="2403791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C94C33-9D30-5172-9D5D-B87280B03A08}"/>
              </a:ext>
            </a:extLst>
          </p:cNvPr>
          <p:cNvPicPr>
            <a:picLocks noChangeAspect="1"/>
          </p:cNvPicPr>
          <p:nvPr/>
        </p:nvPicPr>
        <p:blipFill>
          <a:blip r:embed="rId2"/>
          <a:stretch>
            <a:fillRect/>
          </a:stretch>
        </p:blipFill>
        <p:spPr>
          <a:xfrm>
            <a:off x="2077660" y="0"/>
            <a:ext cx="4988679" cy="6858000"/>
          </a:xfrm>
          <a:prstGeom prst="rect">
            <a:avLst/>
          </a:prstGeom>
        </p:spPr>
      </p:pic>
    </p:spTree>
    <p:extLst>
      <p:ext uri="{BB962C8B-B14F-4D97-AF65-F5344CB8AC3E}">
        <p14:creationId xmlns:p14="http://schemas.microsoft.com/office/powerpoint/2010/main" val="3426310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693791-402B-1A51-97E9-E442891F137E}"/>
              </a:ext>
            </a:extLst>
          </p:cNvPr>
          <p:cNvPicPr>
            <a:picLocks noChangeAspect="1"/>
          </p:cNvPicPr>
          <p:nvPr/>
        </p:nvPicPr>
        <p:blipFill>
          <a:blip r:embed="rId2"/>
          <a:stretch>
            <a:fillRect/>
          </a:stretch>
        </p:blipFill>
        <p:spPr>
          <a:xfrm>
            <a:off x="2130824" y="0"/>
            <a:ext cx="4882351" cy="6858000"/>
          </a:xfrm>
          <a:prstGeom prst="rect">
            <a:avLst/>
          </a:prstGeom>
        </p:spPr>
      </p:pic>
    </p:spTree>
    <p:extLst>
      <p:ext uri="{BB962C8B-B14F-4D97-AF65-F5344CB8AC3E}">
        <p14:creationId xmlns:p14="http://schemas.microsoft.com/office/powerpoint/2010/main" val="3527324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2AE30-43C3-AB6E-2A41-2DBE37E8B115}"/>
              </a:ext>
            </a:extLst>
          </p:cNvPr>
          <p:cNvPicPr>
            <a:picLocks noChangeAspect="1"/>
          </p:cNvPicPr>
          <p:nvPr/>
        </p:nvPicPr>
        <p:blipFill>
          <a:blip r:embed="rId2"/>
          <a:stretch>
            <a:fillRect/>
          </a:stretch>
        </p:blipFill>
        <p:spPr>
          <a:xfrm>
            <a:off x="1962150" y="647700"/>
            <a:ext cx="5219700" cy="5562600"/>
          </a:xfrm>
          <a:prstGeom prst="rect">
            <a:avLst/>
          </a:prstGeom>
        </p:spPr>
      </p:pic>
    </p:spTree>
    <p:extLst>
      <p:ext uri="{BB962C8B-B14F-4D97-AF65-F5344CB8AC3E}">
        <p14:creationId xmlns:p14="http://schemas.microsoft.com/office/powerpoint/2010/main" val="1752888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591E3-AC52-49A1-10A7-9496ABE510CF}"/>
              </a:ext>
            </a:extLst>
          </p:cNvPr>
          <p:cNvPicPr>
            <a:picLocks noChangeAspect="1"/>
          </p:cNvPicPr>
          <p:nvPr/>
        </p:nvPicPr>
        <p:blipFill>
          <a:blip r:embed="rId2"/>
          <a:stretch>
            <a:fillRect/>
          </a:stretch>
        </p:blipFill>
        <p:spPr>
          <a:xfrm>
            <a:off x="2171700" y="0"/>
            <a:ext cx="4800600" cy="6858000"/>
          </a:xfrm>
          <a:prstGeom prst="rect">
            <a:avLst/>
          </a:prstGeom>
        </p:spPr>
      </p:pic>
    </p:spTree>
    <p:extLst>
      <p:ext uri="{BB962C8B-B14F-4D97-AF65-F5344CB8AC3E}">
        <p14:creationId xmlns:p14="http://schemas.microsoft.com/office/powerpoint/2010/main" val="470692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90A4C5-3B2D-457F-470F-2258B92F2034}"/>
              </a:ext>
            </a:extLst>
          </p:cNvPr>
          <p:cNvPicPr>
            <a:picLocks noChangeAspect="1"/>
          </p:cNvPicPr>
          <p:nvPr/>
        </p:nvPicPr>
        <p:blipFill>
          <a:blip r:embed="rId2"/>
          <a:stretch>
            <a:fillRect/>
          </a:stretch>
        </p:blipFill>
        <p:spPr>
          <a:xfrm>
            <a:off x="2078700" y="0"/>
            <a:ext cx="4986599" cy="6858000"/>
          </a:xfrm>
          <a:prstGeom prst="rect">
            <a:avLst/>
          </a:prstGeom>
        </p:spPr>
      </p:pic>
    </p:spTree>
    <p:extLst>
      <p:ext uri="{BB962C8B-B14F-4D97-AF65-F5344CB8AC3E}">
        <p14:creationId xmlns:p14="http://schemas.microsoft.com/office/powerpoint/2010/main" val="2770392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F4EAF9-F18D-99CC-E664-A4996DBCEE5E}"/>
              </a:ext>
            </a:extLst>
          </p:cNvPr>
          <p:cNvPicPr>
            <a:picLocks noChangeAspect="1"/>
          </p:cNvPicPr>
          <p:nvPr/>
        </p:nvPicPr>
        <p:blipFill>
          <a:blip r:embed="rId2"/>
          <a:stretch>
            <a:fillRect/>
          </a:stretch>
        </p:blipFill>
        <p:spPr>
          <a:xfrm>
            <a:off x="2173446" y="0"/>
            <a:ext cx="4797107" cy="6858000"/>
          </a:xfrm>
          <a:prstGeom prst="rect">
            <a:avLst/>
          </a:prstGeom>
        </p:spPr>
      </p:pic>
    </p:spTree>
    <p:extLst>
      <p:ext uri="{BB962C8B-B14F-4D97-AF65-F5344CB8AC3E}">
        <p14:creationId xmlns:p14="http://schemas.microsoft.com/office/powerpoint/2010/main" val="4067011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86191A-6B4C-D160-EA60-202503C8169F}"/>
              </a:ext>
            </a:extLst>
          </p:cNvPr>
          <p:cNvPicPr>
            <a:picLocks noChangeAspect="1"/>
          </p:cNvPicPr>
          <p:nvPr/>
        </p:nvPicPr>
        <p:blipFill>
          <a:blip r:embed="rId2"/>
          <a:stretch>
            <a:fillRect/>
          </a:stretch>
        </p:blipFill>
        <p:spPr>
          <a:xfrm>
            <a:off x="2119470" y="0"/>
            <a:ext cx="4905060" cy="6858000"/>
          </a:xfrm>
          <a:prstGeom prst="rect">
            <a:avLst/>
          </a:prstGeom>
        </p:spPr>
      </p:pic>
    </p:spTree>
    <p:extLst>
      <p:ext uri="{BB962C8B-B14F-4D97-AF65-F5344CB8AC3E}">
        <p14:creationId xmlns:p14="http://schemas.microsoft.com/office/powerpoint/2010/main" val="1214640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48F45B-620D-DBA7-BDBE-1F4851C4E2AA}"/>
              </a:ext>
            </a:extLst>
          </p:cNvPr>
          <p:cNvPicPr>
            <a:picLocks noChangeAspect="1"/>
          </p:cNvPicPr>
          <p:nvPr/>
        </p:nvPicPr>
        <p:blipFill>
          <a:blip r:embed="rId2"/>
          <a:stretch>
            <a:fillRect/>
          </a:stretch>
        </p:blipFill>
        <p:spPr>
          <a:xfrm>
            <a:off x="2146195" y="0"/>
            <a:ext cx="4851610" cy="6858000"/>
          </a:xfrm>
          <a:prstGeom prst="rect">
            <a:avLst/>
          </a:prstGeom>
        </p:spPr>
      </p:pic>
    </p:spTree>
    <p:extLst>
      <p:ext uri="{BB962C8B-B14F-4D97-AF65-F5344CB8AC3E}">
        <p14:creationId xmlns:p14="http://schemas.microsoft.com/office/powerpoint/2010/main" val="1818823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4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30" y="1224113"/>
            <a:ext cx="2265172" cy="316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2267744" y="4725144"/>
            <a:ext cx="4860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有點難想像，恆星、太陽、燈泡都近似是黑體！</a:t>
            </a:r>
          </a:p>
        </p:txBody>
      </p:sp>
      <p:pic>
        <p:nvPicPr>
          <p:cNvPr id="2" name="Picture 16" descr="http://t2.gstatic.com/images?q=tbn:ANd9GcT6CWMQT7u-cX61oSIbeczGLNdy97xl1L5Krl7ugYod_58iX-qZRunNlgi8tA">
            <a:extLst>
              <a:ext uri="{FF2B5EF4-FFF2-40B4-BE49-F238E27FC236}">
                <a16:creationId xmlns:a16="http://schemas.microsoft.com/office/drawing/2014/main" id="{D1A2084C-43F2-30A5-8360-E465CAA28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783" y="2419213"/>
            <a:ext cx="2587880" cy="19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The Sun Free Stock Photo | FreeImages">
            <a:extLst>
              <a:ext uri="{FF2B5EF4-FFF2-40B4-BE49-F238E27FC236}">
                <a16:creationId xmlns:a16="http://schemas.microsoft.com/office/drawing/2014/main" id="{A9F66B81-A51C-363A-B8E3-45C0D3C73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168" y="2419213"/>
            <a:ext cx="3244770" cy="193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980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C758FC-DE8C-42C8-F2EA-E82EAB907803}"/>
              </a:ext>
            </a:extLst>
          </p:cNvPr>
          <p:cNvPicPr>
            <a:picLocks noChangeAspect="1"/>
          </p:cNvPicPr>
          <p:nvPr/>
        </p:nvPicPr>
        <p:blipFill>
          <a:blip r:embed="rId2"/>
          <a:stretch>
            <a:fillRect/>
          </a:stretch>
        </p:blipFill>
        <p:spPr>
          <a:xfrm>
            <a:off x="1797050" y="1746250"/>
            <a:ext cx="5549900" cy="3365500"/>
          </a:xfrm>
          <a:prstGeom prst="rect">
            <a:avLst/>
          </a:prstGeom>
        </p:spPr>
      </p:pic>
    </p:spTree>
    <p:extLst>
      <p:ext uri="{BB962C8B-B14F-4D97-AF65-F5344CB8AC3E}">
        <p14:creationId xmlns:p14="http://schemas.microsoft.com/office/powerpoint/2010/main" val="1615379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441" y="1447354"/>
            <a:ext cx="3174275" cy="369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180px-Max_plan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3251" y="2194992"/>
            <a:ext cx="1981877" cy="295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7"/>
          <p:cNvSpPr txBox="1">
            <a:spLocks noChangeArrowheads="1"/>
          </p:cNvSpPr>
          <p:nvPr/>
        </p:nvSpPr>
        <p:spPr bwMode="auto">
          <a:xfrm>
            <a:off x="1335092" y="5263357"/>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量子彈簧能吸收的能量不是連續的，而是固定</a:t>
            </a:r>
            <a:r>
              <a:rPr lang="zh-TW" altLang="en-US" sz="1800">
                <a:solidFill>
                  <a:srgbClr val="FF0000"/>
                </a:solidFill>
              </a:rPr>
              <a:t>量子</a:t>
            </a:r>
            <a:r>
              <a:rPr lang="zh-TW" altLang="en-US" sz="1800"/>
              <a:t>的整數倍（離散型式）</a:t>
            </a:r>
          </a:p>
        </p:txBody>
      </p:sp>
      <p:sp>
        <p:nvSpPr>
          <p:cNvPr id="93189" name="Text Box 8"/>
          <p:cNvSpPr txBox="1">
            <a:spLocks noChangeArrowheads="1"/>
          </p:cNvSpPr>
          <p:nvPr/>
        </p:nvSpPr>
        <p:spPr bwMode="auto">
          <a:xfrm>
            <a:off x="1335092" y="5695157"/>
            <a:ext cx="3714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量子</a:t>
            </a:r>
            <a:r>
              <a:rPr lang="en-US" altLang="zh-TW" sz="1800">
                <a:solidFill>
                  <a:srgbClr val="FF0000"/>
                </a:solidFill>
              </a:rPr>
              <a:t>(</a:t>
            </a:r>
            <a:r>
              <a:rPr lang="en-US" altLang="zh-TW" sz="1800">
                <a:solidFill>
                  <a:srgbClr val="FF0000"/>
                </a:solidFill>
                <a:latin typeface="Times New Roman" pitchFamily="18" charset="0"/>
                <a:cs typeface="Times New Roman" pitchFamily="18" charset="0"/>
              </a:rPr>
              <a:t>Quantum)</a:t>
            </a:r>
            <a:r>
              <a:rPr lang="zh-TW" altLang="en-US" sz="1800">
                <a:cs typeface="Times New Roman" pitchFamily="18" charset="0"/>
              </a:rPr>
              <a:t>的大小與頻率成正比！</a:t>
            </a:r>
          </a:p>
        </p:txBody>
      </p:sp>
      <p:sp>
        <p:nvSpPr>
          <p:cNvPr id="93191" name="文字方塊 7"/>
          <p:cNvSpPr txBox="1">
            <a:spLocks noChangeArrowheads="1"/>
          </p:cNvSpPr>
          <p:nvPr/>
        </p:nvSpPr>
        <p:spPr bwMode="auto">
          <a:xfrm>
            <a:off x="2774979" y="6199882"/>
            <a:ext cx="2571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2000" i="1" dirty="0">
                <a:latin typeface="Times New Roman" pitchFamily="18" charset="0"/>
                <a:cs typeface="Times New Roman" pitchFamily="18" charset="0"/>
              </a:rPr>
              <a:t>h</a:t>
            </a:r>
            <a:r>
              <a:rPr lang="en-US" altLang="zh-TW" sz="1800" dirty="0">
                <a:cs typeface="Times New Roman" pitchFamily="18" charset="0"/>
              </a:rPr>
              <a:t>: </a:t>
            </a:r>
            <a:r>
              <a:rPr lang="en-US" altLang="zh-TW" sz="1800" dirty="0">
                <a:latin typeface="+mj-lt"/>
                <a:cs typeface="Times New Roman" pitchFamily="18" charset="0"/>
              </a:rPr>
              <a:t>Planck Constant</a:t>
            </a:r>
            <a:endParaRPr lang="zh-TW" altLang="en-US" sz="1800" dirty="0">
              <a:latin typeface="+mj-lt"/>
              <a:cs typeface="Times New Roman" pitchFamily="18" charset="0"/>
            </a:endParaRPr>
          </a:p>
        </p:txBody>
      </p:sp>
      <p:sp>
        <p:nvSpPr>
          <p:cNvPr id="9" name="文字方塊 8"/>
          <p:cNvSpPr txBox="1">
            <a:spLocks noChangeArrowheads="1"/>
          </p:cNvSpPr>
          <p:nvPr/>
        </p:nvSpPr>
        <p:spPr bwMode="auto">
          <a:xfrm>
            <a:off x="1462084" y="560589"/>
            <a:ext cx="63019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如果要解釋黑體輻射，量子彈簧的能量變化必需是能階狀的！</a:t>
            </a:r>
          </a:p>
        </p:txBody>
      </p:sp>
      <p:sp>
        <p:nvSpPr>
          <p:cNvPr id="10" name="文字方塊 5"/>
          <p:cNvSpPr txBox="1">
            <a:spLocks noChangeArrowheads="1"/>
          </p:cNvSpPr>
          <p:nvPr/>
        </p:nvSpPr>
        <p:spPr bwMode="auto">
          <a:xfrm>
            <a:off x="1510441" y="953146"/>
            <a:ext cx="60170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Times New Roman" panose="02020603050405020304" pitchFamily="18" charset="0"/>
                <a:cs typeface="Times New Roman" panose="02020603050405020304" pitchFamily="18" charset="0"/>
              </a:rPr>
              <a:t>Max Planck</a:t>
            </a:r>
            <a:r>
              <a:rPr lang="zh-TW" altLang="en-US" sz="1800" dirty="0">
                <a:latin typeface="Times New Roman" panose="02020603050405020304" pitchFamily="18" charset="0"/>
                <a:cs typeface="Times New Roman" panose="02020603050405020304" pitchFamily="18" charset="0"/>
              </a:rPr>
              <a:t> 在</a:t>
            </a:r>
            <a:r>
              <a:rPr lang="en-US" altLang="zh-TW" sz="1800" dirty="0">
                <a:latin typeface="Times New Roman" panose="02020603050405020304" pitchFamily="18" charset="0"/>
                <a:cs typeface="Times New Roman" panose="02020603050405020304" pitchFamily="18" charset="0"/>
              </a:rPr>
              <a:t>1900</a:t>
            </a:r>
            <a:r>
              <a:rPr lang="zh-TW" altLang="en-US" sz="1800" dirty="0">
                <a:latin typeface="Times New Roman" panose="02020603050405020304" pitchFamily="18" charset="0"/>
                <a:cs typeface="Times New Roman" panose="02020603050405020304" pitchFamily="18" charset="0"/>
              </a:rPr>
              <a:t> </a:t>
            </a:r>
            <a:r>
              <a:rPr lang="zh-TW" altLang="en-US" sz="1800" dirty="0"/>
              <a:t>開啟了量子革命的第一槍！</a:t>
            </a:r>
          </a:p>
        </p:txBody>
      </p:sp>
      <p:sp>
        <p:nvSpPr>
          <p:cNvPr id="11" name="文字方塊 7"/>
          <p:cNvSpPr txBox="1">
            <a:spLocks noChangeArrowheads="1"/>
          </p:cNvSpPr>
          <p:nvPr/>
        </p:nvSpPr>
        <p:spPr bwMode="auto">
          <a:xfrm>
            <a:off x="1462084" y="178710"/>
            <a:ext cx="5834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黑體輻射可不可以計算預測？</a:t>
            </a:r>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D839E76E-895B-BB49-9AAE-D04361E7CEEA}"/>
                  </a:ext>
                </a:extLst>
              </p:cNvPr>
              <p:cNvSpPr/>
              <p:nvPr/>
            </p:nvSpPr>
            <p:spPr>
              <a:xfrm>
                <a:off x="1382904" y="6184196"/>
                <a:ext cx="1362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𝑛</m:t>
                          </m:r>
                        </m:sub>
                      </m:sSub>
                      <m:r>
                        <a:rPr lang="en-US" altLang="zh-TW" b="0" i="1" smtClean="0">
                          <a:latin typeface="Cambria Math"/>
                        </a:rPr>
                        <m:t>=</m:t>
                      </m:r>
                      <m:r>
                        <a:rPr lang="en-US" altLang="zh-TW" i="1">
                          <a:latin typeface="Cambria Math"/>
                        </a:rPr>
                        <m:t>𝑛</m:t>
                      </m:r>
                      <m:r>
                        <a:rPr lang="en-US" altLang="zh-TW" i="1" smtClean="0">
                          <a:latin typeface="Cambria Math"/>
                          <a:ea typeface="Cambria Math"/>
                        </a:rPr>
                        <m:t>∙</m:t>
                      </m:r>
                      <m:r>
                        <a:rPr lang="en-US" altLang="zh-TW" i="1">
                          <a:latin typeface="Cambria Math"/>
                        </a:rPr>
                        <m:t>h𝑓</m:t>
                      </m:r>
                    </m:oMath>
                  </m:oMathPara>
                </a14:m>
                <a:endParaRPr lang="zh-TW" altLang="en-US" dirty="0"/>
              </a:p>
            </p:txBody>
          </p:sp>
        </mc:Choice>
        <mc:Fallback xmlns="">
          <p:sp>
            <p:nvSpPr>
              <p:cNvPr id="12" name="矩形 11">
                <a:extLst>
                  <a:ext uri="{FF2B5EF4-FFF2-40B4-BE49-F238E27FC236}">
                    <a16:creationId xmlns:a16="http://schemas.microsoft.com/office/drawing/2014/main" id="{D839E76E-895B-BB49-9AAE-D04361E7CEEA}"/>
                  </a:ext>
                </a:extLst>
              </p:cNvPr>
              <p:cNvSpPr>
                <a:spLocks noRot="1" noChangeAspect="1" noMove="1" noResize="1" noEditPoints="1" noAdjustHandles="1" noChangeArrowheads="1" noChangeShapeType="1" noTextEdit="1"/>
              </p:cNvSpPr>
              <p:nvPr/>
            </p:nvSpPr>
            <p:spPr>
              <a:xfrm>
                <a:off x="1382904" y="6184196"/>
                <a:ext cx="1362424" cy="369332"/>
              </a:xfrm>
              <a:prstGeom prst="rect">
                <a:avLst/>
              </a:prstGeom>
              <a:blipFill>
                <a:blip r:embed="rId7"/>
                <a:stretch>
                  <a:fillRect b="-1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0">
                <a:extLst>
                  <a:ext uri="{FF2B5EF4-FFF2-40B4-BE49-F238E27FC236}">
                    <a16:creationId xmlns:a16="http://schemas.microsoft.com/office/drawing/2014/main" id="{2BC1DFCB-2D0C-8F42-9D97-50451A013B9F}"/>
                  </a:ext>
                </a:extLst>
              </p:cNvPr>
              <p:cNvSpPr/>
              <p:nvPr/>
            </p:nvSpPr>
            <p:spPr>
              <a:xfrm>
                <a:off x="5223251" y="6215241"/>
                <a:ext cx="234294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h</m:t>
                      </m:r>
                      <m:r>
                        <a:rPr lang="en-US" altLang="zh-TW" b="0" i="1" smtClean="0">
                          <a:latin typeface="Cambria Math" panose="02040503050406030204" pitchFamily="18" charset="0"/>
                        </a:rPr>
                        <m:t>=6.625</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−34</m:t>
                          </m:r>
                        </m:sup>
                      </m:sSup>
                      <m:r>
                        <m:rPr>
                          <m:nor/>
                        </m:rPr>
                        <a:rPr lang="en-US" altLang="zh-TW" b="0" i="0" smtClean="0">
                          <a:latin typeface="Cambria Math" panose="02040503050406030204" pitchFamily="18" charset="0"/>
                          <a:ea typeface="Cambria Math" panose="02040503050406030204" pitchFamily="18" charset="0"/>
                        </a:rPr>
                        <m:t>J</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𝑠</m:t>
                      </m:r>
                    </m:oMath>
                  </m:oMathPara>
                </a14:m>
                <a:endParaRPr lang="zh-TW" altLang="en-US" dirty="0"/>
              </a:p>
            </p:txBody>
          </p:sp>
        </mc:Choice>
        <mc:Fallback xmlns="">
          <p:sp>
            <p:nvSpPr>
              <p:cNvPr id="13" name="矩形 10">
                <a:extLst>
                  <a:ext uri="{FF2B5EF4-FFF2-40B4-BE49-F238E27FC236}">
                    <a16:creationId xmlns:a16="http://schemas.microsoft.com/office/drawing/2014/main" id="{2BC1DFCB-2D0C-8F42-9D97-50451A013B9F}"/>
                  </a:ext>
                </a:extLst>
              </p:cNvPr>
              <p:cNvSpPr>
                <a:spLocks noRot="1" noChangeAspect="1" noMove="1" noResize="1" noEditPoints="1" noAdjustHandles="1" noChangeArrowheads="1" noChangeShapeType="1" noTextEdit="1"/>
              </p:cNvSpPr>
              <p:nvPr/>
            </p:nvSpPr>
            <p:spPr>
              <a:xfrm>
                <a:off x="5223251" y="6215241"/>
                <a:ext cx="2342949" cy="369332"/>
              </a:xfrm>
              <a:prstGeom prst="rect">
                <a:avLst/>
              </a:prstGeom>
              <a:blipFill>
                <a:blip r:embed="rId8"/>
                <a:stretch>
                  <a:fillRect b="-10000"/>
                </a:stretch>
              </a:blipFill>
            </p:spPr>
            <p:txBody>
              <a:bodyPr/>
              <a:lstStyle/>
              <a:p>
                <a:r>
                  <a:rPr lang="en-TW">
                    <a:noFill/>
                  </a:rPr>
                  <a:t> </a:t>
                </a:r>
              </a:p>
            </p:txBody>
          </p:sp>
        </mc:Fallback>
      </mc:AlternateContent>
      <p:pic>
        <p:nvPicPr>
          <p:cNvPr id="2" name="Graphic 1" descr="Cat with solid fill">
            <a:extLst>
              <a:ext uri="{FF2B5EF4-FFF2-40B4-BE49-F238E27FC236}">
                <a16:creationId xmlns:a16="http://schemas.microsoft.com/office/drawing/2014/main" id="{B974AF21-A5A3-F6D6-4941-865508DE1DB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6417" y="6021768"/>
            <a:ext cx="619090" cy="619090"/>
          </a:xfrm>
          <a:prstGeom prst="rect">
            <a:avLst/>
          </a:prstGeom>
        </p:spPr>
      </p:pic>
    </p:spTree>
    <p:extLst>
      <p:ext uri="{BB962C8B-B14F-4D97-AF65-F5344CB8AC3E}">
        <p14:creationId xmlns:p14="http://schemas.microsoft.com/office/powerpoint/2010/main" val="3574553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A38B21-774B-7020-FC56-CA11D3E490AA}"/>
              </a:ext>
            </a:extLst>
          </p:cNvPr>
          <p:cNvPicPr>
            <a:picLocks noChangeAspect="1"/>
          </p:cNvPicPr>
          <p:nvPr/>
        </p:nvPicPr>
        <p:blipFill>
          <a:blip r:embed="rId2"/>
          <a:stretch>
            <a:fillRect/>
          </a:stretch>
        </p:blipFill>
        <p:spPr>
          <a:xfrm>
            <a:off x="1182700" y="980728"/>
            <a:ext cx="6778600" cy="4789980"/>
          </a:xfrm>
          <a:prstGeom prst="rect">
            <a:avLst/>
          </a:prstGeom>
        </p:spPr>
      </p:pic>
      <p:pic>
        <p:nvPicPr>
          <p:cNvPr id="3" name="Graphic 2" descr="Cat with solid fill">
            <a:extLst>
              <a:ext uri="{FF2B5EF4-FFF2-40B4-BE49-F238E27FC236}">
                <a16:creationId xmlns:a16="http://schemas.microsoft.com/office/drawing/2014/main" id="{B20E9BA3-C106-47C8-6062-E856981C47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6417" y="6021768"/>
            <a:ext cx="619090" cy="619090"/>
          </a:xfrm>
          <a:prstGeom prst="rect">
            <a:avLst/>
          </a:prstGeom>
        </p:spPr>
      </p:pic>
      <p:sp>
        <p:nvSpPr>
          <p:cNvPr id="5" name="TextBox 4">
            <a:extLst>
              <a:ext uri="{FF2B5EF4-FFF2-40B4-BE49-F238E27FC236}">
                <a16:creationId xmlns:a16="http://schemas.microsoft.com/office/drawing/2014/main" id="{E807877E-A63F-0A7C-947C-AD255449F2BC}"/>
              </a:ext>
            </a:extLst>
          </p:cNvPr>
          <p:cNvSpPr txBox="1"/>
          <p:nvPr/>
        </p:nvSpPr>
        <p:spPr>
          <a:xfrm>
            <a:off x="7756504" y="4365104"/>
            <a:ext cx="1179003" cy="276999"/>
          </a:xfrm>
          <a:prstGeom prst="rect">
            <a:avLst/>
          </a:prstGeom>
          <a:noFill/>
        </p:spPr>
        <p:txBody>
          <a:bodyPr wrap="square">
            <a:spAutoFit/>
          </a:bodyPr>
          <a:lstStyle/>
          <a:p>
            <a:r>
              <a:rPr lang="en-TW" sz="1200" dirty="0"/>
              <a:t>鹼金屬鹵化物</a:t>
            </a:r>
          </a:p>
        </p:txBody>
      </p:sp>
    </p:spTree>
    <p:extLst>
      <p:ext uri="{BB962C8B-B14F-4D97-AF65-F5344CB8AC3E}">
        <p14:creationId xmlns:p14="http://schemas.microsoft.com/office/powerpoint/2010/main" val="1329865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4003"/>
          <p:cNvPicPr>
            <a:picLocks noChangeAspect="1" noChangeArrowheads="1"/>
          </p:cNvPicPr>
          <p:nvPr/>
        </p:nvPicPr>
        <p:blipFill>
          <a:blip r:embed="rId2">
            <a:extLst>
              <a:ext uri="{28A0092B-C50C-407E-A947-70E740481C1C}">
                <a14:useLocalDpi xmlns:a14="http://schemas.microsoft.com/office/drawing/2010/main" val="0"/>
              </a:ext>
            </a:extLst>
          </a:blip>
          <a:srcRect b="3612"/>
          <a:stretch>
            <a:fillRect/>
          </a:stretch>
        </p:blipFill>
        <p:spPr bwMode="auto">
          <a:xfrm>
            <a:off x="611560" y="836969"/>
            <a:ext cx="39306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Line 7"/>
          <p:cNvSpPr>
            <a:spLocks noChangeShapeType="1"/>
          </p:cNvSpPr>
          <p:nvPr/>
        </p:nvSpPr>
        <p:spPr bwMode="auto">
          <a:xfrm>
            <a:off x="1403723" y="5589944"/>
            <a:ext cx="287337"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197" name="文字方塊 7"/>
          <p:cNvSpPr txBox="1">
            <a:spLocks noChangeArrowheads="1"/>
          </p:cNvSpPr>
          <p:nvPr/>
        </p:nvSpPr>
        <p:spPr bwMode="auto">
          <a:xfrm>
            <a:off x="920477" y="341669"/>
            <a:ext cx="475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黑體輻射的波長分布是固定的，與材質無關！</a:t>
            </a:r>
          </a:p>
        </p:txBody>
      </p:sp>
      <p:sp>
        <p:nvSpPr>
          <p:cNvPr id="2" name="文字方塊 1"/>
          <p:cNvSpPr txBox="1"/>
          <p:nvPr/>
        </p:nvSpPr>
        <p:spPr>
          <a:xfrm>
            <a:off x="395437" y="5949760"/>
            <a:ext cx="1080120" cy="369332"/>
          </a:xfrm>
          <a:prstGeom prst="rect">
            <a:avLst/>
          </a:prstGeom>
          <a:noFill/>
        </p:spPr>
        <p:txBody>
          <a:bodyPr wrap="square" rtlCol="0">
            <a:spAutoFit/>
          </a:bodyPr>
          <a:lstStyle/>
          <a:p>
            <a:r>
              <a:rPr lang="zh-TW" altLang="en-US" dirty="0"/>
              <a:t>可見光</a:t>
            </a:r>
          </a:p>
        </p:txBody>
      </p:sp>
      <p:cxnSp>
        <p:nvCxnSpPr>
          <p:cNvPr id="4" name="直線單箭頭接點 3"/>
          <p:cNvCxnSpPr/>
          <p:nvPr/>
        </p:nvCxnSpPr>
        <p:spPr>
          <a:xfrm flipV="1">
            <a:off x="1187525" y="5589944"/>
            <a:ext cx="359866" cy="4318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文字方塊 4"/>
              <p:cNvSpPr txBox="1"/>
              <p:nvPr/>
            </p:nvSpPr>
            <p:spPr>
              <a:xfrm>
                <a:off x="4617422" y="865688"/>
                <a:ext cx="4419073" cy="369332"/>
              </a:xfrm>
              <a:prstGeom prst="rect">
                <a:avLst/>
              </a:prstGeom>
              <a:noFill/>
            </p:spPr>
            <p:txBody>
              <a:bodyPr wrap="square" rtlCol="0">
                <a:spAutoFit/>
              </a:bodyPr>
              <a:lstStyle/>
              <a:p>
                <a:r>
                  <a:rPr lang="zh-TW" altLang="en-US" dirty="0"/>
                  <a:t>波長介於</a:t>
                </a:r>
                <a14:m>
                  <m:oMath xmlns:m="http://schemas.openxmlformats.org/officeDocument/2006/math">
                    <m:r>
                      <a:rPr lang="el-GR" altLang="zh-TW" b="0" i="1" smtClean="0">
                        <a:latin typeface="Cambria Math" panose="02040503050406030204" pitchFamily="18" charset="0"/>
                        <a:ea typeface="Cambria Math" panose="02040503050406030204" pitchFamily="18" charset="0"/>
                      </a:rPr>
                      <m:t>𝜆</m:t>
                    </m:r>
                    <m:r>
                      <a:rPr lang="zh-TW" altLang="en-US" b="0" i="1" smtClean="0">
                        <a:latin typeface="Cambria Math"/>
                      </a:rPr>
                      <m:t>及</m:t>
                    </m:r>
                    <m:r>
                      <a:rPr lang="en-US" altLang="zh-TW" b="0" i="1" smtClean="0">
                        <a:latin typeface="Cambria Math" panose="02040503050406030204" pitchFamily="18" charset="0"/>
                        <a:ea typeface="Cambria Math" panose="02040503050406030204" pitchFamily="18" charset="0"/>
                      </a:rPr>
                      <m:t>𝜆</m:t>
                    </m:r>
                    <m:r>
                      <a:rPr lang="en-US" altLang="zh-TW" b="0" i="1" smtClean="0">
                        <a:latin typeface="Cambria Math"/>
                      </a:rPr>
                      <m:t>+</m:t>
                    </m:r>
                    <m:r>
                      <a:rPr lang="en-US" altLang="zh-TW" b="0" i="1" smtClean="0">
                        <a:latin typeface="Cambria Math"/>
                      </a:rPr>
                      <m:t>𝑑</m:t>
                    </m:r>
                    <m:r>
                      <a:rPr lang="en-US" altLang="zh-TW" b="0" i="1" smtClean="0">
                        <a:latin typeface="Cambria Math" panose="02040503050406030204" pitchFamily="18" charset="0"/>
                        <a:ea typeface="Cambria Math" panose="02040503050406030204" pitchFamily="18" charset="0"/>
                      </a:rPr>
                      <m:t>𝜆</m:t>
                    </m:r>
                  </m:oMath>
                </a14:m>
                <a:r>
                  <a:rPr lang="zh-TW" altLang="en-US" dirty="0"/>
                  <a:t>的黑體輻射功率等於：</a:t>
                </a:r>
                <a:endParaRPr lang="zh-CN"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617422" y="865688"/>
                <a:ext cx="4419073" cy="369332"/>
              </a:xfrm>
              <a:prstGeom prst="rect">
                <a:avLst/>
              </a:prstGeom>
              <a:blipFill>
                <a:blip r:embed="rId3"/>
                <a:stretch>
                  <a:fillRect l="-1146" t="-6667" r="-28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5428048" y="1273963"/>
                <a:ext cx="1372940"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𝐸</m:t>
                      </m:r>
                      <m:d>
                        <m:dPr>
                          <m:ctrlPr>
                            <a:rPr lang="en-US" altLang="zh-TW" i="1" smtClean="0">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𝜆</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r>
                        <a:rPr lang="en-US" altLang="zh-TW" b="0" i="1" smtClean="0">
                          <a:latin typeface="Cambria Math"/>
                          <a:ea typeface="Cambria Math"/>
                        </a:rPr>
                        <m:t>∙</m:t>
                      </m:r>
                      <m:r>
                        <a:rPr lang="en-US" altLang="zh-TW" b="0" i="1" smtClean="0">
                          <a:latin typeface="Cambria Math"/>
                          <a:ea typeface="Cambria Math"/>
                        </a:rPr>
                        <m:t>𝑑</m:t>
                      </m:r>
                      <m:r>
                        <a:rPr lang="en-US" altLang="zh-TW" b="0" i="1" smtClean="0">
                          <a:latin typeface="Cambria Math" panose="02040503050406030204" pitchFamily="18" charset="0"/>
                          <a:ea typeface="Cambria Math" panose="02040503050406030204" pitchFamily="18" charset="0"/>
                        </a:rPr>
                        <m:t>𝜆</m:t>
                      </m:r>
                    </m:oMath>
                  </m:oMathPara>
                </a14:m>
                <a:endParaRPr lang="zh-TW" altLang="en-US" i="1"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428048" y="1273963"/>
                <a:ext cx="1372940" cy="369332"/>
              </a:xfrm>
              <a:prstGeom prst="rect">
                <a:avLst/>
              </a:prstGeom>
              <a:blipFill>
                <a:blip r:embed="rId4"/>
                <a:stretch>
                  <a:fillRect/>
                </a:stretch>
              </a:blipFill>
            </p:spPr>
            <p:txBody>
              <a:bodyPr/>
              <a:lstStyle/>
              <a:p>
                <a:r>
                  <a:rPr lang="en-TW">
                    <a:noFill/>
                  </a:rPr>
                  <a:t> </a:t>
                </a:r>
              </a:p>
            </p:txBody>
          </p:sp>
        </mc:Fallback>
      </mc:AlternateContent>
      <p:pic>
        <p:nvPicPr>
          <p:cNvPr id="13" name="Graphic 12" descr="Cat with solid fill">
            <a:extLst>
              <a:ext uri="{FF2B5EF4-FFF2-40B4-BE49-F238E27FC236}">
                <a16:creationId xmlns:a16="http://schemas.microsoft.com/office/drawing/2014/main" id="{6F581BA3-0CB7-13F9-AC26-E3553453B7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6417" y="6021768"/>
            <a:ext cx="619090" cy="61909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CE69B81-740B-7F85-A8E9-81EAF0C25D73}"/>
                  </a:ext>
                </a:extLst>
              </p:cNvPr>
              <p:cNvSpPr txBox="1"/>
              <p:nvPr/>
            </p:nvSpPr>
            <p:spPr>
              <a:xfrm>
                <a:off x="4617422" y="3212976"/>
                <a:ext cx="4131042" cy="369332"/>
              </a:xfrm>
              <a:prstGeom prst="rect">
                <a:avLst/>
              </a:prstGeom>
              <a:noFill/>
            </p:spPr>
            <p:txBody>
              <a:bodyPr wrap="square">
                <a:spAutoFit/>
              </a:bodyPr>
              <a:lstStyle/>
              <a:p>
                <a14:m>
                  <m:oMath xmlns:m="http://schemas.openxmlformats.org/officeDocument/2006/math">
                    <m:r>
                      <a:rPr lang="en-US" altLang="zh-TW" b="0" i="1" smtClean="0">
                        <a:latin typeface="Cambria Math" panose="02040503050406030204" pitchFamily="18" charset="0"/>
                      </a:rPr>
                      <m:t>𝐸</m:t>
                    </m:r>
                    <m:d>
                      <m:dPr>
                        <m:ctrlPr>
                          <a:rPr lang="en-US" altLang="zh-TW" i="1" smtClean="0">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𝜆</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oMath>
                </a14:m>
                <a:r>
                  <a:rPr lang="en-TW" dirty="0"/>
                  <a:t>可以稱為功率對波長的密度。</a:t>
                </a:r>
              </a:p>
            </p:txBody>
          </p:sp>
        </mc:Choice>
        <mc:Fallback xmlns="">
          <p:sp>
            <p:nvSpPr>
              <p:cNvPr id="6" name="TextBox 5">
                <a:extLst>
                  <a:ext uri="{FF2B5EF4-FFF2-40B4-BE49-F238E27FC236}">
                    <a16:creationId xmlns:a16="http://schemas.microsoft.com/office/drawing/2014/main" id="{ACE69B81-740B-7F85-A8E9-81EAF0C25D73}"/>
                  </a:ext>
                </a:extLst>
              </p:cNvPr>
              <p:cNvSpPr txBox="1">
                <a:spLocks noRot="1" noChangeAspect="1" noMove="1" noResize="1" noEditPoints="1" noAdjustHandles="1" noChangeArrowheads="1" noChangeShapeType="1" noTextEdit="1"/>
              </p:cNvSpPr>
              <p:nvPr/>
            </p:nvSpPr>
            <p:spPr>
              <a:xfrm>
                <a:off x="4617422" y="3212976"/>
                <a:ext cx="4131042" cy="369332"/>
              </a:xfrm>
              <a:prstGeom prst="rect">
                <a:avLst/>
              </a:prstGeom>
              <a:blipFill>
                <a:blip r:embed="rId7"/>
                <a:stretch>
                  <a:fillRect t="-3226"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4">
                <a:extLst>
                  <a:ext uri="{FF2B5EF4-FFF2-40B4-BE49-F238E27FC236}">
                    <a16:creationId xmlns:a16="http://schemas.microsoft.com/office/drawing/2014/main" id="{9A2D6148-8BC8-658C-82E5-85F8F8463EB2}"/>
                  </a:ext>
                </a:extLst>
              </p:cNvPr>
              <p:cNvSpPr txBox="1"/>
              <p:nvPr/>
            </p:nvSpPr>
            <p:spPr>
              <a:xfrm>
                <a:off x="4620716" y="1705763"/>
                <a:ext cx="4314792" cy="369332"/>
              </a:xfrm>
              <a:prstGeom prst="rect">
                <a:avLst/>
              </a:prstGeom>
              <a:noFill/>
            </p:spPr>
            <p:txBody>
              <a:bodyPr wrap="square" rtlCol="0">
                <a:spAutoFit/>
              </a:bodyPr>
              <a:lstStyle/>
              <a:p>
                <a:r>
                  <a:rPr lang="zh-TW" altLang="en-US" dirty="0"/>
                  <a:t>波長介於</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𝜆</m:t>
                        </m:r>
                      </m:e>
                      <m:sub>
                        <m:r>
                          <a:rPr lang="en-US" altLang="zh-TW" b="0" i="1" smtClean="0">
                            <a:latin typeface="Cambria Math" panose="02040503050406030204" pitchFamily="18" charset="0"/>
                          </a:rPr>
                          <m:t>1</m:t>
                        </m:r>
                      </m:sub>
                    </m:sSub>
                    <m:r>
                      <a:rPr lang="zh-TW" altLang="en-US" b="0" i="1" smtClean="0">
                        <a:latin typeface="Cambria Math"/>
                      </a:rPr>
                      <m:t>及</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𝜆</m:t>
                        </m:r>
                      </m:e>
                      <m:sub>
                        <m:r>
                          <a:rPr lang="en-US" altLang="zh-TW" b="0" i="1" smtClean="0">
                            <a:latin typeface="Cambria Math" panose="02040503050406030204" pitchFamily="18" charset="0"/>
                            <a:ea typeface="Cambria Math" panose="02040503050406030204" pitchFamily="18" charset="0"/>
                          </a:rPr>
                          <m:t>2</m:t>
                        </m:r>
                      </m:sub>
                    </m:sSub>
                  </m:oMath>
                </a14:m>
                <a:r>
                  <a:rPr lang="zh-TW" altLang="en-US" dirty="0"/>
                  <a:t>的黑體輻射功率等於：</a:t>
                </a:r>
                <a:endParaRPr lang="zh-CN" altLang="en-US" dirty="0"/>
              </a:p>
            </p:txBody>
          </p:sp>
        </mc:Choice>
        <mc:Fallback xmlns="">
          <p:sp>
            <p:nvSpPr>
              <p:cNvPr id="3" name="文字方塊 4">
                <a:extLst>
                  <a:ext uri="{FF2B5EF4-FFF2-40B4-BE49-F238E27FC236}">
                    <a16:creationId xmlns:a16="http://schemas.microsoft.com/office/drawing/2014/main" id="{9A2D6148-8BC8-658C-82E5-85F8F8463EB2}"/>
                  </a:ext>
                </a:extLst>
              </p:cNvPr>
              <p:cNvSpPr txBox="1">
                <a:spLocks noRot="1" noChangeAspect="1" noMove="1" noResize="1" noEditPoints="1" noAdjustHandles="1" noChangeArrowheads="1" noChangeShapeType="1" noTextEdit="1"/>
              </p:cNvSpPr>
              <p:nvPr/>
            </p:nvSpPr>
            <p:spPr>
              <a:xfrm>
                <a:off x="4620716" y="1705763"/>
                <a:ext cx="4314792" cy="369332"/>
              </a:xfrm>
              <a:prstGeom prst="rect">
                <a:avLst/>
              </a:prstGeom>
              <a:blipFill>
                <a:blip r:embed="rId8"/>
                <a:stretch>
                  <a:fillRect l="-880" t="-6667" b="-2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8">
                <a:extLst>
                  <a:ext uri="{FF2B5EF4-FFF2-40B4-BE49-F238E27FC236}">
                    <a16:creationId xmlns:a16="http://schemas.microsoft.com/office/drawing/2014/main" id="{00792C81-362F-5B29-A105-521D7260375F}"/>
                  </a:ext>
                </a:extLst>
              </p:cNvPr>
              <p:cNvSpPr txBox="1"/>
              <p:nvPr/>
            </p:nvSpPr>
            <p:spPr>
              <a:xfrm>
                <a:off x="5431341" y="2114038"/>
                <a:ext cx="1453539" cy="97347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US" altLang="zh-TW" b="0" i="1" smtClean="0">
                              <a:latin typeface="Cambria Math" panose="02040503050406030204" pitchFamily="18" charset="0"/>
                            </a:rPr>
                          </m:ctrlPr>
                        </m:naryPr>
                        <m:sub>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𝜆</m:t>
                              </m:r>
                            </m:e>
                            <m:sub>
                              <m:r>
                                <a:rPr lang="en-US" altLang="zh-TW" i="1">
                                  <a:latin typeface="Cambria Math" panose="02040503050406030204" pitchFamily="18" charset="0"/>
                                </a:rPr>
                                <m:t>1</m:t>
                              </m:r>
                            </m:sub>
                          </m:sSub>
                        </m:sub>
                        <m:sup>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𝜆</m:t>
                              </m:r>
                            </m:e>
                            <m:sub>
                              <m:r>
                                <a:rPr lang="en-US" altLang="zh-TW" b="0" i="1" smtClean="0">
                                  <a:latin typeface="Cambria Math" panose="02040503050406030204" pitchFamily="18" charset="0"/>
                                  <a:ea typeface="Cambria Math" panose="02040503050406030204" pitchFamily="18" charset="0"/>
                                </a:rPr>
                                <m:t>2</m:t>
                              </m:r>
                            </m:sub>
                          </m:sSub>
                        </m:sup>
                        <m:e>
                          <m:r>
                            <a:rPr lang="en-US" altLang="zh-TW" i="1">
                              <a:latin typeface="Cambria Math" panose="02040503050406030204" pitchFamily="18" charset="0"/>
                            </a:rPr>
                            <m:t>𝐸</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e>
                          </m:d>
                          <m:r>
                            <a:rPr lang="en-US" altLang="zh-TW" i="1">
                              <a:latin typeface="Cambria Math"/>
                              <a:ea typeface="Cambria Math"/>
                            </a:rPr>
                            <m:t>∙</m:t>
                          </m:r>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𝜆</m:t>
                          </m:r>
                        </m:e>
                      </m:nary>
                    </m:oMath>
                  </m:oMathPara>
                </a14:m>
                <a:endParaRPr lang="zh-TW" altLang="en-US" i="1" dirty="0"/>
              </a:p>
            </p:txBody>
          </p:sp>
        </mc:Choice>
        <mc:Fallback xmlns="">
          <p:sp>
            <p:nvSpPr>
              <p:cNvPr id="7" name="文字方塊 8">
                <a:extLst>
                  <a:ext uri="{FF2B5EF4-FFF2-40B4-BE49-F238E27FC236}">
                    <a16:creationId xmlns:a16="http://schemas.microsoft.com/office/drawing/2014/main" id="{00792C81-362F-5B29-A105-521D7260375F}"/>
                  </a:ext>
                </a:extLst>
              </p:cNvPr>
              <p:cNvSpPr txBox="1">
                <a:spLocks noRot="1" noChangeAspect="1" noMove="1" noResize="1" noEditPoints="1" noAdjustHandles="1" noChangeArrowheads="1" noChangeShapeType="1" noTextEdit="1"/>
              </p:cNvSpPr>
              <p:nvPr/>
            </p:nvSpPr>
            <p:spPr>
              <a:xfrm>
                <a:off x="5431341" y="2114038"/>
                <a:ext cx="1453539" cy="973472"/>
              </a:xfrm>
              <a:prstGeom prst="rect">
                <a:avLst/>
              </a:prstGeom>
              <a:blipFill>
                <a:blip r:embed="rId9"/>
                <a:stretch>
                  <a:fillRect l="-56522" t="-100000" b="-157143"/>
                </a:stretch>
              </a:blipFill>
            </p:spPr>
            <p:txBody>
              <a:bodyPr/>
              <a:lstStyle/>
              <a:p>
                <a:r>
                  <a:rPr lang="en-TW">
                    <a:noFill/>
                  </a:rPr>
                  <a:t> </a:t>
                </a:r>
              </a:p>
            </p:txBody>
          </p:sp>
        </mc:Fallback>
      </mc:AlternateContent>
    </p:spTree>
    <p:extLst>
      <p:ext uri="{BB962C8B-B14F-4D97-AF65-F5344CB8AC3E}">
        <p14:creationId xmlns:p14="http://schemas.microsoft.com/office/powerpoint/2010/main" val="2894879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77"/>
                                        </p:tgtEl>
                                        <p:attrNameLst>
                                          <p:attrName>style.visibility</p:attrName>
                                        </p:attrNameLst>
                                      </p:cBhvr>
                                      <p:to>
                                        <p:strVal val="visible"/>
                                      </p:to>
                                    </p:set>
                                    <p:anim calcmode="lin" valueType="num">
                                      <p:cBhvr additive="base">
                                        <p:cTn id="11" dur="500" fill="hold"/>
                                        <p:tgtEl>
                                          <p:spTgt spid="3077"/>
                                        </p:tgtEl>
                                        <p:attrNameLst>
                                          <p:attrName>ppt_x</p:attrName>
                                        </p:attrNameLst>
                                      </p:cBhvr>
                                      <p:tavLst>
                                        <p:tav tm="0">
                                          <p:val>
                                            <p:strVal val="#ppt_x"/>
                                          </p:val>
                                        </p:tav>
                                        <p:tav tm="100000">
                                          <p:val>
                                            <p:strVal val="#ppt_x"/>
                                          </p:val>
                                        </p:tav>
                                      </p:tavLst>
                                    </p:anim>
                                    <p:anim calcmode="lin" valueType="num">
                                      <p:cBhvr additive="base">
                                        <p:cTn id="12" dur="500" fill="hold"/>
                                        <p:tgtEl>
                                          <p:spTgt spid="307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 grpId="0"/>
      <p:bldP spid="5" grpId="0"/>
      <p:bldP spid="9" grpId="0" animBg="1"/>
      <p:bldP spid="3" grpId="0"/>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黑體02"/>
          <p:cNvPicPr>
            <a:picLocks noChangeAspect="1" noChangeArrowheads="1"/>
          </p:cNvPicPr>
          <p:nvPr/>
        </p:nvPicPr>
        <p:blipFill>
          <a:blip r:embed="rId2">
            <a:extLst>
              <a:ext uri="{28A0092B-C50C-407E-A947-70E740481C1C}">
                <a14:useLocalDpi xmlns:a14="http://schemas.microsoft.com/office/drawing/2010/main" val="0"/>
              </a:ext>
            </a:extLst>
          </a:blip>
          <a:srcRect l="8571" t="5533" r="4602" b="3407"/>
          <a:stretch>
            <a:fillRect/>
          </a:stretch>
        </p:blipFill>
        <p:spPr bwMode="auto">
          <a:xfrm>
            <a:off x="799286" y="1027700"/>
            <a:ext cx="38385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文字方塊 3"/>
          <p:cNvSpPr txBox="1">
            <a:spLocks noChangeArrowheads="1"/>
          </p:cNvSpPr>
          <p:nvPr/>
        </p:nvSpPr>
        <p:spPr bwMode="auto">
          <a:xfrm>
            <a:off x="799286" y="4150110"/>
            <a:ext cx="590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由小洞放出的空腔輻射應是空腔內的電磁波的一個樣本，</a:t>
            </a:r>
          </a:p>
        </p:txBody>
      </p:sp>
      <p:sp>
        <p:nvSpPr>
          <p:cNvPr id="84998" name="文字方塊 8"/>
          <p:cNvSpPr txBox="1">
            <a:spLocks noChangeArrowheads="1"/>
          </p:cNvSpPr>
          <p:nvPr/>
        </p:nvSpPr>
        <p:spPr bwMode="auto">
          <a:xfrm>
            <a:off x="794485" y="595061"/>
            <a:ext cx="7834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而空腔輻射是來自空腔中的來回反射的電磁波，透過小洞出口放射出來。</a:t>
            </a:r>
            <a:endParaRPr lang="en-US" altLang="zh-TW" sz="1800" dirty="0"/>
          </a:p>
        </p:txBody>
      </p:sp>
      <mc:AlternateContent xmlns:mc="http://schemas.openxmlformats.org/markup-compatibility/2006" xmlns:a14="http://schemas.microsoft.com/office/drawing/2010/main">
        <mc:Choice Requires="a14">
          <p:sp>
            <p:nvSpPr>
              <p:cNvPr id="85000" name="文字方塊 7"/>
              <p:cNvSpPr txBox="1">
                <a:spLocks noChangeArrowheads="1"/>
              </p:cNvSpPr>
              <p:nvPr/>
            </p:nvSpPr>
            <p:spPr bwMode="auto">
              <a:xfrm>
                <a:off x="771342" y="5727142"/>
                <a:ext cx="682499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空腔幅射功率與空腔內的輻射能量對波長密度</a:t>
                </a:r>
                <a14:m>
                  <m:oMath xmlns:m="http://schemas.openxmlformats.org/officeDocument/2006/math">
                    <m:r>
                      <a:rPr lang="en-US" altLang="zh-CN" sz="1800" i="1">
                        <a:latin typeface="Cambria Math" panose="02040503050406030204" pitchFamily="18" charset="0"/>
                        <a:ea typeface="Cambria Math"/>
                      </a:rPr>
                      <m:t>𝑤</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𝜆</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𝑇</m:t>
                        </m:r>
                      </m:e>
                    </m:d>
                  </m:oMath>
                </a14:m>
                <a:r>
                  <a:rPr lang="zh-TW" altLang="en-US" sz="1800" dirty="0"/>
                  <a:t>成正比！</a:t>
                </a:r>
              </a:p>
            </p:txBody>
          </p:sp>
        </mc:Choice>
        <mc:Fallback xmlns="">
          <p:sp>
            <p:nvSpPr>
              <p:cNvPr id="85000" name="文字方塊 7"/>
              <p:cNvSpPr txBox="1">
                <a:spLocks noRot="1" noChangeAspect="1" noMove="1" noResize="1" noEditPoints="1" noAdjustHandles="1" noChangeArrowheads="1" noChangeShapeType="1" noTextEdit="1"/>
              </p:cNvSpPr>
              <p:nvPr/>
            </p:nvSpPr>
            <p:spPr bwMode="auto">
              <a:xfrm>
                <a:off x="771342" y="5727142"/>
                <a:ext cx="6824993" cy="369332"/>
              </a:xfrm>
              <a:prstGeom prst="rect">
                <a:avLst/>
              </a:prstGeom>
              <a:blipFill>
                <a:blip r:embed="rId3"/>
                <a:stretch>
                  <a:fillRect l="-742"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856095" y="4599651"/>
                <a:ext cx="2267224" cy="56483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𝐸</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CN" b="0" i="1" smtClean="0">
                          <a:latin typeface="Cambria Math"/>
                        </a:rPr>
                        <m:t>=</m:t>
                      </m:r>
                      <m:f>
                        <m:fPr>
                          <m:ctrlPr>
                            <a:rPr lang="en-US" altLang="zh-CN" b="0" i="1" smtClean="0">
                              <a:latin typeface="Cambria Math" panose="02040503050406030204" pitchFamily="18" charset="0"/>
                            </a:rPr>
                          </m:ctrlPr>
                        </m:fPr>
                        <m:num>
                          <m:r>
                            <a:rPr lang="en-US" altLang="zh-CN" b="0" i="1" smtClean="0">
                              <a:latin typeface="Cambria Math"/>
                            </a:rPr>
                            <m:t>𝑐</m:t>
                          </m:r>
                        </m:num>
                        <m:den>
                          <m:r>
                            <a:rPr lang="en-US" altLang="zh-CN" b="0" i="1" smtClean="0">
                              <a:latin typeface="Cambria Math"/>
                            </a:rPr>
                            <m:t>4</m:t>
                          </m:r>
                        </m:den>
                      </m:f>
                      <m:r>
                        <a:rPr lang="en-US" altLang="zh-CN" b="0" i="1" smtClean="0">
                          <a:latin typeface="Cambria Math"/>
                          <a:ea typeface="Cambria Math"/>
                        </a:rPr>
                        <m:t>∙</m:t>
                      </m:r>
                      <m:r>
                        <a:rPr lang="en-US" altLang="zh-CN" b="0" i="1" smtClean="0">
                          <a:latin typeface="Cambria Math" panose="02040503050406030204" pitchFamily="18" charset="0"/>
                          <a:ea typeface="Cambria Math"/>
                        </a:rPr>
                        <m:t>𝑤</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oMath>
                  </m:oMathPara>
                </a14:m>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856095" y="4599651"/>
                <a:ext cx="2267224" cy="564835"/>
              </a:xfrm>
              <a:prstGeom prst="rect">
                <a:avLst/>
              </a:prstGeom>
              <a:blipFill>
                <a:blip r:embed="rId4"/>
                <a:stretch>
                  <a:fillRect b="-4444"/>
                </a:stretch>
              </a:blipFill>
            </p:spPr>
            <p:txBody>
              <a:bodyPr/>
              <a:lstStyle/>
              <a:p>
                <a:r>
                  <a:rPr lang="en-TW">
                    <a:noFill/>
                  </a:rPr>
                  <a:t> </a:t>
                </a:r>
              </a:p>
            </p:txBody>
          </p:sp>
        </mc:Fallback>
      </mc:AlternateContent>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3906064"/>
            <a:ext cx="1705216" cy="1507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Picture shows physical realization of a blackbody. An electromagnetic wave enters a cavity through a small hole in a wall and is reflected numerous times off the wall.">
            <a:extLst>
              <a:ext uri="{FF2B5EF4-FFF2-40B4-BE49-F238E27FC236}">
                <a16:creationId xmlns:a16="http://schemas.microsoft.com/office/drawing/2014/main" id="{7334A211-A8DF-5B6F-9005-3746A2F00F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1041589"/>
            <a:ext cx="2899424" cy="2387411"/>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Cat with solid fill">
            <a:extLst>
              <a:ext uri="{FF2B5EF4-FFF2-40B4-BE49-F238E27FC236}">
                <a16:creationId xmlns:a16="http://schemas.microsoft.com/office/drawing/2014/main" id="{4C4B9FDE-5375-4754-213C-0EA95D8052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3" name="文字方塊 7">
                <a:extLst>
                  <a:ext uri="{FF2B5EF4-FFF2-40B4-BE49-F238E27FC236}">
                    <a16:creationId xmlns:a16="http://schemas.microsoft.com/office/drawing/2014/main" id="{82336410-EC50-7DAC-3A52-241304C2ACD2}"/>
                  </a:ext>
                </a:extLst>
              </p:cNvPr>
              <p:cNvSpPr txBox="1">
                <a:spLocks noChangeArrowheads="1"/>
              </p:cNvSpPr>
              <p:nvPr/>
            </p:nvSpPr>
            <p:spPr bwMode="auto">
              <a:xfrm>
                <a:off x="764374" y="5254670"/>
                <a:ext cx="63589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空腔內單位體積的輻射能量對波長密度：</a:t>
                </a:r>
                <a14:m>
                  <m:oMath xmlns:m="http://schemas.openxmlformats.org/officeDocument/2006/math">
                    <m:r>
                      <a:rPr lang="en-US" altLang="zh-CN" sz="1800" i="1">
                        <a:latin typeface="Cambria Math" panose="02040503050406030204" pitchFamily="18" charset="0"/>
                        <a:ea typeface="Cambria Math"/>
                      </a:rPr>
                      <m:t>𝑤</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𝜆</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𝑇</m:t>
                        </m:r>
                      </m:e>
                    </m:d>
                  </m:oMath>
                </a14:m>
                <a:r>
                  <a:rPr lang="zh-TW" altLang="en-US" sz="1800" dirty="0"/>
                  <a:t>。</a:t>
                </a:r>
              </a:p>
            </p:txBody>
          </p:sp>
        </mc:Choice>
        <mc:Fallback xmlns="">
          <p:sp>
            <p:nvSpPr>
              <p:cNvPr id="3" name="文字方塊 7">
                <a:extLst>
                  <a:ext uri="{FF2B5EF4-FFF2-40B4-BE49-F238E27FC236}">
                    <a16:creationId xmlns:a16="http://schemas.microsoft.com/office/drawing/2014/main" id="{82336410-EC50-7DAC-3A52-241304C2ACD2}"/>
                  </a:ext>
                </a:extLst>
              </p:cNvPr>
              <p:cNvSpPr txBox="1">
                <a:spLocks noRot="1" noChangeAspect="1" noMove="1" noResize="1" noEditPoints="1" noAdjustHandles="1" noChangeArrowheads="1" noChangeShapeType="1" noTextEdit="1"/>
              </p:cNvSpPr>
              <p:nvPr/>
            </p:nvSpPr>
            <p:spPr bwMode="auto">
              <a:xfrm>
                <a:off x="764374" y="5254670"/>
                <a:ext cx="6358922" cy="369332"/>
              </a:xfrm>
              <a:prstGeom prst="rect">
                <a:avLst/>
              </a:prstGeom>
              <a:blipFill>
                <a:blip r:embed="rId9"/>
                <a:stretch>
                  <a:fillRect l="-797"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8">
                <a:extLst>
                  <a:ext uri="{FF2B5EF4-FFF2-40B4-BE49-F238E27FC236}">
                    <a16:creationId xmlns:a16="http://schemas.microsoft.com/office/drawing/2014/main" id="{2618CC0B-B092-A021-BE6F-C5E84936C8F9}"/>
                  </a:ext>
                </a:extLst>
              </p:cNvPr>
              <p:cNvSpPr txBox="1">
                <a:spLocks noChangeArrowheads="1"/>
              </p:cNvSpPr>
              <p:nvPr/>
            </p:nvSpPr>
            <p:spPr bwMode="auto">
              <a:xfrm>
                <a:off x="790723" y="210023"/>
                <a:ext cx="783457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黑體輻射完全等於空腔幅射：因此</a:t>
                </a:r>
                <a14:m>
                  <m:oMath xmlns:m="http://schemas.openxmlformats.org/officeDocument/2006/math">
                    <m:r>
                      <a:rPr lang="en-US" altLang="zh-TW" sz="1800" i="1">
                        <a:latin typeface="Cambria Math" panose="02040503050406030204" pitchFamily="18" charset="0"/>
                      </a:rPr>
                      <m:t>𝐸</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𝜆</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𝑇</m:t>
                        </m:r>
                      </m:e>
                    </m:d>
                  </m:oMath>
                </a14:m>
                <a:r>
                  <a:rPr lang="zh-TW" altLang="en-US" sz="1800" dirty="0"/>
                  <a:t>也是空腔輻射功率對波長的密度。</a:t>
                </a:r>
                <a:endParaRPr lang="en-US" altLang="zh-TW" sz="1800" dirty="0"/>
              </a:p>
            </p:txBody>
          </p:sp>
        </mc:Choice>
        <mc:Fallback xmlns="">
          <p:sp>
            <p:nvSpPr>
              <p:cNvPr id="4" name="文字方塊 8">
                <a:extLst>
                  <a:ext uri="{FF2B5EF4-FFF2-40B4-BE49-F238E27FC236}">
                    <a16:creationId xmlns:a16="http://schemas.microsoft.com/office/drawing/2014/main" id="{2618CC0B-B092-A021-BE6F-C5E84936C8F9}"/>
                  </a:ext>
                </a:extLst>
              </p:cNvPr>
              <p:cNvSpPr txBox="1">
                <a:spLocks noRot="1" noChangeAspect="1" noMove="1" noResize="1" noEditPoints="1" noAdjustHandles="1" noChangeArrowheads="1" noChangeShapeType="1" noTextEdit="1"/>
              </p:cNvSpPr>
              <p:nvPr/>
            </p:nvSpPr>
            <p:spPr bwMode="auto">
              <a:xfrm>
                <a:off x="790723" y="210023"/>
                <a:ext cx="7834578" cy="369332"/>
              </a:xfrm>
              <a:prstGeom prst="rect">
                <a:avLst/>
              </a:prstGeom>
              <a:blipFill>
                <a:blip r:embed="rId10"/>
                <a:stretch>
                  <a:fillRect l="-64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5" name="TextBox 4">
            <a:extLst>
              <a:ext uri="{FF2B5EF4-FFF2-40B4-BE49-F238E27FC236}">
                <a16:creationId xmlns:a16="http://schemas.microsoft.com/office/drawing/2014/main" id="{0087B8E6-3B8F-5C1E-E194-C510304022FB}"/>
              </a:ext>
            </a:extLst>
          </p:cNvPr>
          <p:cNvSpPr txBox="1"/>
          <p:nvPr/>
        </p:nvSpPr>
        <p:spPr>
          <a:xfrm>
            <a:off x="3534325" y="4697402"/>
            <a:ext cx="648072" cy="369332"/>
          </a:xfrm>
          <a:prstGeom prst="rect">
            <a:avLst/>
          </a:prstGeom>
          <a:noFill/>
        </p:spPr>
        <p:txBody>
          <a:bodyPr wrap="square" rtlCol="0">
            <a:spAutoFit/>
          </a:bodyPr>
          <a:lstStyle/>
          <a:p>
            <a:r>
              <a:rPr lang="en-TW" dirty="0">
                <a:latin typeface="+mj-lt"/>
              </a:rPr>
              <a:t>1-1</a:t>
            </a:r>
          </a:p>
        </p:txBody>
      </p:sp>
    </p:spTree>
    <p:extLst>
      <p:ext uri="{BB962C8B-B14F-4D97-AF65-F5344CB8AC3E}">
        <p14:creationId xmlns:p14="http://schemas.microsoft.com/office/powerpoint/2010/main" val="2750174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1F2A31-A0C1-C5C3-19D3-59541F87971B}"/>
              </a:ext>
            </a:extLst>
          </p:cNvPr>
          <p:cNvPicPr>
            <a:picLocks noChangeAspect="1"/>
          </p:cNvPicPr>
          <p:nvPr/>
        </p:nvPicPr>
        <p:blipFill>
          <a:blip r:embed="rId2"/>
          <a:stretch>
            <a:fillRect/>
          </a:stretch>
        </p:blipFill>
        <p:spPr>
          <a:xfrm>
            <a:off x="899592" y="116632"/>
            <a:ext cx="7756290" cy="1872208"/>
          </a:xfrm>
          <a:prstGeom prst="rect">
            <a:avLst/>
          </a:prstGeom>
        </p:spPr>
      </p:pic>
      <p:pic>
        <p:nvPicPr>
          <p:cNvPr id="3" name="Picture 2">
            <a:extLst>
              <a:ext uri="{FF2B5EF4-FFF2-40B4-BE49-F238E27FC236}">
                <a16:creationId xmlns:a16="http://schemas.microsoft.com/office/drawing/2014/main" id="{A8DBB703-6C05-13A3-7C6E-B9B20E9BF371}"/>
              </a:ext>
            </a:extLst>
          </p:cNvPr>
          <p:cNvPicPr>
            <a:picLocks noChangeAspect="1"/>
          </p:cNvPicPr>
          <p:nvPr/>
        </p:nvPicPr>
        <p:blipFill>
          <a:blip r:embed="rId3"/>
          <a:stretch>
            <a:fillRect/>
          </a:stretch>
        </p:blipFill>
        <p:spPr>
          <a:xfrm>
            <a:off x="899592" y="1988840"/>
            <a:ext cx="7416824" cy="4963902"/>
          </a:xfrm>
          <a:prstGeom prst="rect">
            <a:avLst/>
          </a:prstGeom>
        </p:spPr>
      </p:pic>
    </p:spTree>
    <p:extLst>
      <p:ext uri="{BB962C8B-B14F-4D97-AF65-F5344CB8AC3E}">
        <p14:creationId xmlns:p14="http://schemas.microsoft.com/office/powerpoint/2010/main" val="589041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21D51-0696-FA3D-22FE-C3D5F5E268BA}"/>
              </a:ext>
            </a:extLst>
          </p:cNvPr>
          <p:cNvPicPr>
            <a:picLocks noChangeAspect="1"/>
          </p:cNvPicPr>
          <p:nvPr/>
        </p:nvPicPr>
        <p:blipFill>
          <a:blip r:embed="rId2"/>
          <a:stretch>
            <a:fillRect/>
          </a:stretch>
        </p:blipFill>
        <p:spPr>
          <a:xfrm>
            <a:off x="710302" y="476672"/>
            <a:ext cx="7723395" cy="5544616"/>
          </a:xfrm>
          <a:prstGeom prst="rect">
            <a:avLst/>
          </a:prstGeom>
        </p:spPr>
      </p:pic>
    </p:spTree>
    <p:extLst>
      <p:ext uri="{BB962C8B-B14F-4D97-AF65-F5344CB8AC3E}">
        <p14:creationId xmlns:p14="http://schemas.microsoft.com/office/powerpoint/2010/main" val="1144840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BAB314-81DD-A2AD-B106-1F447154F847}"/>
              </a:ext>
            </a:extLst>
          </p:cNvPr>
          <p:cNvPicPr>
            <a:picLocks noChangeAspect="1"/>
          </p:cNvPicPr>
          <p:nvPr/>
        </p:nvPicPr>
        <p:blipFill>
          <a:blip r:embed="rId2"/>
          <a:stretch>
            <a:fillRect/>
          </a:stretch>
        </p:blipFill>
        <p:spPr>
          <a:xfrm>
            <a:off x="467544" y="1052736"/>
            <a:ext cx="8009505" cy="4536504"/>
          </a:xfrm>
          <a:prstGeom prst="rect">
            <a:avLst/>
          </a:prstGeom>
        </p:spPr>
      </p:pic>
    </p:spTree>
    <p:extLst>
      <p:ext uri="{BB962C8B-B14F-4D97-AF65-F5344CB8AC3E}">
        <p14:creationId xmlns:p14="http://schemas.microsoft.com/office/powerpoint/2010/main" val="2950067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字方塊 4"/>
              <p:cNvSpPr txBox="1"/>
              <p:nvPr/>
            </p:nvSpPr>
            <p:spPr>
              <a:xfrm>
                <a:off x="1331373" y="4541337"/>
                <a:ext cx="7057686" cy="369332"/>
              </a:xfrm>
              <a:prstGeom prst="rect">
                <a:avLst/>
              </a:prstGeom>
              <a:noFill/>
            </p:spPr>
            <p:txBody>
              <a:bodyPr wrap="square" rtlCol="0">
                <a:spAutoFit/>
              </a:bodyPr>
              <a:lstStyle/>
              <a:p>
                <a:r>
                  <a:rPr lang="zh-TW" altLang="en-US" dirty="0"/>
                  <a:t>波長介於</a:t>
                </a:r>
                <a14:m>
                  <m:oMath xmlns:m="http://schemas.openxmlformats.org/officeDocument/2006/math">
                    <m:r>
                      <a:rPr lang="el-GR" altLang="zh-TW" b="0" i="1" smtClean="0">
                        <a:latin typeface="Cambria Math" panose="02040503050406030204" pitchFamily="18" charset="0"/>
                        <a:ea typeface="Cambria Math" panose="02040503050406030204" pitchFamily="18" charset="0"/>
                      </a:rPr>
                      <m:t>𝜆</m:t>
                    </m:r>
                    <m:r>
                      <a:rPr lang="zh-TW" altLang="en-US" b="0" i="1" smtClean="0">
                        <a:latin typeface="Cambria Math"/>
                      </a:rPr>
                      <m:t>及</m:t>
                    </m:r>
                    <m:r>
                      <a:rPr lang="en-US" altLang="zh-TW" b="0" i="1" smtClean="0">
                        <a:latin typeface="Cambria Math" panose="02040503050406030204" pitchFamily="18" charset="0"/>
                        <a:ea typeface="Cambria Math" panose="02040503050406030204" pitchFamily="18" charset="0"/>
                      </a:rPr>
                      <m:t>𝜆</m:t>
                    </m:r>
                    <m:r>
                      <a:rPr lang="en-US" altLang="zh-TW" b="0" i="1" smtClean="0">
                        <a:latin typeface="Cambria Math"/>
                      </a:rPr>
                      <m:t>+</m:t>
                    </m:r>
                    <m:r>
                      <a:rPr lang="en-US" altLang="zh-TW" b="0" i="1" smtClean="0">
                        <a:latin typeface="Cambria Math"/>
                      </a:rPr>
                      <m:t>𝑑</m:t>
                    </m:r>
                    <m:r>
                      <a:rPr lang="en-US" altLang="zh-TW" b="0" i="1" smtClean="0">
                        <a:latin typeface="Cambria Math" panose="02040503050406030204" pitchFamily="18" charset="0"/>
                        <a:ea typeface="Cambria Math" panose="02040503050406030204" pitchFamily="18" charset="0"/>
                      </a:rPr>
                      <m:t>𝜆</m:t>
                    </m:r>
                  </m:oMath>
                </a14:m>
                <a:r>
                  <a:rPr lang="zh-TW" altLang="en-US" dirty="0"/>
                  <a:t>的</a:t>
                </a:r>
                <a:r>
                  <a:rPr lang="en-US" altLang="zh-TW" dirty="0">
                    <a:latin typeface="+mn-lt"/>
                  </a:rPr>
                  <a:t>cavity energy density(per unit </a:t>
                </a:r>
                <a:r>
                  <a:rPr lang="en-US" altLang="zh-TW" dirty="0" err="1">
                    <a:latin typeface="+mn-lt"/>
                  </a:rPr>
                  <a:t>volumn</a:t>
                </a:r>
                <a:r>
                  <a:rPr lang="en-US" altLang="zh-TW" dirty="0">
                    <a:latin typeface="+mn-lt"/>
                  </a:rPr>
                  <a:t>)</a:t>
                </a:r>
                <a:r>
                  <a:rPr lang="zh-TW" altLang="en-US" dirty="0"/>
                  <a:t>等於：</a:t>
                </a:r>
                <a:endParaRPr lang="zh-CN"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1331373" y="4541337"/>
                <a:ext cx="7057686" cy="369332"/>
              </a:xfrm>
              <a:prstGeom prst="rect">
                <a:avLst/>
              </a:prstGeom>
              <a:blipFill>
                <a:blip r:embed="rId2"/>
                <a:stretch>
                  <a:fillRect l="-718"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2101767" y="4978331"/>
                <a:ext cx="1396280"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𝑤</m:t>
                      </m:r>
                      <m:d>
                        <m:dPr>
                          <m:ctrlPr>
                            <a:rPr lang="en-US" altLang="zh-TW" i="1" smtClean="0">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𝜆</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r>
                        <a:rPr lang="en-US" altLang="zh-TW" b="0" i="1" smtClean="0">
                          <a:latin typeface="Cambria Math"/>
                          <a:ea typeface="Cambria Math"/>
                        </a:rPr>
                        <m:t>∙</m:t>
                      </m:r>
                      <m:r>
                        <a:rPr lang="en-US" altLang="zh-TW" b="0" i="1" smtClean="0">
                          <a:latin typeface="Cambria Math"/>
                          <a:ea typeface="Cambria Math"/>
                        </a:rPr>
                        <m:t>𝑑</m:t>
                      </m:r>
                      <m:r>
                        <a:rPr lang="en-US" altLang="zh-TW" b="0" i="1" smtClean="0">
                          <a:latin typeface="Cambria Math" panose="02040503050406030204" pitchFamily="18" charset="0"/>
                          <a:ea typeface="Cambria Math" panose="02040503050406030204" pitchFamily="18" charset="0"/>
                        </a:rPr>
                        <m:t>𝜆</m:t>
                      </m:r>
                    </m:oMath>
                  </m:oMathPara>
                </a14:m>
                <a:endParaRPr lang="zh-TW" altLang="en-US" i="1"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2101767" y="4978331"/>
                <a:ext cx="1396280" cy="369332"/>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4">
                <a:extLst>
                  <a:ext uri="{FF2B5EF4-FFF2-40B4-BE49-F238E27FC236}">
                    <a16:creationId xmlns:a16="http://schemas.microsoft.com/office/drawing/2014/main" id="{8FBDA099-32D4-FD0A-DDB5-7EC6EE423DEF}"/>
                  </a:ext>
                </a:extLst>
              </p:cNvPr>
              <p:cNvSpPr txBox="1"/>
              <p:nvPr/>
            </p:nvSpPr>
            <p:spPr>
              <a:xfrm>
                <a:off x="1305652" y="5831848"/>
                <a:ext cx="6984776" cy="369332"/>
              </a:xfrm>
              <a:prstGeom prst="rect">
                <a:avLst/>
              </a:prstGeom>
              <a:noFill/>
            </p:spPr>
            <p:txBody>
              <a:bodyPr wrap="square" rtlCol="0">
                <a:spAutoFit/>
              </a:bodyPr>
              <a:lstStyle/>
              <a:p>
                <a:r>
                  <a:rPr lang="zh-TW" altLang="en-US" dirty="0"/>
                  <a:t>頻率介於</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𝜈</m:t>
                    </m:r>
                    <m:r>
                      <a:rPr lang="zh-TW" altLang="en-US" b="0" i="1" smtClean="0">
                        <a:latin typeface="Cambria Math"/>
                      </a:rPr>
                      <m:t>及</m:t>
                    </m:r>
                    <m:r>
                      <a:rPr lang="zh-TW" altLang="en-US" b="0" i="1" smtClean="0">
                        <a:latin typeface="Cambria Math" panose="02040503050406030204" pitchFamily="18" charset="0"/>
                      </a:rPr>
                      <m:t>𝜈</m:t>
                    </m:r>
                    <m:r>
                      <a:rPr lang="en-US" altLang="zh-TW" b="0" i="1" smtClean="0">
                        <a:latin typeface="Cambria Math"/>
                      </a:rPr>
                      <m:t>+</m:t>
                    </m:r>
                    <m:r>
                      <a:rPr lang="en-US" altLang="zh-TW" b="0" i="1" smtClean="0">
                        <a:latin typeface="Cambria Math"/>
                      </a:rPr>
                      <m:t>𝑑</m:t>
                    </m:r>
                    <m:r>
                      <a:rPr lang="en-US" altLang="zh-TW" b="0" i="1" smtClean="0">
                        <a:latin typeface="Cambria Math" panose="02040503050406030204" pitchFamily="18" charset="0"/>
                        <a:ea typeface="Cambria Math" panose="02040503050406030204" pitchFamily="18" charset="0"/>
                      </a:rPr>
                      <m:t>𝜈</m:t>
                    </m:r>
                  </m:oMath>
                </a14:m>
                <a:r>
                  <a:rPr lang="zh-TW" altLang="en-US" dirty="0"/>
                  <a:t>的</a:t>
                </a:r>
                <a:r>
                  <a:rPr lang="en-US" altLang="zh-TW" dirty="0">
                    <a:latin typeface="+mn-lt"/>
                  </a:rPr>
                  <a:t>cavity energy density</a:t>
                </a:r>
                <a:r>
                  <a:rPr lang="en-US" altLang="zh-TW" dirty="0"/>
                  <a:t> </a:t>
                </a:r>
                <a:r>
                  <a:rPr lang="en-US" altLang="zh-TW" dirty="0">
                    <a:latin typeface="+mn-lt"/>
                  </a:rPr>
                  <a:t>(per unit </a:t>
                </a:r>
                <a:r>
                  <a:rPr lang="en-US" altLang="zh-TW" dirty="0" err="1">
                    <a:latin typeface="+mn-lt"/>
                  </a:rPr>
                  <a:t>volumn</a:t>
                </a:r>
                <a:r>
                  <a:rPr lang="en-US" altLang="zh-TW" dirty="0">
                    <a:latin typeface="+mn-lt"/>
                  </a:rPr>
                  <a:t>)</a:t>
                </a:r>
                <a:r>
                  <a:rPr lang="zh-TW" altLang="en-US" dirty="0"/>
                  <a:t>等於：</a:t>
                </a:r>
                <a:endParaRPr lang="zh-CN" altLang="en-US" dirty="0"/>
              </a:p>
            </p:txBody>
          </p:sp>
        </mc:Choice>
        <mc:Fallback xmlns="">
          <p:sp>
            <p:nvSpPr>
              <p:cNvPr id="7" name="文字方塊 4">
                <a:extLst>
                  <a:ext uri="{FF2B5EF4-FFF2-40B4-BE49-F238E27FC236}">
                    <a16:creationId xmlns:a16="http://schemas.microsoft.com/office/drawing/2014/main" id="{8FBDA099-32D4-FD0A-DDB5-7EC6EE423DEF}"/>
                  </a:ext>
                </a:extLst>
              </p:cNvPr>
              <p:cNvSpPr txBox="1">
                <a:spLocks noRot="1" noChangeAspect="1" noMove="1" noResize="1" noEditPoints="1" noAdjustHandles="1" noChangeArrowheads="1" noChangeShapeType="1" noTextEdit="1"/>
              </p:cNvSpPr>
              <p:nvPr/>
            </p:nvSpPr>
            <p:spPr>
              <a:xfrm>
                <a:off x="1305652" y="5831848"/>
                <a:ext cx="6984776" cy="369332"/>
              </a:xfrm>
              <a:prstGeom prst="rect">
                <a:avLst/>
              </a:prstGeom>
              <a:blipFill>
                <a:blip r:embed="rId4"/>
                <a:stretch>
                  <a:fillRect l="-726" t="-10000" b="-2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74883F1A-302E-C894-8895-290A6774481C}"/>
                  </a:ext>
                </a:extLst>
              </p:cNvPr>
              <p:cNvSpPr txBox="1"/>
              <p:nvPr/>
            </p:nvSpPr>
            <p:spPr>
              <a:xfrm>
                <a:off x="2113793" y="6261172"/>
                <a:ext cx="135761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r>
                        <a:rPr lang="en-US" altLang="zh-TW" b="0" i="1" smtClean="0">
                          <a:latin typeface="Cambria Math"/>
                          <a:ea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m:oMathPara>
                </a14:m>
                <a:endParaRPr lang="zh-TW" altLang="en-US" i="1" dirty="0"/>
              </a:p>
            </p:txBody>
          </p:sp>
        </mc:Choice>
        <mc:Fallback xmlns="">
          <p:sp>
            <p:nvSpPr>
              <p:cNvPr id="8" name="文字方塊 8">
                <a:extLst>
                  <a:ext uri="{FF2B5EF4-FFF2-40B4-BE49-F238E27FC236}">
                    <a16:creationId xmlns:a16="http://schemas.microsoft.com/office/drawing/2014/main" id="{74883F1A-302E-C894-8895-290A6774481C}"/>
                  </a:ext>
                </a:extLst>
              </p:cNvPr>
              <p:cNvSpPr txBox="1">
                <a:spLocks noRot="1" noChangeAspect="1" noMove="1" noResize="1" noEditPoints="1" noAdjustHandles="1" noChangeArrowheads="1" noChangeShapeType="1" noTextEdit="1"/>
              </p:cNvSpPr>
              <p:nvPr/>
            </p:nvSpPr>
            <p:spPr>
              <a:xfrm>
                <a:off x="2113793" y="6261172"/>
                <a:ext cx="1357616" cy="369332"/>
              </a:xfrm>
              <a:prstGeom prst="rect">
                <a:avLst/>
              </a:prstGeom>
              <a:blipFill>
                <a:blip r:embed="rId5"/>
                <a:stretch>
                  <a:fillRect/>
                </a:stretch>
              </a:blipFill>
            </p:spPr>
            <p:txBody>
              <a:bodyPr/>
              <a:lstStyle/>
              <a:p>
                <a:r>
                  <a:rPr lang="en-TW">
                    <a:noFill/>
                  </a:rPr>
                  <a:t> </a:t>
                </a:r>
              </a:p>
            </p:txBody>
          </p:sp>
        </mc:Fallback>
      </mc:AlternateContent>
      <p:pic>
        <p:nvPicPr>
          <p:cNvPr id="1026" name="Picture 2">
            <a:extLst>
              <a:ext uri="{FF2B5EF4-FFF2-40B4-BE49-F238E27FC236}">
                <a16:creationId xmlns:a16="http://schemas.microsoft.com/office/drawing/2014/main" id="{0EA231ED-FB23-5C80-8A3B-244E2EC58D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332656"/>
            <a:ext cx="4635500" cy="3632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rugth30.phys.rug.nl/quantummechanics/_derived/black_body.htm_txt_CAVITY.gif">
            <a:extLst>
              <a:ext uri="{FF2B5EF4-FFF2-40B4-BE49-F238E27FC236}">
                <a16:creationId xmlns:a16="http://schemas.microsoft.com/office/drawing/2014/main" id="{20EE30BE-42D7-9CA3-0D8C-DD5C6B8BB6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9914" y="1216342"/>
            <a:ext cx="2487612" cy="18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descr="Cat with solid fill">
            <a:extLst>
              <a:ext uri="{FF2B5EF4-FFF2-40B4-BE49-F238E27FC236}">
                <a16:creationId xmlns:a16="http://schemas.microsoft.com/office/drawing/2014/main" id="{1972DEC7-BFA7-E685-6C09-62B32F104C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16417" y="6021768"/>
            <a:ext cx="619090" cy="61909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C704089-32F9-2372-0013-716D76CF5FBD}"/>
                  </a:ext>
                </a:extLst>
              </p:cNvPr>
              <p:cNvSpPr txBox="1"/>
              <p:nvPr/>
            </p:nvSpPr>
            <p:spPr>
              <a:xfrm>
                <a:off x="1331372" y="4129993"/>
                <a:ext cx="5256851" cy="369332"/>
              </a:xfrm>
              <a:prstGeom prst="rect">
                <a:avLst/>
              </a:prstGeom>
              <a:noFill/>
            </p:spPr>
            <p:txBody>
              <a:bodyPr wrap="square">
                <a:spAutoFit/>
              </a:bodyPr>
              <a:lstStyle/>
              <a:p>
                <a:r>
                  <a:rPr lang="zh-TW" altLang="en-US" sz="1800" dirty="0"/>
                  <a:t>單位體積空腔輻射能量對波長密度：</a:t>
                </a:r>
                <a:r>
                  <a:rPr lang="en-US" altLang="zh-TW" dirty="0"/>
                  <a:t> </a:t>
                </a:r>
                <a14:m>
                  <m:oMath xmlns:m="http://schemas.openxmlformats.org/officeDocument/2006/math">
                    <m:r>
                      <a:rPr lang="en-US" altLang="zh-TW" i="1">
                        <a:latin typeface="Cambria Math" panose="02040503050406030204" pitchFamily="18" charset="0"/>
                      </a:rPr>
                      <m:t>𝑤</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oMath>
                </a14:m>
                <a:r>
                  <a:rPr lang="en-TW" dirty="0"/>
                  <a:t>。</a:t>
                </a:r>
              </a:p>
            </p:txBody>
          </p:sp>
        </mc:Choice>
        <mc:Fallback xmlns="">
          <p:sp>
            <p:nvSpPr>
              <p:cNvPr id="3" name="TextBox 2">
                <a:extLst>
                  <a:ext uri="{FF2B5EF4-FFF2-40B4-BE49-F238E27FC236}">
                    <a16:creationId xmlns:a16="http://schemas.microsoft.com/office/drawing/2014/main" id="{0C704089-32F9-2372-0013-716D76CF5FBD}"/>
                  </a:ext>
                </a:extLst>
              </p:cNvPr>
              <p:cNvSpPr txBox="1">
                <a:spLocks noRot="1" noChangeAspect="1" noMove="1" noResize="1" noEditPoints="1" noAdjustHandles="1" noChangeArrowheads="1" noChangeShapeType="1" noTextEdit="1"/>
              </p:cNvSpPr>
              <p:nvPr/>
            </p:nvSpPr>
            <p:spPr>
              <a:xfrm>
                <a:off x="1331372" y="4129993"/>
                <a:ext cx="5256851" cy="369332"/>
              </a:xfrm>
              <a:prstGeom prst="rect">
                <a:avLst/>
              </a:prstGeom>
              <a:blipFill>
                <a:blip r:embed="rId10"/>
                <a:stretch>
                  <a:fillRect l="-964" t="-3226"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F8F2CEF-5380-D185-1925-E84849184C6F}"/>
                  </a:ext>
                </a:extLst>
              </p:cNvPr>
              <p:cNvSpPr txBox="1"/>
              <p:nvPr/>
            </p:nvSpPr>
            <p:spPr>
              <a:xfrm>
                <a:off x="1331371" y="5402524"/>
                <a:ext cx="5256851" cy="369332"/>
              </a:xfrm>
              <a:prstGeom prst="rect">
                <a:avLst/>
              </a:prstGeom>
              <a:noFill/>
            </p:spPr>
            <p:txBody>
              <a:bodyPr wrap="square">
                <a:spAutoFit/>
              </a:bodyPr>
              <a:lstStyle/>
              <a:p>
                <a:r>
                  <a:rPr lang="zh-TW" altLang="en-US" sz="1800" dirty="0"/>
                  <a:t>單位體積空腔輻射能量對</a:t>
                </a:r>
                <a:r>
                  <a:rPr lang="zh-TW" altLang="en-US" dirty="0"/>
                  <a:t>頻率</a:t>
                </a:r>
                <a:r>
                  <a:rPr lang="zh-TW" altLang="en-US" sz="1800" dirty="0"/>
                  <a:t>密度：</a:t>
                </a:r>
                <a14:m>
                  <m:oMath xmlns:m="http://schemas.openxmlformats.org/officeDocument/2006/math">
                    <m:r>
                      <a:rPr lang="en-US" altLang="zh-TW" i="1">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oMath>
                </a14:m>
                <a:r>
                  <a:rPr lang="en-TW" dirty="0"/>
                  <a:t>。</a:t>
                </a:r>
              </a:p>
            </p:txBody>
          </p:sp>
        </mc:Choice>
        <mc:Fallback xmlns="">
          <p:sp>
            <p:nvSpPr>
              <p:cNvPr id="4" name="TextBox 3">
                <a:extLst>
                  <a:ext uri="{FF2B5EF4-FFF2-40B4-BE49-F238E27FC236}">
                    <a16:creationId xmlns:a16="http://schemas.microsoft.com/office/drawing/2014/main" id="{CF8F2CEF-5380-D185-1925-E84849184C6F}"/>
                  </a:ext>
                </a:extLst>
              </p:cNvPr>
              <p:cNvSpPr txBox="1">
                <a:spLocks noRot="1" noChangeAspect="1" noMove="1" noResize="1" noEditPoints="1" noAdjustHandles="1" noChangeArrowheads="1" noChangeShapeType="1" noTextEdit="1"/>
              </p:cNvSpPr>
              <p:nvPr/>
            </p:nvSpPr>
            <p:spPr>
              <a:xfrm>
                <a:off x="1331371" y="5402524"/>
                <a:ext cx="5256851" cy="369332"/>
              </a:xfrm>
              <a:prstGeom prst="rect">
                <a:avLst/>
              </a:prstGeom>
              <a:blipFill>
                <a:blip r:embed="rId11"/>
                <a:stretch>
                  <a:fillRect l="-964"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CA4804D3-A8B0-92B2-434C-482CA78D97D9}"/>
                  </a:ext>
                </a:extLst>
              </p:cNvPr>
              <p:cNvSpPr txBox="1"/>
              <p:nvPr/>
            </p:nvSpPr>
            <p:spPr>
              <a:xfrm>
                <a:off x="4139952" y="6239566"/>
                <a:ext cx="2229008" cy="56483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𝐸</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CN" b="0" i="1" smtClean="0">
                          <a:latin typeface="Cambria Math"/>
                        </a:rPr>
                        <m:t>=</m:t>
                      </m:r>
                      <m:f>
                        <m:fPr>
                          <m:ctrlPr>
                            <a:rPr lang="en-US" altLang="zh-CN" b="0" i="1" smtClean="0">
                              <a:latin typeface="Cambria Math" panose="02040503050406030204" pitchFamily="18" charset="0"/>
                            </a:rPr>
                          </m:ctrlPr>
                        </m:fPr>
                        <m:num>
                          <m:r>
                            <a:rPr lang="en-US" altLang="zh-CN" b="0" i="1" smtClean="0">
                              <a:latin typeface="Cambria Math"/>
                            </a:rPr>
                            <m:t>𝑐</m:t>
                          </m:r>
                        </m:num>
                        <m:den>
                          <m:r>
                            <a:rPr lang="en-US" altLang="zh-CN" b="0" i="1" smtClean="0">
                              <a:latin typeface="Cambria Math"/>
                            </a:rPr>
                            <m:t>4</m:t>
                          </m:r>
                        </m:den>
                      </m:f>
                      <m:r>
                        <a:rPr lang="en-US" altLang="zh-CN" b="0" i="1" smtClean="0">
                          <a:latin typeface="Cambria Math"/>
                          <a:ea typeface="Cambria Math"/>
                        </a:rPr>
                        <m:t>∙</m:t>
                      </m:r>
                      <m:r>
                        <a:rPr lang="en-US" altLang="zh-CN" b="0" i="1" smtClean="0">
                          <a:latin typeface="Cambria Math" panose="02040503050406030204" pitchFamily="18" charset="0"/>
                          <a:ea typeface="Cambria Math"/>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oMath>
                  </m:oMathPara>
                </a14:m>
                <a:endParaRPr lang="zh-CN" altLang="en-US" dirty="0"/>
              </a:p>
            </p:txBody>
          </p:sp>
        </mc:Choice>
        <mc:Fallback xmlns="">
          <p:sp>
            <p:nvSpPr>
              <p:cNvPr id="2" name="文字方塊 1">
                <a:extLst>
                  <a:ext uri="{FF2B5EF4-FFF2-40B4-BE49-F238E27FC236}">
                    <a16:creationId xmlns:a16="http://schemas.microsoft.com/office/drawing/2014/main" id="{CA4804D3-A8B0-92B2-434C-482CA78D97D9}"/>
                  </a:ext>
                </a:extLst>
              </p:cNvPr>
              <p:cNvSpPr txBox="1">
                <a:spLocks noRot="1" noChangeAspect="1" noMove="1" noResize="1" noEditPoints="1" noAdjustHandles="1" noChangeArrowheads="1" noChangeShapeType="1" noTextEdit="1"/>
              </p:cNvSpPr>
              <p:nvPr/>
            </p:nvSpPr>
            <p:spPr>
              <a:xfrm>
                <a:off x="4139952" y="6239566"/>
                <a:ext cx="2229008" cy="564835"/>
              </a:xfrm>
              <a:prstGeom prst="rect">
                <a:avLst/>
              </a:prstGeom>
              <a:blipFill>
                <a:blip r:embed="rId12"/>
                <a:stretch>
                  <a:fillRect b="-6667"/>
                </a:stretch>
              </a:blipFill>
            </p:spPr>
            <p:txBody>
              <a:bodyPr/>
              <a:lstStyle/>
              <a:p>
                <a:r>
                  <a:rPr lang="en-TW">
                    <a:noFill/>
                  </a:rPr>
                  <a:t> </a:t>
                </a:r>
              </a:p>
            </p:txBody>
          </p:sp>
        </mc:Fallback>
      </mc:AlternateContent>
    </p:spTree>
    <p:extLst>
      <p:ext uri="{BB962C8B-B14F-4D97-AF65-F5344CB8AC3E}">
        <p14:creationId xmlns:p14="http://schemas.microsoft.com/office/powerpoint/2010/main" val="35033853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67DA64D-35E9-C7C3-F68C-76ED17E4F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42" y="3547846"/>
            <a:ext cx="3891851" cy="304950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6C8455AF-24AE-D79E-5841-FA7376A8138B}"/>
              </a:ext>
            </a:extLst>
          </p:cNvPr>
          <p:cNvSpPr/>
          <p:nvPr/>
        </p:nvSpPr>
        <p:spPr>
          <a:xfrm>
            <a:off x="687363" y="127956"/>
            <a:ext cx="3906252" cy="32129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4" name="Picture 2">
            <a:extLst>
              <a:ext uri="{FF2B5EF4-FFF2-40B4-BE49-F238E27FC236}">
                <a16:creationId xmlns:a16="http://schemas.microsoft.com/office/drawing/2014/main" id="{1E3B005B-5ABF-5049-42B7-5BF9B52A1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76" y="476672"/>
            <a:ext cx="3581651" cy="28642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CCC0DC80-6922-CC47-D353-65BEA9E2B0A6}"/>
                  </a:ext>
                </a:extLst>
              </p:cNvPr>
              <p:cNvSpPr txBox="1"/>
              <p:nvPr/>
            </p:nvSpPr>
            <p:spPr>
              <a:xfrm>
                <a:off x="4691228" y="3234940"/>
                <a:ext cx="4068806" cy="62581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𝑤</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TW" i="1" smtClean="0">
                          <a:latin typeface="Cambria Math" panose="02040503050406030204" pitchFamily="18" charset="0"/>
                          <a:ea typeface="Cambria Math" panose="02040503050406030204" pitchFamily="18" charset="0"/>
                        </a:rPr>
                        <m:t>∙</m:t>
                      </m:r>
                      <m:d>
                        <m:dPr>
                          <m:begChr m:val="|"/>
                          <m:endChr m:val="|"/>
                          <m:ctrlPr>
                            <a:rPr lang="en-US" altLang="zh-TW" i="1" smtClean="0">
                              <a:latin typeface="Cambria Math" panose="02040503050406030204" pitchFamily="18" charset="0"/>
                              <a:ea typeface="Cambria Math" panose="02040503050406030204" pitchFamily="18" charset="0"/>
                            </a:rPr>
                          </m:ctrlPr>
                        </m:dPr>
                        <m:e>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𝜆</m:t>
                              </m:r>
                            </m:num>
                            <m:den>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𝜈</m:t>
                              </m:r>
                            </m:den>
                          </m:f>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𝑤</m:t>
                      </m:r>
                      <m:d>
                        <m:dPr>
                          <m:ctrlPr>
                            <a:rPr lang="en-US" altLang="zh-TW" i="1">
                              <a:latin typeface="Cambria Math" panose="02040503050406030204" pitchFamily="18" charset="0"/>
                            </a:rPr>
                          </m:ctrlPr>
                        </m:dPr>
                        <m:e>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𝑐</m:t>
                              </m:r>
                            </m:num>
                            <m:den>
                              <m:r>
                                <a:rPr lang="en-US" altLang="zh-TW" i="1" smtClean="0">
                                  <a:latin typeface="Cambria Math" panose="02040503050406030204" pitchFamily="18" charset="0"/>
                                  <a:ea typeface="Cambria Math" panose="02040503050406030204" pitchFamily="18" charset="0"/>
                                </a:rPr>
                                <m:t>𝜈</m:t>
                              </m:r>
                            </m:den>
                          </m:f>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𝑐</m:t>
                          </m:r>
                        </m:num>
                        <m:den>
                          <m:sSup>
                            <m:sSupPr>
                              <m:ctrlPr>
                                <a:rPr lang="en-US" altLang="zh-TW"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𝜈</m:t>
                              </m:r>
                            </m:e>
                            <m:sup>
                              <m:r>
                                <a:rPr lang="en-US" altLang="zh-TW" b="0" i="1" smtClean="0">
                                  <a:latin typeface="Cambria Math" panose="02040503050406030204" pitchFamily="18" charset="0"/>
                                  <a:ea typeface="Cambria Math" panose="02040503050406030204" pitchFamily="18" charset="0"/>
                                </a:rPr>
                                <m:t>2</m:t>
                              </m:r>
                            </m:sup>
                          </m:sSup>
                        </m:den>
                      </m:f>
                    </m:oMath>
                  </m:oMathPara>
                </a14:m>
                <a:endParaRPr lang="zh-TW" altLang="en-US" i="1" dirty="0"/>
              </a:p>
            </p:txBody>
          </p:sp>
        </mc:Choice>
        <mc:Fallback xmlns="">
          <p:sp>
            <p:nvSpPr>
              <p:cNvPr id="5" name="文字方塊 8">
                <a:extLst>
                  <a:ext uri="{FF2B5EF4-FFF2-40B4-BE49-F238E27FC236}">
                    <a16:creationId xmlns:a16="http://schemas.microsoft.com/office/drawing/2014/main" id="{CCC0DC80-6922-CC47-D353-65BEA9E2B0A6}"/>
                  </a:ext>
                </a:extLst>
              </p:cNvPr>
              <p:cNvSpPr txBox="1">
                <a:spLocks noRot="1" noChangeAspect="1" noMove="1" noResize="1" noEditPoints="1" noAdjustHandles="1" noChangeArrowheads="1" noChangeShapeType="1" noTextEdit="1"/>
              </p:cNvSpPr>
              <p:nvPr/>
            </p:nvSpPr>
            <p:spPr>
              <a:xfrm>
                <a:off x="4691228" y="3234940"/>
                <a:ext cx="4068806" cy="625812"/>
              </a:xfrm>
              <a:prstGeom prst="rect">
                <a:avLst/>
              </a:prstGeom>
              <a:blipFill>
                <a:blip r:embed="rId4"/>
                <a:stretch>
                  <a:fillRect b="-6000"/>
                </a:stretch>
              </a:blipFill>
            </p:spPr>
            <p:txBody>
              <a:bodyPr/>
              <a:lstStyle/>
              <a:p>
                <a:r>
                  <a:rPr lang="en-TW">
                    <a:noFill/>
                  </a:rPr>
                  <a:t> </a:t>
                </a:r>
              </a:p>
            </p:txBody>
          </p:sp>
        </mc:Fallback>
      </mc:AlternateContent>
      <p:pic>
        <p:nvPicPr>
          <p:cNvPr id="7" name="Graphic 6" descr="Cat with solid fill">
            <a:extLst>
              <a:ext uri="{FF2B5EF4-FFF2-40B4-BE49-F238E27FC236}">
                <a16:creationId xmlns:a16="http://schemas.microsoft.com/office/drawing/2014/main" id="{E8C8A4EB-D75D-DF39-BE72-2917F71F14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6417" y="6021768"/>
            <a:ext cx="619090" cy="619090"/>
          </a:xfrm>
          <a:prstGeom prst="rect">
            <a:avLst/>
          </a:prstGeom>
        </p:spPr>
      </p:pic>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3F2A0907-55A5-03CE-31AC-2641E2277A2C}"/>
                  </a:ext>
                </a:extLst>
              </p:cNvPr>
              <p:cNvSpPr txBox="1"/>
              <p:nvPr/>
            </p:nvSpPr>
            <p:spPr>
              <a:xfrm>
                <a:off x="717542" y="3547846"/>
                <a:ext cx="932499"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oMath>
                  </m:oMathPara>
                </a14:m>
                <a:endParaRPr lang="zh-TW" altLang="en-US" i="1" dirty="0"/>
              </a:p>
            </p:txBody>
          </p:sp>
        </mc:Choice>
        <mc:Fallback xmlns="">
          <p:sp>
            <p:nvSpPr>
              <p:cNvPr id="8" name="文字方塊 8">
                <a:extLst>
                  <a:ext uri="{FF2B5EF4-FFF2-40B4-BE49-F238E27FC236}">
                    <a16:creationId xmlns:a16="http://schemas.microsoft.com/office/drawing/2014/main" id="{3F2A0907-55A5-03CE-31AC-2641E2277A2C}"/>
                  </a:ext>
                </a:extLst>
              </p:cNvPr>
              <p:cNvSpPr txBox="1">
                <a:spLocks noRot="1" noChangeAspect="1" noMove="1" noResize="1" noEditPoints="1" noAdjustHandles="1" noChangeArrowheads="1" noChangeShapeType="1" noTextEdit="1"/>
              </p:cNvSpPr>
              <p:nvPr/>
            </p:nvSpPr>
            <p:spPr>
              <a:xfrm>
                <a:off x="717542" y="3547846"/>
                <a:ext cx="932499" cy="369332"/>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3E737B03-1FAA-1708-7D62-93CC68262A40}"/>
                  </a:ext>
                </a:extLst>
              </p:cNvPr>
              <p:cNvSpPr txBox="1"/>
              <p:nvPr/>
            </p:nvSpPr>
            <p:spPr>
              <a:xfrm>
                <a:off x="679327" y="127956"/>
                <a:ext cx="97071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𝑤</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oMath>
                  </m:oMathPara>
                </a14:m>
                <a:endParaRPr lang="zh-TW" altLang="en-US" i="1" dirty="0"/>
              </a:p>
            </p:txBody>
          </p:sp>
        </mc:Choice>
        <mc:Fallback xmlns="">
          <p:sp>
            <p:nvSpPr>
              <p:cNvPr id="9" name="文字方塊 8">
                <a:extLst>
                  <a:ext uri="{FF2B5EF4-FFF2-40B4-BE49-F238E27FC236}">
                    <a16:creationId xmlns:a16="http://schemas.microsoft.com/office/drawing/2014/main" id="{3E737B03-1FAA-1708-7D62-93CC68262A40}"/>
                  </a:ext>
                </a:extLst>
              </p:cNvPr>
              <p:cNvSpPr txBox="1">
                <a:spLocks noRot="1" noChangeAspect="1" noMove="1" noResize="1" noEditPoints="1" noAdjustHandles="1" noChangeArrowheads="1" noChangeShapeType="1" noTextEdit="1"/>
              </p:cNvSpPr>
              <p:nvPr/>
            </p:nvSpPr>
            <p:spPr>
              <a:xfrm>
                <a:off x="679327" y="127956"/>
                <a:ext cx="970714" cy="369332"/>
              </a:xfrm>
              <a:prstGeom prst="rect">
                <a:avLst/>
              </a:prstGeom>
              <a:blipFill>
                <a:blip r:embed="rId8"/>
                <a:stretch>
                  <a:fillRect/>
                </a:stretch>
              </a:blipFill>
            </p:spPr>
            <p:txBody>
              <a:bodyPr/>
              <a:lstStyle/>
              <a:p>
                <a:r>
                  <a:rPr lang="en-TW">
                    <a:noFill/>
                  </a:rPr>
                  <a:t> </a:t>
                </a:r>
              </a:p>
            </p:txBody>
          </p:sp>
        </mc:Fallback>
      </mc:AlternateContent>
      <p:sp>
        <p:nvSpPr>
          <p:cNvPr id="6" name="TextBox 5">
            <a:extLst>
              <a:ext uri="{FF2B5EF4-FFF2-40B4-BE49-F238E27FC236}">
                <a16:creationId xmlns:a16="http://schemas.microsoft.com/office/drawing/2014/main" id="{902E97B1-7F17-F1AE-187E-D06D622FB119}"/>
              </a:ext>
            </a:extLst>
          </p:cNvPr>
          <p:cNvSpPr txBox="1"/>
          <p:nvPr/>
        </p:nvSpPr>
        <p:spPr>
          <a:xfrm>
            <a:off x="6401595" y="4077072"/>
            <a:ext cx="648072" cy="369332"/>
          </a:xfrm>
          <a:prstGeom prst="rect">
            <a:avLst/>
          </a:prstGeom>
          <a:noFill/>
        </p:spPr>
        <p:txBody>
          <a:bodyPr wrap="square" rtlCol="0">
            <a:spAutoFit/>
          </a:bodyPr>
          <a:lstStyle/>
          <a:p>
            <a:r>
              <a:rPr lang="en-TW" dirty="0">
                <a:latin typeface="+mj-lt"/>
              </a:rPr>
              <a:t>1-4</a:t>
            </a:r>
          </a:p>
        </p:txBody>
      </p:sp>
    </p:spTree>
    <p:extLst>
      <p:ext uri="{BB962C8B-B14F-4D97-AF65-F5344CB8AC3E}">
        <p14:creationId xmlns:p14="http://schemas.microsoft.com/office/powerpoint/2010/main" val="2430541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4002"/>
          <p:cNvPicPr>
            <a:picLocks noChangeAspect="1" noChangeArrowheads="1"/>
          </p:cNvPicPr>
          <p:nvPr/>
        </p:nvPicPr>
        <p:blipFill>
          <a:blip r:embed="rId2">
            <a:extLst>
              <a:ext uri="{28A0092B-C50C-407E-A947-70E740481C1C}">
                <a14:useLocalDpi xmlns:a14="http://schemas.microsoft.com/office/drawing/2010/main" val="0"/>
              </a:ext>
            </a:extLst>
          </a:blip>
          <a:srcRect b="2753"/>
          <a:stretch>
            <a:fillRect/>
          </a:stretch>
        </p:blipFill>
        <p:spPr bwMode="auto">
          <a:xfrm>
            <a:off x="1007119" y="908720"/>
            <a:ext cx="2700337"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2758280" y="370247"/>
            <a:ext cx="3743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latin typeface="Times New Roman" pitchFamily="18" charset="0"/>
                <a:cs typeface="Times New Roman" pitchFamily="18" charset="0"/>
              </a:rPr>
              <a:t>黑體輻射 </a:t>
            </a:r>
            <a:r>
              <a:rPr lang="en-US" altLang="zh-TW" sz="1800" dirty="0">
                <a:solidFill>
                  <a:srgbClr val="FF0000"/>
                </a:solidFill>
                <a:latin typeface="Times New Roman" pitchFamily="18" charset="0"/>
                <a:cs typeface="Times New Roman" pitchFamily="18" charset="0"/>
              </a:rPr>
              <a:t>Blackbody Radiation</a:t>
            </a:r>
          </a:p>
        </p:txBody>
      </p:sp>
      <p:sp>
        <p:nvSpPr>
          <p:cNvPr id="3076" name="Text Box 4"/>
          <p:cNvSpPr txBox="1">
            <a:spLocks noChangeArrowheads="1"/>
          </p:cNvSpPr>
          <p:nvPr/>
        </p:nvSpPr>
        <p:spPr bwMode="auto">
          <a:xfrm>
            <a:off x="1007119" y="4355652"/>
            <a:ext cx="75253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黑體輻射是涵蓋整個電磁波的範圍！在室溫以紅外線為主。</a:t>
            </a:r>
          </a:p>
        </p:txBody>
      </p:sp>
      <mc:AlternateContent xmlns:mc="http://schemas.openxmlformats.org/markup-compatibility/2006" xmlns:a14="http://schemas.microsoft.com/office/drawing/2010/main">
        <mc:Choice Requires="a14">
          <p:sp>
            <p:nvSpPr>
              <p:cNvPr id="5125" name="Text Box 5"/>
              <p:cNvSpPr txBox="1">
                <a:spLocks noChangeArrowheads="1"/>
              </p:cNvSpPr>
              <p:nvPr/>
            </p:nvSpPr>
            <p:spPr bwMode="auto">
              <a:xfrm>
                <a:off x="1007118" y="5289145"/>
                <a:ext cx="709327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黑體輻射與黑體的其他性質無關，完全由黑體的溫度</a:t>
                </a:r>
                <a14:m>
                  <m:oMath xmlns:m="http://schemas.openxmlformats.org/officeDocument/2006/math">
                    <m:r>
                      <a:rPr lang="en-US" altLang="zh-TW" sz="1800" i="1" smtClean="0">
                        <a:solidFill>
                          <a:srgbClr val="FF0000"/>
                        </a:solidFill>
                        <a:latin typeface="Cambria Math"/>
                      </a:rPr>
                      <m:t>𝑇</m:t>
                    </m:r>
                  </m:oMath>
                </a14:m>
                <a:r>
                  <a:rPr lang="zh-TW" altLang="en-US" sz="1800" dirty="0">
                    <a:solidFill>
                      <a:srgbClr val="FF0000"/>
                    </a:solidFill>
                  </a:rPr>
                  <a:t>決定。</a:t>
                </a:r>
              </a:p>
            </p:txBody>
          </p:sp>
        </mc:Choice>
        <mc:Fallback xmlns="">
          <p:sp>
            <p:nvSpPr>
              <p:cNvPr id="5125" name="Text Box 5"/>
              <p:cNvSpPr txBox="1">
                <a:spLocks noRot="1" noChangeAspect="1" noMove="1" noResize="1" noEditPoints="1" noAdjustHandles="1" noChangeArrowheads="1" noChangeShapeType="1" noTextEdit="1"/>
              </p:cNvSpPr>
              <p:nvPr/>
            </p:nvSpPr>
            <p:spPr bwMode="auto">
              <a:xfrm>
                <a:off x="1007118" y="5289145"/>
                <a:ext cx="7093273" cy="369332"/>
              </a:xfrm>
              <a:prstGeom prst="rect">
                <a:avLst/>
              </a:prstGeom>
              <a:blipFill>
                <a:blip r:embed="rId3"/>
                <a:stretch>
                  <a:fillRect l="-71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3078" name="Text Box 7"/>
          <p:cNvSpPr txBox="1">
            <a:spLocks noChangeArrowheads="1"/>
          </p:cNvSpPr>
          <p:nvPr/>
        </p:nvSpPr>
        <p:spPr bwMode="auto">
          <a:xfrm>
            <a:off x="1007120" y="4823708"/>
            <a:ext cx="72437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其實，在紅外線的區域，大部分（非金屬）物體都是黑體！</a:t>
            </a:r>
          </a:p>
        </p:txBody>
      </p:sp>
      <p:pic>
        <p:nvPicPr>
          <p:cNvPr id="3079" name="Picture 8" descr="http://www.lessloss.com/images/blackbody/hot_met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19" y="908720"/>
            <a:ext cx="4398962"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007119" y="5773537"/>
            <a:ext cx="7638330" cy="369332"/>
          </a:xfrm>
          <a:prstGeom prst="rect">
            <a:avLst/>
          </a:prstGeom>
          <a:noFill/>
        </p:spPr>
        <p:txBody>
          <a:bodyPr wrap="square" rtlCol="0">
            <a:spAutoFit/>
          </a:bodyPr>
          <a:lstStyle/>
          <a:p>
            <a:r>
              <a:rPr lang="zh-TW" altLang="en-US" dirty="0"/>
              <a:t>如此，所有同溫度的黑體輻射都是一樣的！一定溫度下黑體輻射只有一種！</a:t>
            </a:r>
          </a:p>
        </p:txBody>
      </p:sp>
      <p:sp>
        <p:nvSpPr>
          <p:cNvPr id="3" name="TextBox 2">
            <a:extLst>
              <a:ext uri="{FF2B5EF4-FFF2-40B4-BE49-F238E27FC236}">
                <a16:creationId xmlns:a16="http://schemas.microsoft.com/office/drawing/2014/main" id="{F4A606FC-69CC-2043-8671-090F546EE937}"/>
              </a:ext>
            </a:extLst>
          </p:cNvPr>
          <p:cNvSpPr txBox="1"/>
          <p:nvPr/>
        </p:nvSpPr>
        <p:spPr>
          <a:xfrm>
            <a:off x="1007118" y="6205016"/>
            <a:ext cx="2052713" cy="369332"/>
          </a:xfrm>
          <a:prstGeom prst="rect">
            <a:avLst/>
          </a:prstGeom>
          <a:noFill/>
        </p:spPr>
        <p:txBody>
          <a:bodyPr wrap="square" rtlCol="0">
            <a:spAutoFit/>
          </a:bodyPr>
          <a:lstStyle/>
          <a:p>
            <a:r>
              <a:rPr lang="en-TW" dirty="0"/>
              <a:t>為什麼？</a:t>
            </a:r>
          </a:p>
        </p:txBody>
      </p:sp>
    </p:spTree>
    <p:extLst>
      <p:ext uri="{BB962C8B-B14F-4D97-AF65-F5344CB8AC3E}">
        <p14:creationId xmlns:p14="http://schemas.microsoft.com/office/powerpoint/2010/main" val="866811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ppt_x"/>
                                          </p:val>
                                        </p:tav>
                                        <p:tav tm="100000">
                                          <p:val>
                                            <p:strVal val="#ppt_x"/>
                                          </p:val>
                                        </p:tav>
                                      </p:tavLst>
                                    </p:anim>
                                    <p:anim calcmode="lin" valueType="num">
                                      <p:cBhvr additive="base">
                                        <p:cTn id="8"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utoUpdateAnimBg="0"/>
      <p:bldP spid="2"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 Blackbody radiation. The spectra of blackbody radiation for various temperatures compared to transition frequencies of ground-state cesium indicated by vertical lines. The dash-dotted line at the left refers to the hyperfine splitting of the ground state used in the current definition of the second. The dashed lines at the right are strong absorption lines starting from the D1 transition at í µí¼ ≈ 2 í µí¼ @BULLET 335 THz. The colorful band indicates the visible spectrum as a guide for the eye. ">
            <a:extLst>
              <a:ext uri="{FF2B5EF4-FFF2-40B4-BE49-F238E27FC236}">
                <a16:creationId xmlns:a16="http://schemas.microsoft.com/office/drawing/2014/main" id="{830FAF43-FB76-29A2-748F-8BD24BA8BF0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TW"/>
          </a:p>
        </p:txBody>
      </p:sp>
      <p:pic>
        <p:nvPicPr>
          <p:cNvPr id="4" name="Picture 3" descr="Chart&#10;&#10;Description automatically generated">
            <a:extLst>
              <a:ext uri="{FF2B5EF4-FFF2-40B4-BE49-F238E27FC236}">
                <a16:creationId xmlns:a16="http://schemas.microsoft.com/office/drawing/2014/main" id="{9C451DB2-DF9A-C28F-F173-F7DEFE240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42" y="4045218"/>
            <a:ext cx="5397500" cy="2705100"/>
          </a:xfrm>
          <a:prstGeom prst="rect">
            <a:avLst/>
          </a:prstGeom>
        </p:spPr>
      </p:pic>
      <p:pic>
        <p:nvPicPr>
          <p:cNvPr id="5" name="Picture 2">
            <a:extLst>
              <a:ext uri="{FF2B5EF4-FFF2-40B4-BE49-F238E27FC236}">
                <a16:creationId xmlns:a16="http://schemas.microsoft.com/office/drawing/2014/main" id="{5A20D974-AA31-4420-AA39-2410F3101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816" y="260648"/>
            <a:ext cx="4635500" cy="3632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文字方塊 2">
                <a:extLst>
                  <a:ext uri="{FF2B5EF4-FFF2-40B4-BE49-F238E27FC236}">
                    <a16:creationId xmlns:a16="http://schemas.microsoft.com/office/drawing/2014/main" id="{9FF8F1D7-C74B-5656-3D91-B7231F117290}"/>
                  </a:ext>
                </a:extLst>
              </p:cNvPr>
              <p:cNvSpPr txBox="1"/>
              <p:nvPr/>
            </p:nvSpPr>
            <p:spPr>
              <a:xfrm>
                <a:off x="6089914" y="3173870"/>
                <a:ext cx="2299412" cy="79098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𝑢</m:t>
                      </m:r>
                      <m:d>
                        <m:dPr>
                          <m:ctrlPr>
                            <a:rPr lang="en-US" altLang="zh-TW" i="1" smtClean="0">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𝜈</m:t>
                          </m:r>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8</m:t>
                          </m:r>
                          <m:r>
                            <a:rPr lang="zh-TW" altLang="en-US" b="0" i="1" smtClean="0">
                              <a:latin typeface="Cambria Math"/>
                            </a:rPr>
                            <m:t>𝜋</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𝜈</m:t>
                              </m:r>
                            </m:e>
                            <m:sup>
                              <m:r>
                                <a:rPr lang="en-US" altLang="zh-TW" b="0" i="1" smtClean="0">
                                  <a:latin typeface="Cambria Math"/>
                                </a:rPr>
                                <m:t>3</m:t>
                              </m:r>
                            </m:sup>
                          </m:sSup>
                        </m:num>
                        <m:den>
                          <m:sSup>
                            <m:sSupPr>
                              <m:ctrlPr>
                                <a:rPr lang="en-US" altLang="zh-TW" b="0"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3</m:t>
                              </m:r>
                            </m:sup>
                          </m:sSup>
                        </m:den>
                      </m:f>
                      <m:f>
                        <m:fPr>
                          <m:ctrlPr>
                            <a:rPr lang="en-US" altLang="zh-TW" b="0" i="1" smtClean="0">
                              <a:latin typeface="Cambria Math" panose="02040503050406030204" pitchFamily="18" charset="0"/>
                            </a:rPr>
                          </m:ctrlPr>
                        </m:fPr>
                        <m:num>
                          <m:r>
                            <a:rPr lang="en-US" altLang="zh-TW" b="0" i="1" smtClean="0">
                              <a:latin typeface="Cambria Math"/>
                            </a:rPr>
                            <m:t>1</m:t>
                          </m:r>
                        </m:num>
                        <m:den>
                          <m:sSup>
                            <m:sSupPr>
                              <m:ctrlPr>
                                <a:rPr lang="en-US" altLang="zh-TW" b="0" i="1" smtClean="0">
                                  <a:latin typeface="Cambria Math" panose="02040503050406030204" pitchFamily="18" charset="0"/>
                                </a:rPr>
                              </m:ctrlPr>
                            </m:sSupPr>
                            <m:e>
                              <m:r>
                                <a:rPr lang="en-US" altLang="zh-TW" b="0" i="1" smtClean="0">
                                  <a:latin typeface="Cambria Math"/>
                                </a:rPr>
                                <m:t>𝑒</m:t>
                              </m:r>
                            </m:e>
                            <m:sup>
                              <m:f>
                                <m:fPr>
                                  <m:ctrlPr>
                                    <a:rPr lang="en-US" altLang="zh-TW" b="0" i="1" smtClean="0">
                                      <a:latin typeface="Cambria Math" panose="02040503050406030204" pitchFamily="18" charset="0"/>
                                    </a:rPr>
                                  </m:ctrlPr>
                                </m:fPr>
                                <m:num>
                                  <m:r>
                                    <a:rPr lang="en-US" altLang="zh-TW" b="0" i="1" smtClean="0">
                                      <a:latin typeface="Cambria Math"/>
                                    </a:rPr>
                                    <m:t>h</m:t>
                                  </m:r>
                                  <m:r>
                                    <a:rPr lang="en-US" altLang="zh-TW" b="0" i="1" smtClean="0">
                                      <a:latin typeface="Cambria Math" panose="02040503050406030204" pitchFamily="18" charset="0"/>
                                      <a:ea typeface="Cambria Math" panose="02040503050406030204" pitchFamily="18" charset="0"/>
                                    </a:rPr>
                                    <m:t>𝜈</m:t>
                                  </m:r>
                                </m:num>
                                <m:den>
                                  <m:r>
                                    <a:rPr lang="en-US" altLang="zh-TW" b="0" i="1" smtClean="0">
                                      <a:latin typeface="Cambria Math"/>
                                    </a:rPr>
                                    <m:t>𝑘𝑇</m:t>
                                  </m:r>
                                </m:den>
                              </m:f>
                            </m:sup>
                          </m:sSup>
                          <m:r>
                            <a:rPr lang="en-US" altLang="zh-TW" b="0" i="1" smtClean="0">
                              <a:latin typeface="Cambria Math"/>
                            </a:rPr>
                            <m:t>−1</m:t>
                          </m:r>
                        </m:den>
                      </m:f>
                    </m:oMath>
                  </m:oMathPara>
                </a14:m>
                <a:endParaRPr lang="zh-TW" altLang="en-US" i="1" dirty="0"/>
              </a:p>
            </p:txBody>
          </p:sp>
        </mc:Choice>
        <mc:Fallback xmlns="">
          <p:sp>
            <p:nvSpPr>
              <p:cNvPr id="6" name="文字方塊 2">
                <a:extLst>
                  <a:ext uri="{FF2B5EF4-FFF2-40B4-BE49-F238E27FC236}">
                    <a16:creationId xmlns:a16="http://schemas.microsoft.com/office/drawing/2014/main" id="{9FF8F1D7-C74B-5656-3D91-B7231F117290}"/>
                  </a:ext>
                </a:extLst>
              </p:cNvPr>
              <p:cNvSpPr txBox="1">
                <a:spLocks noRot="1" noChangeAspect="1" noMove="1" noResize="1" noEditPoints="1" noAdjustHandles="1" noChangeArrowheads="1" noChangeShapeType="1" noTextEdit="1"/>
              </p:cNvSpPr>
              <p:nvPr/>
            </p:nvSpPr>
            <p:spPr>
              <a:xfrm>
                <a:off x="6089914" y="3173870"/>
                <a:ext cx="2299412" cy="790986"/>
              </a:xfrm>
              <a:prstGeom prst="rect">
                <a:avLst/>
              </a:prstGeom>
              <a:blipFill>
                <a:blip r:embed="rId4"/>
                <a:stretch>
                  <a:fillRect b="-3226"/>
                </a:stretch>
              </a:blipFill>
            </p:spPr>
            <p:txBody>
              <a:bodyPr/>
              <a:lstStyle/>
              <a:p>
                <a:r>
                  <a:rPr lang="en-TW">
                    <a:noFill/>
                  </a:rPr>
                  <a:t> </a:t>
                </a:r>
              </a:p>
            </p:txBody>
          </p:sp>
        </mc:Fallback>
      </mc:AlternateContent>
      <p:pic>
        <p:nvPicPr>
          <p:cNvPr id="7" name="Graphic 6" descr="Cat with solid fill">
            <a:extLst>
              <a:ext uri="{FF2B5EF4-FFF2-40B4-BE49-F238E27FC236}">
                <a16:creationId xmlns:a16="http://schemas.microsoft.com/office/drawing/2014/main" id="{317B6415-57C4-FD85-6B82-955048EB96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6417" y="6021768"/>
            <a:ext cx="619090" cy="619090"/>
          </a:xfrm>
          <a:prstGeom prst="rect">
            <a:avLst/>
          </a:prstGeom>
        </p:spPr>
      </p:pic>
      <p:sp>
        <p:nvSpPr>
          <p:cNvPr id="3" name="TextBox 2">
            <a:extLst>
              <a:ext uri="{FF2B5EF4-FFF2-40B4-BE49-F238E27FC236}">
                <a16:creationId xmlns:a16="http://schemas.microsoft.com/office/drawing/2014/main" id="{EC2E48F9-E338-EBA4-C8FD-C451A388C997}"/>
              </a:ext>
            </a:extLst>
          </p:cNvPr>
          <p:cNvSpPr txBox="1"/>
          <p:nvPr/>
        </p:nvSpPr>
        <p:spPr>
          <a:xfrm>
            <a:off x="6002768" y="2708920"/>
            <a:ext cx="2658550" cy="369332"/>
          </a:xfrm>
          <a:prstGeom prst="rect">
            <a:avLst/>
          </a:prstGeom>
          <a:noFill/>
        </p:spPr>
        <p:txBody>
          <a:bodyPr wrap="square" rtlCol="0">
            <a:spAutoFit/>
          </a:bodyPr>
          <a:lstStyle/>
          <a:p>
            <a:r>
              <a:rPr lang="en-TW" dirty="0"/>
              <a:t>這是我們的目標！</a:t>
            </a:r>
          </a:p>
        </p:txBody>
      </p:sp>
      <p:sp>
        <p:nvSpPr>
          <p:cNvPr id="8" name="TextBox 7">
            <a:extLst>
              <a:ext uri="{FF2B5EF4-FFF2-40B4-BE49-F238E27FC236}">
                <a16:creationId xmlns:a16="http://schemas.microsoft.com/office/drawing/2014/main" id="{F5D5E482-F40D-5B97-877D-8C4E69C62C8F}"/>
              </a:ext>
            </a:extLst>
          </p:cNvPr>
          <p:cNvSpPr txBox="1"/>
          <p:nvPr/>
        </p:nvSpPr>
        <p:spPr>
          <a:xfrm>
            <a:off x="7008007" y="4180678"/>
            <a:ext cx="648072" cy="369332"/>
          </a:xfrm>
          <a:prstGeom prst="rect">
            <a:avLst/>
          </a:prstGeom>
          <a:noFill/>
        </p:spPr>
        <p:txBody>
          <a:bodyPr wrap="square" rtlCol="0">
            <a:spAutoFit/>
          </a:bodyPr>
          <a:lstStyle/>
          <a:p>
            <a:r>
              <a:rPr lang="en-TW" dirty="0">
                <a:latin typeface="+mj-lt"/>
              </a:rPr>
              <a:t>1-6</a:t>
            </a:r>
          </a:p>
        </p:txBody>
      </p:sp>
    </p:spTree>
    <p:extLst>
      <p:ext uri="{BB962C8B-B14F-4D97-AF65-F5344CB8AC3E}">
        <p14:creationId xmlns:p14="http://schemas.microsoft.com/office/powerpoint/2010/main" val="3753746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1196752"/>
            <a:ext cx="3600400" cy="2748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3426"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028" y="1306120"/>
            <a:ext cx="2263444" cy="263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4" descr="412px-Max-Planck-und-Albert-Einst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503387"/>
            <a:ext cx="23749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2" descr="黑體01"/>
          <p:cNvPicPr>
            <a:picLocks noChangeAspect="1" noChangeArrowheads="1"/>
          </p:cNvPicPr>
          <p:nvPr/>
        </p:nvPicPr>
        <p:blipFill>
          <a:blip r:embed="rId4">
            <a:extLst>
              <a:ext uri="{28A0092B-C50C-407E-A947-70E740481C1C}">
                <a14:useLocalDpi xmlns:a14="http://schemas.microsoft.com/office/drawing/2010/main" val="0"/>
              </a:ext>
            </a:extLst>
          </a:blip>
          <a:srcRect l="4314" t="6732" r="40863"/>
          <a:stretch>
            <a:fillRect/>
          </a:stretch>
        </p:blipFill>
        <p:spPr bwMode="auto">
          <a:xfrm>
            <a:off x="820901" y="1296361"/>
            <a:ext cx="27209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2" descr="F15_05"/>
          <p:cNvPicPr>
            <a:picLocks noChangeAspect="1" noChangeArrowheads="1"/>
          </p:cNvPicPr>
          <p:nvPr/>
        </p:nvPicPr>
        <p:blipFill>
          <a:blip r:embed="rId5">
            <a:extLst>
              <a:ext uri="{28A0092B-C50C-407E-A947-70E740481C1C}">
                <a14:useLocalDpi xmlns:a14="http://schemas.microsoft.com/office/drawing/2010/main" val="0"/>
              </a:ext>
            </a:extLst>
          </a:blip>
          <a:srcRect b="46078"/>
          <a:stretch>
            <a:fillRect/>
          </a:stretch>
        </p:blipFill>
        <p:spPr bwMode="auto">
          <a:xfrm>
            <a:off x="1325726" y="3383923"/>
            <a:ext cx="1163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ext Box 9"/>
          <p:cNvSpPr txBox="1">
            <a:spLocks noChangeArrowheads="1"/>
          </p:cNvSpPr>
          <p:nvPr/>
        </p:nvSpPr>
        <p:spPr bwMode="auto">
          <a:xfrm>
            <a:off x="749463" y="4014788"/>
            <a:ext cx="770413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50000"/>
              </a:spcBef>
              <a:buFontTx/>
              <a:buNone/>
            </a:pPr>
            <a:r>
              <a:rPr lang="en-US" altLang="zh-TW" sz="1800" dirty="0">
                <a:latin typeface="Times New Roman" panose="02020603050405020304" pitchFamily="18" charset="0"/>
                <a:cs typeface="Times New Roman" panose="02020603050405020304" pitchFamily="18" charset="0"/>
              </a:rPr>
              <a:t>Planck</a:t>
            </a:r>
            <a:r>
              <a:rPr lang="zh-TW" altLang="en-US" sz="1800" dirty="0">
                <a:latin typeface="Times New Roman" panose="02020603050405020304" pitchFamily="18" charset="0"/>
                <a:cs typeface="Times New Roman" panose="02020603050405020304" pitchFamily="18" charset="0"/>
              </a:rPr>
              <a:t> </a:t>
            </a:r>
            <a:r>
              <a:rPr lang="zh-TW" altLang="en-US" sz="1800" dirty="0"/>
              <a:t>的分析是針對空腔器壁上的量子彈簧（簡諧振盪器），</a:t>
            </a:r>
            <a:endParaRPr lang="zh-TW" altLang="en-US" sz="1800" dirty="0">
              <a:cs typeface="Times New Roman" pitchFamily="18" charset="0"/>
            </a:endParaRPr>
          </a:p>
        </p:txBody>
      </p:sp>
      <p:sp>
        <p:nvSpPr>
          <p:cNvPr id="103431" name="Text Box 10"/>
          <p:cNvSpPr txBox="1">
            <a:spLocks noChangeArrowheads="1"/>
          </p:cNvSpPr>
          <p:nvPr/>
        </p:nvSpPr>
        <p:spPr bwMode="auto">
          <a:xfrm>
            <a:off x="739938" y="5813738"/>
            <a:ext cx="777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latin typeface="Times New Roman" pitchFamily="18" charset="0"/>
                <a:cs typeface="Times New Roman" pitchFamily="18" charset="0"/>
              </a:rPr>
              <a:t>Einstein</a:t>
            </a:r>
            <a:r>
              <a:rPr lang="zh-TW" altLang="en-US" sz="1800" dirty="0">
                <a:latin typeface="Times New Roman" pitchFamily="18" charset="0"/>
                <a:cs typeface="Times New Roman" pitchFamily="18" charset="0"/>
              </a:rPr>
              <a:t> </a:t>
            </a:r>
            <a:r>
              <a:rPr lang="zh-TW" altLang="en-US" sz="1800" dirty="0">
                <a:cs typeface="Times New Roman" pitchFamily="18" charset="0"/>
              </a:rPr>
              <a:t>在</a:t>
            </a:r>
            <a:r>
              <a:rPr lang="en-US" altLang="zh-TW" sz="1800" dirty="0">
                <a:latin typeface="Times New Roman" panose="02020603050405020304" pitchFamily="18" charset="0"/>
                <a:cs typeface="Times New Roman" panose="02020603050405020304" pitchFamily="18" charset="0"/>
              </a:rPr>
              <a:t>5</a:t>
            </a:r>
            <a:r>
              <a:rPr lang="zh-TW" altLang="en-US" sz="1800" dirty="0">
                <a:cs typeface="Times New Roman" pitchFamily="18" charset="0"/>
              </a:rPr>
              <a:t>年後提出另一個推導！而且他的想法更進了一步！</a:t>
            </a:r>
          </a:p>
        </p:txBody>
      </p:sp>
      <p:pic>
        <p:nvPicPr>
          <p:cNvPr id="103432" name="Picture 2" descr="F15_05"/>
          <p:cNvPicPr>
            <a:picLocks noChangeAspect="1" noChangeArrowheads="1"/>
          </p:cNvPicPr>
          <p:nvPr/>
        </p:nvPicPr>
        <p:blipFill>
          <a:blip r:embed="rId6">
            <a:extLst>
              <a:ext uri="{28A0092B-C50C-407E-A947-70E740481C1C}">
                <a14:useLocalDpi xmlns:a14="http://schemas.microsoft.com/office/drawing/2010/main" val="0"/>
              </a:ext>
            </a:extLst>
          </a:blip>
          <a:srcRect b="46078"/>
          <a:stretch>
            <a:fillRect/>
          </a:stretch>
        </p:blipFill>
        <p:spPr bwMode="auto">
          <a:xfrm>
            <a:off x="389101" y="2504448"/>
            <a:ext cx="9858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Picture 2" descr="F15_05"/>
          <p:cNvPicPr>
            <a:picLocks noChangeAspect="1" noChangeArrowheads="1"/>
          </p:cNvPicPr>
          <p:nvPr/>
        </p:nvPicPr>
        <p:blipFill>
          <a:blip r:embed="rId7">
            <a:extLst>
              <a:ext uri="{28A0092B-C50C-407E-A947-70E740481C1C}">
                <a14:useLocalDpi xmlns:a14="http://schemas.microsoft.com/office/drawing/2010/main" val="0"/>
              </a:ext>
            </a:extLst>
          </a:blip>
          <a:srcRect b="46078"/>
          <a:stretch>
            <a:fillRect/>
          </a:stretch>
        </p:blipFill>
        <p:spPr bwMode="auto">
          <a:xfrm>
            <a:off x="965363" y="1296361"/>
            <a:ext cx="1165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7"/>
          <p:cNvSpPr txBox="1">
            <a:spLocks noChangeArrowheads="1"/>
          </p:cNvSpPr>
          <p:nvPr/>
        </p:nvSpPr>
        <p:spPr bwMode="auto">
          <a:xfrm>
            <a:off x="752196" y="6183625"/>
            <a:ext cx="5834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黑體輻射可不可以計算預測？</a:t>
            </a:r>
            <a:r>
              <a:rPr lang="en-US" altLang="zh-TW" sz="1800" dirty="0">
                <a:latin typeface="Times New Roman" panose="02020603050405020304" pitchFamily="18" charset="0"/>
                <a:cs typeface="Times New Roman" panose="02020603050405020304" pitchFamily="18" charset="0"/>
              </a:rPr>
              <a:t>Einstein</a:t>
            </a:r>
            <a:r>
              <a:rPr lang="zh-TW" altLang="en-US" sz="1800" dirty="0"/>
              <a:t>的版本。</a:t>
            </a:r>
          </a:p>
        </p:txBody>
      </p:sp>
      <mc:AlternateContent xmlns:mc="http://schemas.openxmlformats.org/markup-compatibility/2006" xmlns:a14="http://schemas.microsoft.com/office/drawing/2010/main">
        <mc:Choice Requires="a14">
          <p:sp>
            <p:nvSpPr>
              <p:cNvPr id="2" name="矩形 1"/>
              <p:cNvSpPr/>
              <p:nvPr/>
            </p:nvSpPr>
            <p:spPr>
              <a:xfrm>
                <a:off x="739669" y="4437112"/>
                <a:ext cx="7777432" cy="507831"/>
              </a:xfrm>
              <a:prstGeom prst="rect">
                <a:avLst/>
              </a:prstGeom>
            </p:spPr>
            <p:txBody>
              <a:bodyPr wrap="square">
                <a:spAutoFit/>
              </a:bodyPr>
              <a:lstStyle/>
              <a:p>
                <a:pPr eaLnBrk="1" hangingPunct="1">
                  <a:lnSpc>
                    <a:spcPct val="150000"/>
                  </a:lnSpc>
                  <a:spcBef>
                    <a:spcPct val="50000"/>
                  </a:spcBef>
                  <a:buFontTx/>
                  <a:buNone/>
                </a:pPr>
                <a:r>
                  <a:rPr lang="zh-TW" altLang="en-US" dirty="0"/>
                  <a:t>由黑體輻射觀察到的光譜結果倒推，得到量子彈簧的能量必須是</a:t>
                </a:r>
                <a14:m>
                  <m:oMath xmlns:m="http://schemas.openxmlformats.org/officeDocument/2006/math">
                    <m:r>
                      <a:rPr lang="en-US" altLang="zh-TW" i="1" dirty="0" smtClean="0">
                        <a:latin typeface="Cambria Math"/>
                        <a:cs typeface="Times New Roman" pitchFamily="18" charset="0"/>
                      </a:rPr>
                      <m:t>h𝑓</m:t>
                    </m:r>
                  </m:oMath>
                </a14:m>
                <a:r>
                  <a:rPr lang="zh-TW" altLang="en-US" dirty="0">
                    <a:cs typeface="Times New Roman" pitchFamily="18" charset="0"/>
                  </a:rPr>
                  <a:t>的整數倍，</a:t>
                </a:r>
              </a:p>
            </p:txBody>
          </p:sp>
        </mc:Choice>
        <mc:Fallback xmlns="">
          <p:sp>
            <p:nvSpPr>
              <p:cNvPr id="2" name="矩形 1"/>
              <p:cNvSpPr>
                <a:spLocks noRot="1" noChangeAspect="1" noMove="1" noResize="1" noEditPoints="1" noAdjustHandles="1" noChangeArrowheads="1" noChangeShapeType="1" noTextEdit="1"/>
              </p:cNvSpPr>
              <p:nvPr/>
            </p:nvSpPr>
            <p:spPr>
              <a:xfrm>
                <a:off x="739669" y="4437112"/>
                <a:ext cx="7777432" cy="507831"/>
              </a:xfrm>
              <a:prstGeom prst="rect">
                <a:avLst/>
              </a:prstGeom>
              <a:blipFill rotWithShape="1">
                <a:blip r:embed="rId8"/>
                <a:stretch>
                  <a:fillRect l="-627" r="-3605" b="-10843"/>
                </a:stretch>
              </a:blipFill>
            </p:spPr>
            <p:txBody>
              <a:bodyPr/>
              <a:lstStyle/>
              <a:p>
                <a:r>
                  <a:rPr lang="zh-TW" altLang="en-US">
                    <a:noFill/>
                  </a:rPr>
                  <a:t> </a:t>
                </a:r>
              </a:p>
            </p:txBody>
          </p:sp>
        </mc:Fallback>
      </mc:AlternateContent>
      <p:sp>
        <p:nvSpPr>
          <p:cNvPr id="4" name="矩形 3"/>
          <p:cNvSpPr/>
          <p:nvPr/>
        </p:nvSpPr>
        <p:spPr>
          <a:xfrm>
            <a:off x="752196" y="4869160"/>
            <a:ext cx="7936787" cy="507831"/>
          </a:xfrm>
          <a:prstGeom prst="rect">
            <a:avLst/>
          </a:prstGeom>
        </p:spPr>
        <p:txBody>
          <a:bodyPr wrap="square">
            <a:spAutoFit/>
          </a:bodyPr>
          <a:lstStyle/>
          <a:p>
            <a:pPr eaLnBrk="1" hangingPunct="1">
              <a:lnSpc>
                <a:spcPct val="150000"/>
              </a:lnSpc>
              <a:spcBef>
                <a:spcPct val="50000"/>
              </a:spcBef>
              <a:buFontTx/>
              <a:buNone/>
            </a:pPr>
            <a:r>
              <a:rPr lang="zh-TW" altLang="en-US" dirty="0">
                <a:cs typeface="Times New Roman" pitchFamily="18" charset="0"/>
              </a:rPr>
              <a:t>如此與它們達到熱平衡的輻射，才會呈現所觀察的光譜。</a:t>
            </a:r>
          </a:p>
        </p:txBody>
      </p:sp>
      <p:pic>
        <p:nvPicPr>
          <p:cNvPr id="5" name="Graphic 4" descr="Cat with solid fill">
            <a:extLst>
              <a:ext uri="{FF2B5EF4-FFF2-40B4-BE49-F238E27FC236}">
                <a16:creationId xmlns:a16="http://schemas.microsoft.com/office/drawing/2014/main" id="{37458704-930C-3D18-0AE1-F9672A94A9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611274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 Box 6"/>
          <p:cNvSpPr txBox="1">
            <a:spLocks noChangeArrowheads="1"/>
          </p:cNvSpPr>
          <p:nvPr/>
        </p:nvSpPr>
        <p:spPr bwMode="auto">
          <a:xfrm>
            <a:off x="634666" y="5656095"/>
            <a:ext cx="7993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空腔中的電磁波是駐波，被腔壁邊界限制的波，這樣的波不傳播。</a:t>
            </a:r>
          </a:p>
        </p:txBody>
      </p:sp>
      <p:sp>
        <p:nvSpPr>
          <p:cNvPr id="86020" name="Text Box 10"/>
          <p:cNvSpPr txBox="1">
            <a:spLocks noChangeArrowheads="1"/>
          </p:cNvSpPr>
          <p:nvPr/>
        </p:nvSpPr>
        <p:spPr bwMode="auto">
          <a:xfrm>
            <a:off x="539750" y="620713"/>
            <a:ext cx="5903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空腔內的輻射電磁波會來回反射，不斷疊加，</a:t>
            </a:r>
          </a:p>
        </p:txBody>
      </p:sp>
      <p:pic>
        <p:nvPicPr>
          <p:cNvPr id="86023" name="Picture 2" descr="http://rugth30.phys.rug.nl/quantummechanics/_derived/black_body.htm_txt_CAVIT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84313"/>
            <a:ext cx="2487612" cy="18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向右箭號 19"/>
          <p:cNvSpPr/>
          <p:nvPr/>
        </p:nvSpPr>
        <p:spPr>
          <a:xfrm rot="5400000">
            <a:off x="2196305" y="3283089"/>
            <a:ext cx="431802" cy="38662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86025" name="Text Box 10"/>
              <p:cNvSpPr txBox="1">
                <a:spLocks noChangeArrowheads="1"/>
              </p:cNvSpPr>
              <p:nvPr/>
            </p:nvSpPr>
            <p:spPr bwMode="auto">
              <a:xfrm>
                <a:off x="539750" y="194077"/>
                <a:ext cx="53283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研究空腔內平衡時的輻射電磁波能量密度</a:t>
                </a:r>
                <a14:m>
                  <m:oMath xmlns:m="http://schemas.openxmlformats.org/officeDocument/2006/math">
                    <m:r>
                      <a:rPr lang="en-US" altLang="zh-TW" sz="1800" i="1">
                        <a:latin typeface="Cambria Math" panose="02040503050406030204" pitchFamily="18" charset="0"/>
                      </a:rPr>
                      <m:t>𝑢</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𝜈</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𝑇</m:t>
                        </m:r>
                      </m:e>
                    </m:d>
                    <m:r>
                      <a:rPr lang="en-US" altLang="zh-TW" sz="1800" i="1">
                        <a:latin typeface="Cambria Math" panose="02040503050406030204" pitchFamily="18" charset="0"/>
                        <a:ea typeface="Cambria Math" panose="02040503050406030204" pitchFamily="18" charset="0"/>
                      </a:rPr>
                      <m:t> </m:t>
                    </m:r>
                  </m:oMath>
                </a14:m>
                <a:r>
                  <a:rPr lang="zh-TW" altLang="en-US" sz="1800" dirty="0"/>
                  <a:t>！</a:t>
                </a:r>
              </a:p>
            </p:txBody>
          </p:sp>
        </mc:Choice>
        <mc:Fallback xmlns="">
          <p:sp>
            <p:nvSpPr>
              <p:cNvPr id="86025" name="Text Box 10"/>
              <p:cNvSpPr txBox="1">
                <a:spLocks noRot="1" noChangeAspect="1" noMove="1" noResize="1" noEditPoints="1" noAdjustHandles="1" noChangeArrowheads="1" noChangeShapeType="1" noTextEdit="1"/>
              </p:cNvSpPr>
              <p:nvPr/>
            </p:nvSpPr>
            <p:spPr bwMode="auto">
              <a:xfrm>
                <a:off x="539750" y="194077"/>
                <a:ext cx="5328394" cy="369332"/>
              </a:xfrm>
              <a:prstGeom prst="rect">
                <a:avLst/>
              </a:prstGeom>
              <a:blipFill>
                <a:blip r:embed="rId6"/>
                <a:stretch>
                  <a:fillRect l="-950"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86028" name="文字方塊 1"/>
          <p:cNvSpPr txBox="1">
            <a:spLocks noChangeArrowheads="1"/>
          </p:cNvSpPr>
          <p:nvPr/>
        </p:nvSpPr>
        <p:spPr bwMode="auto">
          <a:xfrm>
            <a:off x="539750" y="1052513"/>
            <a:ext cx="3744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這些輻射穩定後會形成駐波。</a:t>
            </a:r>
          </a:p>
        </p:txBody>
      </p:sp>
      <mc:AlternateContent xmlns:mc="http://schemas.openxmlformats.org/markup-compatibility/2006" xmlns:a14="http://schemas.microsoft.com/office/drawing/2010/main">
        <mc:Choice Requires="a14">
          <p:sp>
            <p:nvSpPr>
              <p:cNvPr id="15" name="文字方塊 14"/>
              <p:cNvSpPr txBox="1"/>
              <p:nvPr/>
            </p:nvSpPr>
            <p:spPr>
              <a:xfrm>
                <a:off x="670162" y="6175149"/>
                <a:ext cx="3812710"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i="1">
                              <a:latin typeface="Cambria Math" panose="02040503050406030204" pitchFamily="18" charset="0"/>
                            </a:rPr>
                          </m:ctrlPr>
                        </m:funcPr>
                        <m:fName>
                          <m:r>
                            <m:rPr>
                              <m:sty m:val="p"/>
                            </m:rPr>
                            <a:rPr lang="en-US" altLang="zh-TW">
                              <a:latin typeface="Cambria Math"/>
                            </a:rPr>
                            <m:t>sin</m:t>
                          </m:r>
                        </m:fName>
                        <m:e>
                          <m:d>
                            <m:dPr>
                              <m:ctrlPr>
                                <a:rPr lang="en-US" altLang="zh-TW" i="1">
                                  <a:latin typeface="Cambria Math" panose="02040503050406030204" pitchFamily="18" charset="0"/>
                                </a:rPr>
                              </m:ctrlPr>
                            </m:dPr>
                            <m:e>
                              <m:r>
                                <a:rPr lang="en-US" altLang="zh-TW" i="1">
                                  <a:latin typeface="Cambria Math"/>
                                </a:rPr>
                                <m:t>𝑘𝑥</m:t>
                              </m:r>
                              <m:r>
                                <a:rPr lang="en-US" altLang="zh-TW" i="1">
                                  <a:latin typeface="Cambria Math"/>
                                </a:rPr>
                                <m:t>−</m:t>
                              </m:r>
                              <m:r>
                                <a:rPr lang="zh-TW" altLang="en-US" i="1">
                                  <a:latin typeface="Cambria Math"/>
                                </a:rPr>
                                <m:t>𝜔</m:t>
                              </m:r>
                              <m:r>
                                <a:rPr lang="en-US" altLang="zh-TW" i="1">
                                  <a:latin typeface="Cambria Math"/>
                                </a:rPr>
                                <m:t>𝑡</m:t>
                              </m:r>
                            </m:e>
                          </m:d>
                        </m:e>
                      </m:func>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0</m:t>
                          </m:r>
                        </m:sub>
                      </m:sSub>
                      <m:func>
                        <m:funcPr>
                          <m:ctrlPr>
                            <a:rPr lang="en-US" altLang="zh-TW" i="1">
                              <a:latin typeface="Cambria Math" panose="02040503050406030204" pitchFamily="18" charset="0"/>
                            </a:rPr>
                          </m:ctrlPr>
                        </m:funcPr>
                        <m:fName>
                          <m:r>
                            <m:rPr>
                              <m:sty m:val="p"/>
                            </m:rPr>
                            <a:rPr lang="en-US" altLang="zh-TW">
                              <a:latin typeface="Cambria Math"/>
                            </a:rPr>
                            <m:t>sin</m:t>
                          </m:r>
                        </m:fName>
                        <m:e>
                          <m:d>
                            <m:dPr>
                              <m:ctrlPr>
                                <a:rPr lang="en-US" altLang="zh-TW" i="1">
                                  <a:latin typeface="Cambria Math" panose="02040503050406030204" pitchFamily="18" charset="0"/>
                                </a:rPr>
                              </m:ctrlPr>
                            </m:dPr>
                            <m:e>
                              <m:r>
                                <a:rPr lang="en-US" altLang="zh-TW" b="0" i="1" smtClean="0">
                                  <a:latin typeface="Cambria Math" panose="02040503050406030204" pitchFamily="18" charset="0"/>
                                </a:rPr>
                                <m:t>−</m:t>
                              </m:r>
                              <m:r>
                                <a:rPr lang="en-US" altLang="zh-TW" i="1">
                                  <a:latin typeface="Cambria Math"/>
                                </a:rPr>
                                <m:t>𝑘𝑥</m:t>
                              </m:r>
                              <m:r>
                                <a:rPr lang="en-US" altLang="zh-TW" b="0" i="1" smtClean="0">
                                  <a:latin typeface="Cambria Math" panose="02040503050406030204" pitchFamily="18" charset="0"/>
                                </a:rPr>
                                <m:t>−</m:t>
                              </m:r>
                              <m:r>
                                <a:rPr lang="zh-TW" altLang="en-US" i="1">
                                  <a:latin typeface="Cambria Math"/>
                                </a:rPr>
                                <m:t>𝜔</m:t>
                              </m:r>
                              <m:r>
                                <a:rPr lang="en-US" altLang="zh-TW" i="1">
                                  <a:latin typeface="Cambria Math"/>
                                </a:rPr>
                                <m:t>𝑡</m:t>
                              </m:r>
                            </m:e>
                          </m:d>
                        </m:e>
                      </m:func>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670162" y="6175149"/>
                <a:ext cx="3812710" cy="369332"/>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5178955" y="6175149"/>
                <a:ext cx="189846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en-US" altLang="zh-TW" b="0" i="1" smtClean="0">
                              <a:latin typeface="Cambria Math"/>
                            </a:rPr>
                            <m:t>𝑘𝑥</m:t>
                          </m:r>
                        </m:e>
                      </m:func>
                      <m:r>
                        <a:rPr lang="en-US" altLang="zh-TW" b="0" i="1" smtClean="0">
                          <a:latin typeface="Cambria Math"/>
                          <a:ea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5178955" y="6175149"/>
                <a:ext cx="1898468" cy="369332"/>
              </a:xfrm>
              <a:prstGeom prst="rect">
                <a:avLst/>
              </a:prstGeom>
              <a:blipFill>
                <a:blip r:embed="rId8"/>
                <a:stretch>
                  <a:fillRect/>
                </a:stretch>
              </a:blipFill>
            </p:spPr>
            <p:txBody>
              <a:bodyPr/>
              <a:lstStyle/>
              <a:p>
                <a:r>
                  <a:rPr lang="en-TW">
                    <a:noFill/>
                  </a:rPr>
                  <a:t> </a:t>
                </a:r>
              </a:p>
            </p:txBody>
          </p:sp>
        </mc:Fallback>
      </mc:AlternateContent>
      <p:sp>
        <p:nvSpPr>
          <p:cNvPr id="21" name="向右箭號 20"/>
          <p:cNvSpPr/>
          <p:nvPr/>
        </p:nvSpPr>
        <p:spPr>
          <a:xfrm>
            <a:off x="4595123" y="6285969"/>
            <a:ext cx="507246" cy="17959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1463" name="Picture 23">
            <a:extLst>
              <a:ext uri="{FF2B5EF4-FFF2-40B4-BE49-F238E27FC236}">
                <a16:creationId xmlns:a16="http://schemas.microsoft.com/office/drawing/2014/main" id="{3396D1ED-3028-6A41-A36E-70637CF1F6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672" y="4113120"/>
            <a:ext cx="3608991" cy="1542975"/>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Cat with solid fill">
            <a:extLst>
              <a:ext uri="{FF2B5EF4-FFF2-40B4-BE49-F238E27FC236}">
                <a16:creationId xmlns:a16="http://schemas.microsoft.com/office/drawing/2014/main" id="{5C88F88D-8583-1BB1-CF5F-20D07DFD66A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16417" y="6050270"/>
            <a:ext cx="619090" cy="619090"/>
          </a:xfrm>
          <a:prstGeom prst="rect">
            <a:avLst/>
          </a:prstGeom>
        </p:spPr>
      </p:pic>
      <p:pic>
        <p:nvPicPr>
          <p:cNvPr id="3" name="Picture 2">
            <a:extLst>
              <a:ext uri="{FF2B5EF4-FFF2-40B4-BE49-F238E27FC236}">
                <a16:creationId xmlns:a16="http://schemas.microsoft.com/office/drawing/2014/main" id="{AB4E54F6-B31B-B0BC-7530-8FC9C589B478}"/>
              </a:ext>
            </a:extLst>
          </p:cNvPr>
          <p:cNvPicPr>
            <a:picLocks noChangeAspect="1"/>
          </p:cNvPicPr>
          <p:nvPr/>
        </p:nvPicPr>
        <p:blipFill>
          <a:blip r:embed="rId12"/>
          <a:stretch>
            <a:fillRect/>
          </a:stretch>
        </p:blipFill>
        <p:spPr>
          <a:xfrm>
            <a:off x="3774009" y="1195105"/>
            <a:ext cx="2706654" cy="2336033"/>
          </a:xfrm>
          <a:prstGeom prst="rect">
            <a:avLst/>
          </a:prstGeom>
        </p:spPr>
      </p:pic>
      <p:sp>
        <p:nvSpPr>
          <p:cNvPr id="5" name="TextBox 4">
            <a:extLst>
              <a:ext uri="{FF2B5EF4-FFF2-40B4-BE49-F238E27FC236}">
                <a16:creationId xmlns:a16="http://schemas.microsoft.com/office/drawing/2014/main" id="{B76DE5EF-08B2-3D86-3432-B3AD908BA4D7}"/>
              </a:ext>
            </a:extLst>
          </p:cNvPr>
          <p:cNvSpPr txBox="1"/>
          <p:nvPr/>
        </p:nvSpPr>
        <p:spPr>
          <a:xfrm>
            <a:off x="539750" y="3675749"/>
            <a:ext cx="6984578" cy="369332"/>
          </a:xfrm>
          <a:prstGeom prst="rect">
            <a:avLst/>
          </a:prstGeom>
          <a:noFill/>
        </p:spPr>
        <p:txBody>
          <a:bodyPr wrap="square" rtlCol="0">
            <a:spAutoFit/>
          </a:bodyPr>
          <a:lstStyle/>
          <a:p>
            <a:r>
              <a:rPr lang="en-GB" dirty="0" err="1"/>
              <a:t>為簡單起見，先考慮</a:t>
            </a:r>
            <a:r>
              <a:rPr lang="en-GB" dirty="0" err="1">
                <a:solidFill>
                  <a:srgbClr val="FF0000"/>
                </a:solidFill>
              </a:rPr>
              <a:t>一維的空腔</a:t>
            </a:r>
            <a:r>
              <a:rPr lang="en-GB" dirty="0" err="1"/>
              <a:t>，來回反射的電磁波形成駐波</a:t>
            </a:r>
            <a:r>
              <a:rPr lang="en-GB" dirty="0"/>
              <a:t>。</a:t>
            </a:r>
            <a:endParaRPr lang="en-TW" dirty="0"/>
          </a:p>
        </p:txBody>
      </p:sp>
    </p:spTree>
    <p:extLst>
      <p:ext uri="{BB962C8B-B14F-4D97-AF65-F5344CB8AC3E}">
        <p14:creationId xmlns:p14="http://schemas.microsoft.com/office/powerpoint/2010/main" val="831061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63"/>
                                        </p:tgtEl>
                                        <p:attrNameLst>
                                          <p:attrName>style.visibility</p:attrName>
                                        </p:attrNameLst>
                                      </p:cBhvr>
                                      <p:to>
                                        <p:strVal val="visible"/>
                                      </p:to>
                                    </p:set>
                                    <p:anim calcmode="lin" valueType="num">
                                      <p:cBhvr additive="base">
                                        <p:cTn id="11" dur="500" fill="hold"/>
                                        <p:tgtEl>
                                          <p:spTgt spid="61463"/>
                                        </p:tgtEl>
                                        <p:attrNameLst>
                                          <p:attrName>ppt_x</p:attrName>
                                        </p:attrNameLst>
                                      </p:cBhvr>
                                      <p:tavLst>
                                        <p:tav tm="0">
                                          <p:val>
                                            <p:strVal val="#ppt_x"/>
                                          </p:val>
                                        </p:tav>
                                        <p:tav tm="100000">
                                          <p:val>
                                            <p:strVal val="#ppt_x"/>
                                          </p:val>
                                        </p:tav>
                                      </p:tavLst>
                                    </p:anim>
                                    <p:anim calcmode="lin" valueType="num">
                                      <p:cBhvr additive="base">
                                        <p:cTn id="12" dur="500" fill="hold"/>
                                        <p:tgtEl>
                                          <p:spTgt spid="6146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grpId="1" nodeType="clickEffect">
                                  <p:stCondLst>
                                    <p:cond delay="0"/>
                                  </p:stCondLst>
                                  <p:childTnLst>
                                    <p:anim calcmode="lin" valueType="num">
                                      <p:cBhvr additive="base">
                                        <p:cTn id="16" dur="500"/>
                                        <p:tgtEl>
                                          <p:spTgt spid="20"/>
                                        </p:tgtEl>
                                        <p:attrNameLst>
                                          <p:attrName>ppt_x</p:attrName>
                                        </p:attrNameLst>
                                      </p:cBhvr>
                                      <p:tavLst>
                                        <p:tav tm="0">
                                          <p:val>
                                            <p:strVal val="ppt_x"/>
                                          </p:val>
                                        </p:tav>
                                        <p:tav tm="100000">
                                          <p:val>
                                            <p:strVal val="ppt_x"/>
                                          </p:val>
                                        </p:tav>
                                      </p:tavLst>
                                    </p:anim>
                                    <p:anim calcmode="lin" valueType="num">
                                      <p:cBhvr additive="base">
                                        <p:cTn id="17" dur="500"/>
                                        <p:tgtEl>
                                          <p:spTgt spid="20"/>
                                        </p:tgtEl>
                                        <p:attrNameLst>
                                          <p:attrName>ppt_y</p:attrName>
                                        </p:attrNameLst>
                                      </p:cBhvr>
                                      <p:tavLst>
                                        <p:tav tm="0">
                                          <p:val>
                                            <p:strVal val="ppt_y"/>
                                          </p:val>
                                        </p:tav>
                                        <p:tav tm="100000">
                                          <p:val>
                                            <p:strVal val="1+ppt_h/2"/>
                                          </p:val>
                                        </p:tav>
                                      </p:tavLst>
                                    </p:anim>
                                    <p:set>
                                      <p:cBhvr>
                                        <p:cTn id="18" dur="1" fill="hold">
                                          <p:stCondLst>
                                            <p:cond delay="499"/>
                                          </p:stCondLst>
                                        </p:cTn>
                                        <p:tgtEl>
                                          <p:spTgt spid="20"/>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245"/>
                                        </p:tgtEl>
                                        <p:attrNameLst>
                                          <p:attrName>style.visibility</p:attrName>
                                        </p:attrNameLst>
                                      </p:cBhvr>
                                      <p:to>
                                        <p:strVal val="visible"/>
                                      </p:to>
                                    </p:set>
                                    <p:anim calcmode="lin" valueType="num">
                                      <p:cBhvr additive="base">
                                        <p:cTn id="33" dur="500" fill="hold"/>
                                        <p:tgtEl>
                                          <p:spTgt spid="10245"/>
                                        </p:tgtEl>
                                        <p:attrNameLst>
                                          <p:attrName>ppt_x</p:attrName>
                                        </p:attrNameLst>
                                      </p:cBhvr>
                                      <p:tavLst>
                                        <p:tav tm="0">
                                          <p:val>
                                            <p:strVal val="#ppt_x"/>
                                          </p:val>
                                        </p:tav>
                                        <p:tav tm="100000">
                                          <p:val>
                                            <p:strVal val="#ppt_x"/>
                                          </p:val>
                                        </p:tav>
                                      </p:tavLst>
                                    </p:anim>
                                    <p:anim calcmode="lin" valueType="num">
                                      <p:cBhvr additive="base">
                                        <p:cTn id="34"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20" grpId="0" animBg="1"/>
      <p:bldP spid="20" grpId="1" animBg="1"/>
      <p:bldP spid="15" grpId="0" animBg="1"/>
      <p:bldP spid="19" grpId="0" animBg="1"/>
      <p:bldP spid="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ext Box 7"/>
          <p:cNvSpPr txBox="1">
            <a:spLocks noChangeArrowheads="1"/>
          </p:cNvSpPr>
          <p:nvPr/>
        </p:nvSpPr>
        <p:spPr bwMode="auto">
          <a:xfrm>
            <a:off x="4602397" y="3766677"/>
            <a:ext cx="184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可以自動滿足！</a:t>
            </a:r>
          </a:p>
        </p:txBody>
      </p:sp>
      <mc:AlternateContent xmlns:mc="http://schemas.openxmlformats.org/markup-compatibility/2006" xmlns:a14="http://schemas.microsoft.com/office/drawing/2010/main">
        <mc:Choice Requires="a14">
          <p:sp>
            <p:nvSpPr>
              <p:cNvPr id="75785" name="Text Box 12"/>
              <p:cNvSpPr txBox="1">
                <a:spLocks noChangeArrowheads="1"/>
              </p:cNvSpPr>
              <p:nvPr/>
            </p:nvSpPr>
            <p:spPr bwMode="auto">
              <a:xfrm>
                <a:off x="1473174" y="4880003"/>
                <a:ext cx="23050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波長</a:t>
                </a:r>
                <a14:m>
                  <m:oMath xmlns:m="http://schemas.openxmlformats.org/officeDocument/2006/math">
                    <m:r>
                      <a:rPr lang="zh-TW" altLang="en-US" sz="1800" i="1" smtClean="0">
                        <a:latin typeface="Cambria Math" panose="02040503050406030204" pitchFamily="18" charset="0"/>
                      </a:rPr>
                      <m:t>𝜆</m:t>
                    </m:r>
                  </m:oMath>
                </a14:m>
                <a:r>
                  <a:rPr lang="zh-TW" altLang="en-US" sz="1800" dirty="0"/>
                  <a:t>不能任意：</a:t>
                </a:r>
              </a:p>
            </p:txBody>
          </p:sp>
        </mc:Choice>
        <mc:Fallback xmlns="">
          <p:sp>
            <p:nvSpPr>
              <p:cNvPr id="75785" name="Text Box 12"/>
              <p:cNvSpPr txBox="1">
                <a:spLocks noRot="1" noChangeAspect="1" noMove="1" noResize="1" noEditPoints="1" noAdjustHandles="1" noChangeArrowheads="1" noChangeShapeType="1" noTextEdit="1"/>
              </p:cNvSpPr>
              <p:nvPr/>
            </p:nvSpPr>
            <p:spPr bwMode="auto">
              <a:xfrm>
                <a:off x="1473174" y="4880003"/>
                <a:ext cx="2305050" cy="369332"/>
              </a:xfrm>
              <a:prstGeom prst="rect">
                <a:avLst/>
              </a:prstGeom>
              <a:blipFill>
                <a:blip r:embed="rId2"/>
                <a:stretch>
                  <a:fillRect l="-274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5790" name="文字方塊 13"/>
          <p:cNvSpPr txBox="1">
            <a:spLocks noChangeArrowheads="1"/>
          </p:cNvSpPr>
          <p:nvPr/>
        </p:nvSpPr>
        <p:spPr bwMode="auto">
          <a:xfrm>
            <a:off x="1468573" y="3324383"/>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t>穩定的駐波態還必須滿足邊界條件：</a:t>
            </a:r>
          </a:p>
        </p:txBody>
      </p:sp>
      <mc:AlternateContent xmlns:mc="http://schemas.openxmlformats.org/markup-compatibility/2006" xmlns:a14="http://schemas.microsoft.com/office/drawing/2010/main">
        <mc:Choice Requires="a14">
          <p:sp>
            <p:nvSpPr>
              <p:cNvPr id="14" name="矩形 13"/>
              <p:cNvSpPr/>
              <p:nvPr/>
            </p:nvSpPr>
            <p:spPr>
              <a:xfrm>
                <a:off x="5220072" y="3335306"/>
                <a:ext cx="2853537"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𝑦</m:t>
                      </m:r>
                      <m:r>
                        <a:rPr lang="en-US" altLang="zh-TW" b="0" i="1" smtClean="0">
                          <a:latin typeface="Cambria Math"/>
                        </a:rPr>
                        <m:t>=</m:t>
                      </m:r>
                      <m:d>
                        <m:dPr>
                          <m:ctrlPr>
                            <a:rPr lang="en-US" altLang="zh-TW" b="0" i="1" smtClean="0">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2</m:t>
                              </m:r>
                              <m:r>
                                <a:rPr lang="en-US" altLang="zh-TW" b="0" i="1" smtClean="0">
                                  <a:latin typeface="Cambria Math" panose="02040503050406030204" pitchFamily="18" charset="0"/>
                                </a:rPr>
                                <m:t>𝐸</m:t>
                              </m:r>
                            </m:e>
                            <m:sub>
                              <m:r>
                                <a:rPr lang="en-US" altLang="zh-TW" b="0" i="1" smtClean="0">
                                  <a:latin typeface="Cambria Math" panose="02040503050406030204" pitchFamily="18" charset="0"/>
                                </a:rPr>
                                <m:t>0</m:t>
                              </m:r>
                            </m:sub>
                          </m:sSub>
                          <m:r>
                            <a:rPr lang="en-US" altLang="zh-TW" i="1">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sin</m:t>
                              </m:r>
                            </m:fName>
                            <m:e>
                              <m:r>
                                <a:rPr lang="en-US" altLang="zh-TW" i="1">
                                  <a:latin typeface="Cambria Math"/>
                                </a:rPr>
                                <m:t>𝑘𝑥</m:t>
                              </m:r>
                            </m:e>
                          </m:func>
                        </m:e>
                      </m:d>
                      <m:r>
                        <a:rPr lang="en-US" altLang="zh-TW" i="1">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cos</m:t>
                          </m:r>
                        </m:fName>
                        <m:e>
                          <m:r>
                            <a:rPr lang="zh-TW" altLang="en-US" i="1">
                              <a:latin typeface="Cambria Math"/>
                            </a:rPr>
                            <m:t>𝜔</m:t>
                          </m:r>
                          <m:r>
                            <a:rPr lang="en-US" altLang="zh-TW" i="1">
                              <a:latin typeface="Cambria Math"/>
                            </a:rPr>
                            <m:t>𝑡</m:t>
                          </m:r>
                        </m:e>
                      </m:func>
                    </m:oMath>
                  </m:oMathPara>
                </a14:m>
                <a:endParaRPr lang="zh-CN"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5220072" y="3335306"/>
                <a:ext cx="2853537" cy="369332"/>
              </a:xfrm>
              <a:prstGeom prst="rect">
                <a:avLst/>
              </a:prstGeom>
              <a:blipFill>
                <a:blip r:embed="rId3"/>
                <a:stretch>
                  <a:fillRect b="-1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3275792" y="3784192"/>
                <a:ext cx="1132041"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𝑦</m:t>
                      </m:r>
                      <m:d>
                        <m:dPr>
                          <m:ctrlPr>
                            <a:rPr lang="en-US" altLang="zh-TW" b="0" i="1" smtClean="0">
                              <a:latin typeface="Cambria Math" panose="02040503050406030204" pitchFamily="18" charset="0"/>
                            </a:rPr>
                          </m:ctrlPr>
                        </m:dPr>
                        <m:e>
                          <m:r>
                            <a:rPr lang="en-US" altLang="zh-TW" b="0" i="1" smtClean="0">
                              <a:latin typeface="Cambria Math"/>
                            </a:rPr>
                            <m:t>0</m:t>
                          </m:r>
                        </m:e>
                      </m:d>
                      <m:r>
                        <a:rPr lang="en-US" altLang="zh-TW" b="0" i="1" smtClean="0">
                          <a:latin typeface="Cambria Math"/>
                        </a:rPr>
                        <m:t>=0</m:t>
                      </m:r>
                    </m:oMath>
                  </m:oMathPara>
                </a14:m>
                <a:endParaRPr lang="zh-CN"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3275792" y="3784192"/>
                <a:ext cx="1132041" cy="369332"/>
              </a:xfrm>
              <a:prstGeom prst="rect">
                <a:avLst/>
              </a:prstGeom>
              <a:blipFill>
                <a:blip r:embed="rId4"/>
                <a:stretch>
                  <a:fillRect b="-1379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3275856" y="4295911"/>
                <a:ext cx="1131977"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𝑦</m:t>
                      </m:r>
                      <m:d>
                        <m:dPr>
                          <m:ctrlPr>
                            <a:rPr lang="en-US" altLang="zh-TW" b="0" i="1" smtClean="0">
                              <a:latin typeface="Cambria Math" panose="02040503050406030204" pitchFamily="18" charset="0"/>
                            </a:rPr>
                          </m:ctrlPr>
                        </m:dPr>
                        <m:e>
                          <m:r>
                            <a:rPr lang="en-US" altLang="zh-TW" b="0" i="1" smtClean="0">
                              <a:latin typeface="Cambria Math"/>
                            </a:rPr>
                            <m:t>𝐿</m:t>
                          </m:r>
                        </m:e>
                      </m:d>
                      <m:r>
                        <a:rPr lang="en-US" altLang="zh-TW" b="0" i="1" smtClean="0">
                          <a:latin typeface="Cambria Math"/>
                        </a:rPr>
                        <m:t>=0</m:t>
                      </m:r>
                    </m:oMath>
                  </m:oMathPara>
                </a14:m>
                <a:endParaRPr lang="zh-CN" altLang="en-US" dirty="0"/>
              </a:p>
            </p:txBody>
          </p:sp>
        </mc:Choice>
        <mc:Fallback xmlns="">
          <p:sp>
            <p:nvSpPr>
              <p:cNvPr id="16" name="矩形 15"/>
              <p:cNvSpPr>
                <a:spLocks noRot="1" noChangeAspect="1" noMove="1" noResize="1" noEditPoints="1" noAdjustHandles="1" noChangeArrowheads="1" noChangeShapeType="1" noTextEdit="1"/>
              </p:cNvSpPr>
              <p:nvPr/>
            </p:nvSpPr>
            <p:spPr>
              <a:xfrm>
                <a:off x="3275856" y="4295911"/>
                <a:ext cx="1131977" cy="369332"/>
              </a:xfrm>
              <a:prstGeom prst="rect">
                <a:avLst/>
              </a:prstGeom>
              <a:blipFill>
                <a:blip r:embed="rId5"/>
                <a:stretch>
                  <a:fillRect b="-1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3275857" y="4794548"/>
                <a:ext cx="1816651" cy="61279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𝑘𝐿</m:t>
                      </m:r>
                      <m:r>
                        <a:rPr lang="en-US" altLang="zh-TW" b="0" i="1" smtClean="0">
                          <a:latin typeface="Cambria Math" panose="02040503050406030204" pitchFamily="18" charset="0"/>
                        </a:rPr>
                        <m:t>=</m:t>
                      </m:r>
                      <m:r>
                        <a:rPr lang="en-US" altLang="zh-TW" b="0" i="1" smtClean="0">
                          <a:latin typeface="Cambria Math"/>
                        </a:rPr>
                        <m:t>𝑛</m:t>
                      </m:r>
                      <m:r>
                        <a:rPr lang="zh-TW" altLang="en-US" b="0" i="1" smtClean="0">
                          <a:latin typeface="Cambria Math"/>
                        </a:rPr>
                        <m:t>𝜋</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2</m:t>
                          </m:r>
                          <m:r>
                            <a:rPr lang="zh-TW" altLang="en-US" i="1">
                              <a:latin typeface="Cambria Math"/>
                            </a:rPr>
                            <m:t>𝜋</m:t>
                          </m:r>
                        </m:num>
                        <m:den>
                          <m:r>
                            <a:rPr lang="zh-TW" altLang="en-US" i="1">
                              <a:latin typeface="Cambria Math"/>
                            </a:rPr>
                            <m:t>𝜆</m:t>
                          </m:r>
                        </m:den>
                      </m:f>
                      <m:r>
                        <a:rPr lang="en-US" altLang="zh-TW" i="1">
                          <a:latin typeface="Cambria Math" panose="02040503050406030204" pitchFamily="18" charset="0"/>
                        </a:rPr>
                        <m:t>𝐿</m:t>
                      </m:r>
                    </m:oMath>
                  </m:oMathPara>
                </a14:m>
                <a:endParaRPr lang="zh-CN"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3275857" y="4794548"/>
                <a:ext cx="1816651" cy="612796"/>
              </a:xfrm>
              <a:prstGeom prst="rect">
                <a:avLst/>
              </a:prstGeom>
              <a:blipFill>
                <a:blip r:embed="rId6"/>
                <a:stretch>
                  <a:fillRect b="-40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7205442" y="4833584"/>
                <a:ext cx="930768" cy="61093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a:rPr>
                        <m:t>𝜆</m:t>
                      </m:r>
                      <m:r>
                        <a:rPr lang="en-US" altLang="zh-CN" b="0" i="1" smtClean="0">
                          <a:latin typeface="Cambria Math"/>
                        </a:rPr>
                        <m:t>=</m:t>
                      </m:r>
                      <m:f>
                        <m:fPr>
                          <m:ctrlPr>
                            <a:rPr lang="en-US" altLang="zh-CN" b="0" i="1" smtClean="0">
                              <a:latin typeface="Cambria Math" panose="02040503050406030204" pitchFamily="18" charset="0"/>
                            </a:rPr>
                          </m:ctrlPr>
                        </m:fPr>
                        <m:num>
                          <m:r>
                            <a:rPr lang="en-US" altLang="zh-CN" b="0" i="1" smtClean="0">
                              <a:latin typeface="Cambria Math"/>
                            </a:rPr>
                            <m:t>2</m:t>
                          </m:r>
                          <m:r>
                            <a:rPr lang="en-US" altLang="zh-CN" b="0" i="1" smtClean="0">
                              <a:latin typeface="Cambria Math"/>
                            </a:rPr>
                            <m:t>𝐿</m:t>
                          </m:r>
                        </m:num>
                        <m:den>
                          <m:r>
                            <a:rPr lang="en-US" altLang="zh-CN" b="0" i="1" smtClean="0">
                              <a:latin typeface="Cambria Math"/>
                            </a:rPr>
                            <m:t>𝑛</m:t>
                          </m:r>
                        </m:den>
                      </m:f>
                    </m:oMath>
                  </m:oMathPara>
                </a14:m>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7205442" y="4833584"/>
                <a:ext cx="930768" cy="610936"/>
              </a:xfrm>
              <a:prstGeom prst="rect">
                <a:avLst/>
              </a:prstGeom>
              <a:blipFill>
                <a:blip r:embed="rId7"/>
                <a:stretch>
                  <a:fillRect b="-2041"/>
                </a:stretch>
              </a:blipFill>
            </p:spPr>
            <p:txBody>
              <a:bodyPr/>
              <a:lstStyle/>
              <a:p>
                <a:r>
                  <a:rPr lang="en-TW">
                    <a:noFill/>
                  </a:rPr>
                  <a:t> </a:t>
                </a:r>
              </a:p>
            </p:txBody>
          </p:sp>
        </mc:Fallback>
      </mc:AlternateContent>
      <p:pic>
        <p:nvPicPr>
          <p:cNvPr id="3" name="Graphic 2" descr="Cat with solid fill">
            <a:extLst>
              <a:ext uri="{FF2B5EF4-FFF2-40B4-BE49-F238E27FC236}">
                <a16:creationId xmlns:a16="http://schemas.microsoft.com/office/drawing/2014/main" id="{358FBD53-7196-C3A9-6B78-0C51DD052D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4" name="Text Box 15">
                <a:extLst>
                  <a:ext uri="{FF2B5EF4-FFF2-40B4-BE49-F238E27FC236}">
                    <a16:creationId xmlns:a16="http://schemas.microsoft.com/office/drawing/2014/main" id="{0C916424-CE11-2384-D955-41B0586D5A49}"/>
                  </a:ext>
                </a:extLst>
              </p:cNvPr>
              <p:cNvSpPr txBox="1">
                <a:spLocks noChangeArrowheads="1"/>
              </p:cNvSpPr>
              <p:nvPr/>
            </p:nvSpPr>
            <p:spPr bwMode="auto">
              <a:xfrm>
                <a:off x="1473174" y="5628607"/>
                <a:ext cx="23050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頻率</a:t>
                </a:r>
                <a14:m>
                  <m:oMath xmlns:m="http://schemas.openxmlformats.org/officeDocument/2006/math">
                    <m:r>
                      <a:rPr lang="en-US" altLang="zh-CN" sz="1800" i="1">
                        <a:latin typeface="Cambria Math" panose="02040503050406030204" pitchFamily="18" charset="0"/>
                        <a:ea typeface="Cambria Math" panose="02040503050406030204" pitchFamily="18" charset="0"/>
                      </a:rPr>
                      <m:t>𝜈</m:t>
                    </m:r>
                  </m:oMath>
                </a14:m>
                <a:r>
                  <a:rPr lang="zh-TW" altLang="en-US" sz="1800" dirty="0"/>
                  <a:t>不能任意</a:t>
                </a:r>
              </a:p>
            </p:txBody>
          </p:sp>
        </mc:Choice>
        <mc:Fallback xmlns="">
          <p:sp>
            <p:nvSpPr>
              <p:cNvPr id="4" name="Text Box 15">
                <a:extLst>
                  <a:ext uri="{FF2B5EF4-FFF2-40B4-BE49-F238E27FC236}">
                    <a16:creationId xmlns:a16="http://schemas.microsoft.com/office/drawing/2014/main" id="{0C916424-CE11-2384-D955-41B0586D5A49}"/>
                  </a:ext>
                </a:extLst>
              </p:cNvPr>
              <p:cNvSpPr txBox="1">
                <a:spLocks noRot="1" noChangeAspect="1" noMove="1" noResize="1" noEditPoints="1" noAdjustHandles="1" noChangeArrowheads="1" noChangeShapeType="1" noTextEdit="1"/>
              </p:cNvSpPr>
              <p:nvPr/>
            </p:nvSpPr>
            <p:spPr bwMode="auto">
              <a:xfrm>
                <a:off x="1473174" y="5628607"/>
                <a:ext cx="2305050" cy="369332"/>
              </a:xfrm>
              <a:prstGeom prst="rect">
                <a:avLst/>
              </a:prstGeom>
              <a:blipFill>
                <a:blip r:embed="rId10"/>
                <a:stretch>
                  <a:fillRect l="-274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18">
                <a:extLst>
                  <a:ext uri="{FF2B5EF4-FFF2-40B4-BE49-F238E27FC236}">
                    <a16:creationId xmlns:a16="http://schemas.microsoft.com/office/drawing/2014/main" id="{01690B8B-8709-E600-F2EF-C14D86EB1340}"/>
                  </a:ext>
                </a:extLst>
              </p:cNvPr>
              <p:cNvSpPr txBox="1"/>
              <p:nvPr/>
            </p:nvSpPr>
            <p:spPr>
              <a:xfrm>
                <a:off x="3275856" y="5496402"/>
                <a:ext cx="1816651" cy="62388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Cambria Math" panose="02040503050406030204" pitchFamily="18" charset="0"/>
                        </a:rPr>
                        <m:t>𝜈</m:t>
                      </m:r>
                      <m:r>
                        <a:rPr lang="en-US" altLang="zh-CN" b="0" i="1" smtClean="0">
                          <a:latin typeface="Cambria Math"/>
                        </a:rPr>
                        <m:t>=</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zh-CN" altLang="en-US" i="1">
                                  <a:latin typeface="Cambria Math" panose="02040503050406030204" pitchFamily="18" charset="0"/>
                                </a:rPr>
                                <m:t>波</m:t>
                              </m:r>
                            </m:sub>
                          </m:sSub>
                        </m:num>
                        <m:den>
                          <m:r>
                            <a:rPr lang="zh-CN" altLang="en-US" b="0" i="1" smtClean="0">
                              <a:latin typeface="Cambria Math"/>
                            </a:rPr>
                            <m:t>𝜆</m:t>
                          </m:r>
                        </m:den>
                      </m:f>
                      <m:r>
                        <a:rPr lang="en-US" altLang="zh-CN" b="0" i="1" smtClean="0">
                          <a:latin typeface="Cambria Math"/>
                        </a:rPr>
                        <m:t>=</m:t>
                      </m:r>
                      <m:r>
                        <a:rPr lang="en-US" altLang="zh-CN" b="0" i="1" smtClean="0">
                          <a:latin typeface="Cambria Math"/>
                        </a:rPr>
                        <m:t>𝑛</m:t>
                      </m:r>
                      <m:f>
                        <m:fPr>
                          <m:ctrlPr>
                            <a:rPr lang="en-US" altLang="zh-CN" b="0" i="1" smtClean="0">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𝑣</m:t>
                              </m:r>
                            </m:e>
                            <m:sub>
                              <m:r>
                                <a:rPr lang="zh-CN" altLang="en-US" i="1">
                                  <a:latin typeface="Cambria Math" panose="02040503050406030204" pitchFamily="18" charset="0"/>
                                </a:rPr>
                                <m:t>波</m:t>
                              </m:r>
                            </m:sub>
                          </m:sSub>
                        </m:num>
                        <m:den>
                          <m:r>
                            <a:rPr lang="en-US" altLang="zh-CN" b="0" i="1" smtClean="0">
                              <a:latin typeface="Cambria Math"/>
                            </a:rPr>
                            <m:t>2</m:t>
                          </m:r>
                          <m:r>
                            <a:rPr lang="en-US" altLang="zh-CN" b="0" i="1" smtClean="0">
                              <a:latin typeface="Cambria Math"/>
                            </a:rPr>
                            <m:t>𝐿</m:t>
                          </m:r>
                        </m:den>
                      </m:f>
                    </m:oMath>
                  </m:oMathPara>
                </a14:m>
                <a:endParaRPr lang="zh-CN" altLang="en-US" dirty="0"/>
              </a:p>
            </p:txBody>
          </p:sp>
        </mc:Choice>
        <mc:Fallback xmlns="">
          <p:sp>
            <p:nvSpPr>
              <p:cNvPr id="5" name="文字方塊 18">
                <a:extLst>
                  <a:ext uri="{FF2B5EF4-FFF2-40B4-BE49-F238E27FC236}">
                    <a16:creationId xmlns:a16="http://schemas.microsoft.com/office/drawing/2014/main" id="{01690B8B-8709-E600-F2EF-C14D86EB1340}"/>
                  </a:ext>
                </a:extLst>
              </p:cNvPr>
              <p:cNvSpPr txBox="1">
                <a:spLocks noRot="1" noChangeAspect="1" noMove="1" noResize="1" noEditPoints="1" noAdjustHandles="1" noChangeArrowheads="1" noChangeShapeType="1" noTextEdit="1"/>
              </p:cNvSpPr>
              <p:nvPr/>
            </p:nvSpPr>
            <p:spPr>
              <a:xfrm>
                <a:off x="3275856" y="5496402"/>
                <a:ext cx="1816651" cy="623889"/>
              </a:xfrm>
              <a:prstGeom prst="rect">
                <a:avLst/>
              </a:prstGeom>
              <a:blipFill>
                <a:blip r:embed="rId11"/>
                <a:stretch>
                  <a:fillRect r="-694" b="-6000"/>
                </a:stretch>
              </a:blipFill>
            </p:spPr>
            <p:txBody>
              <a:bodyPr/>
              <a:lstStyle/>
              <a:p>
                <a:r>
                  <a:rPr lang="en-TW">
                    <a:noFill/>
                  </a:rPr>
                  <a:t> </a:t>
                </a:r>
              </a:p>
            </p:txBody>
          </p:sp>
        </mc:Fallback>
      </mc:AlternateContent>
      <p:pic>
        <p:nvPicPr>
          <p:cNvPr id="6" name="Graphic 5" descr="Cat with solid fill">
            <a:extLst>
              <a:ext uri="{FF2B5EF4-FFF2-40B4-BE49-F238E27FC236}">
                <a16:creationId xmlns:a16="http://schemas.microsoft.com/office/drawing/2014/main" id="{D96777AD-D6BC-F753-F44A-1A0AF236BB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87863" y="6208275"/>
            <a:ext cx="619090" cy="619090"/>
          </a:xfrm>
          <a:prstGeom prst="rect">
            <a:avLst/>
          </a:prstGeom>
        </p:spPr>
      </p:pic>
      <mc:AlternateContent xmlns:mc="http://schemas.openxmlformats.org/markup-compatibility/2006" xmlns:a14="http://schemas.microsoft.com/office/drawing/2010/main">
        <mc:Choice Requires="a14">
          <p:sp>
            <p:nvSpPr>
              <p:cNvPr id="7" name="文字方塊 8">
                <a:extLst>
                  <a:ext uri="{FF2B5EF4-FFF2-40B4-BE49-F238E27FC236}">
                    <a16:creationId xmlns:a16="http://schemas.microsoft.com/office/drawing/2014/main" id="{9561A6F7-7821-1801-D21C-27633CF86926}"/>
                  </a:ext>
                </a:extLst>
              </p:cNvPr>
              <p:cNvSpPr txBox="1">
                <a:spLocks noChangeArrowheads="1"/>
              </p:cNvSpPr>
              <p:nvPr/>
            </p:nvSpPr>
            <p:spPr bwMode="auto">
              <a:xfrm>
                <a:off x="1468573" y="6250641"/>
                <a:ext cx="709659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因為邊界的限制，駐波的模式要求：頻率與一自然數</a:t>
                </a:r>
                <a14:m>
                  <m:oMath xmlns:m="http://schemas.openxmlformats.org/officeDocument/2006/math">
                    <m:r>
                      <a:rPr lang="en-US" altLang="zh-TW" sz="1800" b="0" i="1" smtClean="0">
                        <a:latin typeface="Cambria Math" panose="02040503050406030204" pitchFamily="18" charset="0"/>
                      </a:rPr>
                      <m:t>𝑛</m:t>
                    </m:r>
                  </m:oMath>
                </a14:m>
                <a:r>
                  <a:rPr lang="zh-TW" altLang="en-US" sz="1800" dirty="0"/>
                  <a:t>成正比。</a:t>
                </a:r>
              </a:p>
            </p:txBody>
          </p:sp>
        </mc:Choice>
        <mc:Fallback xmlns="">
          <p:sp>
            <p:nvSpPr>
              <p:cNvPr id="7" name="文字方塊 8">
                <a:extLst>
                  <a:ext uri="{FF2B5EF4-FFF2-40B4-BE49-F238E27FC236}">
                    <a16:creationId xmlns:a16="http://schemas.microsoft.com/office/drawing/2014/main" id="{9561A6F7-7821-1801-D21C-27633CF86926}"/>
                  </a:ext>
                </a:extLst>
              </p:cNvPr>
              <p:cNvSpPr txBox="1">
                <a:spLocks noRot="1" noChangeAspect="1" noMove="1" noResize="1" noEditPoints="1" noAdjustHandles="1" noChangeArrowheads="1" noChangeShapeType="1" noTextEdit="1"/>
              </p:cNvSpPr>
              <p:nvPr/>
            </p:nvSpPr>
            <p:spPr bwMode="auto">
              <a:xfrm>
                <a:off x="1468573" y="6250641"/>
                <a:ext cx="7096599" cy="369332"/>
              </a:xfrm>
              <a:prstGeom prst="rect">
                <a:avLst/>
              </a:prstGeom>
              <a:blipFill>
                <a:blip r:embed="rId12"/>
                <a:stretch>
                  <a:fillRect l="-714"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8" name="Picture 11" descr="F16_23">
            <a:extLst>
              <a:ext uri="{FF2B5EF4-FFF2-40B4-BE49-F238E27FC236}">
                <a16:creationId xmlns:a16="http://schemas.microsoft.com/office/drawing/2014/main" id="{D79819DA-4D5B-FD1B-390B-ACF6B2A374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10216"/>
          <a:stretch>
            <a:fillRect/>
          </a:stretch>
        </p:blipFill>
        <p:spPr bwMode="auto">
          <a:xfrm>
            <a:off x="3477011" y="155513"/>
            <a:ext cx="2103101" cy="308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10">
                <a:extLst>
                  <a:ext uri="{FF2B5EF4-FFF2-40B4-BE49-F238E27FC236}">
                    <a16:creationId xmlns:a16="http://schemas.microsoft.com/office/drawing/2014/main" id="{298E804C-0707-B5FD-FAD3-A4E6139D3168}"/>
                  </a:ext>
                </a:extLst>
              </p:cNvPr>
              <p:cNvSpPr txBox="1"/>
              <p:nvPr/>
            </p:nvSpPr>
            <p:spPr>
              <a:xfrm>
                <a:off x="5423118" y="4844369"/>
                <a:ext cx="1000209" cy="56297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𝑘</m:t>
                      </m:r>
                      <m:r>
                        <a:rPr lang="en-US" altLang="zh-TW" b="0" i="1" smtClean="0">
                          <a:latin typeface="Cambria Math"/>
                        </a:rPr>
                        <m:t>=</m:t>
                      </m:r>
                      <m:f>
                        <m:fPr>
                          <m:ctrlPr>
                            <a:rPr lang="en-US" altLang="zh-TW" b="0" i="1" smtClean="0">
                              <a:latin typeface="Cambria Math" panose="02040503050406030204" pitchFamily="18" charset="0"/>
                            </a:rPr>
                          </m:ctrlPr>
                        </m:fPr>
                        <m:num>
                          <m:r>
                            <a:rPr lang="zh-TW" altLang="en-US" b="0" i="1" smtClean="0">
                              <a:latin typeface="Cambria Math"/>
                            </a:rPr>
                            <m:t>𝜋</m:t>
                          </m:r>
                        </m:num>
                        <m:den>
                          <m:r>
                            <a:rPr lang="en-US" altLang="zh-TW" b="0" i="1" smtClean="0">
                              <a:latin typeface="Cambria Math"/>
                            </a:rPr>
                            <m:t>𝐿</m:t>
                          </m:r>
                        </m:den>
                      </m:f>
                      <m:r>
                        <a:rPr lang="en-US" altLang="zh-TW" i="1">
                          <a:latin typeface="Cambria Math"/>
                        </a:rPr>
                        <m:t>𝑛</m:t>
                      </m:r>
                    </m:oMath>
                  </m:oMathPara>
                </a14:m>
                <a:endParaRPr lang="zh-TW" altLang="en-US" dirty="0"/>
              </a:p>
            </p:txBody>
          </p:sp>
        </mc:Choice>
        <mc:Fallback xmlns="">
          <p:sp>
            <p:nvSpPr>
              <p:cNvPr id="9" name="文字方塊 10">
                <a:extLst>
                  <a:ext uri="{FF2B5EF4-FFF2-40B4-BE49-F238E27FC236}">
                    <a16:creationId xmlns:a16="http://schemas.microsoft.com/office/drawing/2014/main" id="{298E804C-0707-B5FD-FAD3-A4E6139D3168}"/>
                  </a:ext>
                </a:extLst>
              </p:cNvPr>
              <p:cNvSpPr txBox="1">
                <a:spLocks noRot="1" noChangeAspect="1" noMove="1" noResize="1" noEditPoints="1" noAdjustHandles="1" noChangeArrowheads="1" noChangeShapeType="1" noTextEdit="1"/>
              </p:cNvSpPr>
              <p:nvPr/>
            </p:nvSpPr>
            <p:spPr>
              <a:xfrm>
                <a:off x="5423118" y="4844369"/>
                <a:ext cx="1000209" cy="562975"/>
              </a:xfrm>
              <a:prstGeom prst="rect">
                <a:avLst/>
              </a:prstGeom>
              <a:blipFill>
                <a:blip r:embed="rId14"/>
                <a:stretch>
                  <a:fillRect b="-6667"/>
                </a:stretch>
              </a:blipFill>
            </p:spPr>
            <p:txBody>
              <a:bodyPr/>
              <a:lstStyle/>
              <a:p>
                <a:r>
                  <a:rPr lang="en-TW">
                    <a:noFill/>
                  </a:rPr>
                  <a:t> </a:t>
                </a:r>
              </a:p>
            </p:txBody>
          </p:sp>
        </mc:Fallback>
      </mc:AlternateContent>
    </p:spTree>
    <p:extLst>
      <p:ext uri="{BB962C8B-B14F-4D97-AF65-F5344CB8AC3E}">
        <p14:creationId xmlns:p14="http://schemas.microsoft.com/office/powerpoint/2010/main" val="289584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7"/>
          <p:cNvSpPr txBox="1">
            <a:spLocks noChangeArrowheads="1"/>
          </p:cNvSpPr>
          <p:nvPr/>
        </p:nvSpPr>
        <p:spPr bwMode="auto">
          <a:xfrm>
            <a:off x="4190362" y="1915533"/>
            <a:ext cx="47384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注意：每一個駐波模式如同一個振動的彈簧：</a:t>
            </a:r>
          </a:p>
        </p:txBody>
      </p:sp>
      <p:sp>
        <p:nvSpPr>
          <p:cNvPr id="10247" name="Text Box 8"/>
          <p:cNvSpPr txBox="1">
            <a:spLocks noChangeArrowheads="1"/>
          </p:cNvSpPr>
          <p:nvPr/>
        </p:nvSpPr>
        <p:spPr bwMode="auto">
          <a:xfrm>
            <a:off x="308969" y="5526570"/>
            <a:ext cx="8424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根據</a:t>
            </a:r>
            <a:r>
              <a:rPr lang="zh-TW" altLang="en-US" sz="1800" dirty="0">
                <a:solidFill>
                  <a:srgbClr val="FF0000"/>
                </a:solidFill>
              </a:rPr>
              <a:t>能量均分原理</a:t>
            </a:r>
            <a:r>
              <a:rPr lang="zh-TW" altLang="en-US" sz="1800" dirty="0"/>
              <a:t>，無論頻率大小，每一個模式在</a:t>
            </a:r>
            <a:r>
              <a:rPr lang="zh-TW" altLang="en-US" sz="1800" dirty="0">
                <a:solidFill>
                  <a:srgbClr val="FF0000"/>
                </a:solidFill>
              </a:rPr>
              <a:t>熱平衡</a:t>
            </a:r>
            <a:r>
              <a:rPr lang="zh-TW" altLang="en-US" sz="1800" dirty="0"/>
              <a:t>時，可以得到 </a:t>
            </a:r>
            <a:r>
              <a:rPr lang="en-US" altLang="zh-TW" sz="1800" i="1" dirty="0" err="1">
                <a:solidFill>
                  <a:srgbClr val="FF0000"/>
                </a:solidFill>
                <a:latin typeface="Times New Roman" pitchFamily="18" charset="0"/>
                <a:cs typeface="Times New Roman" pitchFamily="18" charset="0"/>
              </a:rPr>
              <a:t>kT</a:t>
            </a:r>
            <a:r>
              <a:rPr lang="en-US" altLang="zh-TW" sz="1800" i="1" dirty="0">
                <a:solidFill>
                  <a:srgbClr val="FF0000"/>
                </a:solidFill>
                <a:latin typeface="Times New Roman" pitchFamily="18" charset="0"/>
                <a:cs typeface="Times New Roman" pitchFamily="18" charset="0"/>
              </a:rPr>
              <a:t> </a:t>
            </a:r>
            <a:r>
              <a:rPr lang="zh-TW" altLang="en-US" sz="1800" dirty="0">
                <a:cs typeface="Times New Roman" pitchFamily="18" charset="0"/>
              </a:rPr>
              <a:t>的能量！</a:t>
            </a:r>
          </a:p>
        </p:txBody>
      </p:sp>
      <p:pic>
        <p:nvPicPr>
          <p:cNvPr id="71692"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66301" y="239459"/>
            <a:ext cx="17399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54160" y="1497985"/>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66301" y="3718830"/>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a:xfrm>
            <a:off x="308969" y="6047790"/>
            <a:ext cx="8367487" cy="369332"/>
          </a:xfrm>
          <a:prstGeom prst="rect">
            <a:avLst/>
          </a:prstGeom>
          <a:noFill/>
        </p:spPr>
        <p:txBody>
          <a:bodyPr wrap="square" rtlCol="0">
            <a:spAutoFit/>
          </a:bodyPr>
          <a:lstStyle/>
          <a:p>
            <a:r>
              <a:rPr lang="zh-TW" altLang="en-US" dirty="0"/>
              <a:t>所以要得到空腔輻射的總能量與能量分布，</a:t>
            </a:r>
            <a:r>
              <a:rPr lang="zh-TW" altLang="en-US" dirty="0">
                <a:solidFill>
                  <a:srgbClr val="FF0000"/>
                </a:solidFill>
              </a:rPr>
              <a:t>只要數一下對應的駐波數目即可！</a:t>
            </a:r>
            <a:endParaRPr lang="en-US" altLang="zh-TW" dirty="0"/>
          </a:p>
        </p:txBody>
      </p:sp>
      <p:pic>
        <p:nvPicPr>
          <p:cNvPr id="12"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54160" y="2606226"/>
            <a:ext cx="1752041" cy="55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文字方塊 10">
                <a:extLst>
                  <a:ext uri="{FF2B5EF4-FFF2-40B4-BE49-F238E27FC236}">
                    <a16:creationId xmlns:a16="http://schemas.microsoft.com/office/drawing/2014/main" id="{FB78E219-D080-B945-A82F-098C01376F66}"/>
                  </a:ext>
                </a:extLst>
              </p:cNvPr>
              <p:cNvSpPr txBox="1"/>
              <p:nvPr/>
            </p:nvSpPr>
            <p:spPr>
              <a:xfrm>
                <a:off x="2771800" y="3223351"/>
                <a:ext cx="1202380"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𝑥</m:t>
                          </m:r>
                        </m:e>
                        <m:sub>
                          <m:r>
                            <a:rPr lang="en-US" altLang="zh-TW" b="0" i="1" smtClean="0">
                              <a:latin typeface="Cambria Math" panose="02040503050406030204" pitchFamily="18" charset="0"/>
                            </a:rPr>
                            <m:t>𝑚</m:t>
                          </m:r>
                        </m:sub>
                      </m:sSub>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4" name="文字方塊 10">
                <a:extLst>
                  <a:ext uri="{FF2B5EF4-FFF2-40B4-BE49-F238E27FC236}">
                    <a16:creationId xmlns:a16="http://schemas.microsoft.com/office/drawing/2014/main" id="{FB78E219-D080-B945-A82F-098C01376F66}"/>
                  </a:ext>
                </a:extLst>
              </p:cNvPr>
              <p:cNvSpPr txBox="1">
                <a:spLocks noRot="1" noChangeAspect="1" noMove="1" noResize="1" noEditPoints="1" noAdjustHandles="1" noChangeArrowheads="1" noChangeShapeType="1" noTextEdit="1"/>
              </p:cNvSpPr>
              <p:nvPr/>
            </p:nvSpPr>
            <p:spPr>
              <a:xfrm>
                <a:off x="2771800" y="3223351"/>
                <a:ext cx="1202380" cy="369332"/>
              </a:xfrm>
              <a:prstGeom prst="rect">
                <a:avLst/>
              </a:prstGeom>
              <a:blipFill>
                <a:blip r:embed="rId3"/>
                <a:stretch>
                  <a:fillRect/>
                </a:stretch>
              </a:blipFill>
            </p:spPr>
            <p:txBody>
              <a:bodyPr/>
              <a:lstStyle/>
              <a:p>
                <a:r>
                  <a:rPr lang="en-TW">
                    <a:noFill/>
                  </a:rPr>
                  <a:t> </a:t>
                </a:r>
              </a:p>
            </p:txBody>
          </p:sp>
        </mc:Fallback>
      </mc:AlternateContent>
      <p:pic>
        <p:nvPicPr>
          <p:cNvPr id="77830" name="Picture 6">
            <a:extLst>
              <a:ext uri="{FF2B5EF4-FFF2-40B4-BE49-F238E27FC236}">
                <a16:creationId xmlns:a16="http://schemas.microsoft.com/office/drawing/2014/main" id="{F6DE591A-7449-F94D-8671-496CC299BC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6" r="49309" b="65855"/>
          <a:stretch/>
        </p:blipFill>
        <p:spPr bwMode="auto">
          <a:xfrm>
            <a:off x="500700" y="184507"/>
            <a:ext cx="173990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AB156AA2-127E-04A6-FF6D-FB095C0B5E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90" t="31704" r="563" b="30642"/>
          <a:stretch/>
        </p:blipFill>
        <p:spPr bwMode="auto">
          <a:xfrm>
            <a:off x="507506" y="3353612"/>
            <a:ext cx="1703466" cy="12170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91066135-7184-BC67-536C-E5F0D8E42B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375" r="50134" b="32207"/>
          <a:stretch/>
        </p:blipFill>
        <p:spPr bwMode="auto">
          <a:xfrm>
            <a:off x="507506" y="2273492"/>
            <a:ext cx="171159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ED5D441A-0397-3774-2869-399D5373D9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72143" r="50371" b="3196"/>
          <a:stretch/>
        </p:blipFill>
        <p:spPr bwMode="auto">
          <a:xfrm>
            <a:off x="500699" y="4526400"/>
            <a:ext cx="1703466" cy="7970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F82F1504-A42F-80DA-751E-D19825B3D2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90" r="-780" b="66575"/>
          <a:stretch/>
        </p:blipFill>
        <p:spPr bwMode="auto">
          <a:xfrm>
            <a:off x="500699" y="1204512"/>
            <a:ext cx="1757159" cy="10803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15_05">
            <a:extLst>
              <a:ext uri="{FF2B5EF4-FFF2-40B4-BE49-F238E27FC236}">
                <a16:creationId xmlns:a16="http://schemas.microsoft.com/office/drawing/2014/main" id="{FC1BB62E-FA08-4F2D-3AC1-1DFE6D2F1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66301" y="4700924"/>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descr="Cat with solid fill">
            <a:extLst>
              <a:ext uri="{FF2B5EF4-FFF2-40B4-BE49-F238E27FC236}">
                <a16:creationId xmlns:a16="http://schemas.microsoft.com/office/drawing/2014/main" id="{C052C91D-7EDB-3002-9AB6-B03C37B69F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4360" y="4758049"/>
            <a:ext cx="619090" cy="619090"/>
          </a:xfrm>
          <a:prstGeom prst="rect">
            <a:avLst/>
          </a:prstGeom>
        </p:spPr>
      </p:pic>
      <p:sp>
        <p:nvSpPr>
          <p:cNvPr id="8" name="TextBox 7">
            <a:extLst>
              <a:ext uri="{FF2B5EF4-FFF2-40B4-BE49-F238E27FC236}">
                <a16:creationId xmlns:a16="http://schemas.microsoft.com/office/drawing/2014/main" id="{A493EF17-99A0-C7B0-7ADC-2AFC92D34093}"/>
              </a:ext>
            </a:extLst>
          </p:cNvPr>
          <p:cNvSpPr txBox="1"/>
          <p:nvPr/>
        </p:nvSpPr>
        <p:spPr>
          <a:xfrm>
            <a:off x="4190362" y="1505511"/>
            <a:ext cx="5062158" cy="369332"/>
          </a:xfrm>
          <a:prstGeom prst="rect">
            <a:avLst/>
          </a:prstGeom>
          <a:noFill/>
        </p:spPr>
        <p:txBody>
          <a:bodyPr wrap="square" rtlCol="0">
            <a:spAutoFit/>
          </a:bodyPr>
          <a:lstStyle/>
          <a:p>
            <a:r>
              <a:rPr lang="en-GB" dirty="0" err="1"/>
              <a:t>因此一維的空腔內，電磁波是一系列駐波模式</a:t>
            </a:r>
            <a:r>
              <a:rPr lang="en-GB" dirty="0"/>
              <a:t>。</a:t>
            </a:r>
            <a:endParaRPr lang="en-TW" dirty="0"/>
          </a:p>
        </p:txBody>
      </p:sp>
      <mc:AlternateContent xmlns:mc="http://schemas.openxmlformats.org/markup-compatibility/2006" xmlns:a14="http://schemas.microsoft.com/office/drawing/2010/main">
        <mc:Choice Requires="a14">
          <p:sp>
            <p:nvSpPr>
              <p:cNvPr id="11" name="文字方塊 10"/>
              <p:cNvSpPr txBox="1"/>
              <p:nvPr/>
            </p:nvSpPr>
            <p:spPr>
              <a:xfrm>
                <a:off x="403198" y="3244334"/>
                <a:ext cx="189846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en-US" altLang="zh-TW" b="0" i="1" smtClean="0">
                              <a:latin typeface="Cambria Math"/>
                            </a:rPr>
                            <m:t>𝑘𝑥</m:t>
                          </m:r>
                        </m:e>
                      </m:func>
                      <m:r>
                        <a:rPr lang="en-US" altLang="zh-TW" b="0" i="1" smtClean="0">
                          <a:latin typeface="Cambria Math"/>
                          <a:ea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403198" y="3244334"/>
                <a:ext cx="1898468" cy="369332"/>
              </a:xfrm>
              <a:prstGeom prst="rect">
                <a:avLst/>
              </a:prstGeom>
              <a:blipFill>
                <a:blip r:embed="rId7"/>
                <a:stretch>
                  <a:fillRect b="-3333"/>
                </a:stretch>
              </a:blipFill>
            </p:spPr>
            <p:txBody>
              <a:bodyPr/>
              <a:lstStyle/>
              <a:p>
                <a:r>
                  <a:rPr lang="en-TW">
                    <a:noFill/>
                  </a:rPr>
                  <a:t> </a:t>
                </a:r>
              </a:p>
            </p:txBody>
          </p:sp>
        </mc:Fallback>
      </mc:AlternateContent>
    </p:spTree>
    <p:extLst>
      <p:ext uri="{BB962C8B-B14F-4D97-AF65-F5344CB8AC3E}">
        <p14:creationId xmlns:p14="http://schemas.microsoft.com/office/powerpoint/2010/main" val="70668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additive="base">
                                        <p:cTn id="7" dur="500" fill="hold"/>
                                        <p:tgtEl>
                                          <p:spTgt spid="10247"/>
                                        </p:tgtEl>
                                        <p:attrNameLst>
                                          <p:attrName>ppt_x</p:attrName>
                                        </p:attrNameLst>
                                      </p:cBhvr>
                                      <p:tavLst>
                                        <p:tav tm="0">
                                          <p:val>
                                            <p:strVal val="#ppt_x"/>
                                          </p:val>
                                        </p:tav>
                                        <p:tav tm="100000">
                                          <p:val>
                                            <p:strVal val="#ppt_x"/>
                                          </p:val>
                                        </p:tav>
                                      </p:tavLst>
                                    </p:anim>
                                    <p:anim calcmode="lin" valueType="num">
                                      <p:cBhvr additive="base">
                                        <p:cTn id="8"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2"/>
              <p:cNvSpPr txBox="1"/>
              <p:nvPr/>
            </p:nvSpPr>
            <p:spPr>
              <a:xfrm>
                <a:off x="2509274" y="3159170"/>
                <a:ext cx="1352565"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b="0" i="1" smtClean="0">
                              <a:latin typeface="Cambria Math" panose="02040503050406030204" pitchFamily="18" charset="0"/>
                            </a:rPr>
                          </m:ctrlPr>
                        </m:dPr>
                        <m:e>
                          <m:r>
                            <a:rPr lang="en-US" altLang="zh-TW" b="0" i="1" smtClean="0">
                              <a:latin typeface="Cambria Math"/>
                            </a:rPr>
                            <m:t>𝐸</m:t>
                          </m:r>
                        </m:e>
                      </m:d>
                      <m:r>
                        <a:rPr lang="en-US" altLang="zh-TW" b="0" i="1" smtClean="0">
                          <a:latin typeface="Cambria Math"/>
                        </a:rPr>
                        <m:t>=</m:t>
                      </m:r>
                      <m:r>
                        <a:rPr lang="en-US" altLang="zh-TW" i="1" smtClean="0">
                          <a:latin typeface="Cambria Math" panose="02040503050406030204" pitchFamily="18" charset="0"/>
                        </a:rPr>
                        <m:t>𝑘</m:t>
                      </m:r>
                      <m:r>
                        <a:rPr lang="en-US" altLang="zh-TW" b="0" i="1" smtClean="0">
                          <a:latin typeface="Cambria Math" panose="02040503050406030204" pitchFamily="18" charset="0"/>
                        </a:rPr>
                        <m:t>𝑇</m:t>
                      </m:r>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2509274" y="3159170"/>
                <a:ext cx="1352565" cy="369332"/>
              </a:xfrm>
              <a:prstGeom prst="rect">
                <a:avLst/>
              </a:prstGeom>
              <a:blipFill>
                <a:blip r:embed="rId2"/>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9"/>
              <p:cNvSpPr txBox="1">
                <a:spLocks noChangeArrowheads="1"/>
              </p:cNvSpPr>
              <p:nvPr/>
            </p:nvSpPr>
            <p:spPr bwMode="auto">
              <a:xfrm>
                <a:off x="1339297" y="2655114"/>
                <a:ext cx="527443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一個彈簧在溫度為</a:t>
                </a:r>
                <a14:m>
                  <m:oMath xmlns:m="http://schemas.openxmlformats.org/officeDocument/2006/math">
                    <m:r>
                      <a:rPr lang="en-US" altLang="zh-TW" sz="1800" b="0" i="1" smtClean="0">
                        <a:latin typeface="Cambria Math"/>
                      </a:rPr>
                      <m:t>𝑇</m:t>
                    </m:r>
                  </m:oMath>
                </a14:m>
                <a:r>
                  <a:rPr lang="zh-TW" altLang="en-US" sz="1800" dirty="0"/>
                  <a:t>的環境中的能量平均值：</a:t>
                </a:r>
              </a:p>
            </p:txBody>
          </p:sp>
        </mc:Choice>
        <mc:Fallback xmlns="">
          <p:sp>
            <p:nvSpPr>
              <p:cNvPr id="4" name="文字方塊 9"/>
              <p:cNvSpPr txBox="1">
                <a:spLocks noRot="1" noChangeAspect="1" noMove="1" noResize="1" noEditPoints="1" noAdjustHandles="1" noChangeArrowheads="1" noChangeShapeType="1" noTextEdit="1"/>
              </p:cNvSpPr>
              <p:nvPr/>
            </p:nvSpPr>
            <p:spPr bwMode="auto">
              <a:xfrm>
                <a:off x="1339297" y="2655114"/>
                <a:ext cx="5274434" cy="369332"/>
              </a:xfrm>
              <a:prstGeom prst="rect">
                <a:avLst/>
              </a:prstGeom>
              <a:blipFill>
                <a:blip r:embed="rId3"/>
                <a:stretch>
                  <a:fillRect l="-962"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1329379" y="1015678"/>
                <a:ext cx="6426561" cy="369332"/>
              </a:xfrm>
              <a:prstGeom prst="rect">
                <a:avLst/>
              </a:prstGeom>
            </p:spPr>
            <p:txBody>
              <a:bodyPr wrap="square">
                <a:spAutoFit/>
              </a:bodyPr>
              <a:lstStyle/>
              <a:p>
                <a:r>
                  <a:rPr lang="zh-TW" altLang="en-US" dirty="0"/>
                  <a:t>計算單位體積內，頻率介於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之間的駐波狀態總數！</a:t>
                </a:r>
              </a:p>
            </p:txBody>
          </p:sp>
        </mc:Choice>
        <mc:Fallback xmlns="">
          <p:sp>
            <p:nvSpPr>
              <p:cNvPr id="5" name="矩形 4"/>
              <p:cNvSpPr>
                <a:spLocks noRot="1" noChangeAspect="1" noMove="1" noResize="1" noEditPoints="1" noAdjustHandles="1" noChangeArrowheads="1" noChangeShapeType="1" noTextEdit="1"/>
              </p:cNvSpPr>
              <p:nvPr/>
            </p:nvSpPr>
            <p:spPr>
              <a:xfrm>
                <a:off x="1329379" y="1015678"/>
                <a:ext cx="6426561" cy="369332"/>
              </a:xfrm>
              <a:prstGeom prst="rect">
                <a:avLst/>
              </a:prstGeom>
              <a:blipFill>
                <a:blip r:embed="rId4"/>
                <a:stretch>
                  <a:fillRect l="-789" t="-10345" b="-2413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329378" y="4365104"/>
                <a:ext cx="5274434" cy="369332"/>
              </a:xfrm>
              <a:prstGeom prst="rect">
                <a:avLst/>
              </a:prstGeom>
            </p:spPr>
            <p:txBody>
              <a:bodyPr wrap="square">
                <a:spAutoFit/>
              </a:bodyPr>
              <a:lstStyle/>
              <a:p>
                <a:r>
                  <a:rPr lang="zh-TW" altLang="en-US" dirty="0"/>
                  <a:t>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之間，彈簧總能量：</a:t>
                </a:r>
              </a:p>
            </p:txBody>
          </p:sp>
        </mc:Choice>
        <mc:Fallback xmlns="">
          <p:sp>
            <p:nvSpPr>
              <p:cNvPr id="6" name="矩形 5"/>
              <p:cNvSpPr>
                <a:spLocks noRot="1" noChangeAspect="1" noMove="1" noResize="1" noEditPoints="1" noAdjustHandles="1" noChangeArrowheads="1" noChangeShapeType="1" noTextEdit="1"/>
              </p:cNvSpPr>
              <p:nvPr/>
            </p:nvSpPr>
            <p:spPr>
              <a:xfrm>
                <a:off x="1329378" y="4365104"/>
                <a:ext cx="5274434" cy="369332"/>
              </a:xfrm>
              <a:prstGeom prst="rect">
                <a:avLst/>
              </a:prstGeom>
              <a:blipFill>
                <a:blip r:embed="rId5"/>
                <a:stretch>
                  <a:fillRect l="-962"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2508830" y="4869160"/>
                <a:ext cx="2279194"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dirty="0" smtClean="0">
                          <a:latin typeface="Cambria Math" panose="02040503050406030204" pitchFamily="18" charset="0"/>
                        </a:rPr>
                        <m:t>𝑢</m:t>
                      </m:r>
                      <m:d>
                        <m:dPr>
                          <m:ctrlPr>
                            <a:rPr lang="en-US" altLang="zh-TW" i="1" dirty="0">
                              <a:latin typeface="Cambria Math" panose="02040503050406030204" pitchFamily="18" charset="0"/>
                            </a:rPr>
                          </m:ctrlPr>
                        </m:dPr>
                        <m:e>
                          <m:r>
                            <a:rPr lang="en-US" altLang="zh-TW" i="1" dirty="0">
                              <a:latin typeface="Cambria Math" panose="02040503050406030204" pitchFamily="18" charset="0"/>
                              <a:ea typeface="Cambria Math" panose="02040503050406030204" pitchFamily="18" charset="0"/>
                            </a:rPr>
                            <m:t>𝜈</m:t>
                          </m:r>
                        </m:e>
                      </m:d>
                      <m:r>
                        <a:rPr lang="en-US" altLang="zh-TW" b="0" i="1" smtClean="0">
                          <a:latin typeface="Cambria Math"/>
                        </a:rPr>
                        <m:t>=</m:t>
                      </m:r>
                      <m:r>
                        <a:rPr lang="en-US" altLang="zh-TW" i="1" dirty="0">
                          <a:latin typeface="Cambria Math" panose="02040503050406030204" pitchFamily="18" charset="0"/>
                        </a:rPr>
                        <m:t>𝑁</m:t>
                      </m:r>
                      <m:d>
                        <m:dPr>
                          <m:ctrlPr>
                            <a:rPr lang="en-US" altLang="zh-TW" i="1" dirty="0">
                              <a:latin typeface="Cambria Math" panose="02040503050406030204" pitchFamily="18" charset="0"/>
                            </a:rPr>
                          </m:ctrlPr>
                        </m:dPr>
                        <m:e>
                          <m:r>
                            <a:rPr lang="en-US" altLang="zh-TW" i="1" dirty="0">
                              <a:latin typeface="Cambria Math" panose="02040503050406030204" pitchFamily="18" charset="0"/>
                              <a:ea typeface="Cambria Math" panose="02040503050406030204" pitchFamily="18" charset="0"/>
                            </a:rPr>
                            <m:t>𝜈</m:t>
                          </m:r>
                        </m:e>
                      </m:d>
                      <m:r>
                        <a:rPr lang="en-US" altLang="zh-TW" i="1">
                          <a:latin typeface="Cambria Math" panose="02040503050406030204" pitchFamily="18" charset="0"/>
                        </a:rPr>
                        <m:t>𝑘𝑇</m:t>
                      </m:r>
                      <m:r>
                        <a:rPr lang="en-US" altLang="zh-TW" i="1" dirty="0">
                          <a:latin typeface="Cambria Math" panose="02040503050406030204" pitchFamily="18" charset="0"/>
                          <a:ea typeface="Cambria Math" panose="02040503050406030204" pitchFamily="18" charset="0"/>
                        </a:rPr>
                        <m:t>∙</m:t>
                      </m:r>
                      <m:r>
                        <a:rPr lang="en-US" altLang="zh-TW" i="1" dirty="0">
                          <a:latin typeface="Cambria Math" panose="02040503050406030204" pitchFamily="18" charset="0"/>
                        </a:rPr>
                        <m:t>𝑑</m:t>
                      </m:r>
                      <m:r>
                        <a:rPr lang="en-US" altLang="zh-TW" i="1" dirty="0">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508830" y="4869160"/>
                <a:ext cx="2279194" cy="369332"/>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 Box 7"/>
              <p:cNvSpPr txBox="1">
                <a:spLocks noChangeArrowheads="1"/>
              </p:cNvSpPr>
              <p:nvPr/>
            </p:nvSpPr>
            <p:spPr bwMode="auto">
              <a:xfrm>
                <a:off x="1329378" y="1423547"/>
                <a:ext cx="66990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每一個駐波模式就對應一個彈簧，結果就是彈簧數</a:t>
                </a:r>
                <a14:m>
                  <m:oMath xmlns:m="http://schemas.openxmlformats.org/officeDocument/2006/math">
                    <m:r>
                      <a:rPr lang="en-US" altLang="zh-TW" sz="1800" b="0" i="1" dirty="0" smtClean="0">
                        <a:latin typeface="Cambria Math" panose="02040503050406030204" pitchFamily="18" charset="0"/>
                      </a:rPr>
                      <m:t>𝑁</m:t>
                    </m:r>
                    <m:d>
                      <m:dPr>
                        <m:ctrlPr>
                          <a:rPr lang="en-US" altLang="zh-TW" sz="1800" b="0" i="1" dirty="0" smtClean="0">
                            <a:latin typeface="Cambria Math" panose="02040503050406030204" pitchFamily="18" charset="0"/>
                          </a:rPr>
                        </m:ctrlPr>
                      </m:dPr>
                      <m:e>
                        <m:r>
                          <a:rPr lang="en-US" altLang="zh-TW" sz="1800" b="0" i="1" dirty="0" smtClean="0">
                            <a:latin typeface="Cambria Math" panose="02040503050406030204" pitchFamily="18" charset="0"/>
                            <a:ea typeface="Cambria Math" panose="02040503050406030204" pitchFamily="18" charset="0"/>
                          </a:rPr>
                          <m:t>𝜈</m:t>
                        </m:r>
                      </m:e>
                    </m:d>
                    <m:r>
                      <a:rPr lang="en-US" altLang="zh-TW" sz="1800" b="0" i="1" dirty="0" smtClean="0">
                        <a:latin typeface="Cambria Math" panose="02040503050406030204" pitchFamily="18" charset="0"/>
                        <a:ea typeface="Cambria Math" panose="02040503050406030204" pitchFamily="18" charset="0"/>
                      </a:rPr>
                      <m:t>∙</m:t>
                    </m:r>
                    <m:r>
                      <a:rPr lang="en-US" altLang="zh-TW" sz="1800" b="0" i="1" dirty="0" smtClean="0">
                        <a:latin typeface="Cambria Math" panose="02040503050406030204" pitchFamily="18" charset="0"/>
                      </a:rPr>
                      <m:t>𝑑</m:t>
                    </m:r>
                    <m:r>
                      <a:rPr lang="en-US" altLang="zh-TW" sz="1800" b="0" i="1" dirty="0" smtClean="0">
                        <a:latin typeface="Cambria Math" panose="02040503050406030204" pitchFamily="18" charset="0"/>
                        <a:ea typeface="Cambria Math" panose="02040503050406030204" pitchFamily="18" charset="0"/>
                      </a:rPr>
                      <m:t>𝜈</m:t>
                    </m:r>
                  </m:oMath>
                </a14:m>
                <a:r>
                  <a:rPr lang="zh-TW" altLang="en-US" sz="1800" dirty="0"/>
                  <a:t>。</a:t>
                </a:r>
              </a:p>
            </p:txBody>
          </p:sp>
        </mc:Choice>
        <mc:Fallback xmlns="">
          <p:sp>
            <p:nvSpPr>
              <p:cNvPr id="8" name="Text Box 7"/>
              <p:cNvSpPr txBox="1">
                <a:spLocks noRot="1" noChangeAspect="1" noMove="1" noResize="1" noEditPoints="1" noAdjustHandles="1" noChangeArrowheads="1" noChangeShapeType="1" noTextEdit="1"/>
              </p:cNvSpPr>
              <p:nvPr/>
            </p:nvSpPr>
            <p:spPr bwMode="auto">
              <a:xfrm>
                <a:off x="1329378" y="1423547"/>
                <a:ext cx="6699006" cy="369332"/>
              </a:xfrm>
              <a:prstGeom prst="rect">
                <a:avLst/>
              </a:prstGeom>
              <a:blipFill>
                <a:blip r:embed="rId7"/>
                <a:stretch>
                  <a:fillRect l="-756"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1329378" y="5705762"/>
                <a:ext cx="6066522" cy="369332"/>
              </a:xfrm>
              <a:prstGeom prst="rect">
                <a:avLst/>
              </a:prstGeom>
            </p:spPr>
            <p:txBody>
              <a:bodyPr wrap="square">
                <a:spAutoFit/>
              </a:bodyPr>
              <a:lstStyle/>
              <a:p>
                <a:r>
                  <a:rPr lang="zh-TW" altLang="en-US" dirty="0"/>
                  <a:t>這就是頻率介於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之間的單位體積空腔輻射能量。</a:t>
                </a:r>
              </a:p>
            </p:txBody>
          </p:sp>
        </mc:Choice>
        <mc:Fallback xmlns="">
          <p:sp>
            <p:nvSpPr>
              <p:cNvPr id="9" name="矩形 8"/>
              <p:cNvSpPr>
                <a:spLocks noRot="1" noChangeAspect="1" noMove="1" noResize="1" noEditPoints="1" noAdjustHandles="1" noChangeArrowheads="1" noChangeShapeType="1" noTextEdit="1"/>
              </p:cNvSpPr>
              <p:nvPr/>
            </p:nvSpPr>
            <p:spPr>
              <a:xfrm>
                <a:off x="1329378" y="5705762"/>
                <a:ext cx="6066522" cy="369332"/>
              </a:xfrm>
              <a:prstGeom prst="rect">
                <a:avLst/>
              </a:prstGeom>
              <a:blipFill>
                <a:blip r:embed="rId8"/>
                <a:stretch>
                  <a:fillRect l="-835" t="-6667" b="-23333"/>
                </a:stretch>
              </a:blipFill>
            </p:spPr>
            <p:txBody>
              <a:bodyPr/>
              <a:lstStyle/>
              <a:p>
                <a:r>
                  <a:rPr lang="en-TW">
                    <a:noFill/>
                  </a:rPr>
                  <a:t> </a:t>
                </a:r>
              </a:p>
            </p:txBody>
          </p:sp>
        </mc:Fallback>
      </mc:AlternateContent>
      <p:sp>
        <p:nvSpPr>
          <p:cNvPr id="11" name="TextBox 10">
            <a:extLst>
              <a:ext uri="{FF2B5EF4-FFF2-40B4-BE49-F238E27FC236}">
                <a16:creationId xmlns:a16="http://schemas.microsoft.com/office/drawing/2014/main" id="{10B85C51-D4EA-AE94-8179-4E03D7C98370}"/>
              </a:ext>
            </a:extLst>
          </p:cNvPr>
          <p:cNvSpPr txBox="1"/>
          <p:nvPr/>
        </p:nvSpPr>
        <p:spPr>
          <a:xfrm>
            <a:off x="3570482" y="476672"/>
            <a:ext cx="1145534" cy="369332"/>
          </a:xfrm>
          <a:prstGeom prst="rect">
            <a:avLst/>
          </a:prstGeom>
          <a:noFill/>
        </p:spPr>
        <p:txBody>
          <a:bodyPr wrap="square" rtlCol="0">
            <a:spAutoFit/>
          </a:bodyPr>
          <a:lstStyle/>
          <a:p>
            <a:r>
              <a:rPr lang="en-GB" dirty="0" err="1"/>
              <a:t>策略</a:t>
            </a:r>
            <a:r>
              <a:rPr lang="en-GB" dirty="0"/>
              <a:t>：</a:t>
            </a:r>
            <a:endParaRPr lang="en-TW" dirty="0"/>
          </a:p>
        </p:txBody>
      </p:sp>
      <p:pic>
        <p:nvPicPr>
          <p:cNvPr id="10" name="Graphic 9" descr="Cat with solid fill">
            <a:extLst>
              <a:ext uri="{FF2B5EF4-FFF2-40B4-BE49-F238E27FC236}">
                <a16:creationId xmlns:a16="http://schemas.microsoft.com/office/drawing/2014/main" id="{495AB155-FD9D-8AA1-D5F4-9553FEA852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71571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animBg="1"/>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89C427-8721-F244-149E-9E52BC2C51DD}"/>
              </a:ext>
            </a:extLst>
          </p:cNvPr>
          <p:cNvPicPr>
            <a:picLocks noChangeAspect="1"/>
          </p:cNvPicPr>
          <p:nvPr/>
        </p:nvPicPr>
        <p:blipFill>
          <a:blip r:embed="rId2"/>
          <a:stretch>
            <a:fillRect/>
          </a:stretch>
        </p:blipFill>
        <p:spPr>
          <a:xfrm>
            <a:off x="2946444" y="2317597"/>
            <a:ext cx="5857968" cy="1410913"/>
          </a:xfrm>
          <a:prstGeom prst="rect">
            <a:avLst/>
          </a:prstGeom>
        </p:spPr>
      </p:pic>
      <p:sp>
        <p:nvSpPr>
          <p:cNvPr id="14" name="矩形 13"/>
          <p:cNvSpPr/>
          <p:nvPr/>
        </p:nvSpPr>
        <p:spPr>
          <a:xfrm>
            <a:off x="404819" y="494615"/>
            <a:ext cx="2224408" cy="2160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88068"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549281" y="639078"/>
            <a:ext cx="13684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549281" y="1142315"/>
            <a:ext cx="16557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549281" y="1647140"/>
            <a:ext cx="17399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 name="矩形 16"/>
              <p:cNvSpPr>
                <a:spLocks noChangeArrowheads="1"/>
              </p:cNvSpPr>
              <p:nvPr/>
            </p:nvSpPr>
            <p:spPr bwMode="auto">
              <a:xfrm>
                <a:off x="3568874" y="1828978"/>
                <a:ext cx="50409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一個自然數 </a:t>
                </a:r>
                <a14:m>
                  <m:oMath xmlns:m="http://schemas.openxmlformats.org/officeDocument/2006/math">
                    <m:r>
                      <a:rPr lang="en-US" altLang="zh-TW" sz="1800" i="1" dirty="0" smtClean="0">
                        <a:latin typeface="Cambria Math"/>
                        <a:cs typeface="Times New Roman" pitchFamily="18" charset="0"/>
                      </a:rPr>
                      <m:t>𝑛</m:t>
                    </m:r>
                  </m:oMath>
                </a14:m>
                <a:r>
                  <a:rPr lang="zh-TW" altLang="en-US" sz="1800" baseline="-25000" dirty="0">
                    <a:latin typeface="Times New Roman" pitchFamily="18" charset="0"/>
                    <a:cs typeface="Times New Roman" pitchFamily="18" charset="0"/>
                  </a:rPr>
                  <a:t> </a:t>
                </a:r>
                <a:r>
                  <a:rPr lang="zh-TW" altLang="en-US" sz="1800" dirty="0">
                    <a:latin typeface="Times New Roman" pitchFamily="18" charset="0"/>
                    <a:cs typeface="Times New Roman" pitchFamily="18" charset="0"/>
                  </a:rPr>
                  <a:t>，對應一個點，對應一個駐波態。</a:t>
                </a:r>
                <a:endParaRPr lang="zh-TW" altLang="en-US" sz="1800" dirty="0">
                  <a:cs typeface="Times New Roman" pitchFamily="18" charset="0"/>
                </a:endParaRPr>
              </a:p>
            </p:txBody>
          </p:sp>
        </mc:Choice>
        <mc:Fallback xmlns="">
          <p:sp>
            <p:nvSpPr>
              <p:cNvPr id="17" name="矩形 16"/>
              <p:cNvSpPr>
                <a:spLocks noRot="1" noChangeAspect="1" noMove="1" noResize="1" noEditPoints="1" noAdjustHandles="1" noChangeArrowheads="1" noChangeShapeType="1" noTextEdit="1"/>
              </p:cNvSpPr>
              <p:nvPr/>
            </p:nvSpPr>
            <p:spPr bwMode="auto">
              <a:xfrm>
                <a:off x="3568874" y="1828978"/>
                <a:ext cx="5040932" cy="369332"/>
              </a:xfrm>
              <a:prstGeom prst="rect">
                <a:avLst/>
              </a:prstGeom>
              <a:blipFill>
                <a:blip r:embed="rId4"/>
                <a:stretch>
                  <a:fillRect l="-1005" t="-6667" r="-251"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graphicFrame>
        <p:nvGraphicFramePr>
          <p:cNvPr id="88073" name="Object 13"/>
          <p:cNvGraphicFramePr>
            <a:graphicFrameLocks noChangeAspect="1"/>
          </p:cNvGraphicFramePr>
          <p:nvPr>
            <p:extLst>
              <p:ext uri="{D42A27DB-BD31-4B8C-83A1-F6EECF244321}">
                <p14:modId xmlns:p14="http://schemas.microsoft.com/office/powerpoint/2010/main" val="4113818540"/>
              </p:ext>
            </p:extLst>
          </p:nvPr>
        </p:nvGraphicFramePr>
        <p:xfrm>
          <a:off x="1341444" y="2223403"/>
          <a:ext cx="323850" cy="381000"/>
        </p:xfrm>
        <a:graphic>
          <a:graphicData uri="http://schemas.openxmlformats.org/presentationml/2006/ole">
            <mc:AlternateContent xmlns:mc="http://schemas.openxmlformats.org/markup-compatibility/2006">
              <mc:Choice xmlns:v="urn:schemas-microsoft-com:vml" Requires="v">
                <p:oleObj name="方程式" r:id="rId5" imgW="76101" imgH="190252" progId="Equation.3">
                  <p:embed/>
                </p:oleObj>
              </mc:Choice>
              <mc:Fallback>
                <p:oleObj name="方程式" r:id="rId5" imgW="76101" imgH="190252" progId="Equation.3">
                  <p:embed/>
                  <p:pic>
                    <p:nvPicPr>
                      <p:cNvPr id="88073"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1444" y="2223403"/>
                        <a:ext cx="323850" cy="381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3" name="文字方塊 2"/>
              <p:cNvSpPr txBox="1"/>
              <p:nvPr/>
            </p:nvSpPr>
            <p:spPr>
              <a:xfrm>
                <a:off x="3568873" y="192795"/>
                <a:ext cx="4905346" cy="485646"/>
              </a:xfrm>
              <a:prstGeom prst="rect">
                <a:avLst/>
              </a:prstGeom>
              <a:noFill/>
            </p:spPr>
            <p:txBody>
              <a:bodyPr wrap="square" rtlCol="0">
                <a:spAutoFit/>
              </a:bodyPr>
              <a:lstStyle/>
              <a:p>
                <a:r>
                  <a:rPr lang="zh-TW" altLang="en-US" dirty="0"/>
                  <a:t>以一維駐波為例：</a:t>
                </a:r>
                <a14:m>
                  <m:oMath xmlns:m="http://schemas.openxmlformats.org/officeDocument/2006/math">
                    <m:r>
                      <a:rPr lang="en-US" altLang="zh-TW" i="1">
                        <a:latin typeface="Cambria Math"/>
                      </a:rPr>
                      <m:t>𝑛</m:t>
                    </m:r>
                  </m:oMath>
                </a14:m>
                <a:r>
                  <a:rPr lang="zh-TW" altLang="en-US" dirty="0"/>
                  <a:t>洽等於</a:t>
                </a:r>
                <a14:m>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rPr>
                          <m:t>𝐿</m:t>
                        </m:r>
                      </m:num>
                      <m:den>
                        <m:r>
                          <a:rPr lang="en-US" altLang="zh-TW" i="1">
                            <a:latin typeface="Cambria Math" panose="02040503050406030204" pitchFamily="18" charset="0"/>
                          </a:rPr>
                          <m:t>𝑐</m:t>
                        </m:r>
                      </m:den>
                    </m:f>
                    <m:r>
                      <a:rPr lang="en-US" altLang="zh-TW" i="1">
                        <a:latin typeface="Cambria Math" panose="02040503050406030204" pitchFamily="18" charset="0"/>
                      </a:rPr>
                      <m:t> </m:t>
                    </m:r>
                  </m:oMath>
                </a14:m>
                <a:r>
                  <a:rPr lang="zh-TW" altLang="en-US" dirty="0"/>
                  <a:t>。</a:t>
                </a:r>
              </a:p>
            </p:txBody>
          </p:sp>
        </mc:Choice>
        <mc:Fallback xmlns="">
          <p:sp>
            <p:nvSpPr>
              <p:cNvPr id="3" name="文字方塊 2"/>
              <p:cNvSpPr txBox="1">
                <a:spLocks noRot="1" noChangeAspect="1" noMove="1" noResize="1" noEditPoints="1" noAdjustHandles="1" noChangeArrowheads="1" noChangeShapeType="1" noTextEdit="1"/>
              </p:cNvSpPr>
              <p:nvPr/>
            </p:nvSpPr>
            <p:spPr>
              <a:xfrm>
                <a:off x="3568873" y="192795"/>
                <a:ext cx="4905346" cy="485646"/>
              </a:xfrm>
              <a:prstGeom prst="rect">
                <a:avLst/>
              </a:prstGeom>
              <a:blipFill>
                <a:blip r:embed="rId7"/>
                <a:stretch>
                  <a:fillRect l="-1031" b="-7692"/>
                </a:stretch>
              </a:blipFill>
            </p:spPr>
            <p:txBody>
              <a:bodyPr/>
              <a:lstStyle/>
              <a:p>
                <a:r>
                  <a:rPr lang="en-TW">
                    <a:noFill/>
                  </a:rPr>
                  <a:t> </a:t>
                </a:r>
              </a:p>
            </p:txBody>
          </p:sp>
        </mc:Fallback>
      </mc:AlternateContent>
      <p:pic>
        <p:nvPicPr>
          <p:cNvPr id="22" name="Picture 11" descr="F16_23"/>
          <p:cNvPicPr>
            <a:picLocks noChangeAspect="1" noChangeArrowheads="1"/>
          </p:cNvPicPr>
          <p:nvPr/>
        </p:nvPicPr>
        <p:blipFill>
          <a:blip r:embed="rId8">
            <a:extLst>
              <a:ext uri="{28A0092B-C50C-407E-A947-70E740481C1C}">
                <a14:useLocalDpi xmlns:a14="http://schemas.microsoft.com/office/drawing/2010/main" val="0"/>
              </a:ext>
            </a:extLst>
          </a:blip>
          <a:srcRect b="10216"/>
          <a:stretch>
            <a:fillRect/>
          </a:stretch>
        </p:blipFill>
        <p:spPr bwMode="auto">
          <a:xfrm>
            <a:off x="465703" y="2728027"/>
            <a:ext cx="2163524" cy="3172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矩形 5"/>
              <p:cNvSpPr/>
              <p:nvPr/>
            </p:nvSpPr>
            <p:spPr>
              <a:xfrm>
                <a:off x="3474358" y="4932230"/>
                <a:ext cx="5669642" cy="369332"/>
              </a:xfrm>
              <a:prstGeom prst="rect">
                <a:avLst/>
              </a:prstGeom>
            </p:spPr>
            <p:txBody>
              <a:bodyPr wrap="square">
                <a:spAutoFit/>
              </a:bodyPr>
              <a:lstStyle/>
              <a:p>
                <a:r>
                  <a:rPr lang="zh-TW" altLang="en-US" dirty="0"/>
                  <a:t>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對應的駐波</a:t>
                </a:r>
                <a14:m>
                  <m:oMath xmlns:m="http://schemas.openxmlformats.org/officeDocument/2006/math">
                    <m:r>
                      <a:rPr lang="en-US" altLang="zh-TW" i="1">
                        <a:latin typeface="Cambria Math"/>
                      </a:rPr>
                      <m:t>𝑛</m:t>
                    </m:r>
                  </m:oMath>
                </a14:m>
                <a:r>
                  <a:rPr lang="zh-TW" altLang="en-US" dirty="0"/>
                  <a:t>的數目為兩者的差：</a:t>
                </a:r>
              </a:p>
            </p:txBody>
          </p:sp>
        </mc:Choice>
        <mc:Fallback xmlns="">
          <p:sp>
            <p:nvSpPr>
              <p:cNvPr id="6" name="矩形 5"/>
              <p:cNvSpPr>
                <a:spLocks noRot="1" noChangeAspect="1" noMove="1" noResize="1" noEditPoints="1" noAdjustHandles="1" noChangeArrowheads="1" noChangeShapeType="1" noTextEdit="1"/>
              </p:cNvSpPr>
              <p:nvPr/>
            </p:nvSpPr>
            <p:spPr>
              <a:xfrm>
                <a:off x="3474358" y="4932230"/>
                <a:ext cx="5669642" cy="369332"/>
              </a:xfrm>
              <a:prstGeom prst="rect">
                <a:avLst/>
              </a:prstGeom>
              <a:blipFill>
                <a:blip r:embed="rId9"/>
                <a:stretch>
                  <a:fillRect l="-89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3" name="文字方塊 32"/>
              <p:cNvSpPr txBox="1"/>
              <p:nvPr/>
            </p:nvSpPr>
            <p:spPr>
              <a:xfrm>
                <a:off x="3546335" y="5398307"/>
                <a:ext cx="2016258" cy="61279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𝑁</m:t>
                      </m:r>
                      <m:d>
                        <m:dPr>
                          <m:ctrlPr>
                            <a:rPr lang="en-US" altLang="zh-TW" i="1" dirty="0">
                              <a:latin typeface="Cambria Math" panose="02040503050406030204" pitchFamily="18" charset="0"/>
                            </a:rPr>
                          </m:ctrlPr>
                        </m:dPr>
                        <m:e>
                          <m:r>
                            <a:rPr lang="en-US" altLang="zh-TW" i="1" dirty="0">
                              <a:latin typeface="Cambria Math" panose="02040503050406030204" pitchFamily="18" charset="0"/>
                              <a:ea typeface="Cambria Math" panose="02040503050406030204" pitchFamily="18" charset="0"/>
                            </a:rPr>
                            <m:t>𝜈</m:t>
                          </m:r>
                        </m:e>
                      </m:d>
                      <m:r>
                        <a:rPr lang="en-US" altLang="zh-TW" i="1" dirty="0">
                          <a:latin typeface="Cambria Math" panose="02040503050406030204" pitchFamily="18" charset="0"/>
                          <a:ea typeface="Cambria Math" panose="02040503050406030204" pitchFamily="18" charset="0"/>
                        </a:rPr>
                        <m:t>∙</m:t>
                      </m:r>
                      <m:r>
                        <a:rPr lang="en-US" altLang="zh-TW" i="1" dirty="0">
                          <a:latin typeface="Cambria Math" panose="02040503050406030204" pitchFamily="18" charset="0"/>
                        </a:rPr>
                        <m:t>𝑑</m:t>
                      </m:r>
                      <m:r>
                        <a:rPr lang="en-US" altLang="zh-TW" i="1" dirty="0">
                          <a:latin typeface="Cambria Math" panose="02040503050406030204" pitchFamily="18" charset="0"/>
                          <a:ea typeface="Cambria Math" panose="02040503050406030204" pitchFamily="18" charset="0"/>
                        </a:rPr>
                        <m:t>𝜈</m:t>
                      </m:r>
                      <m:r>
                        <a:rPr lang="en-US" altLang="zh-TW" b="0" i="1" dirty="0"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rPr>
                          </m:ctrlPr>
                        </m:fPr>
                        <m:num>
                          <m:r>
                            <a:rPr lang="en-US" altLang="zh-TW" i="1">
                              <a:latin typeface="Cambria Math"/>
                            </a:rPr>
                            <m:t>2</m:t>
                          </m:r>
                          <m:r>
                            <a:rPr lang="en-US" altLang="zh-TW" i="1">
                              <a:latin typeface="Cambria Math"/>
                            </a:rPr>
                            <m:t>𝐿</m:t>
                          </m:r>
                        </m:num>
                        <m:den>
                          <m:r>
                            <a:rPr lang="en-US" altLang="zh-TW" b="0" i="1" smtClean="0">
                              <a:latin typeface="Cambria Math"/>
                            </a:rPr>
                            <m:t>𝑐</m:t>
                          </m:r>
                        </m:den>
                      </m:f>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33" name="文字方塊 32"/>
              <p:cNvSpPr txBox="1">
                <a:spLocks noRot="1" noChangeAspect="1" noMove="1" noResize="1" noEditPoints="1" noAdjustHandles="1" noChangeArrowheads="1" noChangeShapeType="1" noTextEdit="1"/>
              </p:cNvSpPr>
              <p:nvPr/>
            </p:nvSpPr>
            <p:spPr>
              <a:xfrm>
                <a:off x="3546335" y="5398307"/>
                <a:ext cx="2016258" cy="612796"/>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6" name="文字方塊 35"/>
              <p:cNvSpPr txBox="1"/>
              <p:nvPr/>
            </p:nvSpPr>
            <p:spPr>
              <a:xfrm>
                <a:off x="5577941" y="736979"/>
                <a:ext cx="1105816" cy="61279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𝑛</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2</m:t>
                          </m:r>
                          <m:r>
                            <a:rPr lang="en-US" altLang="zh-TW" b="0" i="1" smtClean="0">
                              <a:latin typeface="Cambria Math" panose="02040503050406030204" pitchFamily="18" charset="0"/>
                            </a:rPr>
                            <m:t>𝐿</m:t>
                          </m:r>
                        </m:num>
                        <m:den>
                          <m:r>
                            <a:rPr lang="en-US" altLang="zh-TW" b="0" i="1" smtClean="0">
                              <a:latin typeface="Cambria Math" panose="02040503050406030204" pitchFamily="18" charset="0"/>
                            </a:rPr>
                            <m:t>𝑐</m:t>
                          </m:r>
                        </m:den>
                      </m:f>
                      <m:r>
                        <a:rPr lang="en-US" altLang="zh-TW" b="0" i="1" smtClean="0">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5577941" y="736979"/>
                <a:ext cx="1105816" cy="612796"/>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7" name="矩形 26"/>
              <p:cNvSpPr/>
              <p:nvPr/>
            </p:nvSpPr>
            <p:spPr>
              <a:xfrm>
                <a:off x="3474358" y="6102401"/>
                <a:ext cx="5626069" cy="369332"/>
              </a:xfrm>
              <a:prstGeom prst="rect">
                <a:avLst/>
              </a:prstGeom>
            </p:spPr>
            <p:txBody>
              <a:bodyPr wrap="square">
                <a:spAutoFit/>
              </a:bodyPr>
              <a:lstStyle/>
              <a:p>
                <a:r>
                  <a:rPr lang="zh-TW" altLang="en-US" dirty="0"/>
                  <a:t>這就是頻率介於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之間的駐波的數目。</a:t>
                </a:r>
              </a:p>
            </p:txBody>
          </p:sp>
        </mc:Choice>
        <mc:Fallback xmlns="">
          <p:sp>
            <p:nvSpPr>
              <p:cNvPr id="27" name="矩形 26"/>
              <p:cNvSpPr>
                <a:spLocks noRot="1" noChangeAspect="1" noMove="1" noResize="1" noEditPoints="1" noAdjustHandles="1" noChangeArrowheads="1" noChangeShapeType="1" noTextEdit="1"/>
              </p:cNvSpPr>
              <p:nvPr/>
            </p:nvSpPr>
            <p:spPr>
              <a:xfrm>
                <a:off x="3474358" y="6102401"/>
                <a:ext cx="5626069" cy="369332"/>
              </a:xfrm>
              <a:prstGeom prst="rect">
                <a:avLst/>
              </a:prstGeom>
              <a:blipFill>
                <a:blip r:embed="rId12"/>
                <a:stretch>
                  <a:fillRect l="-901"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3CCA94D-FB8A-4A23-DCFE-CC7AE9F6EA18}"/>
                  </a:ext>
                </a:extLst>
              </p:cNvPr>
              <p:cNvSpPr txBox="1"/>
              <p:nvPr/>
            </p:nvSpPr>
            <p:spPr>
              <a:xfrm>
                <a:off x="4067944" y="2796385"/>
                <a:ext cx="1224136" cy="49712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a:rPr>
                          </m:ctrlPr>
                        </m:fPr>
                        <m:num>
                          <m:r>
                            <a:rPr lang="en-US" altLang="zh-TW" sz="1400" i="1">
                              <a:latin typeface="Cambria Math"/>
                              <a:ea typeface="Cambria Math"/>
                            </a:rPr>
                            <m:t>2</m:t>
                          </m:r>
                          <m:r>
                            <a:rPr lang="en-US" altLang="zh-TW" sz="1400" i="1">
                              <a:latin typeface="Cambria Math"/>
                              <a:ea typeface="Cambria Math"/>
                            </a:rPr>
                            <m:t>𝐿</m:t>
                          </m:r>
                        </m:num>
                        <m:den>
                          <m:r>
                            <a:rPr lang="en-US" altLang="zh-TW" sz="1400" i="1">
                              <a:latin typeface="Cambria Math"/>
                              <a:ea typeface="Cambria Math"/>
                            </a:rPr>
                            <m:t>𝑐</m:t>
                          </m:r>
                        </m:den>
                      </m:f>
                      <m:r>
                        <a:rPr lang="en-US" altLang="zh-TW" sz="1400" i="1">
                          <a:latin typeface="Cambria Math" panose="02040503050406030204" pitchFamily="18" charset="0"/>
                          <a:ea typeface="Cambria Math" panose="02040503050406030204" pitchFamily="18" charset="0"/>
                        </a:rPr>
                        <m:t>𝜈</m:t>
                      </m:r>
                    </m:oMath>
                  </m:oMathPara>
                </a14:m>
                <a:endParaRPr lang="en-TW" sz="1400" dirty="0"/>
              </a:p>
            </p:txBody>
          </p:sp>
        </mc:Choice>
        <mc:Fallback xmlns="">
          <p:sp>
            <p:nvSpPr>
              <p:cNvPr id="9" name="TextBox 8">
                <a:extLst>
                  <a:ext uri="{FF2B5EF4-FFF2-40B4-BE49-F238E27FC236}">
                    <a16:creationId xmlns:a16="http://schemas.microsoft.com/office/drawing/2014/main" id="{43CCA94D-FB8A-4A23-DCFE-CC7AE9F6EA18}"/>
                  </a:ext>
                </a:extLst>
              </p:cNvPr>
              <p:cNvSpPr txBox="1">
                <a:spLocks noRot="1" noChangeAspect="1" noMove="1" noResize="1" noEditPoints="1" noAdjustHandles="1" noChangeArrowheads="1" noChangeShapeType="1" noTextEdit="1"/>
              </p:cNvSpPr>
              <p:nvPr/>
            </p:nvSpPr>
            <p:spPr>
              <a:xfrm>
                <a:off x="4067944" y="2796385"/>
                <a:ext cx="1224136" cy="497124"/>
              </a:xfrm>
              <a:prstGeom prst="rect">
                <a:avLst/>
              </a:prstGeom>
              <a:blipFill>
                <a:blip r:embed="rId1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1">
                <a:extLst>
                  <a:ext uri="{FF2B5EF4-FFF2-40B4-BE49-F238E27FC236}">
                    <a16:creationId xmlns:a16="http://schemas.microsoft.com/office/drawing/2014/main" id="{BB3CEF02-A1F3-375B-4DD9-5337AF86E43F}"/>
                  </a:ext>
                </a:extLst>
              </p:cNvPr>
              <p:cNvSpPr txBox="1"/>
              <p:nvPr/>
            </p:nvSpPr>
            <p:spPr>
              <a:xfrm>
                <a:off x="3474358" y="3819517"/>
                <a:ext cx="3760590" cy="485646"/>
              </a:xfrm>
              <a:prstGeom prst="rect">
                <a:avLst/>
              </a:prstGeom>
              <a:noFill/>
            </p:spPr>
            <p:txBody>
              <a:bodyPr wrap="square" rtlCol="0">
                <a:spAutoFit/>
              </a:bodyPr>
              <a:lstStyle/>
              <a:p>
                <a:r>
                  <a:rPr lang="zh-TW" altLang="en-US" dirty="0"/>
                  <a:t>頻率小於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的駐波態，其</a:t>
                </a:r>
                <a14:m>
                  <m:oMath xmlns:m="http://schemas.openxmlformats.org/officeDocument/2006/math">
                    <m:r>
                      <a:rPr lang="en-US" altLang="zh-TW" i="1">
                        <a:latin typeface="Cambria Math"/>
                      </a:rPr>
                      <m:t>𝑛</m:t>
                    </m:r>
                  </m:oMath>
                </a14:m>
                <a:r>
                  <a:rPr lang="zh-TW" altLang="en-US" dirty="0"/>
                  <a:t>小於</a:t>
                </a:r>
                <a14:m>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rPr>
                          <m:t>𝐿</m:t>
                        </m:r>
                      </m:num>
                      <m:den>
                        <m:r>
                          <a:rPr lang="en-US" altLang="zh-TW" i="1">
                            <a:latin typeface="Cambria Math" panose="02040503050406030204" pitchFamily="18" charset="0"/>
                          </a:rPr>
                          <m:t>𝑐</m:t>
                        </m:r>
                      </m:den>
                    </m:f>
                    <m:r>
                      <a:rPr lang="en-US" altLang="zh-TW" i="1">
                        <a:latin typeface="Cambria Math" panose="02040503050406030204" pitchFamily="18" charset="0"/>
                        <a:ea typeface="Cambria Math" panose="02040503050406030204" pitchFamily="18" charset="0"/>
                      </a:rPr>
                      <m:t>𝜈</m:t>
                    </m:r>
                    <m:r>
                      <a:rPr lang="en-US" altLang="zh-TW" i="1">
                        <a:latin typeface="Cambria Math" panose="02040503050406030204" pitchFamily="18" charset="0"/>
                        <a:ea typeface="Cambria Math" panose="02040503050406030204" pitchFamily="18" charset="0"/>
                      </a:rPr>
                      <m:t> </m:t>
                    </m:r>
                  </m:oMath>
                </a14:m>
                <a:r>
                  <a:rPr lang="zh-TW" altLang="en-US" dirty="0"/>
                  <a:t>。</a:t>
                </a:r>
              </a:p>
            </p:txBody>
          </p:sp>
        </mc:Choice>
        <mc:Fallback xmlns="">
          <p:sp>
            <p:nvSpPr>
              <p:cNvPr id="11" name="文字方塊 11">
                <a:extLst>
                  <a:ext uri="{FF2B5EF4-FFF2-40B4-BE49-F238E27FC236}">
                    <a16:creationId xmlns:a16="http://schemas.microsoft.com/office/drawing/2014/main" id="{BB3CEF02-A1F3-375B-4DD9-5337AF86E43F}"/>
                  </a:ext>
                </a:extLst>
              </p:cNvPr>
              <p:cNvSpPr txBox="1">
                <a:spLocks noRot="1" noChangeAspect="1" noMove="1" noResize="1" noEditPoints="1" noAdjustHandles="1" noChangeArrowheads="1" noChangeShapeType="1" noTextEdit="1"/>
              </p:cNvSpPr>
              <p:nvPr/>
            </p:nvSpPr>
            <p:spPr>
              <a:xfrm>
                <a:off x="3474358" y="3819517"/>
                <a:ext cx="3760590" cy="485646"/>
              </a:xfrm>
              <a:prstGeom prst="rect">
                <a:avLst/>
              </a:prstGeom>
              <a:blipFill>
                <a:blip r:embed="rId14"/>
                <a:stretch>
                  <a:fillRect l="-1347" r="-7407" b="-769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4C4235D8-2E9A-C3E5-EEB7-80971C4E7C46}"/>
                  </a:ext>
                </a:extLst>
              </p:cNvPr>
              <p:cNvSpPr txBox="1"/>
              <p:nvPr/>
            </p:nvSpPr>
            <p:spPr>
              <a:xfrm>
                <a:off x="3474358" y="4363701"/>
                <a:ext cx="5418122" cy="485646"/>
              </a:xfrm>
              <a:prstGeom prst="rect">
                <a:avLst/>
              </a:prstGeom>
              <a:noFill/>
            </p:spPr>
            <p:txBody>
              <a:bodyPr wrap="square" rtlCol="0">
                <a:spAutoFit/>
              </a:bodyPr>
              <a:lstStyle/>
              <a:p>
                <a:r>
                  <a:rPr lang="zh-TW" altLang="en-US" dirty="0"/>
                  <a:t>頻率小於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的駐波態，其</a:t>
                </a:r>
                <a14:m>
                  <m:oMath xmlns:m="http://schemas.openxmlformats.org/officeDocument/2006/math">
                    <m:r>
                      <a:rPr lang="en-US" altLang="zh-TW" i="1">
                        <a:latin typeface="Cambria Math"/>
                      </a:rPr>
                      <m:t>𝑛</m:t>
                    </m:r>
                  </m:oMath>
                </a14:m>
                <a:r>
                  <a:rPr lang="zh-TW" altLang="en-US" dirty="0"/>
                  <a:t>小於</a:t>
                </a:r>
                <a14:m>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rPr>
                          <m:t>𝐿</m:t>
                        </m:r>
                      </m:num>
                      <m:den>
                        <m:r>
                          <a:rPr lang="en-US" altLang="zh-TW" i="1">
                            <a:latin typeface="Cambria Math" panose="02040503050406030204" pitchFamily="18" charset="0"/>
                          </a:rPr>
                          <m:t>𝑐</m:t>
                        </m:r>
                      </m:den>
                    </m:f>
                    <m:d>
                      <m:dPr>
                        <m:ctrlPr>
                          <a:rPr lang="en-US" altLang="zh-TW"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e>
                    </m:d>
                    <m:r>
                      <a:rPr lang="en-US" altLang="zh-TW" i="1">
                        <a:latin typeface="Cambria Math" panose="02040503050406030204" pitchFamily="18" charset="0"/>
                        <a:ea typeface="Cambria Math" panose="02040503050406030204" pitchFamily="18" charset="0"/>
                      </a:rPr>
                      <m:t> </m:t>
                    </m:r>
                  </m:oMath>
                </a14:m>
                <a:r>
                  <a:rPr lang="zh-TW" altLang="en-US" dirty="0"/>
                  <a:t>。</a:t>
                </a:r>
              </a:p>
            </p:txBody>
          </p:sp>
        </mc:Choice>
        <mc:Fallback xmlns="">
          <p:sp>
            <p:nvSpPr>
              <p:cNvPr id="12" name="文字方塊 11">
                <a:extLst>
                  <a:ext uri="{FF2B5EF4-FFF2-40B4-BE49-F238E27FC236}">
                    <a16:creationId xmlns:a16="http://schemas.microsoft.com/office/drawing/2014/main" id="{4C4235D8-2E9A-C3E5-EEB7-80971C4E7C46}"/>
                  </a:ext>
                </a:extLst>
              </p:cNvPr>
              <p:cNvSpPr txBox="1">
                <a:spLocks noRot="1" noChangeAspect="1" noMove="1" noResize="1" noEditPoints="1" noAdjustHandles="1" noChangeArrowheads="1" noChangeShapeType="1" noTextEdit="1"/>
              </p:cNvSpPr>
              <p:nvPr/>
            </p:nvSpPr>
            <p:spPr>
              <a:xfrm>
                <a:off x="3474358" y="4363701"/>
                <a:ext cx="5418122" cy="485646"/>
              </a:xfrm>
              <a:prstGeom prst="rect">
                <a:avLst/>
              </a:prstGeom>
              <a:blipFill>
                <a:blip r:embed="rId15"/>
                <a:stretch>
                  <a:fillRect l="-935" b="-769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6A1BFCF-3F79-8F45-8403-CADD76DD6F10}"/>
                  </a:ext>
                </a:extLst>
              </p:cNvPr>
              <p:cNvSpPr txBox="1"/>
              <p:nvPr/>
            </p:nvSpPr>
            <p:spPr>
              <a:xfrm>
                <a:off x="4067944" y="2316412"/>
                <a:ext cx="1584176" cy="49712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a:rPr>
                          </m:ctrlPr>
                        </m:fPr>
                        <m:num>
                          <m:r>
                            <a:rPr lang="en-US" altLang="zh-TW" sz="1400" i="1">
                              <a:latin typeface="Cambria Math"/>
                              <a:ea typeface="Cambria Math"/>
                            </a:rPr>
                            <m:t>2</m:t>
                          </m:r>
                          <m:r>
                            <a:rPr lang="en-US" altLang="zh-TW" sz="1400" i="1">
                              <a:latin typeface="Cambria Math"/>
                              <a:ea typeface="Cambria Math"/>
                            </a:rPr>
                            <m:t>𝐿</m:t>
                          </m:r>
                        </m:num>
                        <m:den>
                          <m:r>
                            <a:rPr lang="en-US" altLang="zh-TW" sz="1400" i="1">
                              <a:latin typeface="Cambria Math"/>
                              <a:ea typeface="Cambria Math"/>
                            </a:rPr>
                            <m:t>𝑐</m:t>
                          </m:r>
                        </m:den>
                      </m:f>
                      <m:d>
                        <m:dPr>
                          <m:ctrlPr>
                            <a:rPr lang="en-US" altLang="zh-TW" sz="1400" i="1">
                              <a:latin typeface="Cambria Math" panose="02040503050406030204" pitchFamily="18" charset="0"/>
                            </a:rPr>
                          </m:ctrlPr>
                        </m:dPr>
                        <m:e>
                          <m:r>
                            <a:rPr lang="en-US" altLang="zh-TW" sz="1400" i="1">
                              <a:latin typeface="Cambria Math" panose="02040503050406030204" pitchFamily="18" charset="0"/>
                              <a:ea typeface="Cambria Math" panose="02040503050406030204" pitchFamily="18" charset="0"/>
                            </a:rPr>
                            <m:t>𝜈</m:t>
                          </m:r>
                          <m:r>
                            <a:rPr lang="en-US" altLang="zh-TW" sz="1400" i="1">
                              <a:latin typeface="Cambria Math"/>
                            </a:rPr>
                            <m:t>+</m:t>
                          </m:r>
                          <m:r>
                            <a:rPr lang="en-US" altLang="zh-TW" sz="1400" i="1">
                              <a:latin typeface="Cambria Math"/>
                            </a:rPr>
                            <m:t>𝑑</m:t>
                          </m:r>
                          <m:r>
                            <a:rPr lang="en-US" altLang="zh-TW" sz="1400" i="1">
                              <a:latin typeface="Cambria Math" panose="02040503050406030204" pitchFamily="18" charset="0"/>
                              <a:ea typeface="Cambria Math" panose="02040503050406030204" pitchFamily="18" charset="0"/>
                            </a:rPr>
                            <m:t>𝜈</m:t>
                          </m:r>
                        </m:e>
                      </m:d>
                    </m:oMath>
                  </m:oMathPara>
                </a14:m>
                <a:endParaRPr lang="en-TW" sz="1400" dirty="0"/>
              </a:p>
            </p:txBody>
          </p:sp>
        </mc:Choice>
        <mc:Fallback xmlns="">
          <p:sp>
            <p:nvSpPr>
              <p:cNvPr id="13" name="TextBox 12">
                <a:extLst>
                  <a:ext uri="{FF2B5EF4-FFF2-40B4-BE49-F238E27FC236}">
                    <a16:creationId xmlns:a16="http://schemas.microsoft.com/office/drawing/2014/main" id="{86A1BFCF-3F79-8F45-8403-CADD76DD6F10}"/>
                  </a:ext>
                </a:extLst>
              </p:cNvPr>
              <p:cNvSpPr txBox="1">
                <a:spLocks noRot="1" noChangeAspect="1" noMove="1" noResize="1" noEditPoints="1" noAdjustHandles="1" noChangeArrowheads="1" noChangeShapeType="1" noTextEdit="1"/>
              </p:cNvSpPr>
              <p:nvPr/>
            </p:nvSpPr>
            <p:spPr>
              <a:xfrm>
                <a:off x="4067944" y="2316412"/>
                <a:ext cx="1584176" cy="497124"/>
              </a:xfrm>
              <a:prstGeom prst="rect">
                <a:avLst/>
              </a:prstGeom>
              <a:blipFill>
                <a:blip r:embed="rId1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63FA858-5663-E675-4D66-E67F93E8C203}"/>
                  </a:ext>
                </a:extLst>
              </p:cNvPr>
              <p:cNvSpPr txBox="1"/>
              <p:nvPr/>
            </p:nvSpPr>
            <p:spPr>
              <a:xfrm>
                <a:off x="5875428" y="2719788"/>
                <a:ext cx="510842" cy="49712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a:rPr>
                          </m:ctrlPr>
                        </m:fPr>
                        <m:num>
                          <m:r>
                            <a:rPr lang="en-US" altLang="zh-TW" sz="1400" i="1">
                              <a:latin typeface="Cambria Math"/>
                              <a:ea typeface="Cambria Math"/>
                            </a:rPr>
                            <m:t>2</m:t>
                          </m:r>
                          <m:r>
                            <a:rPr lang="en-US" altLang="zh-TW" sz="1400" i="1">
                              <a:latin typeface="Cambria Math"/>
                              <a:ea typeface="Cambria Math"/>
                            </a:rPr>
                            <m:t>𝐿</m:t>
                          </m:r>
                        </m:num>
                        <m:den>
                          <m:r>
                            <a:rPr lang="en-US" altLang="zh-TW" sz="1400" i="1">
                              <a:latin typeface="Cambria Math"/>
                              <a:ea typeface="Cambria Math"/>
                            </a:rPr>
                            <m:t>𝑐</m:t>
                          </m:r>
                        </m:den>
                      </m:f>
                      <m:r>
                        <a:rPr lang="en-US" altLang="zh-TW" sz="1400" b="0" i="1" smtClean="0">
                          <a:latin typeface="Cambria Math" panose="02040503050406030204" pitchFamily="18" charset="0"/>
                          <a:ea typeface="Cambria Math"/>
                        </a:rPr>
                        <m:t>𝑑</m:t>
                      </m:r>
                      <m:r>
                        <a:rPr lang="en-US" altLang="zh-TW" sz="1400" i="1">
                          <a:latin typeface="Cambria Math" panose="02040503050406030204" pitchFamily="18" charset="0"/>
                          <a:ea typeface="Cambria Math" panose="02040503050406030204" pitchFamily="18" charset="0"/>
                        </a:rPr>
                        <m:t>𝜈</m:t>
                      </m:r>
                    </m:oMath>
                  </m:oMathPara>
                </a14:m>
                <a:endParaRPr lang="en-TW" sz="1400" dirty="0"/>
              </a:p>
            </p:txBody>
          </p:sp>
        </mc:Choice>
        <mc:Fallback xmlns="">
          <p:sp>
            <p:nvSpPr>
              <p:cNvPr id="15" name="TextBox 14">
                <a:extLst>
                  <a:ext uri="{FF2B5EF4-FFF2-40B4-BE49-F238E27FC236}">
                    <a16:creationId xmlns:a16="http://schemas.microsoft.com/office/drawing/2014/main" id="{D63FA858-5663-E675-4D66-E67F93E8C203}"/>
                  </a:ext>
                </a:extLst>
              </p:cNvPr>
              <p:cNvSpPr txBox="1">
                <a:spLocks noRot="1" noChangeAspect="1" noMove="1" noResize="1" noEditPoints="1" noAdjustHandles="1" noChangeArrowheads="1" noChangeShapeType="1" noTextEdit="1"/>
              </p:cNvSpPr>
              <p:nvPr/>
            </p:nvSpPr>
            <p:spPr>
              <a:xfrm>
                <a:off x="5875428" y="2719788"/>
                <a:ext cx="510842" cy="497124"/>
              </a:xfrm>
              <a:prstGeom prst="rect">
                <a:avLst/>
              </a:prstGeom>
              <a:blipFill>
                <a:blip r:embed="rId17"/>
                <a:stretch>
                  <a:fillRect r="-7143"/>
                </a:stretch>
              </a:blipFill>
            </p:spPr>
            <p:txBody>
              <a:bodyPr/>
              <a:lstStyle/>
              <a:p>
                <a:r>
                  <a:rPr lang="en-TW">
                    <a:noFill/>
                  </a:rPr>
                  <a:t> </a:t>
                </a:r>
              </a:p>
            </p:txBody>
          </p:sp>
        </mc:Fallback>
      </mc:AlternateContent>
      <p:pic>
        <p:nvPicPr>
          <p:cNvPr id="2" name="Graphic 1" descr="Cat with solid fill">
            <a:extLst>
              <a:ext uri="{FF2B5EF4-FFF2-40B4-BE49-F238E27FC236}">
                <a16:creationId xmlns:a16="http://schemas.microsoft.com/office/drawing/2014/main" id="{3A90FCF1-E939-895A-21D4-930B48072B1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4" name="矩形 16">
                <a:extLst>
                  <a:ext uri="{FF2B5EF4-FFF2-40B4-BE49-F238E27FC236}">
                    <a16:creationId xmlns:a16="http://schemas.microsoft.com/office/drawing/2014/main" id="{08A1E736-C075-3400-96E7-FC3296D84092}"/>
                  </a:ext>
                </a:extLst>
              </p:cNvPr>
              <p:cNvSpPr>
                <a:spLocks noChangeArrowheads="1"/>
              </p:cNvSpPr>
              <p:nvPr/>
            </p:nvSpPr>
            <p:spPr bwMode="auto">
              <a:xfrm>
                <a:off x="3568873" y="1446179"/>
                <a:ext cx="36559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在自然數 </a:t>
                </a:r>
                <a14:m>
                  <m:oMath xmlns:m="http://schemas.openxmlformats.org/officeDocument/2006/math">
                    <m:r>
                      <a:rPr lang="en-US" altLang="zh-TW" sz="1800" i="1" dirty="0" smtClean="0">
                        <a:latin typeface="Cambria Math"/>
                        <a:cs typeface="Times New Roman" pitchFamily="18" charset="0"/>
                      </a:rPr>
                      <m:t>𝑛</m:t>
                    </m:r>
                  </m:oMath>
                </a14:m>
                <a:r>
                  <a:rPr lang="zh-TW" altLang="en-US" sz="1800" baseline="-25000" dirty="0">
                    <a:latin typeface="Times New Roman" pitchFamily="18" charset="0"/>
                    <a:cs typeface="Times New Roman" pitchFamily="18" charset="0"/>
                  </a:rPr>
                  <a:t> </a:t>
                </a:r>
                <a:r>
                  <a:rPr lang="zh-TW" altLang="en-US" sz="1800" dirty="0">
                    <a:latin typeface="Times New Roman" pitchFamily="18" charset="0"/>
                    <a:cs typeface="Times New Roman" pitchFamily="18" charset="0"/>
                  </a:rPr>
                  <a:t>的軸上來討論最容易！</a:t>
                </a:r>
                <a:endParaRPr lang="zh-TW" altLang="en-US" sz="1800" dirty="0">
                  <a:cs typeface="Times New Roman" pitchFamily="18" charset="0"/>
                </a:endParaRPr>
              </a:p>
            </p:txBody>
          </p:sp>
        </mc:Choice>
        <mc:Fallback xmlns="">
          <p:sp>
            <p:nvSpPr>
              <p:cNvPr id="4" name="矩形 16">
                <a:extLst>
                  <a:ext uri="{FF2B5EF4-FFF2-40B4-BE49-F238E27FC236}">
                    <a16:creationId xmlns:a16="http://schemas.microsoft.com/office/drawing/2014/main" id="{08A1E736-C075-3400-96E7-FC3296D84092}"/>
                  </a:ext>
                </a:extLst>
              </p:cNvPr>
              <p:cNvSpPr>
                <a:spLocks noRot="1" noChangeAspect="1" noMove="1" noResize="1" noEditPoints="1" noAdjustHandles="1" noChangeArrowheads="1" noChangeShapeType="1" noTextEdit="1"/>
              </p:cNvSpPr>
              <p:nvPr/>
            </p:nvSpPr>
            <p:spPr bwMode="auto">
              <a:xfrm>
                <a:off x="3568873" y="1446179"/>
                <a:ext cx="3655937" cy="369332"/>
              </a:xfrm>
              <a:prstGeom prst="rect">
                <a:avLst/>
              </a:prstGeom>
              <a:blipFill>
                <a:blip r:embed="rId20"/>
                <a:stretch>
                  <a:fillRect l="-1384" t="-6452" r="-69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18">
                <a:extLst>
                  <a:ext uri="{FF2B5EF4-FFF2-40B4-BE49-F238E27FC236}">
                    <a16:creationId xmlns:a16="http://schemas.microsoft.com/office/drawing/2014/main" id="{70614CE6-A741-44BE-B9E3-7BD33C0E3FCB}"/>
                  </a:ext>
                </a:extLst>
              </p:cNvPr>
              <p:cNvSpPr txBox="1"/>
              <p:nvPr/>
            </p:nvSpPr>
            <p:spPr>
              <a:xfrm>
                <a:off x="3682422" y="715633"/>
                <a:ext cx="1214820" cy="62203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Cambria Math" panose="02040503050406030204" pitchFamily="18" charset="0"/>
                        </a:rPr>
                        <m:t>𝜈</m:t>
                      </m:r>
                      <m:r>
                        <a:rPr lang="en-US" altLang="zh-CN" b="0" i="1" smtClean="0">
                          <a:latin typeface="Cambria Math"/>
                        </a:rPr>
                        <m:t>=</m:t>
                      </m:r>
                      <m:r>
                        <a:rPr lang="en-US" altLang="zh-CN" b="0" i="1" smtClean="0">
                          <a:latin typeface="Cambria Math"/>
                        </a:rPr>
                        <m:t>𝑛</m:t>
                      </m:r>
                      <m:f>
                        <m:fPr>
                          <m:ctrlPr>
                            <a:rPr lang="en-US" altLang="zh-CN" b="0" i="1" smtClean="0">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𝑣</m:t>
                              </m:r>
                            </m:e>
                            <m:sub>
                              <m:r>
                                <a:rPr lang="zh-CN" altLang="en-US" i="1">
                                  <a:latin typeface="Cambria Math" panose="02040503050406030204" pitchFamily="18" charset="0"/>
                                </a:rPr>
                                <m:t>波</m:t>
                              </m:r>
                            </m:sub>
                          </m:sSub>
                        </m:num>
                        <m:den>
                          <m:r>
                            <a:rPr lang="en-US" altLang="zh-CN" b="0" i="1" smtClean="0">
                              <a:latin typeface="Cambria Math"/>
                            </a:rPr>
                            <m:t>2</m:t>
                          </m:r>
                          <m:r>
                            <a:rPr lang="en-US" altLang="zh-CN" b="0" i="1" smtClean="0">
                              <a:latin typeface="Cambria Math"/>
                            </a:rPr>
                            <m:t>𝐿</m:t>
                          </m:r>
                        </m:den>
                      </m:f>
                    </m:oMath>
                  </m:oMathPara>
                </a14:m>
                <a:endParaRPr lang="zh-CN" altLang="en-US" dirty="0"/>
              </a:p>
            </p:txBody>
          </p:sp>
        </mc:Choice>
        <mc:Fallback xmlns="">
          <p:sp>
            <p:nvSpPr>
              <p:cNvPr id="5" name="文字方塊 18">
                <a:extLst>
                  <a:ext uri="{FF2B5EF4-FFF2-40B4-BE49-F238E27FC236}">
                    <a16:creationId xmlns:a16="http://schemas.microsoft.com/office/drawing/2014/main" id="{70614CE6-A741-44BE-B9E3-7BD33C0E3FCB}"/>
                  </a:ext>
                </a:extLst>
              </p:cNvPr>
              <p:cNvSpPr txBox="1">
                <a:spLocks noRot="1" noChangeAspect="1" noMove="1" noResize="1" noEditPoints="1" noAdjustHandles="1" noChangeArrowheads="1" noChangeShapeType="1" noTextEdit="1"/>
              </p:cNvSpPr>
              <p:nvPr/>
            </p:nvSpPr>
            <p:spPr>
              <a:xfrm>
                <a:off x="3682422" y="715633"/>
                <a:ext cx="1214820" cy="622030"/>
              </a:xfrm>
              <a:prstGeom prst="rect">
                <a:avLst/>
              </a:prstGeom>
              <a:blipFill>
                <a:blip r:embed="rId21"/>
                <a:stretch>
                  <a:fillRect b="-4000"/>
                </a:stretch>
              </a:blipFill>
            </p:spPr>
            <p:txBody>
              <a:bodyPr/>
              <a:lstStyle/>
              <a:p>
                <a:r>
                  <a:rPr lang="en-TW">
                    <a:noFill/>
                  </a:rPr>
                  <a:t> </a:t>
                </a:r>
              </a:p>
            </p:txBody>
          </p:sp>
        </mc:Fallback>
      </mc:AlternateContent>
      <p:sp>
        <p:nvSpPr>
          <p:cNvPr id="7" name="Right Arrow 6">
            <a:extLst>
              <a:ext uri="{FF2B5EF4-FFF2-40B4-BE49-F238E27FC236}">
                <a16:creationId xmlns:a16="http://schemas.microsoft.com/office/drawing/2014/main" id="{75BD1181-DCB0-7541-5C91-24FD2A344E59}"/>
              </a:ext>
            </a:extLst>
          </p:cNvPr>
          <p:cNvSpPr/>
          <p:nvPr/>
        </p:nvSpPr>
        <p:spPr>
          <a:xfrm>
            <a:off x="5076056" y="1000013"/>
            <a:ext cx="268460" cy="14994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54575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animBg="1"/>
      <p:bldP spid="27" grpId="0"/>
      <p:bldP spid="11" grpId="0"/>
      <p:bldP spid="12" grpId="0"/>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文字方塊 15"/>
              <p:cNvSpPr txBox="1"/>
              <p:nvPr/>
            </p:nvSpPr>
            <p:spPr>
              <a:xfrm>
                <a:off x="2969776" y="5810346"/>
                <a:ext cx="2869503" cy="39126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𝑥</m:t>
                              </m:r>
                            </m:sub>
                          </m:sSub>
                          <m:r>
                            <a:rPr lang="en-US" altLang="zh-TW" b="0" i="1" smtClean="0">
                              <a:latin typeface="Cambria Math"/>
                            </a:rPr>
                            <m:t>𝑥</m:t>
                          </m:r>
                        </m:e>
                      </m:func>
                      <m:r>
                        <a:rPr lang="en-US" altLang="zh-TW" b="0" i="1" smtClean="0">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sin</m:t>
                          </m:r>
                        </m:fName>
                        <m:e>
                          <m:sSub>
                            <m:sSubPr>
                              <m:ctrlPr>
                                <a:rPr lang="en-US" altLang="zh-TW" i="1">
                                  <a:latin typeface="Cambria Math" panose="02040503050406030204" pitchFamily="18" charset="0"/>
                                </a:rPr>
                              </m:ctrlPr>
                            </m:sSubPr>
                            <m:e>
                              <m:r>
                                <a:rPr lang="en-US" altLang="zh-TW" i="1">
                                  <a:latin typeface="Cambria Math"/>
                                </a:rPr>
                                <m:t>𝑘</m:t>
                              </m:r>
                            </m:e>
                            <m:sub>
                              <m:r>
                                <a:rPr lang="en-US" altLang="zh-TW" b="0" i="1" smtClean="0">
                                  <a:latin typeface="Cambria Math"/>
                                </a:rPr>
                                <m:t>𝑦</m:t>
                              </m:r>
                            </m:sub>
                          </m:sSub>
                          <m:r>
                            <a:rPr lang="en-US" altLang="zh-TW" b="0" i="1" smtClean="0">
                              <a:latin typeface="Cambria Math"/>
                            </a:rPr>
                            <m:t>𝑦</m:t>
                          </m:r>
                        </m:e>
                      </m:func>
                      <m:r>
                        <a:rPr lang="en-US" altLang="zh-TW" i="1" smtClean="0">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sin</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969776" y="5810346"/>
                <a:ext cx="2869503" cy="391261"/>
              </a:xfrm>
              <a:prstGeom prst="rect">
                <a:avLst/>
              </a:prstGeom>
              <a:blipFill>
                <a:blip r:embed="rId2"/>
                <a:stretch>
                  <a:fillRect b="-3125"/>
                </a:stretch>
              </a:blipFill>
            </p:spPr>
            <p:txBody>
              <a:bodyPr/>
              <a:lstStyle/>
              <a:p>
                <a:r>
                  <a:rPr lang="en-TW">
                    <a:noFill/>
                  </a:rPr>
                  <a:t> </a:t>
                </a:r>
              </a:p>
            </p:txBody>
          </p:sp>
        </mc:Fallback>
      </mc:AlternateContent>
      <p:sp>
        <p:nvSpPr>
          <p:cNvPr id="4" name="向右箭號 3"/>
          <p:cNvSpPr/>
          <p:nvPr/>
        </p:nvSpPr>
        <p:spPr>
          <a:xfrm>
            <a:off x="2158818" y="5916179"/>
            <a:ext cx="507246" cy="17959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6"/>
          <p:cNvSpPr txBox="1">
            <a:spLocks noChangeArrowheads="1"/>
          </p:cNvSpPr>
          <p:nvPr/>
        </p:nvSpPr>
        <p:spPr bwMode="auto">
          <a:xfrm>
            <a:off x="190700" y="605999"/>
            <a:ext cx="59321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考慮三度空間一個立方盒子，波與駐波分別可以寫成：</a:t>
            </a:r>
          </a:p>
        </p:txBody>
      </p:sp>
      <mc:AlternateContent xmlns:mc="http://schemas.openxmlformats.org/markup-compatibility/2006" xmlns:a14="http://schemas.microsoft.com/office/drawing/2010/main">
        <mc:Choice Requires="a14">
          <p:sp>
            <p:nvSpPr>
              <p:cNvPr id="19" name="文字方塊 18"/>
              <p:cNvSpPr txBox="1"/>
              <p:nvPr/>
            </p:nvSpPr>
            <p:spPr>
              <a:xfrm>
                <a:off x="155703" y="5810346"/>
                <a:ext cx="189846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en-US" altLang="zh-TW" b="0" i="1" smtClean="0">
                              <a:latin typeface="Cambria Math"/>
                            </a:rPr>
                            <m:t>𝑘𝑥</m:t>
                          </m:r>
                        </m:e>
                      </m:func>
                      <m:r>
                        <a:rPr lang="en-US" altLang="zh-TW" b="0" i="1" smtClean="0">
                          <a:latin typeface="Cambria Math"/>
                          <a:ea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155703" y="5810346"/>
                <a:ext cx="1898468" cy="369332"/>
              </a:xfrm>
              <a:prstGeom prst="rect">
                <a:avLst/>
              </a:prstGeom>
              <a:blipFill>
                <a:blip r:embed="rId3"/>
                <a:stretch>
                  <a:fillRect b="-3333"/>
                </a:stretch>
              </a:blipFill>
            </p:spPr>
            <p:txBody>
              <a:bodyPr/>
              <a:lstStyle/>
              <a:p>
                <a:r>
                  <a:rPr lang="en-TW">
                    <a:noFill/>
                  </a:rPr>
                  <a:t> </a:t>
                </a:r>
              </a:p>
            </p:txBody>
          </p:sp>
        </mc:Fallback>
      </mc:AlternateContent>
      <p:sp>
        <p:nvSpPr>
          <p:cNvPr id="8" name="矩形 7"/>
          <p:cNvSpPr/>
          <p:nvPr/>
        </p:nvSpPr>
        <p:spPr>
          <a:xfrm>
            <a:off x="180773" y="232279"/>
            <a:ext cx="4108817" cy="369332"/>
          </a:xfrm>
          <a:prstGeom prst="rect">
            <a:avLst/>
          </a:prstGeom>
        </p:spPr>
        <p:txBody>
          <a:bodyPr wrap="none">
            <a:spAutoFit/>
          </a:bodyPr>
          <a:lstStyle/>
          <a:p>
            <a:r>
              <a:rPr lang="zh-TW" altLang="en-US" dirty="0"/>
              <a:t>以上結果可以很容易推廣到三度空間：</a:t>
            </a:r>
            <a:endParaRPr lang="zh-CN" altLang="en-US" dirty="0"/>
          </a:p>
        </p:txBody>
      </p:sp>
      <mc:AlternateContent xmlns:mc="http://schemas.openxmlformats.org/markup-compatibility/2006" xmlns:a14="http://schemas.microsoft.com/office/drawing/2010/main">
        <mc:Choice Requires="a14">
          <p:sp>
            <p:nvSpPr>
              <p:cNvPr id="24" name="文字方塊 23"/>
              <p:cNvSpPr txBox="1"/>
              <p:nvPr/>
            </p:nvSpPr>
            <p:spPr>
              <a:xfrm>
                <a:off x="2995799" y="1107688"/>
                <a:ext cx="1972784" cy="43255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a:rPr>
                                    <m:t>𝑘</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r>
                                <a:rPr lang="en-US" altLang="zh-TW" i="1">
                                  <a:latin typeface="Cambria Math"/>
                                </a:rPr>
                                <m:t>−</m:t>
                              </m:r>
                              <m:r>
                                <a:rPr lang="zh-TW" altLang="en-US" i="1">
                                  <a:latin typeface="Cambria Math"/>
                                </a:rPr>
                                <m:t>𝜔</m:t>
                              </m:r>
                              <m:r>
                                <a:rPr lang="en-US" altLang="zh-TW" i="1">
                                  <a:latin typeface="Cambria Math"/>
                                </a:rPr>
                                <m:t>𝑡</m:t>
                              </m:r>
                            </m:e>
                          </m:d>
                        </m:e>
                      </m:func>
                    </m:oMath>
                  </m:oMathPara>
                </a14:m>
                <a:endParaRPr lang="zh-TW" altLang="en-US"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2995799" y="1107688"/>
                <a:ext cx="1972784" cy="432554"/>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193197" y="1122131"/>
                <a:ext cx="180632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d>
                            <m:dPr>
                              <m:ctrlPr>
                                <a:rPr lang="en-US" altLang="zh-TW" i="1">
                                  <a:latin typeface="Cambria Math" panose="02040503050406030204" pitchFamily="18" charset="0"/>
                                </a:rPr>
                              </m:ctrlPr>
                            </m:dPr>
                            <m:e>
                              <m:r>
                                <a:rPr lang="en-US" altLang="zh-TW" b="0" i="1" smtClean="0">
                                  <a:latin typeface="Cambria Math"/>
                                </a:rPr>
                                <m:t>𝑘𝑥</m:t>
                              </m:r>
                              <m:r>
                                <a:rPr lang="en-US" altLang="zh-TW" i="1">
                                  <a:latin typeface="Cambria Math"/>
                                </a:rPr>
                                <m:t>−</m:t>
                              </m:r>
                              <m:r>
                                <a:rPr lang="zh-TW" altLang="en-US" i="1">
                                  <a:latin typeface="Cambria Math"/>
                                </a:rPr>
                                <m:t>𝜔</m:t>
                              </m:r>
                              <m:r>
                                <a:rPr lang="en-US" altLang="zh-TW" i="1">
                                  <a:latin typeface="Cambria Math"/>
                                </a:rPr>
                                <m:t>𝑡</m:t>
                              </m:r>
                            </m:e>
                          </m:d>
                        </m:e>
                      </m:func>
                    </m:oMath>
                  </m:oMathPara>
                </a14:m>
                <a:endParaRPr lang="zh-TW" altLang="en-US"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193197" y="1122131"/>
                <a:ext cx="1806328" cy="369332"/>
              </a:xfrm>
              <a:prstGeom prst="rect">
                <a:avLst/>
              </a:prstGeom>
              <a:blipFill>
                <a:blip r:embed="rId5"/>
                <a:stretch>
                  <a:fillRect b="-3333"/>
                </a:stretch>
              </a:blipFill>
            </p:spPr>
            <p:txBody>
              <a:bodyPr/>
              <a:lstStyle/>
              <a:p>
                <a:r>
                  <a:rPr lang="en-TW">
                    <a:noFill/>
                  </a:rPr>
                  <a:t> </a:t>
                </a:r>
              </a:p>
            </p:txBody>
          </p:sp>
        </mc:Fallback>
      </mc:AlternateContent>
      <p:sp>
        <p:nvSpPr>
          <p:cNvPr id="26" name="向右箭號 25"/>
          <p:cNvSpPr/>
          <p:nvPr/>
        </p:nvSpPr>
        <p:spPr>
          <a:xfrm>
            <a:off x="2196347" y="1234168"/>
            <a:ext cx="507246" cy="17959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5778" name="Picture 2" descr="Longitudinal/transverse modes in optical cavity (resonator) | Physics Forums">
            <a:extLst>
              <a:ext uri="{FF2B5EF4-FFF2-40B4-BE49-F238E27FC236}">
                <a16:creationId xmlns:a16="http://schemas.microsoft.com/office/drawing/2014/main" id="{D1BFC091-C21E-7342-B844-79F0FC37AE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2782" y="267270"/>
            <a:ext cx="2258910" cy="2369641"/>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Cat with solid fill">
            <a:extLst>
              <a:ext uri="{FF2B5EF4-FFF2-40B4-BE49-F238E27FC236}">
                <a16:creationId xmlns:a16="http://schemas.microsoft.com/office/drawing/2014/main" id="{93AA52A6-501A-1BC4-B44D-26AFF69BE8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00193" y="6367465"/>
            <a:ext cx="619090" cy="61909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E713565-527F-5547-108E-BC083CB16F59}"/>
                  </a:ext>
                </a:extLst>
              </p:cNvPr>
              <p:cNvSpPr txBox="1"/>
              <p:nvPr/>
            </p:nvSpPr>
            <p:spPr>
              <a:xfrm>
                <a:off x="2235181" y="1532051"/>
                <a:ext cx="4705273" cy="410305"/>
              </a:xfrm>
              <a:prstGeom prst="rect">
                <a:avLst/>
              </a:prstGeom>
              <a:noFill/>
            </p:spPr>
            <p:txBody>
              <a:bodyPr wrap="square" rtlCol="0">
                <a:spAutoFit/>
              </a:bodyPr>
              <a:lstStyle/>
              <a:p>
                <a:r>
                  <a:rPr lang="en-GB" dirty="0" err="1"/>
                  <a:t>角波數</a:t>
                </a:r>
                <a:r>
                  <a:rPr lang="en-US" altLang="zh-TW" dirty="0"/>
                  <a:t> </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𝑘</m:t>
                        </m:r>
                      </m:e>
                    </m:acc>
                    <m:r>
                      <a:rPr lang="en-US" altLang="zh-TW" i="1">
                        <a:latin typeface="Cambria Math" panose="02040503050406030204" pitchFamily="18" charset="0"/>
                      </a:rPr>
                      <m:t> </m:t>
                    </m:r>
                  </m:oMath>
                </a14:m>
                <a:r>
                  <a:rPr lang="en-GB" dirty="0" err="1"/>
                  <a:t>是一個向量，方向即傳播方向</a:t>
                </a:r>
                <a:r>
                  <a:rPr lang="en-GB" dirty="0"/>
                  <a:t>：</a:t>
                </a:r>
                <a:endParaRPr lang="en-TW" dirty="0"/>
              </a:p>
            </p:txBody>
          </p:sp>
        </mc:Choice>
        <mc:Fallback xmlns="">
          <p:sp>
            <p:nvSpPr>
              <p:cNvPr id="14" name="TextBox 13">
                <a:extLst>
                  <a:ext uri="{FF2B5EF4-FFF2-40B4-BE49-F238E27FC236}">
                    <a16:creationId xmlns:a16="http://schemas.microsoft.com/office/drawing/2014/main" id="{8E713565-527F-5547-108E-BC083CB16F59}"/>
                  </a:ext>
                </a:extLst>
              </p:cNvPr>
              <p:cNvSpPr txBox="1">
                <a:spLocks noRot="1" noChangeAspect="1" noMove="1" noResize="1" noEditPoints="1" noAdjustHandles="1" noChangeArrowheads="1" noChangeShapeType="1" noTextEdit="1"/>
              </p:cNvSpPr>
              <p:nvPr/>
            </p:nvSpPr>
            <p:spPr>
              <a:xfrm>
                <a:off x="2235181" y="1532051"/>
                <a:ext cx="4705273" cy="410305"/>
              </a:xfrm>
              <a:prstGeom prst="rect">
                <a:avLst/>
              </a:prstGeom>
              <a:blipFill>
                <a:blip r:embed="rId9"/>
                <a:stretch>
                  <a:fillRect l="-1348" b="-2058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5">
                <a:extLst>
                  <a:ext uri="{FF2B5EF4-FFF2-40B4-BE49-F238E27FC236}">
                    <a16:creationId xmlns:a16="http://schemas.microsoft.com/office/drawing/2014/main" id="{8506F210-DC27-3934-81C5-F7AC2732C53D}"/>
                  </a:ext>
                </a:extLst>
              </p:cNvPr>
              <p:cNvSpPr txBox="1"/>
              <p:nvPr/>
            </p:nvSpPr>
            <p:spPr>
              <a:xfrm>
                <a:off x="2969776" y="4449801"/>
                <a:ext cx="3071867" cy="77982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panose="02040503050406030204" pitchFamily="18" charset="0"/>
                              <a:ea typeface="Cambria Math" panose="02040503050406030204" pitchFamily="18" charset="0"/>
                            </a:rPr>
                            <m:t>±</m:t>
                          </m:r>
                        </m:sub>
                        <m:sup/>
                        <m:e>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0</m:t>
                              </m:r>
                            </m:sub>
                          </m:sSub>
                          <m:r>
                            <m:rPr>
                              <m:sty m:val="p"/>
                            </m:rPr>
                            <a:rPr lang="en-US" altLang="zh-TW">
                              <a:latin typeface="Cambria Math"/>
                            </a:rPr>
                            <m:t>sin</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𝑥</m:t>
                                  </m:r>
                                </m:sub>
                              </m:sSub>
                              <m:r>
                                <a:rPr lang="en-US" altLang="zh-TW" i="1">
                                  <a:latin typeface="Cambria Math"/>
                                </a:rPr>
                                <m:t>𝑥</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𝑦</m:t>
                                  </m:r>
                                </m:sub>
                              </m:sSub>
                              <m:r>
                                <a:rPr lang="en-US" altLang="zh-TW" i="1">
                                  <a:latin typeface="Cambria Math"/>
                                </a:rPr>
                                <m:t>𝑦</m:t>
                              </m:r>
                              <m:r>
                                <a:rPr lang="en-US" altLang="zh-TW" b="0" i="1" smtClean="0">
                                  <a:latin typeface="Cambria Math" panose="02040503050406030204" pitchFamily="18" charset="0"/>
                                </a:rPr>
                                <m:t>−</m:t>
                              </m:r>
                              <m:r>
                                <a:rPr lang="zh-TW" altLang="en-US" i="1">
                                  <a:latin typeface="Cambria Math"/>
                                </a:rPr>
                                <m:t>𝜔</m:t>
                              </m:r>
                              <m:r>
                                <a:rPr lang="en-US" altLang="zh-TW" i="1">
                                  <a:latin typeface="Cambria Math"/>
                                </a:rPr>
                                <m:t>𝑡</m:t>
                              </m:r>
                            </m:e>
                          </m:d>
                        </m:e>
                      </m:nary>
                    </m:oMath>
                  </m:oMathPara>
                </a14:m>
                <a:endParaRPr lang="zh-TW" altLang="en-US" dirty="0"/>
              </a:p>
            </p:txBody>
          </p:sp>
        </mc:Choice>
        <mc:Fallback xmlns="">
          <p:sp>
            <p:nvSpPr>
              <p:cNvPr id="15" name="文字方塊 15">
                <a:extLst>
                  <a:ext uri="{FF2B5EF4-FFF2-40B4-BE49-F238E27FC236}">
                    <a16:creationId xmlns:a16="http://schemas.microsoft.com/office/drawing/2014/main" id="{8506F210-DC27-3934-81C5-F7AC2732C53D}"/>
                  </a:ext>
                </a:extLst>
              </p:cNvPr>
              <p:cNvSpPr txBox="1">
                <a:spLocks noRot="1" noChangeAspect="1" noMove="1" noResize="1" noEditPoints="1" noAdjustHandles="1" noChangeArrowheads="1" noChangeShapeType="1" noTextEdit="1"/>
              </p:cNvSpPr>
              <p:nvPr/>
            </p:nvSpPr>
            <p:spPr>
              <a:xfrm>
                <a:off x="2969776" y="4449801"/>
                <a:ext cx="3071867" cy="779829"/>
              </a:xfrm>
              <a:prstGeom prst="rect">
                <a:avLst/>
              </a:prstGeom>
              <a:blipFill>
                <a:blip r:embed="rId10"/>
                <a:stretch>
                  <a:fillRect l="-23457" t="-120968" b="-166129"/>
                </a:stretch>
              </a:blipFill>
            </p:spPr>
            <p:txBody>
              <a:bodyPr/>
              <a:lstStyle/>
              <a:p>
                <a:r>
                  <a:rPr lang="en-TW">
                    <a:noFill/>
                  </a:rPr>
                  <a:t> </a:t>
                </a:r>
              </a:p>
            </p:txBody>
          </p:sp>
        </mc:Fallback>
      </mc:AlternateContent>
      <p:sp>
        <p:nvSpPr>
          <p:cNvPr id="17" name="向右箭號 3">
            <a:extLst>
              <a:ext uri="{FF2B5EF4-FFF2-40B4-BE49-F238E27FC236}">
                <a16:creationId xmlns:a16="http://schemas.microsoft.com/office/drawing/2014/main" id="{C698FC7F-6F6B-A1F5-7581-6131996EA29C}"/>
              </a:ext>
            </a:extLst>
          </p:cNvPr>
          <p:cNvSpPr/>
          <p:nvPr/>
        </p:nvSpPr>
        <p:spPr>
          <a:xfrm rot="5400000">
            <a:off x="4306601" y="5412905"/>
            <a:ext cx="443257" cy="23155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1" name="文字方塊 15">
                <a:extLst>
                  <a:ext uri="{FF2B5EF4-FFF2-40B4-BE49-F238E27FC236}">
                    <a16:creationId xmlns:a16="http://schemas.microsoft.com/office/drawing/2014/main" id="{EAC12569-7A2D-E663-D16F-AAEDB0CA6E9F}"/>
                  </a:ext>
                </a:extLst>
              </p:cNvPr>
              <p:cNvSpPr txBox="1"/>
              <p:nvPr/>
            </p:nvSpPr>
            <p:spPr>
              <a:xfrm>
                <a:off x="2995799" y="2027398"/>
                <a:ext cx="2554289" cy="4110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0</m:t>
                          </m:r>
                        </m:sub>
                      </m:sSub>
                      <m:r>
                        <m:rPr>
                          <m:sty m:val="p"/>
                        </m:rPr>
                        <a:rPr lang="en-US" altLang="zh-TW">
                          <a:latin typeface="Cambria Math"/>
                        </a:rPr>
                        <m:t>sin</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𝑥</m:t>
                              </m:r>
                            </m:sub>
                          </m:sSub>
                          <m:r>
                            <a:rPr lang="en-US" altLang="zh-TW" i="1">
                              <a:latin typeface="Cambria Math"/>
                            </a:rPr>
                            <m:t>𝑥</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𝑦</m:t>
                              </m:r>
                            </m:sub>
                          </m:sSub>
                          <m:r>
                            <a:rPr lang="en-US" altLang="zh-TW" i="1">
                              <a:latin typeface="Cambria Math"/>
                            </a:rPr>
                            <m:t>𝑦</m:t>
                          </m:r>
                          <m:r>
                            <a:rPr lang="en-US" altLang="zh-TW" b="0" i="1" smtClean="0">
                              <a:latin typeface="Cambria Math" panose="02040503050406030204" pitchFamily="18" charset="0"/>
                            </a:rPr>
                            <m:t>−</m:t>
                          </m:r>
                          <m:r>
                            <a:rPr lang="zh-TW" altLang="en-US" i="1">
                              <a:latin typeface="Cambria Math"/>
                            </a:rPr>
                            <m:t>𝜔</m:t>
                          </m:r>
                          <m:r>
                            <a:rPr lang="en-US" altLang="zh-TW" i="1">
                              <a:latin typeface="Cambria Math"/>
                            </a:rPr>
                            <m:t>𝑡</m:t>
                          </m:r>
                        </m:e>
                      </m:d>
                    </m:oMath>
                  </m:oMathPara>
                </a14:m>
                <a:endParaRPr lang="zh-TW" altLang="en-US" dirty="0"/>
              </a:p>
            </p:txBody>
          </p:sp>
        </mc:Choice>
        <mc:Fallback xmlns="">
          <p:sp>
            <p:nvSpPr>
              <p:cNvPr id="21" name="文字方塊 15">
                <a:extLst>
                  <a:ext uri="{FF2B5EF4-FFF2-40B4-BE49-F238E27FC236}">
                    <a16:creationId xmlns:a16="http://schemas.microsoft.com/office/drawing/2014/main" id="{EAC12569-7A2D-E663-D16F-AAEDB0CA6E9F}"/>
                  </a:ext>
                </a:extLst>
              </p:cNvPr>
              <p:cNvSpPr txBox="1">
                <a:spLocks noRot="1" noChangeAspect="1" noMove="1" noResize="1" noEditPoints="1" noAdjustHandles="1" noChangeArrowheads="1" noChangeShapeType="1" noTextEdit="1"/>
              </p:cNvSpPr>
              <p:nvPr/>
            </p:nvSpPr>
            <p:spPr>
              <a:xfrm>
                <a:off x="2995799" y="2027398"/>
                <a:ext cx="2554289" cy="411010"/>
              </a:xfrm>
              <a:prstGeom prst="rect">
                <a:avLst/>
              </a:prstGeom>
              <a:blipFill>
                <a:blip r:embed="rId11"/>
                <a:stretch>
                  <a:fillRect b="-6061"/>
                </a:stretch>
              </a:blipFill>
            </p:spPr>
            <p:txBody>
              <a:bodyPr/>
              <a:lstStyle/>
              <a:p>
                <a:r>
                  <a:rPr lang="en-TW">
                    <a:noFill/>
                  </a:rPr>
                  <a:t> </a:t>
                </a:r>
              </a:p>
            </p:txBody>
          </p:sp>
        </mc:Fallback>
      </mc:AlternateContent>
      <p:pic>
        <p:nvPicPr>
          <p:cNvPr id="27" name="Picture 26" descr="Diagram&#10;&#10;Description automatically generated">
            <a:extLst>
              <a:ext uri="{FF2B5EF4-FFF2-40B4-BE49-F238E27FC236}">
                <a16:creationId xmlns:a16="http://schemas.microsoft.com/office/drawing/2014/main" id="{DD4ECE91-59B7-B27C-CCB7-78ADE0EE8B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0228" y="3316007"/>
            <a:ext cx="2898743" cy="1913623"/>
          </a:xfrm>
          <a:prstGeom prst="rect">
            <a:avLst/>
          </a:prstGeom>
        </p:spPr>
      </p:pic>
      <p:cxnSp>
        <p:nvCxnSpPr>
          <p:cNvPr id="29" name="Straight Arrow Connector 28">
            <a:extLst>
              <a:ext uri="{FF2B5EF4-FFF2-40B4-BE49-F238E27FC236}">
                <a16:creationId xmlns:a16="http://schemas.microsoft.com/office/drawing/2014/main" id="{35207642-F1B3-E4C1-6554-177640216C16}"/>
              </a:ext>
            </a:extLst>
          </p:cNvPr>
          <p:cNvCxnSpPr>
            <a:cxnSpLocks/>
          </p:cNvCxnSpPr>
          <p:nvPr/>
        </p:nvCxnSpPr>
        <p:spPr>
          <a:xfrm flipV="1">
            <a:off x="7740352" y="4428999"/>
            <a:ext cx="299071" cy="3681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文字方塊 15">
                <a:extLst>
                  <a:ext uri="{FF2B5EF4-FFF2-40B4-BE49-F238E27FC236}">
                    <a16:creationId xmlns:a16="http://schemas.microsoft.com/office/drawing/2014/main" id="{9DE9B46B-57F3-C156-090B-2285028FC71C}"/>
                  </a:ext>
                </a:extLst>
              </p:cNvPr>
              <p:cNvSpPr txBox="1"/>
              <p:nvPr/>
            </p:nvSpPr>
            <p:spPr>
              <a:xfrm>
                <a:off x="3015136" y="2572252"/>
                <a:ext cx="2727413" cy="4110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0</m:t>
                          </m:r>
                        </m:sub>
                      </m:sSub>
                      <m:r>
                        <m:rPr>
                          <m:sty m:val="p"/>
                        </m:rPr>
                        <a:rPr lang="en-US" altLang="zh-TW">
                          <a:latin typeface="Cambria Math"/>
                        </a:rPr>
                        <m:t>sin</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𝑥</m:t>
                              </m:r>
                            </m:sub>
                          </m:sSub>
                          <m:r>
                            <a:rPr lang="en-US" altLang="zh-TW" i="1">
                              <a:latin typeface="Cambria Math"/>
                            </a:rPr>
                            <m:t>𝑥</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𝑦</m:t>
                              </m:r>
                            </m:sub>
                          </m:sSub>
                          <m:r>
                            <a:rPr lang="en-US" altLang="zh-TW" i="1">
                              <a:latin typeface="Cambria Math"/>
                            </a:rPr>
                            <m:t>𝑦</m:t>
                          </m:r>
                          <m:r>
                            <a:rPr lang="en-US" altLang="zh-TW" b="0" i="1" smtClean="0">
                              <a:latin typeface="Cambria Math" panose="02040503050406030204" pitchFamily="18" charset="0"/>
                            </a:rPr>
                            <m:t>−</m:t>
                          </m:r>
                          <m:r>
                            <a:rPr lang="zh-TW" altLang="en-US" i="1">
                              <a:latin typeface="Cambria Math"/>
                            </a:rPr>
                            <m:t>𝜔</m:t>
                          </m:r>
                          <m:r>
                            <a:rPr lang="en-US" altLang="zh-TW" i="1">
                              <a:latin typeface="Cambria Math"/>
                            </a:rPr>
                            <m:t>𝑡</m:t>
                          </m:r>
                        </m:e>
                      </m:d>
                    </m:oMath>
                  </m:oMathPara>
                </a14:m>
                <a:endParaRPr lang="zh-TW" altLang="en-US" dirty="0"/>
              </a:p>
            </p:txBody>
          </p:sp>
        </mc:Choice>
        <mc:Fallback xmlns="">
          <p:sp>
            <p:nvSpPr>
              <p:cNvPr id="40" name="文字方塊 15">
                <a:extLst>
                  <a:ext uri="{FF2B5EF4-FFF2-40B4-BE49-F238E27FC236}">
                    <a16:creationId xmlns:a16="http://schemas.microsoft.com/office/drawing/2014/main" id="{9DE9B46B-57F3-C156-090B-2285028FC71C}"/>
                  </a:ext>
                </a:extLst>
              </p:cNvPr>
              <p:cNvSpPr txBox="1">
                <a:spLocks noRot="1" noChangeAspect="1" noMove="1" noResize="1" noEditPoints="1" noAdjustHandles="1" noChangeArrowheads="1" noChangeShapeType="1" noTextEdit="1"/>
              </p:cNvSpPr>
              <p:nvPr/>
            </p:nvSpPr>
            <p:spPr>
              <a:xfrm>
                <a:off x="3015136" y="2572252"/>
                <a:ext cx="2727413" cy="411010"/>
              </a:xfrm>
              <a:prstGeom prst="rect">
                <a:avLst/>
              </a:prstGeom>
              <a:blipFill>
                <a:blip r:embed="rId13"/>
                <a:stretch>
                  <a:fillRect b="-606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1" name="文字方塊 15">
                <a:extLst>
                  <a:ext uri="{FF2B5EF4-FFF2-40B4-BE49-F238E27FC236}">
                    <a16:creationId xmlns:a16="http://schemas.microsoft.com/office/drawing/2014/main" id="{430BA830-8009-EF40-6DA9-D51CF8BB0013}"/>
                  </a:ext>
                </a:extLst>
              </p:cNvPr>
              <p:cNvSpPr txBox="1"/>
              <p:nvPr/>
            </p:nvSpPr>
            <p:spPr>
              <a:xfrm>
                <a:off x="3025256" y="3087800"/>
                <a:ext cx="2727413" cy="4110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0</m:t>
                          </m:r>
                        </m:sub>
                      </m:sSub>
                      <m:r>
                        <m:rPr>
                          <m:sty m:val="p"/>
                        </m:rPr>
                        <a:rPr lang="en-US" altLang="zh-TW">
                          <a:latin typeface="Cambria Math"/>
                        </a:rPr>
                        <m:t>sin</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𝑥</m:t>
                              </m:r>
                            </m:sub>
                          </m:sSub>
                          <m:r>
                            <a:rPr lang="en-US" altLang="zh-TW" i="1">
                              <a:latin typeface="Cambria Math"/>
                            </a:rPr>
                            <m:t>𝑥</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𝑦</m:t>
                              </m:r>
                            </m:sub>
                          </m:sSub>
                          <m:r>
                            <a:rPr lang="en-US" altLang="zh-TW" i="1">
                              <a:latin typeface="Cambria Math"/>
                            </a:rPr>
                            <m:t>𝑦</m:t>
                          </m:r>
                          <m:r>
                            <a:rPr lang="en-US" altLang="zh-TW" b="0" i="1" smtClean="0">
                              <a:latin typeface="Cambria Math" panose="02040503050406030204" pitchFamily="18" charset="0"/>
                            </a:rPr>
                            <m:t>−</m:t>
                          </m:r>
                          <m:r>
                            <a:rPr lang="zh-TW" altLang="en-US" i="1">
                              <a:latin typeface="Cambria Math"/>
                            </a:rPr>
                            <m:t>𝜔</m:t>
                          </m:r>
                          <m:r>
                            <a:rPr lang="en-US" altLang="zh-TW" i="1">
                              <a:latin typeface="Cambria Math"/>
                            </a:rPr>
                            <m:t>𝑡</m:t>
                          </m:r>
                        </m:e>
                      </m:d>
                    </m:oMath>
                  </m:oMathPara>
                </a14:m>
                <a:endParaRPr lang="zh-TW" altLang="en-US" dirty="0"/>
              </a:p>
            </p:txBody>
          </p:sp>
        </mc:Choice>
        <mc:Fallback xmlns="">
          <p:sp>
            <p:nvSpPr>
              <p:cNvPr id="41" name="文字方塊 15">
                <a:extLst>
                  <a:ext uri="{FF2B5EF4-FFF2-40B4-BE49-F238E27FC236}">
                    <a16:creationId xmlns:a16="http://schemas.microsoft.com/office/drawing/2014/main" id="{430BA830-8009-EF40-6DA9-D51CF8BB0013}"/>
                  </a:ext>
                </a:extLst>
              </p:cNvPr>
              <p:cNvSpPr txBox="1">
                <a:spLocks noRot="1" noChangeAspect="1" noMove="1" noResize="1" noEditPoints="1" noAdjustHandles="1" noChangeArrowheads="1" noChangeShapeType="1" noTextEdit="1"/>
              </p:cNvSpPr>
              <p:nvPr/>
            </p:nvSpPr>
            <p:spPr>
              <a:xfrm>
                <a:off x="3025256" y="3087800"/>
                <a:ext cx="2727413" cy="411010"/>
              </a:xfrm>
              <a:prstGeom prst="rect">
                <a:avLst/>
              </a:prstGeom>
              <a:blipFill>
                <a:blip r:embed="rId14"/>
                <a:stretch>
                  <a:fillRect b="-3030"/>
                </a:stretch>
              </a:blipFill>
            </p:spPr>
            <p:txBody>
              <a:bodyPr/>
              <a:lstStyle/>
              <a:p>
                <a:r>
                  <a:rPr lang="en-TW">
                    <a:noFill/>
                  </a:rPr>
                  <a:t> </a:t>
                </a:r>
              </a:p>
            </p:txBody>
          </p:sp>
        </mc:Fallback>
      </mc:AlternateContent>
      <p:sp>
        <p:nvSpPr>
          <p:cNvPr id="44" name="Rectangle 43">
            <a:extLst>
              <a:ext uri="{FF2B5EF4-FFF2-40B4-BE49-F238E27FC236}">
                <a16:creationId xmlns:a16="http://schemas.microsoft.com/office/drawing/2014/main" id="{5E37DB68-5AB6-A13B-E7D9-AE4CFE37473D}"/>
              </a:ext>
            </a:extLst>
          </p:cNvPr>
          <p:cNvSpPr/>
          <p:nvPr/>
        </p:nvSpPr>
        <p:spPr>
          <a:xfrm>
            <a:off x="7218895" y="3994673"/>
            <a:ext cx="869709" cy="226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42" name="文字方塊 15">
                <a:extLst>
                  <a:ext uri="{FF2B5EF4-FFF2-40B4-BE49-F238E27FC236}">
                    <a16:creationId xmlns:a16="http://schemas.microsoft.com/office/drawing/2014/main" id="{ED1C4DD7-E6B5-2BB3-5066-EF4305A45A06}"/>
                  </a:ext>
                </a:extLst>
              </p:cNvPr>
              <p:cNvSpPr txBox="1"/>
              <p:nvPr/>
            </p:nvSpPr>
            <p:spPr>
              <a:xfrm>
                <a:off x="3025256" y="3583663"/>
                <a:ext cx="2900538" cy="4110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0</m:t>
                          </m:r>
                        </m:sub>
                      </m:sSub>
                      <m:r>
                        <m:rPr>
                          <m:sty m:val="p"/>
                        </m:rPr>
                        <a:rPr lang="en-US" altLang="zh-TW">
                          <a:latin typeface="Cambria Math"/>
                        </a:rPr>
                        <m:t>sin</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𝑥</m:t>
                              </m:r>
                            </m:sub>
                          </m:sSub>
                          <m:r>
                            <a:rPr lang="en-US" altLang="zh-TW" i="1">
                              <a:latin typeface="Cambria Math"/>
                            </a:rPr>
                            <m:t>𝑥</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𝑦</m:t>
                              </m:r>
                            </m:sub>
                          </m:sSub>
                          <m:r>
                            <a:rPr lang="en-US" altLang="zh-TW" i="1">
                              <a:latin typeface="Cambria Math"/>
                            </a:rPr>
                            <m:t>𝑦</m:t>
                          </m:r>
                          <m:r>
                            <a:rPr lang="en-US" altLang="zh-TW" b="0" i="1" smtClean="0">
                              <a:latin typeface="Cambria Math" panose="02040503050406030204" pitchFamily="18" charset="0"/>
                            </a:rPr>
                            <m:t>−</m:t>
                          </m:r>
                          <m:r>
                            <a:rPr lang="zh-TW" altLang="en-US" i="1">
                              <a:latin typeface="Cambria Math"/>
                            </a:rPr>
                            <m:t>𝜔</m:t>
                          </m:r>
                          <m:r>
                            <a:rPr lang="en-US" altLang="zh-TW" i="1">
                              <a:latin typeface="Cambria Math"/>
                            </a:rPr>
                            <m:t>𝑡</m:t>
                          </m:r>
                        </m:e>
                      </m:d>
                    </m:oMath>
                  </m:oMathPara>
                </a14:m>
                <a:endParaRPr lang="zh-TW" altLang="en-US" dirty="0"/>
              </a:p>
            </p:txBody>
          </p:sp>
        </mc:Choice>
        <mc:Fallback xmlns="">
          <p:sp>
            <p:nvSpPr>
              <p:cNvPr id="42" name="文字方塊 15">
                <a:extLst>
                  <a:ext uri="{FF2B5EF4-FFF2-40B4-BE49-F238E27FC236}">
                    <a16:creationId xmlns:a16="http://schemas.microsoft.com/office/drawing/2014/main" id="{ED1C4DD7-E6B5-2BB3-5066-EF4305A45A06}"/>
                  </a:ext>
                </a:extLst>
              </p:cNvPr>
              <p:cNvSpPr txBox="1">
                <a:spLocks noRot="1" noChangeAspect="1" noMove="1" noResize="1" noEditPoints="1" noAdjustHandles="1" noChangeArrowheads="1" noChangeShapeType="1" noTextEdit="1"/>
              </p:cNvSpPr>
              <p:nvPr/>
            </p:nvSpPr>
            <p:spPr>
              <a:xfrm>
                <a:off x="3025256" y="3583663"/>
                <a:ext cx="2900538" cy="411010"/>
              </a:xfrm>
              <a:prstGeom prst="rect">
                <a:avLst/>
              </a:prstGeom>
              <a:blipFill>
                <a:blip r:embed="rId15"/>
                <a:stretch>
                  <a:fillRect b="-6061"/>
                </a:stretch>
              </a:blipFill>
            </p:spPr>
            <p:txBody>
              <a:bodyPr/>
              <a:lstStyle/>
              <a:p>
                <a:r>
                  <a:rPr lang="en-TW">
                    <a:noFill/>
                  </a:rPr>
                  <a:t> </a:t>
                </a:r>
              </a:p>
            </p:txBody>
          </p:sp>
        </mc:Fallback>
      </mc:AlternateContent>
      <p:sp>
        <p:nvSpPr>
          <p:cNvPr id="43" name="TextBox 42">
            <a:extLst>
              <a:ext uri="{FF2B5EF4-FFF2-40B4-BE49-F238E27FC236}">
                <a16:creationId xmlns:a16="http://schemas.microsoft.com/office/drawing/2014/main" id="{A5408AA4-3C5E-CB2A-92F7-D2C14FFC7732}"/>
              </a:ext>
            </a:extLst>
          </p:cNvPr>
          <p:cNvSpPr txBox="1"/>
          <p:nvPr/>
        </p:nvSpPr>
        <p:spPr>
          <a:xfrm>
            <a:off x="2235181" y="4059667"/>
            <a:ext cx="2262435" cy="369332"/>
          </a:xfrm>
          <a:prstGeom prst="rect">
            <a:avLst/>
          </a:prstGeom>
          <a:noFill/>
        </p:spPr>
        <p:txBody>
          <a:bodyPr wrap="square" rtlCol="0">
            <a:spAutoFit/>
          </a:bodyPr>
          <a:lstStyle/>
          <a:p>
            <a:r>
              <a:rPr lang="en-TW" dirty="0"/>
              <a:t>疊加等於：</a:t>
            </a:r>
          </a:p>
        </p:txBody>
      </p:sp>
      <p:cxnSp>
        <p:nvCxnSpPr>
          <p:cNvPr id="30" name="Straight Arrow Connector 29">
            <a:extLst>
              <a:ext uri="{FF2B5EF4-FFF2-40B4-BE49-F238E27FC236}">
                <a16:creationId xmlns:a16="http://schemas.microsoft.com/office/drawing/2014/main" id="{2E621F97-4CFC-5C7A-2576-4B428865B352}"/>
              </a:ext>
            </a:extLst>
          </p:cNvPr>
          <p:cNvCxnSpPr>
            <a:cxnSpLocks/>
          </p:cNvCxnSpPr>
          <p:nvPr/>
        </p:nvCxnSpPr>
        <p:spPr>
          <a:xfrm flipH="1" flipV="1">
            <a:off x="7609933" y="3985356"/>
            <a:ext cx="429490" cy="3077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3147E37-F16B-9911-0331-FBAF4C1F7C7A}"/>
              </a:ext>
            </a:extLst>
          </p:cNvPr>
          <p:cNvCxnSpPr>
            <a:cxnSpLocks/>
          </p:cNvCxnSpPr>
          <p:nvPr/>
        </p:nvCxnSpPr>
        <p:spPr>
          <a:xfrm flipH="1">
            <a:off x="7156679" y="3995779"/>
            <a:ext cx="377203" cy="4101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0AD6228-7421-C60A-C89E-1490574EEABC}"/>
              </a:ext>
            </a:extLst>
          </p:cNvPr>
          <p:cNvSpPr txBox="1"/>
          <p:nvPr/>
        </p:nvSpPr>
        <p:spPr>
          <a:xfrm>
            <a:off x="1252176" y="2038204"/>
            <a:ext cx="1603989" cy="369332"/>
          </a:xfrm>
          <a:prstGeom prst="rect">
            <a:avLst/>
          </a:prstGeom>
          <a:noFill/>
        </p:spPr>
        <p:txBody>
          <a:bodyPr wrap="square" rtlCol="0">
            <a:spAutoFit/>
          </a:bodyPr>
          <a:lstStyle/>
          <a:p>
            <a:r>
              <a:rPr lang="en-GB" dirty="0" err="1"/>
              <a:t>以二維為例</a:t>
            </a:r>
            <a:r>
              <a:rPr lang="en-GB" dirty="0"/>
              <a:t>：</a:t>
            </a:r>
            <a:endParaRPr lang="en-TW" dirty="0"/>
          </a:p>
        </p:txBody>
      </p:sp>
      <p:sp>
        <p:nvSpPr>
          <p:cNvPr id="3" name="TextBox 2">
            <a:extLst>
              <a:ext uri="{FF2B5EF4-FFF2-40B4-BE49-F238E27FC236}">
                <a16:creationId xmlns:a16="http://schemas.microsoft.com/office/drawing/2014/main" id="{F3731115-0D86-5994-48A9-606131BAF10B}"/>
              </a:ext>
            </a:extLst>
          </p:cNvPr>
          <p:cNvSpPr txBox="1"/>
          <p:nvPr/>
        </p:nvSpPr>
        <p:spPr>
          <a:xfrm>
            <a:off x="150113" y="2620357"/>
            <a:ext cx="2976137" cy="369332"/>
          </a:xfrm>
          <a:prstGeom prst="rect">
            <a:avLst/>
          </a:prstGeom>
          <a:noFill/>
        </p:spPr>
        <p:txBody>
          <a:bodyPr wrap="square">
            <a:spAutoFit/>
          </a:bodyPr>
          <a:lstStyle/>
          <a:p>
            <a:r>
              <a:rPr lang="zh-TW" altLang="en-US" sz="1800" dirty="0"/>
              <a:t>駐波可以寫成</a:t>
            </a:r>
            <a:r>
              <a:rPr lang="zh-TW" altLang="en-US" dirty="0"/>
              <a:t>反射波疊加：</a:t>
            </a:r>
            <a:endParaRPr lang="en-TW" dirty="0"/>
          </a:p>
        </p:txBody>
      </p:sp>
    </p:spTree>
    <p:extLst>
      <p:ext uri="{BB962C8B-B14F-4D97-AF65-F5344CB8AC3E}">
        <p14:creationId xmlns:p14="http://schemas.microsoft.com/office/powerpoint/2010/main" val="72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additive="base">
                                        <p:cTn id="53" dur="500" fill="hold"/>
                                        <p:tgtEl>
                                          <p:spTgt spid="43"/>
                                        </p:tgtEl>
                                        <p:attrNameLst>
                                          <p:attrName>ppt_x</p:attrName>
                                        </p:attrNameLst>
                                      </p:cBhvr>
                                      <p:tavLst>
                                        <p:tav tm="0">
                                          <p:val>
                                            <p:strVal val="#ppt_x"/>
                                          </p:val>
                                        </p:tav>
                                        <p:tav tm="100000">
                                          <p:val>
                                            <p:strVal val="#ppt_x"/>
                                          </p:val>
                                        </p:tav>
                                      </p:tavLst>
                                    </p:anim>
                                    <p:anim calcmode="lin" valueType="num">
                                      <p:cBhvr additive="base">
                                        <p:cTn id="54" dur="500" fill="hold"/>
                                        <p:tgtEl>
                                          <p:spTgt spid="4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P spid="19" grpId="0" animBg="1"/>
      <p:bldP spid="15" grpId="0" animBg="1"/>
      <p:bldP spid="17" grpId="0" animBg="1"/>
      <p:bldP spid="40" grpId="0" animBg="1"/>
      <p:bldP spid="41" grpId="0" animBg="1"/>
      <p:bldP spid="42" grpId="0" animBg="1"/>
      <p:bldP spid="4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文字方塊 6"/>
          <p:cNvSpPr txBox="1">
            <a:spLocks noChangeArrowheads="1"/>
          </p:cNvSpPr>
          <p:nvPr/>
        </p:nvSpPr>
        <p:spPr bwMode="auto">
          <a:xfrm>
            <a:off x="88344" y="2129464"/>
            <a:ext cx="500317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在三度空間中，駐波的條件會擴大到三個方向：</a:t>
            </a:r>
          </a:p>
        </p:txBody>
      </p:sp>
      <mc:AlternateContent xmlns:mc="http://schemas.openxmlformats.org/markup-compatibility/2006" xmlns:a14="http://schemas.microsoft.com/office/drawing/2010/main">
        <mc:Choice Requires="a14">
          <p:sp>
            <p:nvSpPr>
              <p:cNvPr id="12" name="矩形 11"/>
              <p:cNvSpPr>
                <a:spLocks noChangeArrowheads="1"/>
              </p:cNvSpPr>
              <p:nvPr/>
            </p:nvSpPr>
            <p:spPr bwMode="auto">
              <a:xfrm>
                <a:off x="92634" y="3305723"/>
                <a:ext cx="5140446" cy="3912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一組自然數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𝑥</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𝑦</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𝑧</m:t>
                        </m:r>
                      </m:sub>
                    </m:sSub>
                  </m:oMath>
                </a14:m>
                <a:r>
                  <a:rPr lang="zh-TW" altLang="en-US" sz="1800" dirty="0">
                    <a:latin typeface="Times New Roman" pitchFamily="18" charset="0"/>
                    <a:cs typeface="Times New Roman" pitchFamily="18" charset="0"/>
                  </a:rPr>
                  <a:t>的選擇，對應一個駐波態。</a:t>
                </a:r>
                <a:endParaRPr lang="zh-TW" altLang="en-US" sz="1800" dirty="0">
                  <a:cs typeface="Times New Roman"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bwMode="auto">
              <a:xfrm>
                <a:off x="92634" y="3305723"/>
                <a:ext cx="5140446" cy="391261"/>
              </a:xfrm>
              <a:prstGeom prst="rect">
                <a:avLst/>
              </a:prstGeom>
              <a:blipFill>
                <a:blip r:embed="rId2"/>
                <a:stretch>
                  <a:fillRect l="-988"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950542" y="5456696"/>
                <a:ext cx="3139064" cy="65601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𝜈</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𝑘𝑐</m:t>
                          </m:r>
                        </m:num>
                        <m:den>
                          <m:r>
                            <a:rPr lang="en-US" altLang="zh-TW" i="1">
                              <a:latin typeface="Cambria Math"/>
                            </a:rPr>
                            <m:t>2</m:t>
                          </m:r>
                          <m:r>
                            <a:rPr lang="zh-TW" altLang="en-US" i="1">
                              <a:latin typeface="Cambria Math"/>
                            </a:rPr>
                            <m:t>𝜋</m:t>
                          </m:r>
                        </m:den>
                      </m:f>
                      <m:r>
                        <a:rPr lang="en-US" altLang="zh-TW" b="0" i="1" smtClean="0">
                          <a:latin typeface="Cambria Math"/>
                        </a:rPr>
                        <m:t>=</m:t>
                      </m:r>
                      <m:rad>
                        <m:radPr>
                          <m:degHide m:val="on"/>
                          <m:ctrlPr>
                            <a:rPr lang="zh-TW" altLang="en-US" i="1">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𝑐</m:t>
                          </m:r>
                        </m:num>
                        <m:den>
                          <m:r>
                            <a:rPr lang="en-US" altLang="zh-TW" b="0" i="1" smtClean="0">
                              <a:latin typeface="Cambria Math"/>
                              <a:ea typeface="Cambria Math"/>
                            </a:rPr>
                            <m:t>2</m:t>
                          </m:r>
                          <m:r>
                            <a:rPr lang="en-US" altLang="zh-TW" b="0" i="1" smtClean="0">
                              <a:latin typeface="Cambria Math"/>
                              <a:ea typeface="Cambria Math"/>
                            </a:rPr>
                            <m:t>𝐿</m:t>
                          </m:r>
                        </m:den>
                      </m:f>
                    </m:oMath>
                  </m:oMathPara>
                </a14:m>
                <a:endParaRPr lang="zh-TW"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2950542" y="5456696"/>
                <a:ext cx="3139064" cy="656013"/>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2950542" y="2654434"/>
                <a:ext cx="3812839" cy="56297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𝑘</m:t>
                          </m:r>
                        </m:e>
                        <m:sub>
                          <m:r>
                            <a:rPr lang="en-US" altLang="zh-TW" b="0" i="1" smtClean="0">
                              <a:latin typeface="Cambria Math"/>
                            </a:rPr>
                            <m:t>𝑥</m:t>
                          </m:r>
                        </m:sub>
                      </m:sSub>
                      <m:r>
                        <a:rPr lang="en-US" altLang="zh-TW" b="0" i="1" smtClean="0">
                          <a:latin typeface="Cambria Math"/>
                        </a:rPr>
                        <m:t>=</m:t>
                      </m:r>
                      <m:f>
                        <m:fPr>
                          <m:ctrlPr>
                            <a:rPr lang="en-US" altLang="zh-TW" b="0" i="1" smtClean="0">
                              <a:latin typeface="Cambria Math" panose="02040503050406030204" pitchFamily="18" charset="0"/>
                            </a:rPr>
                          </m:ctrlPr>
                        </m:fPr>
                        <m:num>
                          <m:r>
                            <a:rPr lang="zh-TW" altLang="en-US" b="0" i="1" smtClean="0">
                              <a:latin typeface="Cambria Math"/>
                            </a:rPr>
                            <m:t>𝜋</m:t>
                          </m:r>
                        </m:num>
                        <m:den>
                          <m:r>
                            <a:rPr lang="en-US" altLang="zh-TW" b="0" i="1" smtClean="0">
                              <a:latin typeface="Cambria Math"/>
                            </a:rPr>
                            <m:t>𝐿</m:t>
                          </m:r>
                        </m:den>
                      </m:f>
                      <m:sSub>
                        <m:sSubPr>
                          <m:ctrlPr>
                            <a:rPr lang="en-US" altLang="zh-TW" i="1">
                              <a:latin typeface="Cambria Math" panose="02040503050406030204" pitchFamily="18" charset="0"/>
                            </a:rPr>
                          </m:ctrlPr>
                        </m:sSubPr>
                        <m:e>
                          <m:r>
                            <a:rPr lang="en-US" altLang="zh-TW" b="0" i="1" smtClean="0">
                              <a:latin typeface="Cambria Math"/>
                            </a:rPr>
                            <m:t>𝑛</m:t>
                          </m:r>
                        </m:e>
                        <m:sub>
                          <m:r>
                            <a:rPr lang="en-US" altLang="zh-TW" i="1">
                              <a:latin typeface="Cambria Math"/>
                            </a:rPr>
                            <m:t>𝑥</m:t>
                          </m:r>
                        </m:sub>
                      </m:sSub>
                      <m:r>
                        <a:rPr lang="zh-TW" altLang="en-US" b="0" i="1" smtClean="0">
                          <a:latin typeface="Cambria Math"/>
                        </a:rPr>
                        <m:t>       </m:t>
                      </m:r>
                      <m:sSub>
                        <m:sSubPr>
                          <m:ctrlPr>
                            <a:rPr lang="en-US" altLang="zh-TW" i="1">
                              <a:latin typeface="Cambria Math" panose="02040503050406030204" pitchFamily="18" charset="0"/>
                            </a:rPr>
                          </m:ctrlPr>
                        </m:sSubPr>
                        <m:e>
                          <m:r>
                            <a:rPr lang="en-US" altLang="zh-TW" i="1">
                              <a:latin typeface="Cambria Math"/>
                            </a:rPr>
                            <m:t>𝑘</m:t>
                          </m:r>
                        </m:e>
                        <m:sub>
                          <m:r>
                            <a:rPr lang="en-US" altLang="zh-TW" b="0" i="1" smtClean="0">
                              <a:latin typeface="Cambria Math"/>
                            </a:rPr>
                            <m:t>𝑦</m:t>
                          </m:r>
                        </m:sub>
                      </m:sSub>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𝜋</m:t>
                          </m:r>
                        </m:num>
                        <m:den>
                          <m:r>
                            <a:rPr lang="en-US" altLang="zh-TW" i="1">
                              <a:latin typeface="Cambria Math"/>
                            </a:rPr>
                            <m:t>𝐿</m:t>
                          </m:r>
                        </m:den>
                      </m:f>
                      <m:sSub>
                        <m:sSubPr>
                          <m:ctrlPr>
                            <a:rPr lang="en-US" altLang="zh-TW" i="1">
                              <a:latin typeface="Cambria Math" panose="02040503050406030204" pitchFamily="18" charset="0"/>
                            </a:rPr>
                          </m:ctrlPr>
                        </m:sSubPr>
                        <m:e>
                          <m:r>
                            <a:rPr lang="en-US" altLang="zh-TW" i="1">
                              <a:latin typeface="Cambria Math"/>
                            </a:rPr>
                            <m:t>𝑛</m:t>
                          </m:r>
                        </m:e>
                        <m:sub>
                          <m:r>
                            <a:rPr lang="en-US" altLang="zh-TW" b="0" i="1" smtClean="0">
                              <a:latin typeface="Cambria Math"/>
                            </a:rPr>
                            <m:t>𝑦</m:t>
                          </m:r>
                        </m:sub>
                      </m:sSub>
                      <m:r>
                        <a:rPr lang="zh-TW" altLang="en-US" b="0" i="1" smtClean="0">
                          <a:latin typeface="Cambria Math"/>
                        </a:rPr>
                        <m:t>      </m:t>
                      </m:r>
                      <m:sSub>
                        <m:sSubPr>
                          <m:ctrlPr>
                            <a:rPr lang="en-US" altLang="zh-TW" i="1">
                              <a:latin typeface="Cambria Math" panose="02040503050406030204" pitchFamily="18" charset="0"/>
                            </a:rPr>
                          </m:ctrlPr>
                        </m:sSubPr>
                        <m:e>
                          <m:r>
                            <a:rPr lang="en-US" altLang="zh-TW" i="1">
                              <a:latin typeface="Cambria Math"/>
                            </a:rPr>
                            <m:t>𝑘</m:t>
                          </m:r>
                        </m:e>
                        <m:sub>
                          <m:r>
                            <a:rPr lang="en-US" altLang="zh-TW" b="0" i="1" smtClean="0">
                              <a:latin typeface="Cambria Math"/>
                            </a:rPr>
                            <m:t>𝑧</m:t>
                          </m:r>
                        </m:sub>
                      </m:sSub>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𝜋</m:t>
                          </m:r>
                        </m:num>
                        <m:den>
                          <m:r>
                            <a:rPr lang="en-US" altLang="zh-TW" i="1">
                              <a:latin typeface="Cambria Math"/>
                            </a:rPr>
                            <m:t>𝐿</m:t>
                          </m:r>
                        </m:den>
                      </m:f>
                      <m:sSub>
                        <m:sSubPr>
                          <m:ctrlPr>
                            <a:rPr lang="en-US" altLang="zh-TW" i="1">
                              <a:latin typeface="Cambria Math" panose="02040503050406030204" pitchFamily="18" charset="0"/>
                            </a:rPr>
                          </m:ctrlPr>
                        </m:sSubPr>
                        <m:e>
                          <m:r>
                            <a:rPr lang="en-US" altLang="zh-TW" i="1">
                              <a:latin typeface="Cambria Math"/>
                            </a:rPr>
                            <m:t>𝑛</m:t>
                          </m:r>
                        </m:e>
                        <m:sub>
                          <m:r>
                            <a:rPr lang="en-US" altLang="zh-TW" b="0" i="1" smtClean="0">
                              <a:latin typeface="Cambria Math"/>
                            </a:rPr>
                            <m:t>𝑧</m:t>
                          </m:r>
                        </m:sub>
                      </m:sSub>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2950542" y="2654434"/>
                <a:ext cx="3812839" cy="562975"/>
              </a:xfrm>
              <a:prstGeom prst="rect">
                <a:avLst/>
              </a:prstGeom>
              <a:blipFill>
                <a:blip r:embed="rId4"/>
                <a:stretch>
                  <a:fillRect b="-434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182093" y="2654434"/>
                <a:ext cx="1000209" cy="56297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𝑘</m:t>
                      </m:r>
                      <m:r>
                        <a:rPr lang="en-US" altLang="zh-TW" b="0" i="1" smtClean="0">
                          <a:latin typeface="Cambria Math"/>
                        </a:rPr>
                        <m:t>=</m:t>
                      </m:r>
                      <m:f>
                        <m:fPr>
                          <m:ctrlPr>
                            <a:rPr lang="en-US" altLang="zh-TW" b="0" i="1" smtClean="0">
                              <a:latin typeface="Cambria Math" panose="02040503050406030204" pitchFamily="18" charset="0"/>
                            </a:rPr>
                          </m:ctrlPr>
                        </m:fPr>
                        <m:num>
                          <m:r>
                            <a:rPr lang="zh-TW" altLang="en-US" b="0" i="1" smtClean="0">
                              <a:latin typeface="Cambria Math"/>
                            </a:rPr>
                            <m:t>𝜋</m:t>
                          </m:r>
                        </m:num>
                        <m:den>
                          <m:r>
                            <a:rPr lang="en-US" altLang="zh-TW" b="0" i="1" smtClean="0">
                              <a:latin typeface="Cambria Math"/>
                            </a:rPr>
                            <m:t>𝐿</m:t>
                          </m:r>
                        </m:den>
                      </m:f>
                      <m:r>
                        <a:rPr lang="en-US" altLang="zh-TW" i="1">
                          <a:latin typeface="Cambria Math"/>
                        </a:rPr>
                        <m:t>𝑛</m:t>
                      </m:r>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82093" y="2654434"/>
                <a:ext cx="1000209" cy="562975"/>
              </a:xfrm>
              <a:prstGeom prst="rect">
                <a:avLst/>
              </a:prstGeom>
              <a:blipFill>
                <a:blip r:embed="rId5"/>
                <a:stretch>
                  <a:fillRect b="-434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2920821" y="4233568"/>
                <a:ext cx="2441630" cy="65601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𝑘</m:t>
                      </m:r>
                      <m:r>
                        <a:rPr lang="en-US" altLang="zh-TW" b="0" i="1" smtClean="0">
                          <a:latin typeface="Cambria Math"/>
                        </a:rPr>
                        <m:t>=</m:t>
                      </m:r>
                      <m:rad>
                        <m:radPr>
                          <m:degHide m:val="on"/>
                          <m:ctrlPr>
                            <a:rPr lang="zh-TW" altLang="en-US" i="1">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zh-TW" altLang="en-US" i="1">
                              <a:latin typeface="Cambria Math"/>
                            </a:rPr>
                            <m:t>𝜋</m:t>
                          </m:r>
                        </m:num>
                        <m:den>
                          <m:r>
                            <a:rPr lang="en-US" altLang="zh-TW" b="0" i="1" smtClean="0">
                              <a:latin typeface="Cambria Math"/>
                              <a:ea typeface="Cambria Math"/>
                            </a:rPr>
                            <m:t>𝐿</m:t>
                          </m:r>
                        </m:den>
                      </m:f>
                    </m:oMath>
                  </m:oMathPara>
                </a14:m>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2920821" y="4233568"/>
                <a:ext cx="2441630" cy="656013"/>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36469" y="3717302"/>
                <a:ext cx="6149312" cy="411010"/>
              </a:xfrm>
              <a:prstGeom prst="rect">
                <a:avLst/>
              </a:prstGeom>
            </p:spPr>
            <p:txBody>
              <a:bodyPr wrap="none">
                <a:spAutoFit/>
              </a:bodyPr>
              <a:lstStyle/>
              <a:p>
                <a:r>
                  <a:rPr lang="zh-TW" altLang="en-US" dirty="0"/>
                  <a:t>以</a:t>
                </a:r>
                <a14:m>
                  <m:oMath xmlns:m="http://schemas.openxmlformats.org/officeDocument/2006/math">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𝑥</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𝑦</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𝑧</m:t>
                            </m:r>
                          </m:sub>
                        </m:sSub>
                      </m:e>
                    </m:d>
                    <m:r>
                      <a:rPr lang="zh-TW" altLang="en-US" b="0" i="1" smtClean="0">
                        <a:latin typeface="Cambria Math"/>
                      </a:rPr>
                      <m:t>畫</m:t>
                    </m:r>
                  </m:oMath>
                </a14:m>
                <a:r>
                  <a:rPr lang="zh-TW" altLang="en-US" dirty="0"/>
                  <a:t>一個三維空間，一個駐波態即是一個點。</a:t>
                </a:r>
                <a:endParaRPr lang="zh-CN" altLang="en-US" dirty="0"/>
              </a:p>
            </p:txBody>
          </p:sp>
        </mc:Choice>
        <mc:Fallback xmlns="">
          <p:sp>
            <p:nvSpPr>
              <p:cNvPr id="6" name="矩形 5"/>
              <p:cNvSpPr>
                <a:spLocks noRot="1" noChangeAspect="1" noMove="1" noResize="1" noEditPoints="1" noAdjustHandles="1" noChangeArrowheads="1" noChangeShapeType="1" noTextEdit="1"/>
              </p:cNvSpPr>
              <p:nvPr/>
            </p:nvSpPr>
            <p:spPr>
              <a:xfrm>
                <a:off x="136469" y="3717302"/>
                <a:ext cx="6149312" cy="411010"/>
              </a:xfrm>
              <a:prstGeom prst="rect">
                <a:avLst/>
              </a:prstGeom>
              <a:blipFill>
                <a:blip r:embed="rId7"/>
                <a:stretch>
                  <a:fillRect l="-825" b="-18182"/>
                </a:stretch>
              </a:blipFill>
            </p:spPr>
            <p:txBody>
              <a:bodyPr/>
              <a:lstStyle/>
              <a:p>
                <a:r>
                  <a:rPr lang="en-TW">
                    <a:noFill/>
                  </a:rPr>
                  <a:t> </a:t>
                </a:r>
              </a:p>
            </p:txBody>
          </p:sp>
        </mc:Fallback>
      </mc:AlternateContent>
      <p:sp>
        <p:nvSpPr>
          <p:cNvPr id="20" name="向右箭號 19"/>
          <p:cNvSpPr/>
          <p:nvPr/>
        </p:nvSpPr>
        <p:spPr>
          <a:xfrm>
            <a:off x="2141690" y="2847086"/>
            <a:ext cx="507246" cy="17959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2920820" y="4975309"/>
            <a:ext cx="3139063" cy="369332"/>
          </a:xfrm>
          <a:prstGeom prst="rect">
            <a:avLst/>
          </a:prstGeom>
          <a:noFill/>
        </p:spPr>
        <p:txBody>
          <a:bodyPr wrap="square" rtlCol="0">
            <a:spAutoFit/>
          </a:bodyPr>
          <a:lstStyle/>
          <a:p>
            <a:r>
              <a:rPr lang="zh-TW" altLang="en-US" dirty="0"/>
              <a:t>而駐波態對應的頻率為：</a:t>
            </a:r>
            <a:endParaRPr lang="zh-CN" altLang="en-US" dirty="0"/>
          </a:p>
        </p:txBody>
      </p:sp>
      <p:pic>
        <p:nvPicPr>
          <p:cNvPr id="23" name="Picture 22">
            <a:extLst>
              <a:ext uri="{FF2B5EF4-FFF2-40B4-BE49-F238E27FC236}">
                <a16:creationId xmlns:a16="http://schemas.microsoft.com/office/drawing/2014/main" id="{93D56F31-8BA6-1B4D-89D1-9D5C73326266}"/>
              </a:ext>
            </a:extLst>
          </p:cNvPr>
          <p:cNvPicPr>
            <a:picLocks noChangeAspect="1"/>
          </p:cNvPicPr>
          <p:nvPr/>
        </p:nvPicPr>
        <p:blipFill rotWithShape="1">
          <a:blip r:embed="rId8"/>
          <a:srcRect l="27082" b="67231"/>
          <a:stretch/>
        </p:blipFill>
        <p:spPr>
          <a:xfrm>
            <a:off x="6920385" y="2258640"/>
            <a:ext cx="2092926" cy="2529499"/>
          </a:xfrm>
          <a:prstGeom prst="rect">
            <a:avLst/>
          </a:prstGeom>
        </p:spPr>
      </p:pic>
      <p:pic>
        <p:nvPicPr>
          <p:cNvPr id="2" name="Picture 1">
            <a:extLst>
              <a:ext uri="{FF2B5EF4-FFF2-40B4-BE49-F238E27FC236}">
                <a16:creationId xmlns:a16="http://schemas.microsoft.com/office/drawing/2014/main" id="{6527AB58-0F94-C2F9-99FA-50CD429B28C6}"/>
              </a:ext>
            </a:extLst>
          </p:cNvPr>
          <p:cNvPicPr>
            <a:picLocks noChangeAspect="1"/>
          </p:cNvPicPr>
          <p:nvPr/>
        </p:nvPicPr>
        <p:blipFill>
          <a:blip r:embed="rId9"/>
          <a:stretch>
            <a:fillRect/>
          </a:stretch>
        </p:blipFill>
        <p:spPr>
          <a:xfrm>
            <a:off x="6920385" y="4788139"/>
            <a:ext cx="2091824" cy="1964027"/>
          </a:xfrm>
          <a:prstGeom prst="rect">
            <a:avLst/>
          </a:prstGeom>
        </p:spPr>
      </p:pic>
      <p:pic>
        <p:nvPicPr>
          <p:cNvPr id="5" name="Graphic 4" descr="Cat with solid fill">
            <a:extLst>
              <a:ext uri="{FF2B5EF4-FFF2-40B4-BE49-F238E27FC236}">
                <a16:creationId xmlns:a16="http://schemas.microsoft.com/office/drawing/2014/main" id="{93AA52A6-501A-1BC4-B44D-26AFF69BE8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00193" y="6367465"/>
            <a:ext cx="619090" cy="61909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BEF1ABB-B078-66B6-F2EF-A040BD58EF7B}"/>
                  </a:ext>
                </a:extLst>
              </p:cNvPr>
              <p:cNvSpPr txBox="1"/>
              <p:nvPr/>
            </p:nvSpPr>
            <p:spPr>
              <a:xfrm>
                <a:off x="154192" y="4279125"/>
                <a:ext cx="2441631" cy="410305"/>
              </a:xfrm>
              <a:prstGeom prst="rect">
                <a:avLst/>
              </a:prstGeom>
              <a:noFill/>
            </p:spPr>
            <p:txBody>
              <a:bodyPr wrap="square" rtlCol="0">
                <a:spAutoFit/>
              </a:bodyPr>
              <a:lstStyle/>
              <a:p>
                <a:r>
                  <a:rPr lang="en-GB" dirty="0" err="1"/>
                  <a:t>角波數向量</a:t>
                </a:r>
                <a:r>
                  <a:rPr lang="en-US" altLang="zh-TW" dirty="0"/>
                  <a:t> </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𝑘</m:t>
                        </m:r>
                      </m:e>
                    </m:acc>
                    <m:r>
                      <a:rPr lang="en-US" altLang="zh-TW" i="1">
                        <a:latin typeface="Cambria Math" panose="02040503050406030204" pitchFamily="18" charset="0"/>
                      </a:rPr>
                      <m:t> </m:t>
                    </m:r>
                  </m:oMath>
                </a14:m>
                <a:r>
                  <a:rPr lang="en-GB" dirty="0" err="1"/>
                  <a:t>大小</a:t>
                </a:r>
                <a:r>
                  <a:rPr lang="en-GB" dirty="0"/>
                  <a:t>：</a:t>
                </a:r>
                <a:endParaRPr lang="en-TW" dirty="0"/>
              </a:p>
            </p:txBody>
          </p:sp>
        </mc:Choice>
        <mc:Fallback xmlns="">
          <p:sp>
            <p:nvSpPr>
              <p:cNvPr id="9" name="TextBox 8">
                <a:extLst>
                  <a:ext uri="{FF2B5EF4-FFF2-40B4-BE49-F238E27FC236}">
                    <a16:creationId xmlns:a16="http://schemas.microsoft.com/office/drawing/2014/main" id="{9BEF1ABB-B078-66B6-F2EF-A040BD58EF7B}"/>
                  </a:ext>
                </a:extLst>
              </p:cNvPr>
              <p:cNvSpPr txBox="1">
                <a:spLocks noRot="1" noChangeAspect="1" noMove="1" noResize="1" noEditPoints="1" noAdjustHandles="1" noChangeArrowheads="1" noChangeShapeType="1" noTextEdit="1"/>
              </p:cNvSpPr>
              <p:nvPr/>
            </p:nvSpPr>
            <p:spPr>
              <a:xfrm>
                <a:off x="154192" y="4279125"/>
                <a:ext cx="2441631" cy="410305"/>
              </a:xfrm>
              <a:prstGeom prst="rect">
                <a:avLst/>
              </a:prstGeom>
              <a:blipFill>
                <a:blip r:embed="rId12"/>
                <a:stretch>
                  <a:fillRect l="-2073" b="-2058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15">
                <a:extLst>
                  <a:ext uri="{FF2B5EF4-FFF2-40B4-BE49-F238E27FC236}">
                    <a16:creationId xmlns:a16="http://schemas.microsoft.com/office/drawing/2014/main" id="{7B27B972-E516-9760-A1B7-7C78DF2161B4}"/>
                  </a:ext>
                </a:extLst>
              </p:cNvPr>
              <p:cNvSpPr txBox="1"/>
              <p:nvPr/>
            </p:nvSpPr>
            <p:spPr>
              <a:xfrm>
                <a:off x="1834176" y="341751"/>
                <a:ext cx="2869503" cy="39126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𝑥</m:t>
                              </m:r>
                            </m:sub>
                          </m:sSub>
                          <m:r>
                            <a:rPr lang="en-US" altLang="zh-TW" b="0" i="1" smtClean="0">
                              <a:latin typeface="Cambria Math"/>
                            </a:rPr>
                            <m:t>𝑥</m:t>
                          </m:r>
                        </m:e>
                      </m:func>
                      <m:r>
                        <a:rPr lang="en-US" altLang="zh-TW" b="0" i="1" smtClean="0">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sin</m:t>
                          </m:r>
                        </m:fName>
                        <m:e>
                          <m:sSub>
                            <m:sSubPr>
                              <m:ctrlPr>
                                <a:rPr lang="en-US" altLang="zh-TW" i="1">
                                  <a:latin typeface="Cambria Math" panose="02040503050406030204" pitchFamily="18" charset="0"/>
                                </a:rPr>
                              </m:ctrlPr>
                            </m:sSubPr>
                            <m:e>
                              <m:r>
                                <a:rPr lang="en-US" altLang="zh-TW" i="1">
                                  <a:latin typeface="Cambria Math"/>
                                </a:rPr>
                                <m:t>𝑘</m:t>
                              </m:r>
                            </m:e>
                            <m:sub>
                              <m:r>
                                <a:rPr lang="en-US" altLang="zh-TW" b="0" i="1" smtClean="0">
                                  <a:latin typeface="Cambria Math"/>
                                </a:rPr>
                                <m:t>𝑦</m:t>
                              </m:r>
                            </m:sub>
                          </m:sSub>
                          <m:r>
                            <a:rPr lang="en-US" altLang="zh-TW" b="0" i="1" smtClean="0">
                              <a:latin typeface="Cambria Math"/>
                            </a:rPr>
                            <m:t>𝑦</m:t>
                          </m:r>
                        </m:e>
                      </m:func>
                      <m:r>
                        <a:rPr lang="en-US" altLang="zh-TW" i="1" smtClean="0">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sin</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21" name="文字方塊 15">
                <a:extLst>
                  <a:ext uri="{FF2B5EF4-FFF2-40B4-BE49-F238E27FC236}">
                    <a16:creationId xmlns:a16="http://schemas.microsoft.com/office/drawing/2014/main" id="{7B27B972-E516-9760-A1B7-7C78DF2161B4}"/>
                  </a:ext>
                </a:extLst>
              </p:cNvPr>
              <p:cNvSpPr txBox="1">
                <a:spLocks noRot="1" noChangeAspect="1" noMove="1" noResize="1" noEditPoints="1" noAdjustHandles="1" noChangeArrowheads="1" noChangeShapeType="1" noTextEdit="1"/>
              </p:cNvSpPr>
              <p:nvPr/>
            </p:nvSpPr>
            <p:spPr>
              <a:xfrm>
                <a:off x="1834176" y="341751"/>
                <a:ext cx="2869503" cy="391261"/>
              </a:xfrm>
              <a:prstGeom prst="rect">
                <a:avLst/>
              </a:prstGeom>
              <a:blipFill>
                <a:blip r:embed="rId13"/>
                <a:stretch>
                  <a:fillRect b="-6250"/>
                </a:stretch>
              </a:blipFill>
            </p:spPr>
            <p:txBody>
              <a:bodyPr/>
              <a:lstStyle/>
              <a:p>
                <a:r>
                  <a:rPr lang="en-TW">
                    <a:noFill/>
                  </a:rPr>
                  <a:t> </a:t>
                </a:r>
              </a:p>
            </p:txBody>
          </p:sp>
        </mc:Fallback>
      </mc:AlternateContent>
      <p:pic>
        <p:nvPicPr>
          <p:cNvPr id="22" name="Picture 21" descr="Diagram&#10;&#10;Description automatically generated">
            <a:extLst>
              <a:ext uri="{FF2B5EF4-FFF2-40B4-BE49-F238E27FC236}">
                <a16:creationId xmlns:a16="http://schemas.microsoft.com/office/drawing/2014/main" id="{6C72D604-DABF-838D-DED6-F56A590B32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13466" y="194204"/>
            <a:ext cx="2898743" cy="1913623"/>
          </a:xfrm>
          <a:prstGeom prst="rect">
            <a:avLst/>
          </a:prstGeom>
        </p:spPr>
      </p:pic>
      <p:sp>
        <p:nvSpPr>
          <p:cNvPr id="27" name="TextBox 26">
            <a:extLst>
              <a:ext uri="{FF2B5EF4-FFF2-40B4-BE49-F238E27FC236}">
                <a16:creationId xmlns:a16="http://schemas.microsoft.com/office/drawing/2014/main" id="{68F04FCE-2A18-9072-F483-B91CE8BFB765}"/>
              </a:ext>
            </a:extLst>
          </p:cNvPr>
          <p:cNvSpPr txBox="1"/>
          <p:nvPr/>
        </p:nvSpPr>
        <p:spPr>
          <a:xfrm>
            <a:off x="537701" y="795404"/>
            <a:ext cx="4104456" cy="369332"/>
          </a:xfrm>
          <a:prstGeom prst="rect">
            <a:avLst/>
          </a:prstGeom>
          <a:noFill/>
        </p:spPr>
        <p:txBody>
          <a:bodyPr wrap="square" rtlCol="0">
            <a:spAutoFit/>
          </a:bodyPr>
          <a:lstStyle/>
          <a:p>
            <a:r>
              <a:rPr lang="en-TW" dirty="0"/>
              <a:t>若要求在四個邊界上，波函數都是零：</a:t>
            </a:r>
          </a:p>
        </p:txBody>
      </p:sp>
      <mc:AlternateContent xmlns:mc="http://schemas.openxmlformats.org/markup-compatibility/2006" xmlns:a14="http://schemas.microsoft.com/office/drawing/2010/main">
        <mc:Choice Requires="a14">
          <p:sp>
            <p:nvSpPr>
              <p:cNvPr id="28" name="文字方塊 2">
                <a:extLst>
                  <a:ext uri="{FF2B5EF4-FFF2-40B4-BE49-F238E27FC236}">
                    <a16:creationId xmlns:a16="http://schemas.microsoft.com/office/drawing/2014/main" id="{4A9D0529-4E2A-0B43-275C-62B8A98EFD55}"/>
                  </a:ext>
                </a:extLst>
              </p:cNvPr>
              <p:cNvSpPr txBox="1"/>
              <p:nvPr/>
            </p:nvSpPr>
            <p:spPr>
              <a:xfrm>
                <a:off x="1834176" y="1204032"/>
                <a:ext cx="2558264" cy="56297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𝑘</m:t>
                          </m:r>
                        </m:e>
                        <m:sub>
                          <m:r>
                            <a:rPr lang="en-US" altLang="zh-TW" b="0" i="1" smtClean="0">
                              <a:latin typeface="Cambria Math"/>
                            </a:rPr>
                            <m:t>𝑥</m:t>
                          </m:r>
                        </m:sub>
                      </m:sSub>
                      <m:r>
                        <a:rPr lang="en-US" altLang="zh-TW" b="0" i="1" smtClean="0">
                          <a:latin typeface="Cambria Math"/>
                        </a:rPr>
                        <m:t>=</m:t>
                      </m:r>
                      <m:f>
                        <m:fPr>
                          <m:ctrlPr>
                            <a:rPr lang="en-US" altLang="zh-TW" b="0" i="1" smtClean="0">
                              <a:latin typeface="Cambria Math" panose="02040503050406030204" pitchFamily="18" charset="0"/>
                            </a:rPr>
                          </m:ctrlPr>
                        </m:fPr>
                        <m:num>
                          <m:r>
                            <a:rPr lang="zh-TW" altLang="en-US" b="0" i="1" smtClean="0">
                              <a:latin typeface="Cambria Math"/>
                            </a:rPr>
                            <m:t>𝜋</m:t>
                          </m:r>
                        </m:num>
                        <m:den>
                          <m:r>
                            <a:rPr lang="en-US" altLang="zh-TW" b="0" i="1" smtClean="0">
                              <a:latin typeface="Cambria Math"/>
                            </a:rPr>
                            <m:t>𝐿</m:t>
                          </m:r>
                        </m:den>
                      </m:f>
                      <m:sSub>
                        <m:sSubPr>
                          <m:ctrlPr>
                            <a:rPr lang="en-US" altLang="zh-TW" i="1">
                              <a:latin typeface="Cambria Math" panose="02040503050406030204" pitchFamily="18" charset="0"/>
                            </a:rPr>
                          </m:ctrlPr>
                        </m:sSubPr>
                        <m:e>
                          <m:r>
                            <a:rPr lang="en-US" altLang="zh-TW" b="0" i="1" smtClean="0">
                              <a:latin typeface="Cambria Math"/>
                            </a:rPr>
                            <m:t>𝑛</m:t>
                          </m:r>
                        </m:e>
                        <m:sub>
                          <m:r>
                            <a:rPr lang="en-US" altLang="zh-TW" i="1">
                              <a:latin typeface="Cambria Math"/>
                            </a:rPr>
                            <m:t>𝑥</m:t>
                          </m:r>
                        </m:sub>
                      </m:sSub>
                      <m:r>
                        <a:rPr lang="zh-TW" altLang="en-US" b="0" i="1" smtClean="0">
                          <a:latin typeface="Cambria Math"/>
                        </a:rPr>
                        <m:t>       </m:t>
                      </m:r>
                      <m:sSub>
                        <m:sSubPr>
                          <m:ctrlPr>
                            <a:rPr lang="en-US" altLang="zh-TW" i="1">
                              <a:latin typeface="Cambria Math" panose="02040503050406030204" pitchFamily="18" charset="0"/>
                            </a:rPr>
                          </m:ctrlPr>
                        </m:sSubPr>
                        <m:e>
                          <m:r>
                            <a:rPr lang="en-US" altLang="zh-TW" i="1">
                              <a:latin typeface="Cambria Math"/>
                            </a:rPr>
                            <m:t>𝑘</m:t>
                          </m:r>
                        </m:e>
                        <m:sub>
                          <m:r>
                            <a:rPr lang="en-US" altLang="zh-TW" b="0" i="1" smtClean="0">
                              <a:latin typeface="Cambria Math"/>
                            </a:rPr>
                            <m:t>𝑦</m:t>
                          </m:r>
                        </m:sub>
                      </m:sSub>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𝜋</m:t>
                          </m:r>
                        </m:num>
                        <m:den>
                          <m:r>
                            <a:rPr lang="en-US" altLang="zh-TW" i="1">
                              <a:latin typeface="Cambria Math"/>
                            </a:rPr>
                            <m:t>𝐿</m:t>
                          </m:r>
                        </m:den>
                      </m:f>
                      <m:sSub>
                        <m:sSubPr>
                          <m:ctrlPr>
                            <a:rPr lang="en-US" altLang="zh-TW" i="1">
                              <a:latin typeface="Cambria Math" panose="02040503050406030204" pitchFamily="18" charset="0"/>
                            </a:rPr>
                          </m:ctrlPr>
                        </m:sSubPr>
                        <m:e>
                          <m:r>
                            <a:rPr lang="en-US" altLang="zh-TW" i="1">
                              <a:latin typeface="Cambria Math"/>
                            </a:rPr>
                            <m:t>𝑛</m:t>
                          </m:r>
                        </m:e>
                        <m:sub>
                          <m:r>
                            <a:rPr lang="en-US" altLang="zh-TW" b="0" i="1" smtClean="0">
                              <a:latin typeface="Cambria Math"/>
                            </a:rPr>
                            <m:t>𝑦</m:t>
                          </m:r>
                        </m:sub>
                      </m:sSub>
                    </m:oMath>
                  </m:oMathPara>
                </a14:m>
                <a:endParaRPr lang="zh-TW" altLang="en-US" dirty="0"/>
              </a:p>
            </p:txBody>
          </p:sp>
        </mc:Choice>
        <mc:Fallback xmlns="">
          <p:sp>
            <p:nvSpPr>
              <p:cNvPr id="28" name="文字方塊 2">
                <a:extLst>
                  <a:ext uri="{FF2B5EF4-FFF2-40B4-BE49-F238E27FC236}">
                    <a16:creationId xmlns:a16="http://schemas.microsoft.com/office/drawing/2014/main" id="{4A9D0529-4E2A-0B43-275C-62B8A98EFD55}"/>
                  </a:ext>
                </a:extLst>
              </p:cNvPr>
              <p:cNvSpPr txBox="1">
                <a:spLocks noRot="1" noChangeAspect="1" noMove="1" noResize="1" noEditPoints="1" noAdjustHandles="1" noChangeArrowheads="1" noChangeShapeType="1" noTextEdit="1"/>
              </p:cNvSpPr>
              <p:nvPr/>
            </p:nvSpPr>
            <p:spPr>
              <a:xfrm>
                <a:off x="1834176" y="1204032"/>
                <a:ext cx="2558264" cy="562975"/>
              </a:xfrm>
              <a:prstGeom prst="rect">
                <a:avLst/>
              </a:prstGeom>
              <a:blipFill>
                <a:blip r:embed="rId15"/>
                <a:stretch>
                  <a:fillRect b="-4444"/>
                </a:stretch>
              </a:blipFill>
            </p:spPr>
            <p:txBody>
              <a:bodyPr/>
              <a:lstStyle/>
              <a:p>
                <a:r>
                  <a:rPr lang="en-TW">
                    <a:noFill/>
                  </a:rPr>
                  <a:t> </a:t>
                </a:r>
              </a:p>
            </p:txBody>
          </p:sp>
        </mc:Fallback>
      </mc:AlternateContent>
      <p:sp>
        <p:nvSpPr>
          <p:cNvPr id="29" name="TextBox 28">
            <a:extLst>
              <a:ext uri="{FF2B5EF4-FFF2-40B4-BE49-F238E27FC236}">
                <a16:creationId xmlns:a16="http://schemas.microsoft.com/office/drawing/2014/main" id="{C4E5C244-7F76-4B1E-84AE-3EC834F94749}"/>
              </a:ext>
            </a:extLst>
          </p:cNvPr>
          <p:cNvSpPr txBox="1"/>
          <p:nvPr/>
        </p:nvSpPr>
        <p:spPr>
          <a:xfrm>
            <a:off x="537701" y="371906"/>
            <a:ext cx="1603989" cy="369332"/>
          </a:xfrm>
          <a:prstGeom prst="rect">
            <a:avLst/>
          </a:prstGeom>
          <a:noFill/>
        </p:spPr>
        <p:txBody>
          <a:bodyPr wrap="square" rtlCol="0">
            <a:spAutoFit/>
          </a:bodyPr>
          <a:lstStyle/>
          <a:p>
            <a:r>
              <a:rPr lang="en-GB" dirty="0" err="1"/>
              <a:t>二維駐波</a:t>
            </a:r>
            <a:r>
              <a:rPr lang="en-GB" dirty="0"/>
              <a:t>：</a:t>
            </a:r>
            <a:endParaRPr lang="en-TW" dirty="0"/>
          </a:p>
        </p:txBody>
      </p:sp>
      <p:sp>
        <p:nvSpPr>
          <p:cNvPr id="30" name="Rectangle 29">
            <a:extLst>
              <a:ext uri="{FF2B5EF4-FFF2-40B4-BE49-F238E27FC236}">
                <a16:creationId xmlns:a16="http://schemas.microsoft.com/office/drawing/2014/main" id="{403B4075-F0E7-A485-87A6-36041EEE44DE}"/>
              </a:ext>
            </a:extLst>
          </p:cNvPr>
          <p:cNvSpPr/>
          <p:nvPr/>
        </p:nvSpPr>
        <p:spPr>
          <a:xfrm>
            <a:off x="7236296" y="866862"/>
            <a:ext cx="869709" cy="226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185326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500" fill="hold"/>
                                        <p:tgtEl>
                                          <p:spTgt spid="89091"/>
                                        </p:tgtEl>
                                        <p:attrNameLst>
                                          <p:attrName>ppt_x</p:attrName>
                                        </p:attrNameLst>
                                      </p:cBhvr>
                                      <p:tavLst>
                                        <p:tav tm="0">
                                          <p:val>
                                            <p:strVal val="#ppt_x"/>
                                          </p:val>
                                        </p:tav>
                                        <p:tav tm="100000">
                                          <p:val>
                                            <p:strVal val="#ppt_x"/>
                                          </p:val>
                                        </p:tav>
                                      </p:tavLst>
                                    </p:anim>
                                    <p:anim calcmode="lin" valueType="num">
                                      <p:cBhvr additive="base">
                                        <p:cTn id="8" dur="500" fill="hold"/>
                                        <p:tgtEl>
                                          <p:spTgt spid="8909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p:bldP spid="12" grpId="0"/>
      <p:bldP spid="10" grpId="0" animBg="1"/>
      <p:bldP spid="3" grpId="0" animBg="1"/>
      <p:bldP spid="13" grpId="0" animBg="1"/>
      <p:bldP spid="6" grpId="0"/>
      <p:bldP spid="20" grpId="0" animBg="1"/>
      <p:bldP spid="7"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C00926-D5DE-EFB4-78BB-8976D60B9B36}"/>
              </a:ext>
            </a:extLst>
          </p:cNvPr>
          <p:cNvPicPr>
            <a:picLocks noChangeAspect="1"/>
          </p:cNvPicPr>
          <p:nvPr/>
        </p:nvPicPr>
        <p:blipFill rotWithShape="1">
          <a:blip r:embed="rId2"/>
          <a:srcRect r="33295"/>
          <a:stretch/>
        </p:blipFill>
        <p:spPr>
          <a:xfrm>
            <a:off x="2339752" y="620688"/>
            <a:ext cx="4464496" cy="5118100"/>
          </a:xfrm>
          <a:prstGeom prst="rect">
            <a:avLst/>
          </a:prstGeom>
        </p:spPr>
      </p:pic>
      <mc:AlternateContent xmlns:mc="http://schemas.openxmlformats.org/markup-compatibility/2006" xmlns:a14="http://schemas.microsoft.com/office/drawing/2010/main">
        <mc:Choice Requires="a14">
          <p:sp>
            <p:nvSpPr>
              <p:cNvPr id="4" name="矩形 9">
                <a:extLst>
                  <a:ext uri="{FF2B5EF4-FFF2-40B4-BE49-F238E27FC236}">
                    <a16:creationId xmlns:a16="http://schemas.microsoft.com/office/drawing/2014/main" id="{79E62FD6-5492-ABA2-3955-0A71BDFE0CC4}"/>
                  </a:ext>
                </a:extLst>
              </p:cNvPr>
              <p:cNvSpPr/>
              <p:nvPr/>
            </p:nvSpPr>
            <p:spPr>
              <a:xfrm>
                <a:off x="3108558" y="5877272"/>
                <a:ext cx="2568267" cy="65601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𝜈</m:t>
                      </m:r>
                      <m:r>
                        <a:rPr lang="en-US" altLang="zh-TW" b="0" i="1" smtClean="0">
                          <a:latin typeface="Cambria Math"/>
                        </a:rPr>
                        <m:t>=</m:t>
                      </m:r>
                      <m:rad>
                        <m:radPr>
                          <m:degHide m:val="on"/>
                          <m:ctrlPr>
                            <a:rPr lang="zh-TW" altLang="en-US" i="1">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𝑐</m:t>
                          </m:r>
                        </m:num>
                        <m:den>
                          <m:r>
                            <a:rPr lang="en-US" altLang="zh-TW" b="0" i="1" smtClean="0">
                              <a:latin typeface="Cambria Math"/>
                              <a:ea typeface="Cambria Math"/>
                            </a:rPr>
                            <m:t>2</m:t>
                          </m:r>
                          <m:r>
                            <a:rPr lang="en-US" altLang="zh-TW" b="0" i="1" smtClean="0">
                              <a:latin typeface="Cambria Math"/>
                              <a:ea typeface="Cambria Math"/>
                            </a:rPr>
                            <m:t>𝐿</m:t>
                          </m:r>
                        </m:den>
                      </m:f>
                    </m:oMath>
                  </m:oMathPara>
                </a14:m>
                <a:endParaRPr lang="zh-TW" altLang="en-US" dirty="0"/>
              </a:p>
            </p:txBody>
          </p:sp>
        </mc:Choice>
        <mc:Fallback xmlns="">
          <p:sp>
            <p:nvSpPr>
              <p:cNvPr id="4" name="矩形 9">
                <a:extLst>
                  <a:ext uri="{FF2B5EF4-FFF2-40B4-BE49-F238E27FC236}">
                    <a16:creationId xmlns:a16="http://schemas.microsoft.com/office/drawing/2014/main" id="{79E62FD6-5492-ABA2-3955-0A71BDFE0CC4}"/>
                  </a:ext>
                </a:extLst>
              </p:cNvPr>
              <p:cNvSpPr>
                <a:spLocks noRot="1" noChangeAspect="1" noMove="1" noResize="1" noEditPoints="1" noAdjustHandles="1" noChangeArrowheads="1" noChangeShapeType="1" noTextEdit="1"/>
              </p:cNvSpPr>
              <p:nvPr/>
            </p:nvSpPr>
            <p:spPr>
              <a:xfrm>
                <a:off x="3108558" y="5877272"/>
                <a:ext cx="2568267" cy="656013"/>
              </a:xfrm>
              <a:prstGeom prst="rect">
                <a:avLst/>
              </a:prstGeom>
              <a:blipFill>
                <a:blip r:embed="rId3"/>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2726258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Text Box 3"/>
              <p:cNvSpPr txBox="1">
                <a:spLocks noChangeArrowheads="1"/>
              </p:cNvSpPr>
              <p:nvPr/>
            </p:nvSpPr>
            <p:spPr bwMode="auto">
              <a:xfrm>
                <a:off x="827584" y="841016"/>
                <a:ext cx="432047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輻射總功率</a:t>
                </a:r>
                <a14:m>
                  <m:oMath xmlns:m="http://schemas.openxmlformats.org/officeDocument/2006/math">
                    <m:r>
                      <a:rPr lang="en-US" altLang="zh-TW" sz="1800" b="0" i="0" smtClean="0">
                        <a:solidFill>
                          <a:srgbClr val="FF0000"/>
                        </a:solidFill>
                        <a:latin typeface="Cambria Math"/>
                      </a:rPr>
                      <m:t> </m:t>
                    </m:r>
                    <m:r>
                      <a:rPr lang="en-US" altLang="zh-TW" sz="1800" b="0" i="1" smtClean="0">
                        <a:solidFill>
                          <a:srgbClr val="FF0000"/>
                        </a:solidFill>
                        <a:latin typeface="Cambria Math"/>
                      </a:rPr>
                      <m:t>𝑃</m:t>
                    </m:r>
                  </m:oMath>
                </a14:m>
                <a:r>
                  <a:rPr lang="zh-TW" altLang="en-US" sz="1800" dirty="0">
                    <a:solidFill>
                      <a:srgbClr val="FF0000"/>
                    </a:solidFill>
                  </a:rPr>
                  <a:t>：單位時間的總輻射能量。</a:t>
                </a:r>
              </a:p>
            </p:txBody>
          </p:sp>
        </mc:Choice>
        <mc:Fallback xmlns="">
          <p:sp>
            <p:nvSpPr>
              <p:cNvPr id="6146" name="Text Box 3"/>
              <p:cNvSpPr txBox="1">
                <a:spLocks noRot="1" noChangeAspect="1" noMove="1" noResize="1" noEditPoints="1" noAdjustHandles="1" noChangeArrowheads="1" noChangeShapeType="1" noTextEdit="1"/>
              </p:cNvSpPr>
              <p:nvPr/>
            </p:nvSpPr>
            <p:spPr bwMode="auto">
              <a:xfrm>
                <a:off x="827584" y="841016"/>
                <a:ext cx="4320479" cy="369332"/>
              </a:xfrm>
              <a:prstGeom prst="rect">
                <a:avLst/>
              </a:prstGeom>
              <a:blipFill rotWithShape="1">
                <a:blip r:embed="rId3"/>
                <a:stretch>
                  <a:fillRect l="-1271" t="-6557" r="-282"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6150" name="文字方塊 12"/>
          <p:cNvSpPr txBox="1">
            <a:spLocks noChangeArrowheads="1"/>
          </p:cNvSpPr>
          <p:nvPr/>
        </p:nvSpPr>
        <p:spPr bwMode="auto">
          <a:xfrm>
            <a:off x="827386" y="404664"/>
            <a:ext cx="3384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何謂一樣？熱幅射可測量的特性：</a:t>
            </a:r>
          </a:p>
        </p:txBody>
      </p:sp>
      <mc:AlternateContent xmlns:mc="http://schemas.openxmlformats.org/markup-compatibility/2006" xmlns:a14="http://schemas.microsoft.com/office/drawing/2010/main">
        <mc:Choice Requires="a14">
          <p:sp>
            <p:nvSpPr>
              <p:cNvPr id="10" name="Text Box 5"/>
              <p:cNvSpPr txBox="1">
                <a:spLocks noChangeArrowheads="1"/>
              </p:cNvSpPr>
              <p:nvPr/>
            </p:nvSpPr>
            <p:spPr bwMode="auto">
              <a:xfrm>
                <a:off x="827584" y="2780928"/>
                <a:ext cx="324036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輻射功率的波長分布：</a:t>
                </a:r>
                <a:r>
                  <a:rPr lang="en-US" altLang="zh-TW" sz="1800" dirty="0">
                    <a:solidFill>
                      <a:srgbClr val="FF0000"/>
                    </a:solidFill>
                  </a:rPr>
                  <a:t> </a:t>
                </a:r>
                <a14:m>
                  <m:oMath xmlns:m="http://schemas.openxmlformats.org/officeDocument/2006/math">
                    <m:r>
                      <a:rPr lang="en-US" altLang="zh-TW" sz="1800" i="1">
                        <a:solidFill>
                          <a:srgbClr val="FF0000"/>
                        </a:solidFill>
                        <a:latin typeface="Cambria Math"/>
                      </a:rPr>
                      <m:t>𝑃</m:t>
                    </m:r>
                    <m:r>
                      <a:rPr lang="en-US" altLang="zh-TW" sz="1800" b="0" i="1" smtClean="0">
                        <a:solidFill>
                          <a:srgbClr val="FF0000"/>
                        </a:solidFill>
                        <a:latin typeface="Cambria Math"/>
                      </a:rPr>
                      <m:t>(</m:t>
                    </m:r>
                    <m:r>
                      <a:rPr lang="zh-TW" altLang="en-US" sz="1800" b="0" i="1" smtClean="0">
                        <a:solidFill>
                          <a:srgbClr val="FF0000"/>
                        </a:solidFill>
                        <a:latin typeface="Cambria Math"/>
                      </a:rPr>
                      <m:t>𝜆</m:t>
                    </m:r>
                    <m:r>
                      <a:rPr lang="en-US" altLang="zh-TW" sz="1800" b="0" i="1" smtClean="0">
                        <a:solidFill>
                          <a:srgbClr val="FF0000"/>
                        </a:solidFill>
                        <a:latin typeface="Cambria Math"/>
                      </a:rPr>
                      <m:t>)</m:t>
                    </m:r>
                  </m:oMath>
                </a14:m>
                <a:endParaRPr lang="zh-TW" altLang="en-US" sz="1800" dirty="0">
                  <a:solidFill>
                    <a:srgbClr val="FF0000"/>
                  </a:solidFill>
                </a:endParaRPr>
              </a:p>
            </p:txBody>
          </p:sp>
        </mc:Choice>
        <mc:Fallback xmlns="">
          <p:sp>
            <p:nvSpPr>
              <p:cNvPr id="10" name="Text Box 5"/>
              <p:cNvSpPr txBox="1">
                <a:spLocks noRot="1" noChangeAspect="1" noMove="1" noResize="1" noEditPoints="1" noAdjustHandles="1" noChangeArrowheads="1" noChangeShapeType="1" noTextEdit="1"/>
              </p:cNvSpPr>
              <p:nvPr/>
            </p:nvSpPr>
            <p:spPr bwMode="auto">
              <a:xfrm>
                <a:off x="827584" y="2780928"/>
                <a:ext cx="3240360" cy="369332"/>
              </a:xfrm>
              <a:prstGeom prst="rect">
                <a:avLst/>
              </a:prstGeom>
              <a:blipFill rotWithShape="1">
                <a:blip r:embed="rId5"/>
                <a:stretch>
                  <a:fillRect l="-1695"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11" name="Picture 2" descr="http://1.bp.blogspot.com/-9gBQsrG17oU/Tqqd_qNS2zI/AAAAAAAAKyE/gCQ-36XyB4o/s1600/FG04_07.jpg"/>
          <p:cNvPicPr>
            <a:picLocks noChangeAspect="1" noChangeArrowheads="1"/>
          </p:cNvPicPr>
          <p:nvPr/>
        </p:nvPicPr>
        <p:blipFill rotWithShape="1">
          <a:blip r:embed="rId6">
            <a:extLst>
              <a:ext uri="{28A0092B-C50C-407E-A947-70E740481C1C}">
                <a14:useLocalDpi xmlns:a14="http://schemas.microsoft.com/office/drawing/2010/main" val="0"/>
              </a:ext>
            </a:extLst>
          </a:blip>
          <a:srcRect l="35726" t="31775" b="4312"/>
          <a:stretch/>
        </p:blipFill>
        <p:spPr bwMode="auto">
          <a:xfrm>
            <a:off x="4005396" y="2780928"/>
            <a:ext cx="3734956" cy="302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5724128" y="2780928"/>
            <a:ext cx="12961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4211960" y="2780928"/>
            <a:ext cx="107173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827584" y="5860373"/>
            <a:ext cx="6422975" cy="369332"/>
          </a:xfrm>
          <a:prstGeom prst="rect">
            <a:avLst/>
          </a:prstGeom>
          <a:noFill/>
        </p:spPr>
        <p:txBody>
          <a:bodyPr wrap="square" rtlCol="0">
            <a:spAutoFit/>
          </a:bodyPr>
          <a:lstStyle/>
          <a:p>
            <a:r>
              <a:rPr lang="zh-TW" altLang="en-US" dirty="0"/>
              <a:t>就以上兩個特性而言，所有同溫度的黑體輻射都是一模一樣！</a:t>
            </a:r>
          </a:p>
        </p:txBody>
      </p:sp>
      <mc:AlternateContent xmlns:mc="http://schemas.openxmlformats.org/markup-compatibility/2006" xmlns:a14="http://schemas.microsoft.com/office/drawing/2010/main">
        <mc:Choice Requires="a14">
          <p:sp>
            <p:nvSpPr>
              <p:cNvPr id="4" name="文字方塊 3"/>
              <p:cNvSpPr txBox="1"/>
              <p:nvPr/>
            </p:nvSpPr>
            <p:spPr>
              <a:xfrm>
                <a:off x="899592" y="1268760"/>
                <a:ext cx="933332" cy="6127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𝑄</m:t>
                          </m:r>
                        </m:num>
                        <m:den>
                          <m:r>
                            <a:rPr lang="en-US" altLang="zh-TW" b="0" i="1" smtClean="0">
                              <a:latin typeface="Cambria Math"/>
                              <a:ea typeface="Cambria Math"/>
                            </a:rPr>
                            <m:t>∆</m:t>
                          </m:r>
                          <m:r>
                            <a:rPr lang="en-US" altLang="zh-TW" b="0" i="1" smtClean="0">
                              <a:latin typeface="Cambria Math"/>
                              <a:ea typeface="Cambria Math"/>
                            </a:rPr>
                            <m:t>𝑡</m:t>
                          </m:r>
                        </m:den>
                      </m:f>
                    </m:oMath>
                  </m:oMathPara>
                </a14:m>
                <a:endParaRPr lang="zh-TW" altLang="en-US" i="1"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899592" y="1268760"/>
                <a:ext cx="933332" cy="612732"/>
              </a:xfrm>
              <a:prstGeom prst="rect">
                <a:avLst/>
              </a:prstGeom>
              <a:blipFill rotWithShape="1">
                <a:blip r:embed="rId7"/>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10655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3"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1CC58D5-4D5A-E328-6492-6DF63D9682C8}"/>
              </a:ext>
            </a:extLst>
          </p:cNvPr>
          <p:cNvPicPr>
            <a:picLocks noChangeAspect="1"/>
          </p:cNvPicPr>
          <p:nvPr/>
        </p:nvPicPr>
        <p:blipFill rotWithShape="1">
          <a:blip r:embed="rId2"/>
          <a:srcRect l="1008" t="33761" b="32103"/>
          <a:stretch/>
        </p:blipFill>
        <p:spPr>
          <a:xfrm>
            <a:off x="2699792" y="4098753"/>
            <a:ext cx="2849321" cy="2642615"/>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790586" y="634130"/>
                <a:ext cx="2569871" cy="65601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ad>
                        <m:radPr>
                          <m:degHide m:val="on"/>
                          <m:ctrlPr>
                            <a:rPr lang="zh-TW" altLang="en-US" i="1" smtClean="0">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𝑐</m:t>
                          </m:r>
                        </m:num>
                        <m:den>
                          <m:r>
                            <a:rPr lang="en-US" altLang="zh-TW" b="0" i="1" smtClean="0">
                              <a:latin typeface="Cambria Math"/>
                              <a:ea typeface="Cambria Math"/>
                            </a:rPr>
                            <m:t>2</m:t>
                          </m:r>
                          <m:r>
                            <a:rPr lang="en-US" altLang="zh-TW" b="0" i="1" smtClean="0">
                              <a:latin typeface="Cambria Math"/>
                              <a:ea typeface="Cambria Math"/>
                            </a:rPr>
                            <m:t>𝐿</m:t>
                          </m:r>
                        </m:den>
                      </m:f>
                    </m:oMath>
                  </m:oMathPara>
                </a14:m>
                <a:endParaRPr lang="zh-TW" altLang="en-US" dirty="0"/>
              </a:p>
            </p:txBody>
          </p:sp>
        </mc:Choice>
        <mc:Fallback xmlns="">
          <p:sp>
            <p:nvSpPr>
              <p:cNvPr id="5" name="矩形 4"/>
              <p:cNvSpPr>
                <a:spLocks noRot="1" noChangeAspect="1" noMove="1" noResize="1" noEditPoints="1" noAdjustHandles="1" noChangeArrowheads="1" noChangeShapeType="1" noTextEdit="1"/>
              </p:cNvSpPr>
              <p:nvPr/>
            </p:nvSpPr>
            <p:spPr>
              <a:xfrm>
                <a:off x="790586" y="634130"/>
                <a:ext cx="2569871" cy="656013"/>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569566" y="2272524"/>
                <a:ext cx="8826970" cy="656013"/>
              </a:xfrm>
              <a:prstGeom prst="rect">
                <a:avLst/>
              </a:prstGeom>
              <a:noFill/>
            </p:spPr>
            <p:txBody>
              <a:bodyPr wrap="square" rtlCol="0">
                <a:spAutoFit/>
              </a:bodyPr>
              <a:lstStyle/>
              <a:p>
                <a:r>
                  <a:rPr lang="zh-TW" altLang="en-US" dirty="0"/>
                  <a:t>頻率小於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的駐波態，</a:t>
                </a:r>
                <a:r>
                  <a:rPr lang="en-US" altLang="zh-TW" dirty="0"/>
                  <a:t> </a:t>
                </a:r>
                <a:r>
                  <a:rPr lang="zh-TW" altLang="en-US" dirty="0"/>
                  <a:t>距離</a:t>
                </a:r>
                <a14:m>
                  <m:oMath xmlns:m="http://schemas.openxmlformats.org/officeDocument/2006/math">
                    <m:rad>
                      <m:radPr>
                        <m:degHide m:val="on"/>
                        <m:ctrlPr>
                          <a:rPr lang="zh-TW" altLang="en-US" i="1">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oMath>
                </a14:m>
                <a:r>
                  <a:rPr lang="zh-TW" altLang="en-US" dirty="0"/>
                  <a:t>自然小於</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i="1">
                        <a:latin typeface="Cambria Math" panose="02040503050406030204" pitchFamily="18" charset="0"/>
                        <a:ea typeface="Cambria Math" panose="02040503050406030204" pitchFamily="18" charset="0"/>
                      </a:rPr>
                      <m:t>𝜈</m:t>
                    </m:r>
                    <m:r>
                      <a:rPr lang="en-US" altLang="zh-TW" i="1">
                        <a:latin typeface="Cambria Math" panose="02040503050406030204" pitchFamily="18" charset="0"/>
                        <a:ea typeface="Cambria Math" panose="02040503050406030204" pitchFamily="18" charset="0"/>
                      </a:rPr>
                      <m:t> </m:t>
                    </m:r>
                    <m:r>
                      <a:rPr lang="zh-TW" altLang="en-US" i="1">
                        <a:latin typeface="Cambria Math" panose="02040503050406030204" pitchFamily="18" charset="0"/>
                        <a:ea typeface="Cambria Math" panose="02040503050406030204" pitchFamily="18" charset="0"/>
                      </a:rPr>
                      <m:t>，</m:t>
                    </m:r>
                  </m:oMath>
                </a14:m>
                <a:r>
                  <a:rPr lang="zh-TW" altLang="en-US" dirty="0"/>
                  <a:t>點位在半徑為 </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i="1">
                        <a:latin typeface="Cambria Math" panose="02040503050406030204" pitchFamily="18" charset="0"/>
                        <a:ea typeface="Cambria Math" panose="02040503050406030204" pitchFamily="18" charset="0"/>
                      </a:rPr>
                      <m:t>𝜈</m:t>
                    </m:r>
                  </m:oMath>
                </a14:m>
                <a:r>
                  <a:rPr lang="zh-TW" altLang="en-US" dirty="0"/>
                  <a:t>的球內。</a:t>
                </a:r>
              </a:p>
            </p:txBody>
          </p:sp>
        </mc:Choice>
        <mc:Fallback xmlns="">
          <p:sp>
            <p:nvSpPr>
              <p:cNvPr id="12" name="文字方塊 11"/>
              <p:cNvSpPr txBox="1">
                <a:spLocks noRot="1" noChangeAspect="1" noMove="1" noResize="1" noEditPoints="1" noAdjustHandles="1" noChangeArrowheads="1" noChangeShapeType="1" noTextEdit="1"/>
              </p:cNvSpPr>
              <p:nvPr/>
            </p:nvSpPr>
            <p:spPr>
              <a:xfrm>
                <a:off x="569566" y="2272524"/>
                <a:ext cx="8826970" cy="656013"/>
              </a:xfrm>
              <a:prstGeom prst="rect">
                <a:avLst/>
              </a:prstGeom>
              <a:blipFill>
                <a:blip r:embed="rId4"/>
                <a:stretch>
                  <a:fillRect l="-57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584773" y="3354091"/>
                <a:ext cx="8559227" cy="485646"/>
              </a:xfrm>
              <a:prstGeom prst="rect">
                <a:avLst/>
              </a:prstGeom>
            </p:spPr>
            <p:txBody>
              <a:bodyPr wrap="square">
                <a:spAutoFit/>
              </a:bodyPr>
              <a:lstStyle/>
              <a:p>
                <a:r>
                  <a:rPr lang="zh-TW" altLang="en-US" dirty="0"/>
                  <a:t>因此，頻率介於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a:t>
                </a:r>
                <a14:m>
                  <m:oMath xmlns:m="http://schemas.openxmlformats.org/officeDocument/2006/math">
                    <m:r>
                      <m:rPr>
                        <m:nor/>
                      </m:rPr>
                      <a:rPr lang="zh-TW" altLang="en-US" dirty="0"/>
                      <m:t>駐波態</m:t>
                    </m:r>
                  </m:oMath>
                </a14:m>
                <a:r>
                  <a:rPr lang="zh-TW" altLang="en-US" dirty="0"/>
                  <a:t>，點就位於半徑</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i="1">
                        <a:latin typeface="Cambria Math" panose="02040503050406030204" pitchFamily="18" charset="0"/>
                        <a:ea typeface="Cambria Math" panose="02040503050406030204" pitchFamily="18" charset="0"/>
                      </a:rPr>
                      <m:t>𝜈</m:t>
                    </m:r>
                  </m:oMath>
                </a14:m>
                <a:r>
                  <a:rPr lang="zh-TW" altLang="en-US" dirty="0"/>
                  <a:t>、厚度</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b="0" i="1" smtClean="0">
                        <a:latin typeface="Cambria Math" panose="02040503050406030204" pitchFamily="18" charset="0"/>
                        <a:ea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的球殼內。</a:t>
                </a:r>
              </a:p>
            </p:txBody>
          </p:sp>
        </mc:Choice>
        <mc:Fallback xmlns="">
          <p:sp>
            <p:nvSpPr>
              <p:cNvPr id="6" name="矩形 5"/>
              <p:cNvSpPr>
                <a:spLocks noRot="1" noChangeAspect="1" noMove="1" noResize="1" noEditPoints="1" noAdjustHandles="1" noChangeArrowheads="1" noChangeShapeType="1" noTextEdit="1"/>
              </p:cNvSpPr>
              <p:nvPr/>
            </p:nvSpPr>
            <p:spPr>
              <a:xfrm>
                <a:off x="584773" y="3354091"/>
                <a:ext cx="8559227" cy="485646"/>
              </a:xfrm>
              <a:prstGeom prst="rect">
                <a:avLst/>
              </a:prstGeom>
              <a:blipFill>
                <a:blip r:embed="rId5"/>
                <a:stretch>
                  <a:fillRect l="-593" b="-512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3779912" y="634129"/>
                <a:ext cx="2569871" cy="65601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zh-TW" altLang="en-US" i="1" smtClean="0">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r>
                        <a:rPr lang="en-US" altLang="zh-TW" i="1">
                          <a:latin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2</m:t>
                          </m:r>
                          <m:r>
                            <a:rPr lang="en-US" altLang="zh-TW" b="0" i="1" smtClean="0">
                              <a:latin typeface="Cambria Math"/>
                              <a:ea typeface="Cambria Math"/>
                            </a:rPr>
                            <m:t>𝐿</m:t>
                          </m:r>
                        </m:num>
                        <m:den>
                          <m:r>
                            <a:rPr lang="en-US" altLang="zh-TW" b="0" i="1" smtClean="0">
                              <a:latin typeface="Cambria Math"/>
                              <a:ea typeface="Cambria Math"/>
                            </a:rPr>
                            <m:t>𝑐</m:t>
                          </m:r>
                        </m:den>
                      </m:f>
                      <m:r>
                        <a:rPr lang="en-US" altLang="zh-TW" i="1">
                          <a:latin typeface="Cambria Math"/>
                          <a:ea typeface="Cambria Math"/>
                        </a:rPr>
                        <m:t>∙</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3779912" y="634129"/>
                <a:ext cx="2569871" cy="656013"/>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526188" y="1284578"/>
                <a:ext cx="8602604" cy="656013"/>
              </a:xfrm>
              <a:prstGeom prst="rect">
                <a:avLst/>
              </a:prstGeom>
              <a:noFill/>
            </p:spPr>
            <p:txBody>
              <a:bodyPr wrap="square" rtlCol="0">
                <a:spAutoFit/>
              </a:bodyPr>
              <a:lstStyle/>
              <a:p>
                <a14:m>
                  <m:oMath xmlns:m="http://schemas.openxmlformats.org/officeDocument/2006/math">
                    <m:rad>
                      <m:radPr>
                        <m:degHide m:val="on"/>
                        <m:ctrlPr>
                          <a:rPr lang="zh-TW" altLang="en-US" i="1">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oMath>
                </a14:m>
                <a:r>
                  <a:rPr lang="zh-TW" altLang="en-US" dirty="0"/>
                  <a:t>是</a:t>
                </a:r>
                <a14:m>
                  <m:oMath xmlns:m="http://schemas.openxmlformats.org/officeDocument/2006/math">
                    <m:r>
                      <a:rPr lang="zh-TW" altLang="en-US" b="0" i="1" smtClean="0">
                        <a:latin typeface="Cambria Math"/>
                      </a:rPr>
                      <m:t>在</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𝑥</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𝑦</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𝑧</m:t>
                            </m:r>
                          </m:sub>
                        </m:sSub>
                      </m:e>
                    </m:d>
                  </m:oMath>
                </a14:m>
                <a:r>
                  <a:rPr lang="zh-TW" altLang="en-US" dirty="0"/>
                  <a:t>空間中，與原點的距離。恰等於</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i="1">
                        <a:latin typeface="Cambria Math" panose="02040503050406030204" pitchFamily="18" charset="0"/>
                        <a:ea typeface="Cambria Math" panose="02040503050406030204" pitchFamily="18" charset="0"/>
                      </a:rPr>
                      <m:t>𝜈</m:t>
                    </m:r>
                  </m:oMath>
                </a14:m>
                <a:r>
                  <a:rPr lang="zh-TW" altLang="en-US" dirty="0"/>
                  <a:t>。</a:t>
                </a:r>
              </a:p>
            </p:txBody>
          </p:sp>
        </mc:Choice>
        <mc:Fallback xmlns="">
          <p:sp>
            <p:nvSpPr>
              <p:cNvPr id="27" name="文字方塊 26"/>
              <p:cNvSpPr txBox="1">
                <a:spLocks noRot="1" noChangeAspect="1" noMove="1" noResize="1" noEditPoints="1" noAdjustHandles="1" noChangeArrowheads="1" noChangeShapeType="1" noTextEdit="1"/>
              </p:cNvSpPr>
              <p:nvPr/>
            </p:nvSpPr>
            <p:spPr>
              <a:xfrm>
                <a:off x="526188" y="1284578"/>
                <a:ext cx="8602604" cy="656013"/>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584774" y="2874375"/>
                <a:ext cx="8559226" cy="485646"/>
              </a:xfrm>
              <a:prstGeom prst="rect">
                <a:avLst/>
              </a:prstGeom>
              <a:noFill/>
            </p:spPr>
            <p:txBody>
              <a:bodyPr wrap="square" rtlCol="0">
                <a:spAutoFit/>
              </a:bodyPr>
              <a:lstStyle/>
              <a:p>
                <a:r>
                  <a:rPr lang="zh-TW" altLang="en-US" dirty="0"/>
                  <a:t>同理，頻率小於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的駐波態，點就位在半徑為 </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d>
                      <m:dPr>
                        <m:ctrlPr>
                          <a:rPr lang="en-US" altLang="zh-TW" i="1" smtClean="0">
                            <a:latin typeface="Cambria Math" panose="02040503050406030204" pitchFamily="18" charset="0"/>
                            <a:ea typeface="Cambria Math"/>
                          </a:rPr>
                        </m:ctrlPr>
                      </m:dPr>
                      <m:e>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e>
                    </m:d>
                  </m:oMath>
                </a14:m>
                <a:r>
                  <a:rPr lang="zh-TW" altLang="en-US" dirty="0"/>
                  <a:t>的球內。</a:t>
                </a:r>
              </a:p>
            </p:txBody>
          </p:sp>
        </mc:Choice>
        <mc:Fallback xmlns="">
          <p:sp>
            <p:nvSpPr>
              <p:cNvPr id="19" name="文字方塊 18"/>
              <p:cNvSpPr txBox="1">
                <a:spLocks noRot="1" noChangeAspect="1" noMove="1" noResize="1" noEditPoints="1" noAdjustHandles="1" noChangeArrowheads="1" noChangeShapeType="1" noTextEdit="1"/>
              </p:cNvSpPr>
              <p:nvPr/>
            </p:nvSpPr>
            <p:spPr>
              <a:xfrm>
                <a:off x="584774" y="2874375"/>
                <a:ext cx="8559226" cy="485646"/>
              </a:xfrm>
              <a:prstGeom prst="rect">
                <a:avLst/>
              </a:prstGeom>
              <a:blipFill>
                <a:blip r:embed="rId8"/>
                <a:stretch>
                  <a:fillRect l="-593" b="-769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9BD73A0-E7CA-9285-F921-9AD747718223}"/>
                  </a:ext>
                </a:extLst>
              </p:cNvPr>
              <p:cNvSpPr txBox="1"/>
              <p:nvPr/>
            </p:nvSpPr>
            <p:spPr>
              <a:xfrm>
                <a:off x="4231970" y="5188084"/>
                <a:ext cx="379680" cy="43928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200" i="1" smtClean="0">
                              <a:latin typeface="Cambria Math" panose="02040503050406030204" pitchFamily="18" charset="0"/>
                              <a:ea typeface="Cambria Math"/>
                            </a:rPr>
                          </m:ctrlPr>
                        </m:fPr>
                        <m:num>
                          <m:r>
                            <a:rPr lang="en-US" altLang="zh-TW" sz="1200" i="1">
                              <a:latin typeface="Cambria Math"/>
                              <a:ea typeface="Cambria Math"/>
                            </a:rPr>
                            <m:t>2</m:t>
                          </m:r>
                          <m:r>
                            <a:rPr lang="en-US" altLang="zh-TW" sz="1200" i="1">
                              <a:latin typeface="Cambria Math"/>
                              <a:ea typeface="Cambria Math"/>
                            </a:rPr>
                            <m:t>𝐿</m:t>
                          </m:r>
                        </m:num>
                        <m:den>
                          <m:r>
                            <a:rPr lang="en-US" altLang="zh-TW" sz="1200" i="1">
                              <a:latin typeface="Cambria Math"/>
                              <a:ea typeface="Cambria Math"/>
                            </a:rPr>
                            <m:t>𝑐</m:t>
                          </m:r>
                        </m:den>
                      </m:f>
                      <m:r>
                        <a:rPr lang="en-US" altLang="zh-TW" sz="1200" i="1">
                          <a:latin typeface="Cambria Math" panose="02040503050406030204" pitchFamily="18" charset="0"/>
                          <a:ea typeface="Cambria Math" panose="02040503050406030204" pitchFamily="18" charset="0"/>
                        </a:rPr>
                        <m:t>𝜈</m:t>
                      </m:r>
                    </m:oMath>
                  </m:oMathPara>
                </a14:m>
                <a:endParaRPr lang="en-TW" sz="1200" dirty="0"/>
              </a:p>
            </p:txBody>
          </p:sp>
        </mc:Choice>
        <mc:Fallback xmlns="">
          <p:sp>
            <p:nvSpPr>
              <p:cNvPr id="4" name="TextBox 3">
                <a:extLst>
                  <a:ext uri="{FF2B5EF4-FFF2-40B4-BE49-F238E27FC236}">
                    <a16:creationId xmlns:a16="http://schemas.microsoft.com/office/drawing/2014/main" id="{19BD73A0-E7CA-9285-F921-9AD747718223}"/>
                  </a:ext>
                </a:extLst>
              </p:cNvPr>
              <p:cNvSpPr txBox="1">
                <a:spLocks noRot="1" noChangeAspect="1" noMove="1" noResize="1" noEditPoints="1" noAdjustHandles="1" noChangeArrowheads="1" noChangeShapeType="1" noTextEdit="1"/>
              </p:cNvSpPr>
              <p:nvPr/>
            </p:nvSpPr>
            <p:spPr>
              <a:xfrm>
                <a:off x="4231970" y="5188084"/>
                <a:ext cx="379680" cy="439287"/>
              </a:xfrm>
              <a:prstGeom prst="rect">
                <a:avLst/>
              </a:prstGeom>
              <a:blipFill>
                <a:blip r:embed="rId9"/>
                <a:stretch>
                  <a:fillRect r="-322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F63FCDC-9942-C3C4-C75D-8ED1E9B4C301}"/>
                  </a:ext>
                </a:extLst>
              </p:cNvPr>
              <p:cNvSpPr txBox="1"/>
              <p:nvPr/>
            </p:nvSpPr>
            <p:spPr>
              <a:xfrm>
                <a:off x="4611650" y="4190960"/>
                <a:ext cx="942312" cy="43928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200" b="0" i="1" smtClean="0">
                          <a:latin typeface="Cambria Math" panose="02040503050406030204" pitchFamily="18" charset="0"/>
                          <a:ea typeface="Cambria Math"/>
                        </a:rPr>
                        <m:t>𝑑𝑟</m:t>
                      </m:r>
                      <m:r>
                        <a:rPr lang="en-US" altLang="zh-TW" sz="1200" b="0" i="1" smtClean="0">
                          <a:latin typeface="Cambria Math" panose="02040503050406030204" pitchFamily="18" charset="0"/>
                          <a:ea typeface="Cambria Math"/>
                        </a:rPr>
                        <m:t>=</m:t>
                      </m:r>
                      <m:f>
                        <m:fPr>
                          <m:ctrlPr>
                            <a:rPr lang="en-US" altLang="zh-TW" sz="1200" i="1" smtClean="0">
                              <a:latin typeface="Cambria Math" panose="02040503050406030204" pitchFamily="18" charset="0"/>
                              <a:ea typeface="Cambria Math"/>
                            </a:rPr>
                          </m:ctrlPr>
                        </m:fPr>
                        <m:num>
                          <m:r>
                            <a:rPr lang="en-US" altLang="zh-TW" sz="1200" i="1">
                              <a:latin typeface="Cambria Math"/>
                              <a:ea typeface="Cambria Math"/>
                            </a:rPr>
                            <m:t>2</m:t>
                          </m:r>
                          <m:r>
                            <a:rPr lang="en-US" altLang="zh-TW" sz="1200" i="1">
                              <a:latin typeface="Cambria Math"/>
                              <a:ea typeface="Cambria Math"/>
                            </a:rPr>
                            <m:t>𝐿</m:t>
                          </m:r>
                        </m:num>
                        <m:den>
                          <m:r>
                            <a:rPr lang="en-US" altLang="zh-TW" sz="1200" i="1">
                              <a:latin typeface="Cambria Math"/>
                              <a:ea typeface="Cambria Math"/>
                            </a:rPr>
                            <m:t>𝑐</m:t>
                          </m:r>
                        </m:den>
                      </m:f>
                      <m:r>
                        <a:rPr lang="en-US" altLang="zh-TW" sz="1200" b="0" i="1" smtClean="0">
                          <a:latin typeface="Cambria Math" panose="02040503050406030204" pitchFamily="18" charset="0"/>
                          <a:ea typeface="Cambria Math"/>
                        </a:rPr>
                        <m:t>𝑑</m:t>
                      </m:r>
                      <m:r>
                        <a:rPr lang="en-US" altLang="zh-TW" sz="1200" i="1">
                          <a:latin typeface="Cambria Math" panose="02040503050406030204" pitchFamily="18" charset="0"/>
                          <a:ea typeface="Cambria Math" panose="02040503050406030204" pitchFamily="18" charset="0"/>
                        </a:rPr>
                        <m:t>𝜈</m:t>
                      </m:r>
                    </m:oMath>
                  </m:oMathPara>
                </a14:m>
                <a:endParaRPr lang="en-TW" sz="1200" dirty="0"/>
              </a:p>
            </p:txBody>
          </p:sp>
        </mc:Choice>
        <mc:Fallback xmlns="">
          <p:sp>
            <p:nvSpPr>
              <p:cNvPr id="24" name="TextBox 23">
                <a:extLst>
                  <a:ext uri="{FF2B5EF4-FFF2-40B4-BE49-F238E27FC236}">
                    <a16:creationId xmlns:a16="http://schemas.microsoft.com/office/drawing/2014/main" id="{4F63FCDC-9942-C3C4-C75D-8ED1E9B4C301}"/>
                  </a:ext>
                </a:extLst>
              </p:cNvPr>
              <p:cNvSpPr txBox="1">
                <a:spLocks noRot="1" noChangeAspect="1" noMove="1" noResize="1" noEditPoints="1" noAdjustHandles="1" noChangeArrowheads="1" noChangeShapeType="1" noTextEdit="1"/>
              </p:cNvSpPr>
              <p:nvPr/>
            </p:nvSpPr>
            <p:spPr>
              <a:xfrm>
                <a:off x="4611650" y="4190960"/>
                <a:ext cx="942312" cy="439287"/>
              </a:xfrm>
              <a:prstGeom prst="rect">
                <a:avLst/>
              </a:prstGeom>
              <a:blipFill>
                <a:blip r:embed="rId10"/>
                <a:stretch>
                  <a:fillRect/>
                </a:stretch>
              </a:blipFill>
            </p:spPr>
            <p:txBody>
              <a:bodyPr/>
              <a:lstStyle/>
              <a:p>
                <a:r>
                  <a:rPr lang="en-TW">
                    <a:noFill/>
                  </a:rPr>
                  <a:t> </a:t>
                </a:r>
              </a:p>
            </p:txBody>
          </p:sp>
        </mc:Fallback>
      </mc:AlternateContent>
      <p:pic>
        <p:nvPicPr>
          <p:cNvPr id="3" name="Graphic 2" descr="Cat with solid fill">
            <a:extLst>
              <a:ext uri="{FF2B5EF4-FFF2-40B4-BE49-F238E27FC236}">
                <a16:creationId xmlns:a16="http://schemas.microsoft.com/office/drawing/2014/main" id="{EFCB4462-C44D-914A-CB04-9D6A629A81B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72400" y="6093296"/>
            <a:ext cx="619090" cy="61909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D699A3C-02F1-E6BB-92C3-D5EEE1DCCF06}"/>
                  </a:ext>
                </a:extLst>
              </p:cNvPr>
              <p:cNvSpPr txBox="1"/>
              <p:nvPr/>
            </p:nvSpPr>
            <p:spPr>
              <a:xfrm>
                <a:off x="3089156" y="6358177"/>
                <a:ext cx="379680" cy="276999"/>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200" i="1">
                              <a:latin typeface="Cambria Math" panose="02040503050406030204" pitchFamily="18" charset="0"/>
                            </a:rPr>
                          </m:ctrlPr>
                        </m:sSubPr>
                        <m:e>
                          <m:r>
                            <a:rPr lang="en-US" altLang="zh-TW" sz="1200" i="1">
                              <a:latin typeface="Cambria Math"/>
                            </a:rPr>
                            <m:t>𝑛</m:t>
                          </m:r>
                        </m:e>
                        <m:sub>
                          <m:r>
                            <a:rPr lang="en-US" altLang="zh-TW" sz="1200" i="1">
                              <a:latin typeface="Cambria Math"/>
                            </a:rPr>
                            <m:t>𝑥</m:t>
                          </m:r>
                        </m:sub>
                      </m:sSub>
                    </m:oMath>
                  </m:oMathPara>
                </a14:m>
                <a:endParaRPr lang="en-TW" sz="1200" dirty="0"/>
              </a:p>
            </p:txBody>
          </p:sp>
        </mc:Choice>
        <mc:Fallback xmlns="">
          <p:sp>
            <p:nvSpPr>
              <p:cNvPr id="15" name="TextBox 14">
                <a:extLst>
                  <a:ext uri="{FF2B5EF4-FFF2-40B4-BE49-F238E27FC236}">
                    <a16:creationId xmlns:a16="http://schemas.microsoft.com/office/drawing/2014/main" id="{ED699A3C-02F1-E6BB-92C3-D5EEE1DCCF06}"/>
                  </a:ext>
                </a:extLst>
              </p:cNvPr>
              <p:cNvSpPr txBox="1">
                <a:spLocks noRot="1" noChangeAspect="1" noMove="1" noResize="1" noEditPoints="1" noAdjustHandles="1" noChangeArrowheads="1" noChangeShapeType="1" noTextEdit="1"/>
              </p:cNvSpPr>
              <p:nvPr/>
            </p:nvSpPr>
            <p:spPr>
              <a:xfrm>
                <a:off x="3089156" y="6358177"/>
                <a:ext cx="379680" cy="276999"/>
              </a:xfrm>
              <a:prstGeom prst="rect">
                <a:avLst/>
              </a:prstGeom>
              <a:blipFill>
                <a:blip r:embed="rId1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1328B66-D408-1E7A-6B4E-4AD7FAF3D2E3}"/>
                  </a:ext>
                </a:extLst>
              </p:cNvPr>
              <p:cNvSpPr txBox="1"/>
              <p:nvPr/>
            </p:nvSpPr>
            <p:spPr>
              <a:xfrm>
                <a:off x="5171858" y="5486571"/>
                <a:ext cx="379680" cy="291618"/>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200" i="1" smtClean="0">
                              <a:latin typeface="Cambria Math" panose="02040503050406030204" pitchFamily="18" charset="0"/>
                            </a:rPr>
                          </m:ctrlPr>
                        </m:sSubPr>
                        <m:e>
                          <m:r>
                            <a:rPr lang="en-US" altLang="zh-TW" sz="1200" i="1">
                              <a:latin typeface="Cambria Math"/>
                            </a:rPr>
                            <m:t>𝑛</m:t>
                          </m:r>
                        </m:e>
                        <m:sub>
                          <m:r>
                            <a:rPr lang="en-US" altLang="zh-TW" sz="1200" b="0" i="1" smtClean="0">
                              <a:latin typeface="Cambria Math" panose="02040503050406030204" pitchFamily="18" charset="0"/>
                            </a:rPr>
                            <m:t>𝑦</m:t>
                          </m:r>
                        </m:sub>
                      </m:sSub>
                    </m:oMath>
                  </m:oMathPara>
                </a14:m>
                <a:endParaRPr lang="en-TW" sz="1200" dirty="0"/>
              </a:p>
            </p:txBody>
          </p:sp>
        </mc:Choice>
        <mc:Fallback xmlns="">
          <p:sp>
            <p:nvSpPr>
              <p:cNvPr id="16" name="TextBox 15">
                <a:extLst>
                  <a:ext uri="{FF2B5EF4-FFF2-40B4-BE49-F238E27FC236}">
                    <a16:creationId xmlns:a16="http://schemas.microsoft.com/office/drawing/2014/main" id="{21328B66-D408-1E7A-6B4E-4AD7FAF3D2E3}"/>
                  </a:ext>
                </a:extLst>
              </p:cNvPr>
              <p:cNvSpPr txBox="1">
                <a:spLocks noRot="1" noChangeAspect="1" noMove="1" noResize="1" noEditPoints="1" noAdjustHandles="1" noChangeArrowheads="1" noChangeShapeType="1" noTextEdit="1"/>
              </p:cNvSpPr>
              <p:nvPr/>
            </p:nvSpPr>
            <p:spPr>
              <a:xfrm>
                <a:off x="5171858" y="5486571"/>
                <a:ext cx="379680" cy="291618"/>
              </a:xfrm>
              <a:prstGeom prst="rect">
                <a:avLst/>
              </a:prstGeom>
              <a:blipFill>
                <a:blip r:embed="rId1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BC5872C-1FDE-7A69-562E-52C51D3580DB}"/>
                  </a:ext>
                </a:extLst>
              </p:cNvPr>
              <p:cNvSpPr txBox="1"/>
              <p:nvPr/>
            </p:nvSpPr>
            <p:spPr>
              <a:xfrm>
                <a:off x="3899684" y="4118908"/>
                <a:ext cx="379680" cy="276999"/>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200" i="1" smtClean="0">
                              <a:latin typeface="Cambria Math" panose="02040503050406030204" pitchFamily="18" charset="0"/>
                            </a:rPr>
                          </m:ctrlPr>
                        </m:sSubPr>
                        <m:e>
                          <m:r>
                            <a:rPr lang="en-US" altLang="zh-TW" sz="1200" i="1">
                              <a:latin typeface="Cambria Math"/>
                            </a:rPr>
                            <m:t>𝑛</m:t>
                          </m:r>
                        </m:e>
                        <m:sub>
                          <m:r>
                            <a:rPr lang="en-US" altLang="zh-TW" sz="1200" b="0" i="1" smtClean="0">
                              <a:latin typeface="Cambria Math" panose="02040503050406030204" pitchFamily="18" charset="0"/>
                            </a:rPr>
                            <m:t>𝑧</m:t>
                          </m:r>
                        </m:sub>
                      </m:sSub>
                    </m:oMath>
                  </m:oMathPara>
                </a14:m>
                <a:endParaRPr lang="en-TW" sz="1200" dirty="0"/>
              </a:p>
            </p:txBody>
          </p:sp>
        </mc:Choice>
        <mc:Fallback xmlns="">
          <p:sp>
            <p:nvSpPr>
              <p:cNvPr id="22" name="TextBox 21">
                <a:extLst>
                  <a:ext uri="{FF2B5EF4-FFF2-40B4-BE49-F238E27FC236}">
                    <a16:creationId xmlns:a16="http://schemas.microsoft.com/office/drawing/2014/main" id="{EBC5872C-1FDE-7A69-562E-52C51D3580DB}"/>
                  </a:ext>
                </a:extLst>
              </p:cNvPr>
              <p:cNvSpPr txBox="1">
                <a:spLocks noRot="1" noChangeAspect="1" noMove="1" noResize="1" noEditPoints="1" noAdjustHandles="1" noChangeArrowheads="1" noChangeShapeType="1" noTextEdit="1"/>
              </p:cNvSpPr>
              <p:nvPr/>
            </p:nvSpPr>
            <p:spPr>
              <a:xfrm>
                <a:off x="3899684" y="4118908"/>
                <a:ext cx="379680" cy="276999"/>
              </a:xfrm>
              <a:prstGeom prst="rect">
                <a:avLst/>
              </a:prstGeom>
              <a:blipFill>
                <a:blip r:embed="rId15"/>
                <a:stretch>
                  <a:fillRect/>
                </a:stretch>
              </a:blipFill>
            </p:spPr>
            <p:txBody>
              <a:bodyPr/>
              <a:lstStyle/>
              <a:p>
                <a:r>
                  <a:rPr lang="en-TW">
                    <a:noFill/>
                  </a:rPr>
                  <a:t> </a:t>
                </a:r>
              </a:p>
            </p:txBody>
          </p:sp>
        </mc:Fallback>
      </mc:AlternateContent>
      <p:sp>
        <p:nvSpPr>
          <p:cNvPr id="23" name="TextBox 22">
            <a:extLst>
              <a:ext uri="{FF2B5EF4-FFF2-40B4-BE49-F238E27FC236}">
                <a16:creationId xmlns:a16="http://schemas.microsoft.com/office/drawing/2014/main" id="{6F093F04-7F00-6065-9661-9AB756E22349}"/>
              </a:ext>
            </a:extLst>
          </p:cNvPr>
          <p:cNvSpPr txBox="1"/>
          <p:nvPr/>
        </p:nvSpPr>
        <p:spPr>
          <a:xfrm>
            <a:off x="3006418" y="4199423"/>
            <a:ext cx="379680" cy="276999"/>
          </a:xfrm>
          <a:prstGeom prst="rect">
            <a:avLst/>
          </a:prstGeom>
          <a:solidFill>
            <a:schemeClr val="bg1"/>
          </a:solidFill>
        </p:spPr>
        <p:txBody>
          <a:bodyPr wrap="square">
            <a:spAutoFit/>
          </a:bodyPr>
          <a:lstStyle/>
          <a:p>
            <a:endParaRPr lang="en-TW" sz="12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118937A-7A3F-DA90-D1FE-2DB158464E6C}"/>
                  </a:ext>
                </a:extLst>
              </p:cNvPr>
              <p:cNvSpPr txBox="1"/>
              <p:nvPr/>
            </p:nvSpPr>
            <p:spPr>
              <a:xfrm>
                <a:off x="599858" y="1895421"/>
                <a:ext cx="6564430" cy="369332"/>
              </a:xfrm>
              <a:prstGeom prst="rect">
                <a:avLst/>
              </a:prstGeom>
              <a:noFill/>
            </p:spPr>
            <p:txBody>
              <a:bodyPr wrap="square">
                <a:spAutoFit/>
              </a:bodyPr>
              <a:lstStyle/>
              <a:p>
                <a:r>
                  <a:rPr lang="zh-TW" altLang="en-US" dirty="0"/>
                  <a:t>此距離，如同一維空腔的</a:t>
                </a:r>
                <a14:m>
                  <m:oMath xmlns:m="http://schemas.openxmlformats.org/officeDocument/2006/math">
                    <m:r>
                      <a:rPr lang="en-US" altLang="zh-TW" b="0" i="1" smtClean="0">
                        <a:latin typeface="Cambria Math" panose="02040503050406030204" pitchFamily="18" charset="0"/>
                      </a:rPr>
                      <m:t>𝑛</m:t>
                    </m:r>
                  </m:oMath>
                </a14:m>
                <a:r>
                  <a:rPr lang="zh-TW" altLang="en-US" dirty="0"/>
                  <a:t>，是與頻率成正比。</a:t>
                </a:r>
                <a:endParaRPr lang="en-TW" dirty="0"/>
              </a:p>
            </p:txBody>
          </p:sp>
        </mc:Choice>
        <mc:Fallback xmlns="">
          <p:sp>
            <p:nvSpPr>
              <p:cNvPr id="7" name="TextBox 6">
                <a:extLst>
                  <a:ext uri="{FF2B5EF4-FFF2-40B4-BE49-F238E27FC236}">
                    <a16:creationId xmlns:a16="http://schemas.microsoft.com/office/drawing/2014/main" id="{A118937A-7A3F-DA90-D1FE-2DB158464E6C}"/>
                  </a:ext>
                </a:extLst>
              </p:cNvPr>
              <p:cNvSpPr txBox="1">
                <a:spLocks noRot="1" noChangeAspect="1" noMove="1" noResize="1" noEditPoints="1" noAdjustHandles="1" noChangeArrowheads="1" noChangeShapeType="1" noTextEdit="1"/>
              </p:cNvSpPr>
              <p:nvPr/>
            </p:nvSpPr>
            <p:spPr>
              <a:xfrm>
                <a:off x="599858" y="1895421"/>
                <a:ext cx="6564430" cy="369332"/>
              </a:xfrm>
              <a:prstGeom prst="rect">
                <a:avLst/>
              </a:prstGeom>
              <a:blipFill>
                <a:blip r:embed="rId16"/>
                <a:stretch>
                  <a:fillRect l="-774" t="-10000" b="-23333"/>
                </a:stretch>
              </a:blipFill>
            </p:spPr>
            <p:txBody>
              <a:bodyPr/>
              <a:lstStyle/>
              <a:p>
                <a:r>
                  <a:rPr lang="en-TW">
                    <a:noFill/>
                  </a:rPr>
                  <a:t> </a:t>
                </a:r>
              </a:p>
            </p:txBody>
          </p:sp>
        </mc:Fallback>
      </mc:AlternateContent>
    </p:spTree>
    <p:extLst>
      <p:ext uri="{BB962C8B-B14F-4D97-AF65-F5344CB8AC3E}">
        <p14:creationId xmlns:p14="http://schemas.microsoft.com/office/powerpoint/2010/main" val="130032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矩形 5"/>
              <p:cNvSpPr/>
              <p:nvPr/>
            </p:nvSpPr>
            <p:spPr>
              <a:xfrm>
                <a:off x="443290" y="153664"/>
                <a:ext cx="8559227" cy="485646"/>
              </a:xfrm>
              <a:prstGeom prst="rect">
                <a:avLst/>
              </a:prstGeom>
            </p:spPr>
            <p:txBody>
              <a:bodyPr wrap="square">
                <a:spAutoFit/>
              </a:bodyPr>
              <a:lstStyle/>
              <a:p>
                <a:r>
                  <a:rPr lang="zh-TW" altLang="en-US" dirty="0"/>
                  <a:t>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a:t>
                </a:r>
                <a14:m>
                  <m:oMath xmlns:m="http://schemas.openxmlformats.org/officeDocument/2006/math">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𝑥</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𝑦</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𝑧</m:t>
                            </m:r>
                          </m:sub>
                        </m:sSub>
                      </m:e>
                    </m:d>
                  </m:oMath>
                </a14:m>
                <a:r>
                  <a:rPr lang="zh-TW" altLang="en-US" dirty="0">
                    <a:solidFill>
                      <a:srgbClr val="FF0000"/>
                    </a:solidFill>
                  </a:rPr>
                  <a:t>近似</a:t>
                </a:r>
                <a:r>
                  <a:rPr lang="zh-TW" altLang="en-US" dirty="0"/>
                  <a:t>就位於半徑</a:t>
                </a:r>
                <a14:m>
                  <m:oMath xmlns:m="http://schemas.openxmlformats.org/officeDocument/2006/math">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2</m:t>
                        </m:r>
                        <m:r>
                          <a:rPr lang="en-US" altLang="zh-TW" b="0" i="1" smtClean="0">
                            <a:latin typeface="Cambria Math"/>
                            <a:ea typeface="Cambria Math"/>
                          </a:rPr>
                          <m:t>𝐿</m:t>
                        </m:r>
                      </m:num>
                      <m:den>
                        <m:r>
                          <a:rPr lang="en-US" altLang="zh-TW" b="0" i="1" smtClean="0">
                            <a:latin typeface="Cambria Math"/>
                            <a:ea typeface="Cambria Math"/>
                          </a:rPr>
                          <m:t>𝑐</m:t>
                        </m:r>
                      </m:den>
                    </m:f>
                    <m:r>
                      <a:rPr lang="en-US" altLang="zh-TW" i="1">
                        <a:latin typeface="Cambria Math" panose="02040503050406030204" pitchFamily="18" charset="0"/>
                        <a:ea typeface="Cambria Math" panose="02040503050406030204" pitchFamily="18" charset="0"/>
                      </a:rPr>
                      <m:t>𝜈</m:t>
                    </m:r>
                  </m:oMath>
                </a14:m>
                <a:r>
                  <a:rPr lang="zh-TW" altLang="en-US" dirty="0"/>
                  <a:t>、厚度</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b="0" i="1" smtClean="0">
                        <a:latin typeface="Cambria Math"/>
                        <a:ea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的球殼內：</a:t>
                </a:r>
              </a:p>
            </p:txBody>
          </p:sp>
        </mc:Choice>
        <mc:Fallback xmlns="">
          <p:sp>
            <p:nvSpPr>
              <p:cNvPr id="6" name="矩形 5"/>
              <p:cNvSpPr>
                <a:spLocks noRot="1" noChangeAspect="1" noMove="1" noResize="1" noEditPoints="1" noAdjustHandles="1" noChangeArrowheads="1" noChangeShapeType="1" noTextEdit="1"/>
              </p:cNvSpPr>
              <p:nvPr/>
            </p:nvSpPr>
            <p:spPr>
              <a:xfrm>
                <a:off x="443290" y="153664"/>
                <a:ext cx="8559227" cy="485646"/>
              </a:xfrm>
              <a:prstGeom prst="rect">
                <a:avLst/>
              </a:prstGeom>
              <a:blipFill>
                <a:blip r:embed="rId2"/>
                <a:stretch>
                  <a:fillRect l="-742" b="-512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2455016" y="2118120"/>
                <a:ext cx="1368965" cy="6481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2455016" y="2118120"/>
                <a:ext cx="1368965" cy="648191"/>
              </a:xfrm>
              <a:prstGeom prst="rect">
                <a:avLst/>
              </a:prstGeom>
              <a:blipFill>
                <a:blip r:embed="rId3"/>
                <a:stretch>
                  <a:fillRect b="-1923"/>
                </a:stretch>
              </a:blipFill>
            </p:spPr>
            <p:txBody>
              <a:bodyPr/>
              <a:lstStyle/>
              <a:p>
                <a:r>
                  <a:rPr lang="en-TW">
                    <a:noFill/>
                  </a:rPr>
                  <a:t> </a:t>
                </a:r>
              </a:p>
            </p:txBody>
          </p:sp>
        </mc:Fallback>
      </mc:AlternateContent>
      <p:pic>
        <p:nvPicPr>
          <p:cNvPr id="2" name="Picture 1">
            <a:extLst>
              <a:ext uri="{FF2B5EF4-FFF2-40B4-BE49-F238E27FC236}">
                <a16:creationId xmlns:a16="http://schemas.microsoft.com/office/drawing/2014/main" id="{E88BE8F3-C448-73AA-F02F-C9DACC6C92F8}"/>
              </a:ext>
            </a:extLst>
          </p:cNvPr>
          <p:cNvPicPr>
            <a:picLocks noChangeAspect="1"/>
          </p:cNvPicPr>
          <p:nvPr/>
        </p:nvPicPr>
        <p:blipFill rotWithShape="1">
          <a:blip r:embed="rId4"/>
          <a:srcRect r="43022"/>
          <a:stretch/>
        </p:blipFill>
        <p:spPr>
          <a:xfrm>
            <a:off x="475203" y="1438853"/>
            <a:ext cx="4392488" cy="5089297"/>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9BD73A0-E7CA-9285-F921-9AD747718223}"/>
                  </a:ext>
                </a:extLst>
              </p:cNvPr>
              <p:cNvSpPr txBox="1"/>
              <p:nvPr/>
            </p:nvSpPr>
            <p:spPr>
              <a:xfrm>
                <a:off x="3375154" y="2597836"/>
                <a:ext cx="844466" cy="43928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200" b="0" i="1" smtClean="0">
                          <a:latin typeface="Cambria Math" panose="02040503050406030204" pitchFamily="18" charset="0"/>
                          <a:ea typeface="Cambria Math"/>
                        </a:rPr>
                        <m:t>𝑟</m:t>
                      </m:r>
                      <m:r>
                        <a:rPr lang="en-US" altLang="zh-TW" sz="1200" b="0" i="1" smtClean="0">
                          <a:latin typeface="Cambria Math" panose="02040503050406030204" pitchFamily="18" charset="0"/>
                          <a:ea typeface="Cambria Math"/>
                        </a:rPr>
                        <m:t>=</m:t>
                      </m:r>
                      <m:f>
                        <m:fPr>
                          <m:ctrlPr>
                            <a:rPr lang="en-US" altLang="zh-TW" sz="1200" i="1" smtClean="0">
                              <a:latin typeface="Cambria Math" panose="02040503050406030204" pitchFamily="18" charset="0"/>
                              <a:ea typeface="Cambria Math"/>
                            </a:rPr>
                          </m:ctrlPr>
                        </m:fPr>
                        <m:num>
                          <m:r>
                            <a:rPr lang="en-US" altLang="zh-TW" sz="1200" i="1">
                              <a:latin typeface="Cambria Math"/>
                              <a:ea typeface="Cambria Math"/>
                            </a:rPr>
                            <m:t>2</m:t>
                          </m:r>
                          <m:r>
                            <a:rPr lang="en-US" altLang="zh-TW" sz="1200" i="1">
                              <a:latin typeface="Cambria Math"/>
                              <a:ea typeface="Cambria Math"/>
                            </a:rPr>
                            <m:t>𝐿</m:t>
                          </m:r>
                        </m:num>
                        <m:den>
                          <m:r>
                            <a:rPr lang="en-US" altLang="zh-TW" sz="1200" i="1">
                              <a:latin typeface="Cambria Math"/>
                              <a:ea typeface="Cambria Math"/>
                            </a:rPr>
                            <m:t>𝑐</m:t>
                          </m:r>
                        </m:den>
                      </m:f>
                      <m:r>
                        <a:rPr lang="en-US" altLang="zh-TW" sz="1200" i="1">
                          <a:latin typeface="Cambria Math" panose="02040503050406030204" pitchFamily="18" charset="0"/>
                          <a:ea typeface="Cambria Math" panose="02040503050406030204" pitchFamily="18" charset="0"/>
                        </a:rPr>
                        <m:t>𝜈</m:t>
                      </m:r>
                    </m:oMath>
                  </m:oMathPara>
                </a14:m>
                <a:endParaRPr lang="en-TW" sz="1200" dirty="0"/>
              </a:p>
            </p:txBody>
          </p:sp>
        </mc:Choice>
        <mc:Fallback xmlns="">
          <p:sp>
            <p:nvSpPr>
              <p:cNvPr id="4" name="TextBox 3">
                <a:extLst>
                  <a:ext uri="{FF2B5EF4-FFF2-40B4-BE49-F238E27FC236}">
                    <a16:creationId xmlns:a16="http://schemas.microsoft.com/office/drawing/2014/main" id="{19BD73A0-E7CA-9285-F921-9AD747718223}"/>
                  </a:ext>
                </a:extLst>
              </p:cNvPr>
              <p:cNvSpPr txBox="1">
                <a:spLocks noRot="1" noChangeAspect="1" noMove="1" noResize="1" noEditPoints="1" noAdjustHandles="1" noChangeArrowheads="1" noChangeShapeType="1" noTextEdit="1"/>
              </p:cNvSpPr>
              <p:nvPr/>
            </p:nvSpPr>
            <p:spPr>
              <a:xfrm>
                <a:off x="3375154" y="2597836"/>
                <a:ext cx="844466" cy="439287"/>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F63FCDC-9942-C3C4-C75D-8ED1E9B4C301}"/>
                  </a:ext>
                </a:extLst>
              </p:cNvPr>
              <p:cNvSpPr txBox="1"/>
              <p:nvPr/>
            </p:nvSpPr>
            <p:spPr>
              <a:xfrm>
                <a:off x="3571548" y="3117492"/>
                <a:ext cx="1152128" cy="43928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200" b="0" i="1" smtClean="0">
                          <a:latin typeface="Cambria Math" panose="02040503050406030204" pitchFamily="18" charset="0"/>
                          <a:ea typeface="Cambria Math"/>
                        </a:rPr>
                        <m:t>𝑑𝑟</m:t>
                      </m:r>
                      <m:r>
                        <a:rPr lang="en-US" altLang="zh-TW" sz="1200" b="0" i="1" smtClean="0">
                          <a:latin typeface="Cambria Math" panose="02040503050406030204" pitchFamily="18" charset="0"/>
                          <a:ea typeface="Cambria Math"/>
                        </a:rPr>
                        <m:t>=</m:t>
                      </m:r>
                      <m:f>
                        <m:fPr>
                          <m:ctrlPr>
                            <a:rPr lang="en-US" altLang="zh-TW" sz="1200" i="1" smtClean="0">
                              <a:latin typeface="Cambria Math" panose="02040503050406030204" pitchFamily="18" charset="0"/>
                              <a:ea typeface="Cambria Math"/>
                            </a:rPr>
                          </m:ctrlPr>
                        </m:fPr>
                        <m:num>
                          <m:r>
                            <a:rPr lang="en-US" altLang="zh-TW" sz="1200" i="1">
                              <a:latin typeface="Cambria Math"/>
                              <a:ea typeface="Cambria Math"/>
                            </a:rPr>
                            <m:t>2</m:t>
                          </m:r>
                          <m:r>
                            <a:rPr lang="en-US" altLang="zh-TW" sz="1200" i="1">
                              <a:latin typeface="Cambria Math"/>
                              <a:ea typeface="Cambria Math"/>
                            </a:rPr>
                            <m:t>𝐿</m:t>
                          </m:r>
                        </m:num>
                        <m:den>
                          <m:r>
                            <a:rPr lang="en-US" altLang="zh-TW" sz="1200" i="1">
                              <a:latin typeface="Cambria Math"/>
                              <a:ea typeface="Cambria Math"/>
                            </a:rPr>
                            <m:t>𝑐</m:t>
                          </m:r>
                        </m:den>
                      </m:f>
                      <m:r>
                        <a:rPr lang="en-US" altLang="zh-TW" sz="1200" b="0" i="1" smtClean="0">
                          <a:latin typeface="Cambria Math" panose="02040503050406030204" pitchFamily="18" charset="0"/>
                          <a:ea typeface="Cambria Math"/>
                        </a:rPr>
                        <m:t>𝑑</m:t>
                      </m:r>
                      <m:r>
                        <a:rPr lang="en-US" altLang="zh-TW" sz="1200" i="1">
                          <a:latin typeface="Cambria Math" panose="02040503050406030204" pitchFamily="18" charset="0"/>
                          <a:ea typeface="Cambria Math" panose="02040503050406030204" pitchFamily="18" charset="0"/>
                        </a:rPr>
                        <m:t>𝜈</m:t>
                      </m:r>
                    </m:oMath>
                  </m:oMathPara>
                </a14:m>
                <a:endParaRPr lang="en-TW" sz="1200" dirty="0"/>
              </a:p>
            </p:txBody>
          </p:sp>
        </mc:Choice>
        <mc:Fallback xmlns="">
          <p:sp>
            <p:nvSpPr>
              <p:cNvPr id="24" name="TextBox 23">
                <a:extLst>
                  <a:ext uri="{FF2B5EF4-FFF2-40B4-BE49-F238E27FC236}">
                    <a16:creationId xmlns:a16="http://schemas.microsoft.com/office/drawing/2014/main" id="{4F63FCDC-9942-C3C4-C75D-8ED1E9B4C301}"/>
                  </a:ext>
                </a:extLst>
              </p:cNvPr>
              <p:cNvSpPr txBox="1">
                <a:spLocks noRot="1" noChangeAspect="1" noMove="1" noResize="1" noEditPoints="1" noAdjustHandles="1" noChangeArrowheads="1" noChangeShapeType="1" noTextEdit="1"/>
              </p:cNvSpPr>
              <p:nvPr/>
            </p:nvSpPr>
            <p:spPr>
              <a:xfrm>
                <a:off x="3571548" y="3117492"/>
                <a:ext cx="1152128" cy="439287"/>
              </a:xfrm>
              <a:prstGeom prst="rect">
                <a:avLst/>
              </a:prstGeom>
              <a:blipFill>
                <a:blip r:embed="rId6"/>
                <a:stretch>
                  <a:fillRect/>
                </a:stretch>
              </a:blipFill>
            </p:spPr>
            <p:txBody>
              <a:bodyPr/>
              <a:lstStyle/>
              <a:p>
                <a:r>
                  <a:rPr lang="en-TW">
                    <a:noFill/>
                  </a:rPr>
                  <a:t> </a:t>
                </a:r>
              </a:p>
            </p:txBody>
          </p:sp>
        </mc:Fallback>
      </mc:AlternateContent>
      <p:pic>
        <p:nvPicPr>
          <p:cNvPr id="3" name="Graphic 2" descr="Cat with solid fill">
            <a:extLst>
              <a:ext uri="{FF2B5EF4-FFF2-40B4-BE49-F238E27FC236}">
                <a16:creationId xmlns:a16="http://schemas.microsoft.com/office/drawing/2014/main" id="{5E5F1728-CE32-8B7E-61AC-00A2B94132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5" name="矩形 6">
                <a:extLst>
                  <a:ext uri="{FF2B5EF4-FFF2-40B4-BE49-F238E27FC236}">
                    <a16:creationId xmlns:a16="http://schemas.microsoft.com/office/drawing/2014/main" id="{942B8F51-731C-1CA7-D6EB-1F96768E29F1}"/>
                  </a:ext>
                </a:extLst>
              </p:cNvPr>
              <p:cNvSpPr/>
              <p:nvPr/>
            </p:nvSpPr>
            <p:spPr>
              <a:xfrm>
                <a:off x="475203" y="764704"/>
                <a:ext cx="4206601" cy="485326"/>
              </a:xfrm>
              <a:prstGeom prst="rect">
                <a:avLst/>
              </a:prstGeom>
            </p:spPr>
            <p:txBody>
              <a:bodyPr wrap="none">
                <a:spAutoFit/>
              </a:bodyPr>
              <a:lstStyle/>
              <a:p>
                <a:r>
                  <a:rPr lang="zh-TW" altLang="en-US" dirty="0"/>
                  <a:t>因自然數為正，應為</a:t>
                </a:r>
                <a14:m>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8</m:t>
                        </m:r>
                      </m:den>
                    </m:f>
                  </m:oMath>
                </a14:m>
                <a:r>
                  <a:rPr lang="zh-TW" altLang="en-US" dirty="0"/>
                  <a:t>球殼，體積等於：</a:t>
                </a:r>
              </a:p>
            </p:txBody>
          </p:sp>
        </mc:Choice>
        <mc:Fallback xmlns="">
          <p:sp>
            <p:nvSpPr>
              <p:cNvPr id="5" name="矩形 6">
                <a:extLst>
                  <a:ext uri="{FF2B5EF4-FFF2-40B4-BE49-F238E27FC236}">
                    <a16:creationId xmlns:a16="http://schemas.microsoft.com/office/drawing/2014/main" id="{942B8F51-731C-1CA7-D6EB-1F96768E29F1}"/>
                  </a:ext>
                </a:extLst>
              </p:cNvPr>
              <p:cNvSpPr>
                <a:spLocks noRot="1" noChangeAspect="1" noMove="1" noResize="1" noEditPoints="1" noAdjustHandles="1" noChangeArrowheads="1" noChangeShapeType="1" noTextEdit="1"/>
              </p:cNvSpPr>
              <p:nvPr/>
            </p:nvSpPr>
            <p:spPr>
              <a:xfrm>
                <a:off x="475203" y="764704"/>
                <a:ext cx="4206601" cy="485326"/>
              </a:xfrm>
              <a:prstGeom prst="rect">
                <a:avLst/>
              </a:prstGeom>
              <a:blipFill>
                <a:blip r:embed="rId9"/>
                <a:stretch>
                  <a:fillRect l="-1205" r="-301" b="-25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矩形 7">
                <a:extLst>
                  <a:ext uri="{FF2B5EF4-FFF2-40B4-BE49-F238E27FC236}">
                    <a16:creationId xmlns:a16="http://schemas.microsoft.com/office/drawing/2014/main" id="{6F76C9F8-3505-30D4-E08A-D8CAB6CC7D34}"/>
                  </a:ext>
                </a:extLst>
              </p:cNvPr>
              <p:cNvSpPr/>
              <p:nvPr/>
            </p:nvSpPr>
            <p:spPr>
              <a:xfrm>
                <a:off x="4611830" y="686181"/>
                <a:ext cx="4045791" cy="67332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i="1">
                                  <a:latin typeface="Cambria Math" panose="02040503050406030204" pitchFamily="18" charset="0"/>
                                  <a:ea typeface="Cambria Math" panose="02040503050406030204" pitchFamily="18" charset="0"/>
                                </a:rPr>
                                <m:t>𝜈</m:t>
                              </m:r>
                            </m:e>
                          </m:d>
                        </m:e>
                        <m:sup>
                          <m:r>
                            <a:rPr lang="en-US" altLang="zh-TW" b="0" i="1" smtClean="0">
                              <a:latin typeface="Cambria Math"/>
                              <a:ea typeface="Cambria Math"/>
                            </a:rPr>
                            <m:t>2</m:t>
                          </m:r>
                        </m:sup>
                      </m:sSup>
                      <m:r>
                        <a:rPr lang="en-US" altLang="zh-TW" i="1">
                          <a:latin typeface="Cambria Math"/>
                          <a:ea typeface="Cambria Math"/>
                        </a:rPr>
                        <m:t>∙</m:t>
                      </m:r>
                      <m:d>
                        <m:dPr>
                          <m:ctrlPr>
                            <a:rPr lang="en-US" altLang="zh-TW"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e>
                      </m:d>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b="0" i="1" smtClean="0">
                              <a:latin typeface="Cambria Math"/>
                              <a:ea typeface="Cambria Math"/>
                            </a:rPr>
                            <m:t>8</m:t>
                          </m:r>
                        </m:den>
                      </m:f>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7" name="矩形 7">
                <a:extLst>
                  <a:ext uri="{FF2B5EF4-FFF2-40B4-BE49-F238E27FC236}">
                    <a16:creationId xmlns:a16="http://schemas.microsoft.com/office/drawing/2014/main" id="{6F76C9F8-3505-30D4-E08A-D8CAB6CC7D34}"/>
                  </a:ext>
                </a:extLst>
              </p:cNvPr>
              <p:cNvSpPr>
                <a:spLocks noRot="1" noChangeAspect="1" noMove="1" noResize="1" noEditPoints="1" noAdjustHandles="1" noChangeArrowheads="1" noChangeShapeType="1" noTextEdit="1"/>
              </p:cNvSpPr>
              <p:nvPr/>
            </p:nvSpPr>
            <p:spPr>
              <a:xfrm>
                <a:off x="4611830" y="686181"/>
                <a:ext cx="4045791" cy="673326"/>
              </a:xfrm>
              <a:prstGeom prst="rect">
                <a:avLst/>
              </a:prstGeom>
              <a:blipFill>
                <a:blip r:embed="rId10"/>
                <a:stretch>
                  <a:fillRect b="-185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4F9B71CC-93AC-D711-8B8F-DE3881992E6E}"/>
                  </a:ext>
                </a:extLst>
              </p:cNvPr>
              <p:cNvSpPr txBox="1"/>
              <p:nvPr/>
            </p:nvSpPr>
            <p:spPr>
              <a:xfrm>
                <a:off x="4925706" y="1945510"/>
                <a:ext cx="3945882" cy="411010"/>
              </a:xfrm>
              <a:prstGeom prst="rect">
                <a:avLst/>
              </a:prstGeom>
              <a:noFill/>
            </p:spPr>
            <p:txBody>
              <a:bodyPr wrap="square" rtlCol="0">
                <a:spAutoFit/>
              </a:bodyPr>
              <a:lstStyle/>
              <a:p>
                <a:r>
                  <a:rPr lang="zh-TW" altLang="en-US" dirty="0"/>
                  <a:t>而</a:t>
                </a:r>
                <a14:m>
                  <m:oMath xmlns:m="http://schemas.openxmlformats.org/officeDocument/2006/math">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𝑥</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𝑦</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𝑧</m:t>
                            </m:r>
                          </m:sub>
                        </m:sSub>
                      </m:e>
                    </m:d>
                  </m:oMath>
                </a14:m>
                <a:r>
                  <a:rPr lang="zh-TW" altLang="en-US" dirty="0"/>
                  <a:t>空間內狀態的密度是</a:t>
                </a:r>
                <a14:m>
                  <m:oMath xmlns:m="http://schemas.openxmlformats.org/officeDocument/2006/math">
                    <m:r>
                      <a:rPr lang="en-US" altLang="zh-TW" i="1" dirty="0" smtClean="0">
                        <a:latin typeface="Cambria Math"/>
                      </a:rPr>
                      <m:t>1</m:t>
                    </m:r>
                  </m:oMath>
                </a14:m>
                <a:r>
                  <a:rPr lang="zh-TW" altLang="en-US" dirty="0"/>
                  <a:t>！</a:t>
                </a:r>
              </a:p>
            </p:txBody>
          </p:sp>
        </mc:Choice>
        <mc:Fallback xmlns="">
          <p:sp>
            <p:nvSpPr>
              <p:cNvPr id="8" name="文字方塊 8">
                <a:extLst>
                  <a:ext uri="{FF2B5EF4-FFF2-40B4-BE49-F238E27FC236}">
                    <a16:creationId xmlns:a16="http://schemas.microsoft.com/office/drawing/2014/main" id="{4F9B71CC-93AC-D711-8B8F-DE3881992E6E}"/>
                  </a:ext>
                </a:extLst>
              </p:cNvPr>
              <p:cNvSpPr txBox="1">
                <a:spLocks noRot="1" noChangeAspect="1" noMove="1" noResize="1" noEditPoints="1" noAdjustHandles="1" noChangeArrowheads="1" noChangeShapeType="1" noTextEdit="1"/>
              </p:cNvSpPr>
              <p:nvPr/>
            </p:nvSpPr>
            <p:spPr>
              <a:xfrm>
                <a:off x="4925706" y="1945510"/>
                <a:ext cx="3945882" cy="411010"/>
              </a:xfrm>
              <a:prstGeom prst="rect">
                <a:avLst/>
              </a:prstGeom>
              <a:blipFill>
                <a:blip r:embed="rId11"/>
                <a:stretch>
                  <a:fillRect l="-962" r="-962" b="-181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9">
                <a:extLst>
                  <a:ext uri="{FF2B5EF4-FFF2-40B4-BE49-F238E27FC236}">
                    <a16:creationId xmlns:a16="http://schemas.microsoft.com/office/drawing/2014/main" id="{37AFA51C-BA56-2E54-BB6B-DFE5A452D74C}"/>
                  </a:ext>
                </a:extLst>
              </p:cNvPr>
              <p:cNvSpPr/>
              <p:nvPr/>
            </p:nvSpPr>
            <p:spPr>
              <a:xfrm>
                <a:off x="4925706" y="2403391"/>
                <a:ext cx="4127889" cy="369332"/>
              </a:xfrm>
              <a:prstGeom prst="rect">
                <a:avLst/>
              </a:prstGeom>
            </p:spPr>
            <p:txBody>
              <a:bodyPr wrap="square">
                <a:spAutoFit/>
              </a:bodyPr>
              <a:lstStyle/>
              <a:p>
                <a:r>
                  <a:rPr lang="zh-TW" altLang="en-US" dirty="0"/>
                  <a:t>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之間的狀態總數為</a:t>
                </a:r>
              </a:p>
            </p:txBody>
          </p:sp>
        </mc:Choice>
        <mc:Fallback xmlns="">
          <p:sp>
            <p:nvSpPr>
              <p:cNvPr id="9" name="矩形 9">
                <a:extLst>
                  <a:ext uri="{FF2B5EF4-FFF2-40B4-BE49-F238E27FC236}">
                    <a16:creationId xmlns:a16="http://schemas.microsoft.com/office/drawing/2014/main" id="{37AFA51C-BA56-2E54-BB6B-DFE5A452D74C}"/>
                  </a:ext>
                </a:extLst>
              </p:cNvPr>
              <p:cNvSpPr>
                <a:spLocks noRot="1" noChangeAspect="1" noMove="1" noResize="1" noEditPoints="1" noAdjustHandles="1" noChangeArrowheads="1" noChangeShapeType="1" noTextEdit="1"/>
              </p:cNvSpPr>
              <p:nvPr/>
            </p:nvSpPr>
            <p:spPr>
              <a:xfrm>
                <a:off x="4925706" y="2403391"/>
                <a:ext cx="4127889" cy="369332"/>
              </a:xfrm>
              <a:prstGeom prst="rect">
                <a:avLst/>
              </a:prstGeom>
              <a:blipFill>
                <a:blip r:embed="rId12"/>
                <a:stretch>
                  <a:fillRect l="-920"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矩形 17">
                <a:extLst>
                  <a:ext uri="{FF2B5EF4-FFF2-40B4-BE49-F238E27FC236}">
                    <a16:creationId xmlns:a16="http://schemas.microsoft.com/office/drawing/2014/main" id="{8874EFD5-D7DE-BAE6-6947-275795EC8BCC}"/>
                  </a:ext>
                </a:extLst>
              </p:cNvPr>
              <p:cNvSpPr/>
              <p:nvPr/>
            </p:nvSpPr>
            <p:spPr>
              <a:xfrm>
                <a:off x="6159603" y="2890464"/>
                <a:ext cx="1368965" cy="6481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10" name="矩形 17">
                <a:extLst>
                  <a:ext uri="{FF2B5EF4-FFF2-40B4-BE49-F238E27FC236}">
                    <a16:creationId xmlns:a16="http://schemas.microsoft.com/office/drawing/2014/main" id="{8874EFD5-D7DE-BAE6-6947-275795EC8BCC}"/>
                  </a:ext>
                </a:extLst>
              </p:cNvPr>
              <p:cNvSpPr>
                <a:spLocks noRot="1" noChangeAspect="1" noMove="1" noResize="1" noEditPoints="1" noAdjustHandles="1" noChangeArrowheads="1" noChangeShapeType="1" noTextEdit="1"/>
              </p:cNvSpPr>
              <p:nvPr/>
            </p:nvSpPr>
            <p:spPr>
              <a:xfrm>
                <a:off x="6159603" y="2890464"/>
                <a:ext cx="1368965" cy="648191"/>
              </a:xfrm>
              <a:prstGeom prst="rect">
                <a:avLst/>
              </a:prstGeom>
              <a:blipFill>
                <a:blip r:embed="rId13"/>
                <a:stretch>
                  <a:fillRect/>
                </a:stretch>
              </a:blipFill>
            </p:spPr>
            <p:txBody>
              <a:bodyPr/>
              <a:lstStyle/>
              <a:p>
                <a:r>
                  <a:rPr lang="en-TW">
                    <a:noFill/>
                  </a:rPr>
                  <a:t> </a:t>
                </a:r>
              </a:p>
            </p:txBody>
          </p:sp>
        </mc:Fallback>
      </mc:AlternateContent>
      <p:sp>
        <p:nvSpPr>
          <p:cNvPr id="11" name="文字方塊 10">
            <a:extLst>
              <a:ext uri="{FF2B5EF4-FFF2-40B4-BE49-F238E27FC236}">
                <a16:creationId xmlns:a16="http://schemas.microsoft.com/office/drawing/2014/main" id="{6D9EF5AC-4720-AA4D-157D-293947649F8B}"/>
              </a:ext>
            </a:extLst>
          </p:cNvPr>
          <p:cNvSpPr txBox="1"/>
          <p:nvPr/>
        </p:nvSpPr>
        <p:spPr>
          <a:xfrm>
            <a:off x="4971637" y="3737327"/>
            <a:ext cx="3685984" cy="369332"/>
          </a:xfrm>
          <a:prstGeom prst="rect">
            <a:avLst/>
          </a:prstGeom>
          <a:noFill/>
        </p:spPr>
        <p:txBody>
          <a:bodyPr wrap="square" rtlCol="0">
            <a:spAutoFit/>
          </a:bodyPr>
          <a:lstStyle/>
          <a:p>
            <a:r>
              <a:rPr lang="zh-TW" altLang="en-US" dirty="0"/>
              <a:t>一個狀態的電磁波可以有兩個偏振：</a:t>
            </a:r>
          </a:p>
        </p:txBody>
      </p:sp>
      <mc:AlternateContent xmlns:mc="http://schemas.openxmlformats.org/markup-compatibility/2006" xmlns:a14="http://schemas.microsoft.com/office/drawing/2010/main">
        <mc:Choice Requires="a14">
          <p:sp>
            <p:nvSpPr>
              <p:cNvPr id="13" name="矩形 19">
                <a:extLst>
                  <a:ext uri="{FF2B5EF4-FFF2-40B4-BE49-F238E27FC236}">
                    <a16:creationId xmlns:a16="http://schemas.microsoft.com/office/drawing/2014/main" id="{C8BA5EAE-518C-E853-C50D-6AA604CF9DD3}"/>
                  </a:ext>
                </a:extLst>
              </p:cNvPr>
              <p:cNvSpPr/>
              <p:nvPr/>
            </p:nvSpPr>
            <p:spPr>
              <a:xfrm>
                <a:off x="3828159" y="4302287"/>
                <a:ext cx="5422410" cy="369332"/>
              </a:xfrm>
              <a:prstGeom prst="rect">
                <a:avLst/>
              </a:prstGeom>
            </p:spPr>
            <p:txBody>
              <a:bodyPr wrap="square">
                <a:spAutoFit/>
              </a:bodyPr>
              <a:lstStyle/>
              <a:p>
                <a:r>
                  <a:rPr lang="zh-TW" altLang="en-US" dirty="0"/>
                  <a:t>單位體積內，頻率介於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之間的狀態總數為</a:t>
                </a:r>
              </a:p>
            </p:txBody>
          </p:sp>
        </mc:Choice>
        <mc:Fallback xmlns="">
          <p:sp>
            <p:nvSpPr>
              <p:cNvPr id="13" name="矩形 19">
                <a:extLst>
                  <a:ext uri="{FF2B5EF4-FFF2-40B4-BE49-F238E27FC236}">
                    <a16:creationId xmlns:a16="http://schemas.microsoft.com/office/drawing/2014/main" id="{C8BA5EAE-518C-E853-C50D-6AA604CF9DD3}"/>
                  </a:ext>
                </a:extLst>
              </p:cNvPr>
              <p:cNvSpPr>
                <a:spLocks noRot="1" noChangeAspect="1" noMove="1" noResize="1" noEditPoints="1" noAdjustHandles="1" noChangeArrowheads="1" noChangeShapeType="1" noTextEdit="1"/>
              </p:cNvSpPr>
              <p:nvPr/>
            </p:nvSpPr>
            <p:spPr>
              <a:xfrm>
                <a:off x="3828159" y="4302287"/>
                <a:ext cx="5422410" cy="369332"/>
              </a:xfrm>
              <a:prstGeom prst="rect">
                <a:avLst/>
              </a:prstGeom>
              <a:blipFill>
                <a:blip r:embed="rId14"/>
                <a:stretch>
                  <a:fillRect l="-93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矩形 20">
                <a:extLst>
                  <a:ext uri="{FF2B5EF4-FFF2-40B4-BE49-F238E27FC236}">
                    <a16:creationId xmlns:a16="http://schemas.microsoft.com/office/drawing/2014/main" id="{2DBA193D-9ABD-4D85-ED22-4EF642B3E010}"/>
                  </a:ext>
                </a:extLst>
              </p:cNvPr>
              <p:cNvSpPr/>
              <p:nvPr/>
            </p:nvSpPr>
            <p:spPr>
              <a:xfrm>
                <a:off x="6142344" y="4837130"/>
                <a:ext cx="1049070" cy="64819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8</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14" name="矩形 20">
                <a:extLst>
                  <a:ext uri="{FF2B5EF4-FFF2-40B4-BE49-F238E27FC236}">
                    <a16:creationId xmlns:a16="http://schemas.microsoft.com/office/drawing/2014/main" id="{2DBA193D-9ABD-4D85-ED22-4EF642B3E010}"/>
                  </a:ext>
                </a:extLst>
              </p:cNvPr>
              <p:cNvSpPr>
                <a:spLocks noRot="1" noChangeAspect="1" noMove="1" noResize="1" noEditPoints="1" noAdjustHandles="1" noChangeArrowheads="1" noChangeShapeType="1" noTextEdit="1"/>
              </p:cNvSpPr>
              <p:nvPr/>
            </p:nvSpPr>
            <p:spPr>
              <a:xfrm>
                <a:off x="6142344" y="4837130"/>
                <a:ext cx="1049070" cy="648191"/>
              </a:xfrm>
              <a:prstGeom prst="rect">
                <a:avLst/>
              </a:prstGeom>
              <a:blipFill>
                <a:blip r:embed="rId15"/>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64229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1" animBg="1"/>
      <p:bldP spid="11" grpId="0"/>
      <p:bldP spid="13" grpId="0"/>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ext Box 5"/>
          <p:cNvSpPr txBox="1">
            <a:spLocks noChangeArrowheads="1"/>
          </p:cNvSpPr>
          <p:nvPr/>
        </p:nvSpPr>
        <p:spPr bwMode="auto">
          <a:xfrm>
            <a:off x="955488" y="5607313"/>
            <a:ext cx="4372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駐波模式數目隨頻率增加而一直增加，</a:t>
            </a:r>
            <a:endParaRPr lang="en-US" altLang="zh-TW" sz="1800" dirty="0"/>
          </a:p>
        </p:txBody>
      </p:sp>
      <p:sp>
        <p:nvSpPr>
          <p:cNvPr id="11271" name="文字方塊 4"/>
          <p:cNvSpPr txBox="1">
            <a:spLocks noChangeArrowheads="1"/>
          </p:cNvSpPr>
          <p:nvPr/>
        </p:nvSpPr>
        <p:spPr bwMode="auto">
          <a:xfrm>
            <a:off x="959839" y="6399006"/>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這顯然與實驗結果不符！</a:t>
            </a:r>
          </a:p>
        </p:txBody>
      </p:sp>
      <p:graphicFrame>
        <p:nvGraphicFramePr>
          <p:cNvPr id="90118" name="Object 6"/>
          <p:cNvGraphicFramePr>
            <a:graphicFrameLocks noChangeAspect="1"/>
          </p:cNvGraphicFramePr>
          <p:nvPr/>
        </p:nvGraphicFramePr>
        <p:xfrm>
          <a:off x="4991765" y="3266646"/>
          <a:ext cx="114300" cy="215900"/>
        </p:xfrm>
        <a:graphic>
          <a:graphicData uri="http://schemas.openxmlformats.org/presentationml/2006/ole">
            <mc:AlternateContent xmlns:mc="http://schemas.openxmlformats.org/markup-compatibility/2006">
              <mc:Choice xmlns:v="urn:schemas-microsoft-com:vml" Requires="v">
                <p:oleObj name="方程式" r:id="rId2" imgW="114151" imgH="215619" progId="Equation.3">
                  <p:embed/>
                </p:oleObj>
              </mc:Choice>
              <mc:Fallback>
                <p:oleObj name="方程式" r:id="rId2" imgW="114151" imgH="215619" progId="Equation.3">
                  <p:embed/>
                  <p:pic>
                    <p:nvPicPr>
                      <p:cNvPr id="90118"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765" y="3266646"/>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7" name="Picture 15" descr="http://www.canadaconnects.ca/_quantumphysics/photos/bb_vs_tem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39" y="2711093"/>
            <a:ext cx="4217372" cy="289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矩形 9"/>
              <p:cNvSpPr/>
              <p:nvPr/>
            </p:nvSpPr>
            <p:spPr>
              <a:xfrm>
                <a:off x="955488" y="221921"/>
                <a:ext cx="6440178" cy="369332"/>
              </a:xfrm>
              <a:prstGeom prst="rect">
                <a:avLst/>
              </a:prstGeom>
            </p:spPr>
            <p:txBody>
              <a:bodyPr wrap="square">
                <a:spAutoFit/>
              </a:bodyPr>
              <a:lstStyle/>
              <a:p>
                <a:r>
                  <a:rPr lang="zh-TW" altLang="en-US" dirty="0"/>
                  <a:t>單位體積內，頻率介於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之間的電磁駐波狀態總數為</a:t>
                </a:r>
              </a:p>
            </p:txBody>
          </p:sp>
        </mc:Choice>
        <mc:Fallback xmlns="">
          <p:sp>
            <p:nvSpPr>
              <p:cNvPr id="10" name="矩形 9"/>
              <p:cNvSpPr>
                <a:spLocks noRot="1" noChangeAspect="1" noMove="1" noResize="1" noEditPoints="1" noAdjustHandles="1" noChangeArrowheads="1" noChangeShapeType="1" noTextEdit="1"/>
              </p:cNvSpPr>
              <p:nvPr/>
            </p:nvSpPr>
            <p:spPr>
              <a:xfrm>
                <a:off x="955488" y="221921"/>
                <a:ext cx="6440178" cy="369332"/>
              </a:xfrm>
              <a:prstGeom prst="rect">
                <a:avLst/>
              </a:prstGeom>
              <a:blipFill>
                <a:blip r:embed="rId5"/>
                <a:stretch>
                  <a:fillRect l="-787"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7213800" y="221921"/>
                <a:ext cx="1049070" cy="64819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8</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7213800" y="221921"/>
                <a:ext cx="1049070" cy="648191"/>
              </a:xfrm>
              <a:prstGeom prst="rect">
                <a:avLst/>
              </a:prstGeom>
              <a:blipFill>
                <a:blip r:embed="rId6"/>
                <a:stretch>
                  <a:fillRect/>
                </a:stretch>
              </a:blipFill>
            </p:spPr>
            <p:txBody>
              <a:bodyPr/>
              <a:lstStyle/>
              <a:p>
                <a:r>
                  <a:rPr lang="en-TW">
                    <a:noFill/>
                  </a:rPr>
                  <a:t> </a:t>
                </a:r>
              </a:p>
            </p:txBody>
          </p:sp>
        </mc:Fallback>
      </mc:AlternateContent>
      <p:sp>
        <p:nvSpPr>
          <p:cNvPr id="2" name="矩形 1"/>
          <p:cNvSpPr/>
          <p:nvPr/>
        </p:nvSpPr>
        <p:spPr>
          <a:xfrm>
            <a:off x="955488" y="6001325"/>
            <a:ext cx="5128680" cy="369332"/>
          </a:xfrm>
          <a:prstGeom prst="rect">
            <a:avLst/>
          </a:prstGeom>
        </p:spPr>
        <p:txBody>
          <a:bodyPr wrap="square">
            <a:spAutoFit/>
          </a:bodyPr>
          <a:lstStyle/>
          <a:p>
            <a:pPr lvl="0">
              <a:spcBef>
                <a:spcPct val="50000"/>
              </a:spcBef>
            </a:pPr>
            <a:r>
              <a:rPr lang="zh-TW" altLang="en-US" dirty="0">
                <a:solidFill>
                  <a:srgbClr val="000000"/>
                </a:solidFill>
              </a:rPr>
              <a:t>輻射能量應該</a:t>
            </a:r>
            <a:r>
              <a:rPr lang="zh-TW" altLang="en-US" dirty="0">
                <a:solidFill>
                  <a:srgbClr val="FF0000"/>
                </a:solidFill>
              </a:rPr>
              <a:t>隨頻率增加而一直無限地增加</a:t>
            </a:r>
            <a:r>
              <a:rPr lang="zh-TW" altLang="en-US" dirty="0">
                <a:solidFill>
                  <a:srgbClr val="000000"/>
                </a:solidFill>
              </a:rPr>
              <a:t>！</a:t>
            </a:r>
          </a:p>
        </p:txBody>
      </p:sp>
      <p:sp>
        <p:nvSpPr>
          <p:cNvPr id="12" name="Text Box 8"/>
          <p:cNvSpPr txBox="1">
            <a:spLocks noChangeArrowheads="1"/>
          </p:cNvSpPr>
          <p:nvPr/>
        </p:nvSpPr>
        <p:spPr bwMode="auto">
          <a:xfrm>
            <a:off x="955488" y="1054033"/>
            <a:ext cx="81683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根據能量均分原理，無論頻率大小，每一個彈簧在熱平衡時，可以得到𝑘𝑇</a:t>
            </a:r>
            <a:r>
              <a:rPr lang="zh-TW" altLang="en-US" sz="1800" dirty="0">
                <a:cs typeface="Times New Roman" pitchFamily="18" charset="0"/>
              </a:rPr>
              <a:t>能量！</a:t>
            </a:r>
          </a:p>
        </p:txBody>
      </p:sp>
      <mc:AlternateContent xmlns:mc="http://schemas.openxmlformats.org/markup-compatibility/2006" xmlns:a14="http://schemas.microsoft.com/office/drawing/2010/main">
        <mc:Choice Requires="a14">
          <p:sp>
            <p:nvSpPr>
              <p:cNvPr id="13" name="文字方塊 12"/>
              <p:cNvSpPr txBox="1"/>
              <p:nvPr/>
            </p:nvSpPr>
            <p:spPr>
              <a:xfrm>
                <a:off x="1042850" y="1901153"/>
                <a:ext cx="2160998" cy="66505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𝑢</m:t>
                      </m:r>
                      <m:d>
                        <m:dPr>
                          <m:ctrlPr>
                            <a:rPr lang="en-US" altLang="zh-TW" b="0" i="1" smtClean="0">
                              <a:latin typeface="Cambria Math" panose="02040503050406030204" pitchFamily="18" charset="0"/>
                              <a:ea typeface="Cambria Math"/>
                            </a:rPr>
                          </m:ctrlPr>
                        </m:dPr>
                        <m:e>
                          <m:r>
                            <a:rPr lang="en-US" altLang="zh-TW" i="1">
                              <a:latin typeface="Cambria Math" panose="02040503050406030204" pitchFamily="18" charset="0"/>
                              <a:ea typeface="Cambria Math" panose="02040503050406030204" pitchFamily="18" charset="0"/>
                            </a:rPr>
                            <m:t>𝜈</m:t>
                          </m:r>
                        </m:e>
                      </m:d>
                      <m:r>
                        <a:rPr lang="en-US" altLang="zh-TW" b="0" i="1" smtClean="0">
                          <a:latin typeface="Cambria Math"/>
                          <a:ea typeface="Cambria Math"/>
                        </a:rPr>
                        <m:t>=</m:t>
                      </m:r>
                      <m:r>
                        <a:rPr lang="en-US" altLang="zh-TW" i="1">
                          <a:latin typeface="Cambria Math"/>
                          <a:ea typeface="Cambria Math"/>
                        </a:rPr>
                        <m:t>𝑘𝑇</m:t>
                      </m:r>
                      <m:r>
                        <a:rPr lang="en-US" altLang="zh-TW"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8</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b="0" i="1" smtClean="0">
                                  <a:latin typeface="Cambria Math" panose="02040503050406030204" pitchFamily="18" charset="0"/>
                                  <a:ea typeface="Cambria Math"/>
                                </a:rPr>
                                <m:t>3</m:t>
                              </m:r>
                            </m:sup>
                          </m:sSup>
                        </m:den>
                      </m:f>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042850" y="1901153"/>
                <a:ext cx="2160998" cy="665054"/>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933060" y="1502866"/>
                <a:ext cx="7439228" cy="369332"/>
              </a:xfrm>
              <a:prstGeom prst="rect">
                <a:avLst/>
              </a:prstGeom>
            </p:spPr>
            <p:txBody>
              <a:bodyPr wrap="square">
                <a:spAutoFit/>
              </a:bodyPr>
              <a:lstStyle/>
              <a:p>
                <a:r>
                  <a:rPr lang="zh-TW" altLang="en-US" dirty="0"/>
                  <a:t>因此頻率介於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之間的空腔輻射能量密度：</a:t>
                </a:r>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933060" y="1502866"/>
                <a:ext cx="7439228" cy="369332"/>
              </a:xfrm>
              <a:prstGeom prst="rect">
                <a:avLst/>
              </a:prstGeom>
              <a:blipFill>
                <a:blip r:embed="rId8"/>
                <a:stretch>
                  <a:fillRect l="-681" t="-6667" b="-23333"/>
                </a:stretch>
              </a:blipFill>
            </p:spPr>
            <p:txBody>
              <a:bodyPr/>
              <a:lstStyle/>
              <a:p>
                <a:r>
                  <a:rPr lang="en-TW">
                    <a:noFill/>
                  </a:rPr>
                  <a:t> </a:t>
                </a:r>
              </a:p>
            </p:txBody>
          </p:sp>
        </mc:Fallback>
      </mc:AlternateContent>
      <p:sp>
        <p:nvSpPr>
          <p:cNvPr id="4" name="文字方塊 3"/>
          <p:cNvSpPr txBox="1"/>
          <p:nvPr/>
        </p:nvSpPr>
        <p:spPr>
          <a:xfrm>
            <a:off x="5468595" y="2159254"/>
            <a:ext cx="3168352"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Rayleigh-Jeans Prediction</a:t>
            </a:r>
            <a:endParaRPr lang="zh-CN" altLang="en-US" dirty="0">
              <a:latin typeface="Times New Roman" panose="02020603050405020304" pitchFamily="18" charset="0"/>
              <a:cs typeface="Times New Roman" panose="02020603050405020304" pitchFamily="18" charset="0"/>
            </a:endParaRPr>
          </a:p>
        </p:txBody>
      </p:sp>
      <p:sp>
        <p:nvSpPr>
          <p:cNvPr id="14" name="Text Box 7"/>
          <p:cNvSpPr txBox="1">
            <a:spLocks noChangeArrowheads="1"/>
          </p:cNvSpPr>
          <p:nvPr/>
        </p:nvSpPr>
        <p:spPr bwMode="auto">
          <a:xfrm>
            <a:off x="955488" y="663487"/>
            <a:ext cx="4187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每一個駐波模式就對應一個量子彈簧。</a:t>
            </a:r>
          </a:p>
        </p:txBody>
      </p:sp>
      <p:pic>
        <p:nvPicPr>
          <p:cNvPr id="5" name="Graphic 4" descr="Cat with solid fill">
            <a:extLst>
              <a:ext uri="{FF2B5EF4-FFF2-40B4-BE49-F238E27FC236}">
                <a16:creationId xmlns:a16="http://schemas.microsoft.com/office/drawing/2014/main" id="{585E3D3F-C5C8-8EB0-DB5A-0841DB456D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6" name="文字方塊 12">
                <a:extLst>
                  <a:ext uri="{FF2B5EF4-FFF2-40B4-BE49-F238E27FC236}">
                    <a16:creationId xmlns:a16="http://schemas.microsoft.com/office/drawing/2014/main" id="{F5ECDB59-6F59-6331-8533-FBA0F2A2FAE7}"/>
                  </a:ext>
                </a:extLst>
              </p:cNvPr>
              <p:cNvSpPr txBox="1"/>
              <p:nvPr/>
            </p:nvSpPr>
            <p:spPr>
              <a:xfrm>
                <a:off x="5456949" y="2742174"/>
                <a:ext cx="2727212" cy="64819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𝐸</m:t>
                      </m:r>
                      <m:d>
                        <m:dPr>
                          <m:ctrlPr>
                            <a:rPr lang="en-US" altLang="zh-TW" b="0" i="1" smtClean="0">
                              <a:latin typeface="Cambria Math" panose="02040503050406030204" pitchFamily="18" charset="0"/>
                              <a:ea typeface="Cambria Math"/>
                            </a:rPr>
                          </m:ctrlPr>
                        </m:dPr>
                        <m:e>
                          <m:r>
                            <a:rPr lang="en-US" altLang="zh-TW" i="1">
                              <a:latin typeface="Cambria Math" panose="02040503050406030204" pitchFamily="18" charset="0"/>
                              <a:ea typeface="Cambria Math" panose="02040503050406030204" pitchFamily="18" charset="0"/>
                            </a:rPr>
                            <m:t>𝜈</m:t>
                          </m:r>
                        </m:e>
                      </m:d>
                      <m:r>
                        <a:rPr lang="en-US" altLang="zh-TW" b="0" i="1" smtClean="0">
                          <a:latin typeface="Cambria Math"/>
                          <a:ea typeface="Cambria Math"/>
                        </a:rPr>
                        <m:t>=</m:t>
                      </m:r>
                      <m:f>
                        <m:fPr>
                          <m:ctrlPr>
                            <a:rPr lang="en-US" altLang="zh-CN" i="1">
                              <a:latin typeface="Cambria Math" panose="02040503050406030204" pitchFamily="18" charset="0"/>
                            </a:rPr>
                          </m:ctrlPr>
                        </m:fPr>
                        <m:num>
                          <m:r>
                            <a:rPr lang="en-US" altLang="zh-CN" i="1">
                              <a:latin typeface="Cambria Math"/>
                            </a:rPr>
                            <m:t>𝑐</m:t>
                          </m:r>
                        </m:num>
                        <m:den>
                          <m:r>
                            <a:rPr lang="en-US" altLang="zh-CN" i="1">
                              <a:latin typeface="Cambria Math"/>
                            </a:rPr>
                            <m:t>4</m:t>
                          </m:r>
                        </m:den>
                      </m:f>
                      <m:r>
                        <a:rPr lang="en-US" altLang="zh-CN" i="1">
                          <a:latin typeface="Cambria Math"/>
                          <a:ea typeface="Cambria Math"/>
                        </a:rPr>
                        <m:t>∙</m:t>
                      </m:r>
                      <m:r>
                        <a:rPr lang="en-US" altLang="zh-CN" b="0" i="1" smtClean="0">
                          <a:latin typeface="Cambria Math" panose="02040503050406030204" pitchFamily="18" charset="0"/>
                          <a:ea typeface="Cambria Math"/>
                        </a:rPr>
                        <m:t>𝑢</m:t>
                      </m:r>
                      <m:r>
                        <a:rPr lang="en-US" altLang="zh-TW" i="1">
                          <a:latin typeface="Cambria Math"/>
                          <a:ea typeface="Cambria Math"/>
                        </a:rPr>
                        <m:t>~</m:t>
                      </m:r>
                      <m:r>
                        <a:rPr lang="en-US" altLang="zh-TW" i="1">
                          <a:latin typeface="Cambria Math"/>
                          <a:ea typeface="Cambria Math"/>
                        </a:rPr>
                        <m:t>𝑘𝑇</m:t>
                      </m:r>
                      <m:r>
                        <a:rPr lang="en-US" altLang="zh-TW"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2</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b="0" i="1" smtClean="0">
                                  <a:latin typeface="Cambria Math"/>
                                  <a:ea typeface="Cambria Math"/>
                                </a:rPr>
                                <m:t>2</m:t>
                              </m:r>
                            </m:sup>
                          </m:sSup>
                        </m:den>
                      </m:f>
                    </m:oMath>
                  </m:oMathPara>
                </a14:m>
                <a:endParaRPr lang="zh-TW" altLang="en-US" dirty="0"/>
              </a:p>
            </p:txBody>
          </p:sp>
        </mc:Choice>
        <mc:Fallback xmlns="">
          <p:sp>
            <p:nvSpPr>
              <p:cNvPr id="6" name="文字方塊 12">
                <a:extLst>
                  <a:ext uri="{FF2B5EF4-FFF2-40B4-BE49-F238E27FC236}">
                    <a16:creationId xmlns:a16="http://schemas.microsoft.com/office/drawing/2014/main" id="{F5ECDB59-6F59-6331-8533-FBA0F2A2FAE7}"/>
                  </a:ext>
                </a:extLst>
              </p:cNvPr>
              <p:cNvSpPr txBox="1">
                <a:spLocks noRot="1" noChangeAspect="1" noMove="1" noResize="1" noEditPoints="1" noAdjustHandles="1" noChangeArrowheads="1" noChangeShapeType="1" noTextEdit="1"/>
              </p:cNvSpPr>
              <p:nvPr/>
            </p:nvSpPr>
            <p:spPr>
              <a:xfrm>
                <a:off x="5456949" y="2742174"/>
                <a:ext cx="2727212" cy="648191"/>
              </a:xfrm>
              <a:prstGeom prst="rect">
                <a:avLst/>
              </a:prstGeom>
              <a:blipFill>
                <a:blip r:embed="rId11"/>
                <a:stretch>
                  <a:fillRect b="-3922"/>
                </a:stretch>
              </a:blipFill>
            </p:spPr>
            <p:txBody>
              <a:bodyPr/>
              <a:lstStyle/>
              <a:p>
                <a:r>
                  <a:rPr lang="en-TW">
                    <a:noFill/>
                  </a:rPr>
                  <a:t> </a:t>
                </a:r>
              </a:p>
            </p:txBody>
          </p:sp>
        </mc:Fallback>
      </mc:AlternateContent>
      <p:sp>
        <p:nvSpPr>
          <p:cNvPr id="8" name="TextBox 7">
            <a:extLst>
              <a:ext uri="{FF2B5EF4-FFF2-40B4-BE49-F238E27FC236}">
                <a16:creationId xmlns:a16="http://schemas.microsoft.com/office/drawing/2014/main" id="{77F7A1CB-B7C8-8A1F-1B55-89EABD0DA481}"/>
              </a:ext>
            </a:extLst>
          </p:cNvPr>
          <p:cNvSpPr txBox="1"/>
          <p:nvPr/>
        </p:nvSpPr>
        <p:spPr>
          <a:xfrm>
            <a:off x="3519828" y="1988840"/>
            <a:ext cx="648072" cy="369332"/>
          </a:xfrm>
          <a:prstGeom prst="rect">
            <a:avLst/>
          </a:prstGeom>
          <a:noFill/>
        </p:spPr>
        <p:txBody>
          <a:bodyPr wrap="square" rtlCol="0">
            <a:spAutoFit/>
          </a:bodyPr>
          <a:lstStyle/>
          <a:p>
            <a:r>
              <a:rPr lang="en-TW" dirty="0">
                <a:latin typeface="+mj-lt"/>
              </a:rPr>
              <a:t>1-5</a:t>
            </a:r>
          </a:p>
        </p:txBody>
      </p:sp>
      <mc:AlternateContent xmlns:mc="http://schemas.openxmlformats.org/markup-compatibility/2006" xmlns:a14="http://schemas.microsoft.com/office/drawing/2010/main">
        <mc:Choice Requires="a14">
          <p:sp>
            <p:nvSpPr>
              <p:cNvPr id="9" name="文字方塊 12">
                <a:extLst>
                  <a:ext uri="{FF2B5EF4-FFF2-40B4-BE49-F238E27FC236}">
                    <a16:creationId xmlns:a16="http://schemas.microsoft.com/office/drawing/2014/main" id="{60305A0E-C4A7-3536-D1D8-F6B2F8107F24}"/>
                  </a:ext>
                </a:extLst>
              </p:cNvPr>
              <p:cNvSpPr txBox="1"/>
              <p:nvPr/>
            </p:nvSpPr>
            <p:spPr>
              <a:xfrm>
                <a:off x="6133300" y="1395894"/>
                <a:ext cx="2527019" cy="66505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𝑢</m:t>
                      </m:r>
                      <m:d>
                        <m:dPr>
                          <m:ctrlPr>
                            <a:rPr lang="en-US" altLang="zh-TW" b="0" i="1" smtClean="0">
                              <a:latin typeface="Cambria Math" panose="02040503050406030204" pitchFamily="18" charset="0"/>
                              <a:ea typeface="Cambria Math"/>
                            </a:rPr>
                          </m:ctrlPr>
                        </m:dPr>
                        <m:e>
                          <m:r>
                            <a:rPr lang="en-US" altLang="zh-TW" i="1">
                              <a:latin typeface="Cambria Math" panose="02040503050406030204" pitchFamily="18" charset="0"/>
                              <a:ea typeface="Cambria Math" panose="02040503050406030204" pitchFamily="18" charset="0"/>
                            </a:rPr>
                            <m:t>𝜈</m:t>
                          </m:r>
                        </m:e>
                      </m:d>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ea typeface="Cambria Math"/>
                        </a:rPr>
                        <m:t>=</m:t>
                      </m:r>
                      <m:r>
                        <a:rPr lang="en-US" altLang="zh-TW" i="1">
                          <a:latin typeface="Cambria Math"/>
                          <a:ea typeface="Cambria Math"/>
                        </a:rPr>
                        <m:t>𝑘𝑇</m:t>
                      </m:r>
                      <m:r>
                        <a:rPr lang="en-US" altLang="zh-TW"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8</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b="0" i="1" smtClean="0">
                                  <a:latin typeface="Cambria Math" panose="02040503050406030204" pitchFamily="18" charset="0"/>
                                  <a:ea typeface="Cambria Math"/>
                                </a:rPr>
                                <m:t>3</m:t>
                              </m:r>
                            </m:sup>
                          </m:sSup>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9" name="文字方塊 12">
                <a:extLst>
                  <a:ext uri="{FF2B5EF4-FFF2-40B4-BE49-F238E27FC236}">
                    <a16:creationId xmlns:a16="http://schemas.microsoft.com/office/drawing/2014/main" id="{60305A0E-C4A7-3536-D1D8-F6B2F8107F24}"/>
                  </a:ext>
                </a:extLst>
              </p:cNvPr>
              <p:cNvSpPr txBox="1">
                <a:spLocks noRot="1" noChangeAspect="1" noMove="1" noResize="1" noEditPoints="1" noAdjustHandles="1" noChangeArrowheads="1" noChangeShapeType="1" noTextEdit="1"/>
              </p:cNvSpPr>
              <p:nvPr/>
            </p:nvSpPr>
            <p:spPr>
              <a:xfrm>
                <a:off x="6133300" y="1395894"/>
                <a:ext cx="2527019" cy="665054"/>
              </a:xfrm>
              <a:prstGeom prst="rect">
                <a:avLst/>
              </a:prstGeom>
              <a:blipFill>
                <a:blip r:embed="rId12"/>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186703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0115"/>
                                        </p:tgtEl>
                                        <p:attrNameLst>
                                          <p:attrName>style.visibility</p:attrName>
                                        </p:attrNameLst>
                                      </p:cBhvr>
                                      <p:to>
                                        <p:strVal val="visible"/>
                                      </p:to>
                                    </p:set>
                                    <p:anim calcmode="lin" valueType="num">
                                      <p:cBhvr additive="base">
                                        <p:cTn id="41" dur="500" fill="hold"/>
                                        <p:tgtEl>
                                          <p:spTgt spid="90115"/>
                                        </p:tgtEl>
                                        <p:attrNameLst>
                                          <p:attrName>ppt_x</p:attrName>
                                        </p:attrNameLst>
                                      </p:cBhvr>
                                      <p:tavLst>
                                        <p:tav tm="0">
                                          <p:val>
                                            <p:strVal val="#ppt_x"/>
                                          </p:val>
                                        </p:tav>
                                        <p:tav tm="100000">
                                          <p:val>
                                            <p:strVal val="#ppt_x"/>
                                          </p:val>
                                        </p:tav>
                                      </p:tavLst>
                                    </p:anim>
                                    <p:anim calcmode="lin" valueType="num">
                                      <p:cBhvr additive="base">
                                        <p:cTn id="42" dur="500" fill="hold"/>
                                        <p:tgtEl>
                                          <p:spTgt spid="901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271"/>
                                        </p:tgtEl>
                                        <p:attrNameLst>
                                          <p:attrName>style.visibility</p:attrName>
                                        </p:attrNameLst>
                                      </p:cBhvr>
                                      <p:to>
                                        <p:strVal val="visible"/>
                                      </p:to>
                                    </p:set>
                                    <p:anim calcmode="lin" valueType="num">
                                      <p:cBhvr additive="base">
                                        <p:cTn id="45" dur="500" fill="hold"/>
                                        <p:tgtEl>
                                          <p:spTgt spid="11271"/>
                                        </p:tgtEl>
                                        <p:attrNameLst>
                                          <p:attrName>ppt_x</p:attrName>
                                        </p:attrNameLst>
                                      </p:cBhvr>
                                      <p:tavLst>
                                        <p:tav tm="0">
                                          <p:val>
                                            <p:strVal val="#ppt_x"/>
                                          </p:val>
                                        </p:tav>
                                        <p:tav tm="100000">
                                          <p:val>
                                            <p:strVal val="#ppt_x"/>
                                          </p:val>
                                        </p:tav>
                                      </p:tavLst>
                                    </p:anim>
                                    <p:anim calcmode="lin" valueType="num">
                                      <p:cBhvr additive="base">
                                        <p:cTn id="46" dur="500" fill="hold"/>
                                        <p:tgtEl>
                                          <p:spTgt spid="1127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0118"/>
                                        </p:tgtEl>
                                        <p:attrNameLst>
                                          <p:attrName>style.visibility</p:attrName>
                                        </p:attrNameLst>
                                      </p:cBhvr>
                                      <p:to>
                                        <p:strVal val="visible"/>
                                      </p:to>
                                    </p:set>
                                    <p:anim calcmode="lin" valueType="num">
                                      <p:cBhvr additive="base">
                                        <p:cTn id="49" dur="500" fill="hold"/>
                                        <p:tgtEl>
                                          <p:spTgt spid="90118"/>
                                        </p:tgtEl>
                                        <p:attrNameLst>
                                          <p:attrName>ppt_x</p:attrName>
                                        </p:attrNameLst>
                                      </p:cBhvr>
                                      <p:tavLst>
                                        <p:tav tm="0">
                                          <p:val>
                                            <p:strVal val="#ppt_x"/>
                                          </p:val>
                                        </p:tav>
                                        <p:tav tm="100000">
                                          <p:val>
                                            <p:strVal val="#ppt_x"/>
                                          </p:val>
                                        </p:tav>
                                      </p:tavLst>
                                    </p:anim>
                                    <p:anim calcmode="lin" valueType="num">
                                      <p:cBhvr additive="base">
                                        <p:cTn id="50" dur="500" fill="hold"/>
                                        <p:tgtEl>
                                          <p:spTgt spid="9011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p:bldP spid="11271" grpId="0"/>
      <p:bldP spid="2" grpId="0"/>
      <p:bldP spid="12" grpId="0"/>
      <p:bldP spid="13" grpId="0" animBg="1"/>
      <p:bldP spid="3" grpId="0"/>
      <p:bldP spid="4" grpId="0"/>
      <p:bldP spid="14" grpId="0"/>
      <p:bldP spid="6"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http://www.canadaconnects.ca/_quantumphysics/photos/bb_vs_te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151" y="692696"/>
            <a:ext cx="4341813" cy="357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向下箭號 10"/>
          <p:cNvSpPr/>
          <p:nvPr/>
        </p:nvSpPr>
        <p:spPr>
          <a:xfrm>
            <a:off x="2195835" y="2132856"/>
            <a:ext cx="360362" cy="5048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1140" name="文字方塊 11"/>
          <p:cNvSpPr txBox="1">
            <a:spLocks noChangeArrowheads="1"/>
          </p:cNvSpPr>
          <p:nvPr/>
        </p:nvSpPr>
        <p:spPr bwMode="auto">
          <a:xfrm>
            <a:off x="1043608" y="4509120"/>
            <a:ext cx="583274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但注意：在低頻率區，以上的古典計算非常準確！</a:t>
            </a:r>
            <a:endParaRPr lang="en-US" altLang="zh-TW" sz="1800" dirty="0"/>
          </a:p>
        </p:txBody>
      </p:sp>
      <p:sp>
        <p:nvSpPr>
          <p:cNvPr id="91141" name="文字方塊 12"/>
          <p:cNvSpPr txBox="1">
            <a:spLocks noChangeArrowheads="1"/>
          </p:cNvSpPr>
          <p:nvPr/>
        </p:nvSpPr>
        <p:spPr bwMode="auto">
          <a:xfrm>
            <a:off x="1043608" y="4941317"/>
            <a:ext cx="7992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在高頻率區，能量則比預期低，似乎熱平衡的能量難以輸入到彈簧之中！</a:t>
            </a:r>
          </a:p>
        </p:txBody>
      </p:sp>
      <p:sp>
        <p:nvSpPr>
          <p:cNvPr id="14" name="文字方塊 13"/>
          <p:cNvSpPr txBox="1">
            <a:spLocks noChangeArrowheads="1"/>
          </p:cNvSpPr>
          <p:nvPr/>
        </p:nvSpPr>
        <p:spPr bwMode="auto">
          <a:xfrm>
            <a:off x="1033551" y="5956605"/>
            <a:ext cx="4537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這感覺非常熟悉，這是量子彈簧的特徵！</a:t>
            </a:r>
          </a:p>
        </p:txBody>
      </p:sp>
      <p:pic>
        <p:nvPicPr>
          <p:cNvPr id="15" name="Picture 2" descr="http://s4.hubimg.com/u/1205635_f260.jpg"/>
          <p:cNvPicPr>
            <a:picLocks noChangeAspect="1" noChangeArrowheads="1"/>
          </p:cNvPicPr>
          <p:nvPr/>
        </p:nvPicPr>
        <p:blipFill>
          <a:blip r:embed="rId3">
            <a:extLst>
              <a:ext uri="{28A0092B-C50C-407E-A947-70E740481C1C}">
                <a14:useLocalDpi xmlns:a14="http://schemas.microsoft.com/office/drawing/2010/main" val="0"/>
              </a:ext>
            </a:extLst>
          </a:blip>
          <a:srcRect l="5945" r="20818" b="33498"/>
          <a:stretch>
            <a:fillRect/>
          </a:stretch>
        </p:blipFill>
        <p:spPr bwMode="auto">
          <a:xfrm>
            <a:off x="5508673" y="2555899"/>
            <a:ext cx="2039938"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a:spLocks noChangeArrowheads="1"/>
          </p:cNvSpPr>
          <p:nvPr/>
        </p:nvSpPr>
        <p:spPr bwMode="auto">
          <a:xfrm>
            <a:off x="1043608" y="5373117"/>
            <a:ext cx="460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頻率越高，門檻越高，越難把能量輸入！</a:t>
            </a:r>
          </a:p>
        </p:txBody>
      </p:sp>
      <p:pic>
        <p:nvPicPr>
          <p:cNvPr id="2" name="Graphic 1" descr="Cat with solid fill">
            <a:extLst>
              <a:ext uri="{FF2B5EF4-FFF2-40B4-BE49-F238E27FC236}">
                <a16:creationId xmlns:a16="http://schemas.microsoft.com/office/drawing/2014/main" id="{4BD64ED5-DA6C-136B-E2BE-951D30D9F2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793568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7D06307A-5461-5341-9A73-8CF178E9B2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39"/>
          <a:stretch/>
        </p:blipFill>
        <p:spPr bwMode="auto">
          <a:xfrm>
            <a:off x="1115616" y="116632"/>
            <a:ext cx="6408712" cy="500921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5597B55-2521-5F4E-9EE4-113CF3F8D702}"/>
              </a:ext>
            </a:extLst>
          </p:cNvPr>
          <p:cNvCxnSpPr>
            <a:cxnSpLocks/>
          </p:cNvCxnSpPr>
          <p:nvPr/>
        </p:nvCxnSpPr>
        <p:spPr>
          <a:xfrm>
            <a:off x="2915816" y="2852936"/>
            <a:ext cx="0" cy="1759807"/>
          </a:xfrm>
          <a:prstGeom prst="line">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65230CF-80A5-9246-BC64-CA36FA4DFACB}"/>
              </a:ext>
            </a:extLst>
          </p:cNvPr>
          <p:cNvCxnSpPr>
            <a:cxnSpLocks/>
          </p:cNvCxnSpPr>
          <p:nvPr/>
        </p:nvCxnSpPr>
        <p:spPr>
          <a:xfrm>
            <a:off x="2987824" y="4077072"/>
            <a:ext cx="0" cy="535671"/>
          </a:xfrm>
          <a:prstGeom prst="line">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F0A2121-CFB7-5B4C-BD0B-F364D9F5F6F3}"/>
              </a:ext>
            </a:extLst>
          </p:cNvPr>
          <p:cNvCxnSpPr>
            <a:cxnSpLocks/>
          </p:cNvCxnSpPr>
          <p:nvPr/>
        </p:nvCxnSpPr>
        <p:spPr>
          <a:xfrm>
            <a:off x="2267744" y="4263084"/>
            <a:ext cx="0" cy="349659"/>
          </a:xfrm>
          <a:prstGeom prst="line">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9C63E43-D7E9-F64F-82E7-CEBE1C757B86}"/>
              </a:ext>
            </a:extLst>
          </p:cNvPr>
          <p:cNvCxnSpPr>
            <a:cxnSpLocks/>
          </p:cNvCxnSpPr>
          <p:nvPr/>
        </p:nvCxnSpPr>
        <p:spPr>
          <a:xfrm>
            <a:off x="2339752" y="4422908"/>
            <a:ext cx="0" cy="189835"/>
          </a:xfrm>
          <a:prstGeom prst="line">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文字方塊 11">
            <a:extLst>
              <a:ext uri="{FF2B5EF4-FFF2-40B4-BE49-F238E27FC236}">
                <a16:creationId xmlns:a16="http://schemas.microsoft.com/office/drawing/2014/main" id="{0978BA80-2489-B941-86F1-27975B72AE74}"/>
              </a:ext>
            </a:extLst>
          </p:cNvPr>
          <p:cNvSpPr txBox="1">
            <a:spLocks noChangeArrowheads="1"/>
          </p:cNvSpPr>
          <p:nvPr/>
        </p:nvSpPr>
        <p:spPr bwMode="auto">
          <a:xfrm>
            <a:off x="1043608" y="5229200"/>
            <a:ext cx="7560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在低頻率區，固定頻率時，溫度降低為一半時，功率也降低為一半。</a:t>
            </a:r>
            <a:endParaRPr lang="en-US" altLang="zh-TW" sz="1800" dirty="0"/>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2D4ED0A5-090F-E643-A0ED-8948371D833F}"/>
                  </a:ext>
                </a:extLst>
              </p:cNvPr>
              <p:cNvSpPr/>
              <p:nvPr/>
            </p:nvSpPr>
            <p:spPr>
              <a:xfrm>
                <a:off x="1043608" y="5598532"/>
                <a:ext cx="7125156" cy="369332"/>
              </a:xfrm>
              <a:prstGeom prst="rect">
                <a:avLst/>
              </a:prstGeom>
            </p:spPr>
            <p:txBody>
              <a:bodyPr wrap="none">
                <a:spAutoFit/>
              </a:bodyPr>
              <a:lstStyle/>
              <a:p>
                <a:r>
                  <a:rPr lang="zh-TW" altLang="en-US" dirty="0"/>
                  <a:t>固定頻率時，狀態數固定，符合古典能量均分原理的計算，</a:t>
                </a:r>
                <a14:m>
                  <m:oMath xmlns:m="http://schemas.openxmlformats.org/officeDocument/2006/math">
                    <m:r>
                      <a:rPr lang="en-US" altLang="zh-TW" b="0" i="1" smtClean="0">
                        <a:latin typeface="Cambria Math" panose="02040503050406030204" pitchFamily="18" charset="0"/>
                      </a:rPr>
                      <m:t>𝑃</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𝑘𝑇</m:t>
                    </m:r>
                  </m:oMath>
                </a14:m>
                <a:r>
                  <a:rPr lang="zh-TW" altLang="en-US" dirty="0"/>
                  <a:t>！</a:t>
                </a:r>
                <a:endParaRPr lang="en-TW" dirty="0"/>
              </a:p>
            </p:txBody>
          </p:sp>
        </mc:Choice>
        <mc:Fallback xmlns="">
          <p:sp>
            <p:nvSpPr>
              <p:cNvPr id="23" name="Rectangle 22">
                <a:extLst>
                  <a:ext uri="{FF2B5EF4-FFF2-40B4-BE49-F238E27FC236}">
                    <a16:creationId xmlns:a16="http://schemas.microsoft.com/office/drawing/2014/main" id="{2D4ED0A5-090F-E643-A0ED-8948371D833F}"/>
                  </a:ext>
                </a:extLst>
              </p:cNvPr>
              <p:cNvSpPr>
                <a:spLocks noRot="1" noChangeAspect="1" noMove="1" noResize="1" noEditPoints="1" noAdjustHandles="1" noChangeArrowheads="1" noChangeShapeType="1" noTextEdit="1"/>
              </p:cNvSpPr>
              <p:nvPr/>
            </p:nvSpPr>
            <p:spPr>
              <a:xfrm>
                <a:off x="1043608" y="5598532"/>
                <a:ext cx="7125156" cy="369332"/>
              </a:xfrm>
              <a:prstGeom prst="rect">
                <a:avLst/>
              </a:prstGeom>
              <a:blipFill>
                <a:blip r:embed="rId3"/>
                <a:stretch>
                  <a:fillRect l="-712" t="-6667" b="-23333"/>
                </a:stretch>
              </a:blipFill>
            </p:spPr>
            <p:txBody>
              <a:bodyPr/>
              <a:lstStyle/>
              <a:p>
                <a:r>
                  <a:rPr lang="en-TW">
                    <a:noFill/>
                  </a:rPr>
                  <a:t> </a:t>
                </a:r>
              </a:p>
            </p:txBody>
          </p:sp>
        </mc:Fallback>
      </mc:AlternateContent>
      <p:sp>
        <p:nvSpPr>
          <p:cNvPr id="25" name="文字方塊 11">
            <a:extLst>
              <a:ext uri="{FF2B5EF4-FFF2-40B4-BE49-F238E27FC236}">
                <a16:creationId xmlns:a16="http://schemas.microsoft.com/office/drawing/2014/main" id="{96EB3984-06D6-4846-9F40-E91EB3C9085A}"/>
              </a:ext>
            </a:extLst>
          </p:cNvPr>
          <p:cNvSpPr txBox="1">
            <a:spLocks noChangeArrowheads="1"/>
          </p:cNvSpPr>
          <p:nvPr/>
        </p:nvSpPr>
        <p:spPr bwMode="auto">
          <a:xfrm>
            <a:off x="1043608" y="5937925"/>
            <a:ext cx="7884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但在高頻率區，功率則降低遠超過一半。</a:t>
            </a:r>
            <a:endParaRPr lang="en-US" altLang="zh-TW" sz="1800" dirty="0"/>
          </a:p>
        </p:txBody>
      </p:sp>
      <p:sp>
        <p:nvSpPr>
          <p:cNvPr id="34" name="Rectangle 33">
            <a:extLst>
              <a:ext uri="{FF2B5EF4-FFF2-40B4-BE49-F238E27FC236}">
                <a16:creationId xmlns:a16="http://schemas.microsoft.com/office/drawing/2014/main" id="{1ACECE2E-9333-C144-8721-A40F76FA2C42}"/>
              </a:ext>
            </a:extLst>
          </p:cNvPr>
          <p:cNvSpPr/>
          <p:nvPr/>
        </p:nvSpPr>
        <p:spPr>
          <a:xfrm>
            <a:off x="1043608" y="6307257"/>
            <a:ext cx="8032968" cy="369332"/>
          </a:xfrm>
          <a:prstGeom prst="rect">
            <a:avLst/>
          </a:prstGeom>
        </p:spPr>
        <p:txBody>
          <a:bodyPr wrap="none">
            <a:spAutoFit/>
          </a:bodyPr>
          <a:lstStyle/>
          <a:p>
            <a:r>
              <a:rPr lang="zh-TW" altLang="en-US" dirty="0"/>
              <a:t>可見熱能在低溫時，進不了彈簧，跨不過吸收的門檻。頻率越高，門檻越高！</a:t>
            </a:r>
          </a:p>
        </p:txBody>
      </p:sp>
      <p:pic>
        <p:nvPicPr>
          <p:cNvPr id="2" name="Graphic 1" descr="Cat with solid fill">
            <a:extLst>
              <a:ext uri="{FF2B5EF4-FFF2-40B4-BE49-F238E27FC236}">
                <a16:creationId xmlns:a16="http://schemas.microsoft.com/office/drawing/2014/main" id="{90E9A4B0-9E66-9045-87CD-C2338B6B18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05180" y="5488532"/>
            <a:ext cx="619090" cy="619090"/>
          </a:xfrm>
          <a:prstGeom prst="rect">
            <a:avLst/>
          </a:prstGeom>
        </p:spPr>
      </p:pic>
      <p:cxnSp>
        <p:nvCxnSpPr>
          <p:cNvPr id="4" name="Straight Arrow Connector 3">
            <a:extLst>
              <a:ext uri="{FF2B5EF4-FFF2-40B4-BE49-F238E27FC236}">
                <a16:creationId xmlns:a16="http://schemas.microsoft.com/office/drawing/2014/main" id="{BDD9F917-FC46-4505-DE7C-274B8D948CD3}"/>
              </a:ext>
            </a:extLst>
          </p:cNvPr>
          <p:cNvCxnSpPr>
            <a:cxnSpLocks/>
          </p:cNvCxnSpPr>
          <p:nvPr/>
        </p:nvCxnSpPr>
        <p:spPr>
          <a:xfrm>
            <a:off x="3131840" y="3717032"/>
            <a:ext cx="0" cy="895711"/>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7119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262" y="1268760"/>
            <a:ext cx="3174275" cy="369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180px-Max_plan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016398"/>
            <a:ext cx="1981877" cy="295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7"/>
          <p:cNvSpPr txBox="1">
            <a:spLocks noChangeArrowheads="1"/>
          </p:cNvSpPr>
          <p:nvPr/>
        </p:nvSpPr>
        <p:spPr bwMode="auto">
          <a:xfrm>
            <a:off x="1331913" y="5084763"/>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量子彈簧能吸收的能量不是連續的，而是固定</a:t>
            </a:r>
            <a:r>
              <a:rPr lang="zh-TW" altLang="en-US" sz="1800">
                <a:solidFill>
                  <a:srgbClr val="FF0000"/>
                </a:solidFill>
              </a:rPr>
              <a:t>量子</a:t>
            </a:r>
            <a:r>
              <a:rPr lang="zh-TW" altLang="en-US" sz="1800"/>
              <a:t>的整數倍（離散型式）</a:t>
            </a:r>
          </a:p>
        </p:txBody>
      </p:sp>
      <p:sp>
        <p:nvSpPr>
          <p:cNvPr id="93189" name="Text Box 8"/>
          <p:cNvSpPr txBox="1">
            <a:spLocks noChangeArrowheads="1"/>
          </p:cNvSpPr>
          <p:nvPr/>
        </p:nvSpPr>
        <p:spPr bwMode="auto">
          <a:xfrm>
            <a:off x="1331913" y="5516563"/>
            <a:ext cx="3714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量子</a:t>
            </a:r>
            <a:r>
              <a:rPr lang="en-US" altLang="zh-TW" sz="1800">
                <a:solidFill>
                  <a:srgbClr val="FF0000"/>
                </a:solidFill>
              </a:rPr>
              <a:t>(</a:t>
            </a:r>
            <a:r>
              <a:rPr lang="en-US" altLang="zh-TW" sz="1800">
                <a:solidFill>
                  <a:srgbClr val="FF0000"/>
                </a:solidFill>
                <a:latin typeface="Times New Roman" pitchFamily="18" charset="0"/>
                <a:cs typeface="Times New Roman" pitchFamily="18" charset="0"/>
              </a:rPr>
              <a:t>Quantum)</a:t>
            </a:r>
            <a:r>
              <a:rPr lang="zh-TW" altLang="en-US" sz="1800">
                <a:cs typeface="Times New Roman" pitchFamily="18" charset="0"/>
              </a:rPr>
              <a:t>的大小與頻率成正比！</a:t>
            </a:r>
          </a:p>
        </p:txBody>
      </p:sp>
      <mc:AlternateContent xmlns:mc="http://schemas.openxmlformats.org/markup-compatibility/2006" xmlns:a14="http://schemas.microsoft.com/office/drawing/2010/main">
        <mc:Choice Requires="a14">
          <p:sp>
            <p:nvSpPr>
              <p:cNvPr id="93191" name="文字方塊 7"/>
              <p:cNvSpPr txBox="1">
                <a:spLocks noChangeArrowheads="1"/>
              </p:cNvSpPr>
              <p:nvPr/>
            </p:nvSpPr>
            <p:spPr bwMode="auto">
              <a:xfrm>
                <a:off x="2781046" y="6042719"/>
                <a:ext cx="25717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 xmlns:m="http://schemas.openxmlformats.org/officeDocument/2006/math">
                    <m:r>
                      <a:rPr lang="en-US" altLang="zh-TW" sz="1800" i="1" dirty="0" smtClean="0">
                        <a:latin typeface="Cambria Math" panose="02040503050406030204" pitchFamily="18" charset="0"/>
                        <a:cs typeface="Times New Roman" pitchFamily="18" charset="0"/>
                      </a:rPr>
                      <m:t>h</m:t>
                    </m:r>
                  </m:oMath>
                </a14:m>
                <a:r>
                  <a:rPr lang="en-US" altLang="zh-TW" sz="1800" dirty="0">
                    <a:cs typeface="Times New Roman" pitchFamily="18" charset="0"/>
                  </a:rPr>
                  <a:t>: </a:t>
                </a:r>
                <a:r>
                  <a:rPr lang="en-US" altLang="zh-TW" sz="1800" dirty="0">
                    <a:latin typeface="+mn-lt"/>
                    <a:cs typeface="Times New Roman" pitchFamily="18" charset="0"/>
                  </a:rPr>
                  <a:t>Planck Constant</a:t>
                </a:r>
                <a:endParaRPr lang="zh-TW" altLang="en-US" sz="1800" dirty="0">
                  <a:latin typeface="+mn-lt"/>
                  <a:cs typeface="Times New Roman" pitchFamily="18" charset="0"/>
                </a:endParaRPr>
              </a:p>
            </p:txBody>
          </p:sp>
        </mc:Choice>
        <mc:Fallback xmlns="">
          <p:sp>
            <p:nvSpPr>
              <p:cNvPr id="93191" name="文字方塊 7"/>
              <p:cNvSpPr txBox="1">
                <a:spLocks noRot="1" noChangeAspect="1" noMove="1" noResize="1" noEditPoints="1" noAdjustHandles="1" noChangeArrowheads="1" noChangeShapeType="1" noTextEdit="1"/>
              </p:cNvSpPr>
              <p:nvPr/>
            </p:nvSpPr>
            <p:spPr bwMode="auto">
              <a:xfrm>
                <a:off x="2781046" y="6042719"/>
                <a:ext cx="2571750" cy="369332"/>
              </a:xfrm>
              <a:prstGeom prst="rect">
                <a:avLst/>
              </a:prstGeom>
              <a:blipFill>
                <a:blip r:embed="rId4"/>
                <a:stretch>
                  <a:fillRect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9" name="文字方塊 8"/>
          <p:cNvSpPr txBox="1">
            <a:spLocks noChangeArrowheads="1"/>
          </p:cNvSpPr>
          <p:nvPr/>
        </p:nvSpPr>
        <p:spPr bwMode="auto">
          <a:xfrm>
            <a:off x="1486269" y="348195"/>
            <a:ext cx="726244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量子彈簧吸收能量是有門檻的！而門檻與頻率成正比。</a:t>
            </a:r>
          </a:p>
        </p:txBody>
      </p:sp>
      <p:sp>
        <p:nvSpPr>
          <p:cNvPr id="10" name="文字方塊 5"/>
          <p:cNvSpPr txBox="1">
            <a:spLocks noChangeArrowheads="1"/>
          </p:cNvSpPr>
          <p:nvPr/>
        </p:nvSpPr>
        <p:spPr bwMode="auto">
          <a:xfrm>
            <a:off x="1507262" y="774552"/>
            <a:ext cx="60170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Times New Roman" panose="02020603050405020304" pitchFamily="18" charset="0"/>
                <a:cs typeface="Times New Roman" panose="02020603050405020304" pitchFamily="18" charset="0"/>
              </a:rPr>
              <a:t>Max Planck</a:t>
            </a:r>
            <a:r>
              <a:rPr lang="zh-TW" altLang="en-US" sz="1800" dirty="0">
                <a:latin typeface="Times New Roman" panose="02020603050405020304" pitchFamily="18" charset="0"/>
                <a:cs typeface="Times New Roman" panose="02020603050405020304" pitchFamily="18" charset="0"/>
              </a:rPr>
              <a:t> 在</a:t>
            </a:r>
            <a:r>
              <a:rPr lang="en-US" altLang="zh-TW" sz="1800" dirty="0">
                <a:latin typeface="Times New Roman" panose="02020603050405020304" pitchFamily="18" charset="0"/>
                <a:cs typeface="Times New Roman" panose="02020603050405020304" pitchFamily="18" charset="0"/>
              </a:rPr>
              <a:t>1900</a:t>
            </a:r>
            <a:r>
              <a:rPr lang="zh-TW" altLang="en-US" sz="1800" dirty="0">
                <a:latin typeface="Times New Roman" panose="02020603050405020304" pitchFamily="18" charset="0"/>
                <a:cs typeface="Times New Roman" panose="02020603050405020304" pitchFamily="18" charset="0"/>
              </a:rPr>
              <a:t> </a:t>
            </a:r>
            <a:r>
              <a:rPr lang="zh-TW" altLang="en-US" sz="1800" dirty="0"/>
              <a:t>開啟了量子革命的第一槍！</a:t>
            </a: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50C00E98-BD8D-D146-8995-9BBD810F5B27}"/>
                  </a:ext>
                </a:extLst>
              </p:cNvPr>
              <p:cNvSpPr/>
              <p:nvPr/>
            </p:nvSpPr>
            <p:spPr>
              <a:xfrm>
                <a:off x="1387977" y="6042719"/>
                <a:ext cx="1362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𝑛</m:t>
                          </m:r>
                        </m:sub>
                      </m:sSub>
                      <m:r>
                        <a:rPr lang="en-US" altLang="zh-TW" b="0" i="1" smtClean="0">
                          <a:latin typeface="Cambria Math"/>
                        </a:rPr>
                        <m:t>=</m:t>
                      </m:r>
                      <m:r>
                        <a:rPr lang="en-US" altLang="zh-TW" i="1">
                          <a:latin typeface="Cambria Math"/>
                        </a:rPr>
                        <m:t>𝑛</m:t>
                      </m:r>
                      <m:r>
                        <a:rPr lang="en-US" altLang="zh-TW" i="1" smtClean="0">
                          <a:latin typeface="Cambria Math"/>
                          <a:ea typeface="Cambria Math"/>
                        </a:rPr>
                        <m:t>∙</m:t>
                      </m:r>
                      <m:r>
                        <a:rPr lang="en-US" altLang="zh-TW" i="1">
                          <a:latin typeface="Cambria Math"/>
                        </a:rPr>
                        <m:t>h𝑓</m:t>
                      </m:r>
                    </m:oMath>
                  </m:oMathPara>
                </a14:m>
                <a:endParaRPr lang="zh-TW" altLang="en-US" dirty="0"/>
              </a:p>
            </p:txBody>
          </p:sp>
        </mc:Choice>
        <mc:Fallback xmlns="">
          <p:sp>
            <p:nvSpPr>
              <p:cNvPr id="11" name="矩形 10">
                <a:extLst>
                  <a:ext uri="{FF2B5EF4-FFF2-40B4-BE49-F238E27FC236}">
                    <a16:creationId xmlns:a16="http://schemas.microsoft.com/office/drawing/2014/main" id="{50C00E98-BD8D-D146-8995-9BBD810F5B27}"/>
                  </a:ext>
                </a:extLst>
              </p:cNvPr>
              <p:cNvSpPr>
                <a:spLocks noRot="1" noChangeAspect="1" noMove="1" noResize="1" noEditPoints="1" noAdjustHandles="1" noChangeArrowheads="1" noChangeShapeType="1" noTextEdit="1"/>
              </p:cNvSpPr>
              <p:nvPr/>
            </p:nvSpPr>
            <p:spPr>
              <a:xfrm>
                <a:off x="1387977" y="6042719"/>
                <a:ext cx="1362424" cy="369332"/>
              </a:xfrm>
              <a:prstGeom prst="rect">
                <a:avLst/>
              </a:prstGeom>
              <a:blipFill>
                <a:blip r:embed="rId7"/>
                <a:stretch>
                  <a:fillRect b="-1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10">
                <a:extLst>
                  <a:ext uri="{FF2B5EF4-FFF2-40B4-BE49-F238E27FC236}">
                    <a16:creationId xmlns:a16="http://schemas.microsoft.com/office/drawing/2014/main" id="{8F505B19-A128-844C-84B1-9128BACBD3DE}"/>
                  </a:ext>
                </a:extLst>
              </p:cNvPr>
              <p:cNvSpPr/>
              <p:nvPr/>
            </p:nvSpPr>
            <p:spPr>
              <a:xfrm>
                <a:off x="5232658" y="6021989"/>
                <a:ext cx="234294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h</m:t>
                      </m:r>
                      <m:r>
                        <a:rPr lang="en-US" altLang="zh-TW" b="0" i="1" smtClean="0">
                          <a:latin typeface="Cambria Math" panose="02040503050406030204" pitchFamily="18" charset="0"/>
                        </a:rPr>
                        <m:t>=6.625</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−34</m:t>
                          </m:r>
                        </m:sup>
                      </m:sSup>
                      <m:r>
                        <m:rPr>
                          <m:nor/>
                        </m:rPr>
                        <a:rPr lang="en-US" altLang="zh-TW" b="0" i="0" smtClean="0">
                          <a:latin typeface="Cambria Math" panose="02040503050406030204" pitchFamily="18" charset="0"/>
                          <a:ea typeface="Cambria Math" panose="02040503050406030204" pitchFamily="18" charset="0"/>
                        </a:rPr>
                        <m:t>J</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𝑠</m:t>
                      </m:r>
                    </m:oMath>
                  </m:oMathPara>
                </a14:m>
                <a:endParaRPr lang="zh-TW" altLang="en-US" dirty="0"/>
              </a:p>
            </p:txBody>
          </p:sp>
        </mc:Choice>
        <mc:Fallback xmlns="">
          <p:sp>
            <p:nvSpPr>
              <p:cNvPr id="12" name="矩形 10">
                <a:extLst>
                  <a:ext uri="{FF2B5EF4-FFF2-40B4-BE49-F238E27FC236}">
                    <a16:creationId xmlns:a16="http://schemas.microsoft.com/office/drawing/2014/main" id="{8F505B19-A128-844C-84B1-9128BACBD3DE}"/>
                  </a:ext>
                </a:extLst>
              </p:cNvPr>
              <p:cNvSpPr>
                <a:spLocks noRot="1" noChangeAspect="1" noMove="1" noResize="1" noEditPoints="1" noAdjustHandles="1" noChangeArrowheads="1" noChangeShapeType="1" noTextEdit="1"/>
              </p:cNvSpPr>
              <p:nvPr/>
            </p:nvSpPr>
            <p:spPr>
              <a:xfrm>
                <a:off x="5232658" y="6021989"/>
                <a:ext cx="2342949" cy="369332"/>
              </a:xfrm>
              <a:prstGeom prst="rect">
                <a:avLst/>
              </a:prstGeom>
              <a:blipFill>
                <a:blip r:embed="rId8"/>
                <a:stretch>
                  <a:fillRect b="-10000"/>
                </a:stretch>
              </a:blipFill>
            </p:spPr>
            <p:txBody>
              <a:bodyPr/>
              <a:lstStyle/>
              <a:p>
                <a:r>
                  <a:rPr lang="en-TW">
                    <a:noFill/>
                  </a:rPr>
                  <a:t> </a:t>
                </a:r>
              </a:p>
            </p:txBody>
          </p:sp>
        </mc:Fallback>
      </mc:AlternateContent>
      <p:pic>
        <p:nvPicPr>
          <p:cNvPr id="2" name="Graphic 1" descr="Cat with solid fill">
            <a:extLst>
              <a:ext uri="{FF2B5EF4-FFF2-40B4-BE49-F238E27FC236}">
                <a16:creationId xmlns:a16="http://schemas.microsoft.com/office/drawing/2014/main" id="{330F44CD-F912-9B9B-8C37-FC1A28C8A5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5608157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8" descr="D:\Dropbox\Documents\課程\YoungTextBook\Images\Chapter39\A_Images\A_Figures_and_Photos\39_33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862" y="548680"/>
            <a:ext cx="2443728" cy="33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7285" name="文字方塊 6"/>
              <p:cNvSpPr txBox="1">
                <a:spLocks noChangeArrowheads="1"/>
              </p:cNvSpPr>
              <p:nvPr/>
            </p:nvSpPr>
            <p:spPr bwMode="auto">
              <a:xfrm>
                <a:off x="1187624" y="3913103"/>
                <a:ext cx="6951663" cy="13388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0"/>
                  </a:spcBef>
                  <a:buFontTx/>
                  <a:buNone/>
                </a:pPr>
                <a:r>
                  <a:rPr lang="zh-TW" altLang="en-US" sz="1800" dirty="0"/>
                  <a:t>在高頻率區域，因能階差較大，平均為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en-US" altLang="zh-TW" sz="1800" i="1" dirty="0">
                    <a:solidFill>
                      <a:srgbClr val="FF0000"/>
                    </a:solidFill>
                    <a:latin typeface="Times New Roman" pitchFamily="18" charset="0"/>
                    <a:cs typeface="Times New Roman" pitchFamily="18" charset="0"/>
                  </a:rPr>
                  <a:t> </a:t>
                </a:r>
                <a:r>
                  <a:rPr lang="zh-TW" altLang="en-US" sz="1800" dirty="0">
                    <a:latin typeface="Times New Roman" pitchFamily="18" charset="0"/>
                    <a:cs typeface="Times New Roman" pitchFamily="18" charset="0"/>
                  </a:rPr>
                  <a:t>的</a:t>
                </a:r>
                <a:r>
                  <a:rPr lang="zh-TW" altLang="en-US" sz="1800" dirty="0">
                    <a:cs typeface="Times New Roman" pitchFamily="18" charset="0"/>
                  </a:rPr>
                  <a:t>熱能有較大機會會小於一個量子而無法被吸收，所以此區的駐波膜式能量吸收效率就遠小於能量均分原理所要求的</a:t>
                </a:r>
                <a:r>
                  <a:rPr lang="zh-TW" altLang="en-US" sz="1800" dirty="0">
                    <a:solidFill>
                      <a:srgbClr val="FF0000"/>
                    </a:solidFill>
                    <a:cs typeface="Times New Roman" pitchFamily="18" charset="0"/>
                  </a:rPr>
                  <a:t>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zh-TW" altLang="en-US" sz="1800" dirty="0">
                    <a:latin typeface="Times New Roman" pitchFamily="18" charset="0"/>
                    <a:cs typeface="Times New Roman" pitchFamily="18" charset="0"/>
                  </a:rPr>
                  <a:t>。</a:t>
                </a:r>
                <a:endParaRPr lang="zh-TW" altLang="en-US" sz="1800" dirty="0">
                  <a:cs typeface="Times New Roman" pitchFamily="18" charset="0"/>
                </a:endParaRPr>
              </a:p>
            </p:txBody>
          </p:sp>
        </mc:Choice>
        <mc:Fallback xmlns="">
          <p:sp>
            <p:nvSpPr>
              <p:cNvPr id="97285" name="文字方塊 6"/>
              <p:cNvSpPr txBox="1">
                <a:spLocks noRot="1" noChangeAspect="1" noMove="1" noResize="1" noEditPoints="1" noAdjustHandles="1" noChangeArrowheads="1" noChangeShapeType="1" noTextEdit="1"/>
              </p:cNvSpPr>
              <p:nvPr/>
            </p:nvSpPr>
            <p:spPr bwMode="auto">
              <a:xfrm>
                <a:off x="1187624" y="3913103"/>
                <a:ext cx="6951663" cy="1338828"/>
              </a:xfrm>
              <a:prstGeom prst="rect">
                <a:avLst/>
              </a:prstGeom>
              <a:blipFill>
                <a:blip r:embed="rId4"/>
                <a:stretch>
                  <a:fillRect l="-730" b="-28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0" name="Picture 15" descr="http://www.canadaconnects.ca/_quantumphysics/photos/bb_vs_tem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692696"/>
            <a:ext cx="3922549" cy="322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向上箭號 10"/>
          <p:cNvSpPr/>
          <p:nvPr/>
        </p:nvSpPr>
        <p:spPr>
          <a:xfrm>
            <a:off x="6518990" y="2898213"/>
            <a:ext cx="288925" cy="85611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12" name="Object 9"/>
          <p:cNvGraphicFramePr>
            <a:graphicFrameLocks noChangeAspect="1"/>
          </p:cNvGraphicFramePr>
          <p:nvPr>
            <p:extLst>
              <p:ext uri="{D42A27DB-BD31-4B8C-83A1-F6EECF244321}">
                <p14:modId xmlns:p14="http://schemas.microsoft.com/office/powerpoint/2010/main" val="3730069175"/>
              </p:ext>
            </p:extLst>
          </p:nvPr>
        </p:nvGraphicFramePr>
        <p:xfrm>
          <a:off x="6879030" y="3242501"/>
          <a:ext cx="257175" cy="214312"/>
        </p:xfrm>
        <a:graphic>
          <a:graphicData uri="http://schemas.openxmlformats.org/presentationml/2006/ole">
            <mc:AlternateContent xmlns:mc="http://schemas.openxmlformats.org/markup-compatibility/2006">
              <mc:Choice xmlns:v="urn:schemas-microsoft-com:vml" Requires="v">
                <p:oleObj name="方程式" r:id="rId6" imgW="215619" imgH="177569" progId="Equation.3">
                  <p:embed/>
                </p:oleObj>
              </mc:Choice>
              <mc:Fallback>
                <p:oleObj name="方程式" r:id="rId6" imgW="215619" imgH="177569" progId="Equation.3">
                  <p:embed/>
                  <p:pic>
                    <p:nvPicPr>
                      <p:cNvPr id="12"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9030" y="3242501"/>
                        <a:ext cx="257175" cy="214312"/>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7" name="文字方塊 6"/>
              <p:cNvSpPr txBox="1">
                <a:spLocks noChangeArrowheads="1"/>
              </p:cNvSpPr>
              <p:nvPr/>
            </p:nvSpPr>
            <p:spPr bwMode="auto">
              <a:xfrm>
                <a:off x="1187623" y="5299538"/>
                <a:ext cx="7056785" cy="13388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0"/>
                  </a:spcBef>
                  <a:buFontTx/>
                  <a:buNone/>
                </a:pPr>
                <a:r>
                  <a:rPr lang="zh-TW" altLang="en-US" sz="1800" dirty="0"/>
                  <a:t>而在低頻率區域，能階差相對於平均為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en-US" altLang="zh-TW" sz="1800" i="1" dirty="0">
                    <a:solidFill>
                      <a:srgbClr val="FF0000"/>
                    </a:solidFill>
                    <a:latin typeface="Times New Roman" pitchFamily="18" charset="0"/>
                    <a:cs typeface="Times New Roman" pitchFamily="18" charset="0"/>
                  </a:rPr>
                  <a:t> </a:t>
                </a:r>
                <a:r>
                  <a:rPr lang="zh-TW" altLang="en-US" sz="1800" dirty="0">
                    <a:latin typeface="Times New Roman" pitchFamily="18" charset="0"/>
                    <a:cs typeface="Times New Roman" pitchFamily="18" charset="0"/>
                  </a:rPr>
                  <a:t>的</a:t>
                </a:r>
                <a:r>
                  <a:rPr lang="zh-TW" altLang="en-US" sz="1800" dirty="0">
                    <a:cs typeface="Times New Roman" pitchFamily="18" charset="0"/>
                  </a:rPr>
                  <a:t>熱能很小，所以能階差幾乎可以忽略，此區的駐波膜式能量吸收效率就大約與古典彈簧能量均分原理所要求的</a:t>
                </a:r>
                <a:r>
                  <a:rPr lang="zh-TW" altLang="en-US" sz="1800" dirty="0">
                    <a:solidFill>
                      <a:srgbClr val="FF0000"/>
                    </a:solidFill>
                    <a:cs typeface="Times New Roman" pitchFamily="18" charset="0"/>
                  </a:rPr>
                  <a:t>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zh-TW" altLang="en-US" sz="1800" dirty="0">
                    <a:latin typeface="Times New Roman" pitchFamily="18" charset="0"/>
                    <a:cs typeface="Times New Roman" pitchFamily="18" charset="0"/>
                  </a:rPr>
                  <a:t> 差距不大。古典的結果大致與實驗吻合。</a:t>
                </a:r>
                <a:endParaRPr lang="zh-TW" altLang="en-US" sz="1800" dirty="0">
                  <a:cs typeface="Times New Roman" pitchFamily="18" charset="0"/>
                </a:endParaRPr>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1187623" y="5299538"/>
                <a:ext cx="7056785" cy="1338828"/>
              </a:xfrm>
              <a:prstGeom prst="rect">
                <a:avLst/>
              </a:prstGeom>
              <a:blipFill>
                <a:blip r:embed="rId8"/>
                <a:stretch>
                  <a:fillRect l="-719" r="-540" b="-28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2" name="Graphic 1" descr="Cat with solid fill">
            <a:extLst>
              <a:ext uri="{FF2B5EF4-FFF2-40B4-BE49-F238E27FC236}">
                <a16:creationId xmlns:a16="http://schemas.microsoft.com/office/drawing/2014/main" id="{958DC421-BD29-3787-214A-26A9259F74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7655352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8" descr="D:\Dropbox\Documents\課程\YoungTextBook\Images\Chapter39\A_Images\A_Figures_and_Photos\39_33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182" y="2021111"/>
            <a:ext cx="214471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文字方塊 6"/>
          <p:cNvSpPr txBox="1">
            <a:spLocks noChangeArrowheads="1"/>
          </p:cNvSpPr>
          <p:nvPr/>
        </p:nvSpPr>
        <p:spPr bwMode="auto">
          <a:xfrm>
            <a:off x="1475656" y="5345704"/>
            <a:ext cx="4569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cs typeface="Times New Roman" pitchFamily="18" charset="0"/>
              </a:rPr>
              <a:t>而溫度越高，能夠被激發的駐波頻率越高，</a:t>
            </a:r>
          </a:p>
        </p:txBody>
      </p:sp>
      <p:sp>
        <p:nvSpPr>
          <p:cNvPr id="7" name="向上箭號 6"/>
          <p:cNvSpPr/>
          <p:nvPr/>
        </p:nvSpPr>
        <p:spPr>
          <a:xfrm>
            <a:off x="7308304" y="4005063"/>
            <a:ext cx="182896" cy="817985"/>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97287" name="Object 9"/>
          <p:cNvGraphicFramePr>
            <a:graphicFrameLocks noChangeAspect="1"/>
          </p:cNvGraphicFramePr>
          <p:nvPr/>
        </p:nvGraphicFramePr>
        <p:xfrm>
          <a:off x="7044644" y="4306899"/>
          <a:ext cx="257175" cy="214312"/>
        </p:xfrm>
        <a:graphic>
          <a:graphicData uri="http://schemas.openxmlformats.org/presentationml/2006/ole">
            <mc:AlternateContent xmlns:mc="http://schemas.openxmlformats.org/markup-compatibility/2006">
              <mc:Choice xmlns:v="urn:schemas-microsoft-com:vml" Requires="v">
                <p:oleObj name="方程式" r:id="rId3" imgW="215619" imgH="177569" progId="Equation.3">
                  <p:embed/>
                </p:oleObj>
              </mc:Choice>
              <mc:Fallback>
                <p:oleObj name="方程式" r:id="rId3" imgW="215619" imgH="177569" progId="Equation.3">
                  <p:embed/>
                  <p:pic>
                    <p:nvPicPr>
                      <p:cNvPr id="97287"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644" y="4306899"/>
                        <a:ext cx="257175" cy="214312"/>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 name="向上箭號 8"/>
          <p:cNvSpPr/>
          <p:nvPr/>
        </p:nvSpPr>
        <p:spPr>
          <a:xfrm>
            <a:off x="6838269" y="1340769"/>
            <a:ext cx="206375" cy="3490218"/>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a:xfrm>
            <a:off x="1475656" y="5849760"/>
            <a:ext cx="6575010" cy="369332"/>
          </a:xfrm>
          <a:prstGeom prst="rect">
            <a:avLst/>
          </a:prstGeom>
          <a:noFill/>
        </p:spPr>
        <p:txBody>
          <a:bodyPr wrap="square" rtlCol="0">
            <a:spAutoFit/>
          </a:bodyPr>
          <a:lstStyle/>
          <a:p>
            <a:r>
              <a:rPr lang="zh-TW" altLang="en-US" dirty="0"/>
              <a:t>所以溫度越高，高頻率的輻射能量就會增加！</a:t>
            </a:r>
          </a:p>
        </p:txBody>
      </p:sp>
      <p:pic>
        <p:nvPicPr>
          <p:cNvPr id="3" name="Graphic 2" descr="Cat with solid fill">
            <a:extLst>
              <a:ext uri="{FF2B5EF4-FFF2-40B4-BE49-F238E27FC236}">
                <a16:creationId xmlns:a16="http://schemas.microsoft.com/office/drawing/2014/main" id="{23B8548B-3D4E-6843-DA03-9683E84490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pic>
        <p:nvPicPr>
          <p:cNvPr id="4" name="Picture 2">
            <a:extLst>
              <a:ext uri="{FF2B5EF4-FFF2-40B4-BE49-F238E27FC236}">
                <a16:creationId xmlns:a16="http://schemas.microsoft.com/office/drawing/2014/main" id="{640D58BE-537B-208C-04BF-9BEADE99839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639"/>
          <a:stretch/>
        </p:blipFill>
        <p:spPr bwMode="auto">
          <a:xfrm>
            <a:off x="881154" y="1483643"/>
            <a:ext cx="4465334" cy="349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9969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754" name="文字方塊 9"/>
              <p:cNvSpPr txBox="1">
                <a:spLocks noChangeArrowheads="1"/>
              </p:cNvSpPr>
              <p:nvPr/>
            </p:nvSpPr>
            <p:spPr bwMode="auto">
              <a:xfrm>
                <a:off x="1279282" y="398704"/>
                <a:ext cx="693722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以上這些性質都表現在量子彈簧在溫度為</a:t>
                </a:r>
                <a14:m>
                  <m:oMath xmlns:m="http://schemas.openxmlformats.org/officeDocument/2006/math">
                    <m:r>
                      <a:rPr lang="en-US" altLang="zh-TW" sz="1800" b="0" i="1" smtClean="0">
                        <a:latin typeface="Cambria Math" panose="02040503050406030204" pitchFamily="18" charset="0"/>
                      </a:rPr>
                      <m:t>𝑇</m:t>
                    </m:r>
                  </m:oMath>
                </a14:m>
                <a:r>
                  <a:rPr lang="zh-TW" altLang="en-US" sz="1800" dirty="0"/>
                  <a:t>時的能量平均值之中！</a:t>
                </a:r>
              </a:p>
            </p:txBody>
          </p:sp>
        </mc:Choice>
        <mc:Fallback xmlns="">
          <p:sp>
            <p:nvSpPr>
              <p:cNvPr id="31754" name="文字方塊 9"/>
              <p:cNvSpPr txBox="1">
                <a:spLocks noRot="1" noChangeAspect="1" noMove="1" noResize="1" noEditPoints="1" noAdjustHandles="1" noChangeArrowheads="1" noChangeShapeType="1" noTextEdit="1"/>
              </p:cNvSpPr>
              <p:nvPr/>
            </p:nvSpPr>
            <p:spPr bwMode="auto">
              <a:xfrm>
                <a:off x="1279282" y="398704"/>
                <a:ext cx="6937225" cy="369332"/>
              </a:xfrm>
              <a:prstGeom prst="rect">
                <a:avLst/>
              </a:prstGeom>
              <a:blipFill>
                <a:blip r:embed="rId2"/>
                <a:stretch>
                  <a:fillRect l="-73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1333382" y="1838023"/>
                <a:ext cx="2080970" cy="6224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a:rPr>
                            <m:t>𝐸</m:t>
                          </m:r>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333382" y="1838023"/>
                <a:ext cx="2080970" cy="622414"/>
              </a:xfrm>
              <a:prstGeom prst="rect">
                <a:avLst/>
              </a:prstGeom>
              <a:blipFill>
                <a:blip r:embed="rId3"/>
                <a:stretch>
                  <a:fillRect b="-4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1365411" y="971196"/>
                <a:ext cx="2048941" cy="72186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𝑃</m:t>
                          </m:r>
                        </m:e>
                        <m:sub>
                          <m:r>
                            <a:rPr lang="en-US" altLang="zh-TW" i="1">
                              <a:latin typeface="Cambria Math"/>
                            </a:rPr>
                            <m:t>𝑛</m:t>
                          </m:r>
                        </m:sub>
                      </m:sSub>
                      <m:r>
                        <a:rPr lang="en-US" altLang="zh-TW" b="0" i="1" smtClean="0">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𝑛</m:t>
                                  </m:r>
                                </m:sub>
                              </m:sSub>
                              <m:r>
                                <a:rPr lang="en-US" altLang="zh-TW" i="1">
                                  <a:latin typeface="Cambria Math"/>
                                </a:rPr>
                                <m:t>/</m:t>
                              </m:r>
                              <m:r>
                                <a:rPr lang="en-US" altLang="zh-TW" i="1">
                                  <a:latin typeface="Cambria Math"/>
                                </a:rPr>
                                <m:t>𝑘𝑇</m:t>
                              </m:r>
                            </m:sup>
                          </m:sSup>
                        </m:num>
                        <m:den>
                          <m:nary>
                            <m:naryPr>
                              <m:chr m:val="∑"/>
                              <m:ctrlPr>
                                <a:rPr lang="en-US" altLang="zh-TW" i="1">
                                  <a:latin typeface="Cambria Math" panose="02040503050406030204" pitchFamily="18" charset="0"/>
                                </a:rPr>
                              </m:ctrlPr>
                            </m:naryPr>
                            <m:sub>
                              <m:r>
                                <m:rPr>
                                  <m:brk m:alnAt="23"/>
                                </m:rPr>
                                <a:rPr lang="en-US" altLang="zh-TW" i="1">
                                  <a:latin typeface="Cambria Math"/>
                                </a:rPr>
                                <m:t>𝑛</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𝑛</m:t>
                                      </m:r>
                                    </m:sub>
                                  </m:sSub>
                                  <m:r>
                                    <a:rPr lang="en-US" altLang="zh-TW" i="1">
                                      <a:latin typeface="Cambria Math"/>
                                    </a:rPr>
                                    <m:t>/</m:t>
                                  </m:r>
                                  <m:r>
                                    <a:rPr lang="en-US" altLang="zh-TW" i="1">
                                      <a:latin typeface="Cambria Math"/>
                                    </a:rPr>
                                    <m:t>𝑘𝑇</m:t>
                                  </m:r>
                                </m:sup>
                              </m:sSup>
                            </m:e>
                          </m:nary>
                        </m:den>
                      </m:f>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365411" y="971196"/>
                <a:ext cx="2048941" cy="721864"/>
              </a:xfrm>
              <a:prstGeom prst="rect">
                <a:avLst/>
              </a:prstGeom>
              <a:blipFill>
                <a:blip r:embed="rId4"/>
                <a:stretch>
                  <a:fillRect t="-10345" b="-84483"/>
                </a:stretch>
              </a:blipFill>
            </p:spPr>
            <p:txBody>
              <a:bodyPr/>
              <a:lstStyle/>
              <a:p>
                <a:r>
                  <a:rPr lang="en-TW">
                    <a:noFill/>
                  </a:rPr>
                  <a:t> </a:t>
                </a:r>
              </a:p>
            </p:txBody>
          </p:sp>
        </mc:Fallback>
      </mc:AlternateContent>
      <p:pic>
        <p:nvPicPr>
          <p:cNvPr id="15" name="Picture 2" descr="E:\Media\Images\chapter40\40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5670" y="954106"/>
            <a:ext cx="1292659" cy="150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F4866C3D-2453-4941-ACC1-535BBD2000F8}"/>
              </a:ext>
            </a:extLst>
          </p:cNvPr>
          <p:cNvSpPr/>
          <p:nvPr/>
        </p:nvSpPr>
        <p:spPr>
          <a:xfrm>
            <a:off x="1348152" y="2635114"/>
            <a:ext cx="3995936" cy="279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9" name="Picture 2">
            <a:extLst>
              <a:ext uri="{FF2B5EF4-FFF2-40B4-BE49-F238E27FC236}">
                <a16:creationId xmlns:a16="http://schemas.microsoft.com/office/drawing/2014/main" id="{1D28D46D-D8E2-A647-81CB-A5CE0812BE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0871" y="2602198"/>
            <a:ext cx="3995936" cy="279923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F90A36EC-4D79-654B-9FFC-197C9D916F18}"/>
              </a:ext>
            </a:extLst>
          </p:cNvPr>
          <p:cNvCxnSpPr/>
          <p:nvPr/>
        </p:nvCxnSpPr>
        <p:spPr>
          <a:xfrm>
            <a:off x="2645007" y="3248248"/>
            <a:ext cx="0" cy="720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A9D1B1D-374C-234A-A4EF-214B9188BF29}"/>
              </a:ext>
            </a:extLst>
          </p:cNvPr>
          <p:cNvCxnSpPr/>
          <p:nvPr/>
        </p:nvCxnSpPr>
        <p:spPr>
          <a:xfrm>
            <a:off x="4517215" y="4184352"/>
            <a:ext cx="0" cy="720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04F191B-0ADA-064D-90C0-EC7E7E0EE9F9}"/>
              </a:ext>
            </a:extLst>
          </p:cNvPr>
          <p:cNvSpPr/>
          <p:nvPr/>
        </p:nvSpPr>
        <p:spPr>
          <a:xfrm>
            <a:off x="1420871" y="2816200"/>
            <a:ext cx="360040"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BAE4EE1-937B-9243-BFC7-B219EAE9AD10}"/>
                  </a:ext>
                </a:extLst>
              </p:cNvPr>
              <p:cNvSpPr txBox="1"/>
              <p:nvPr/>
            </p:nvSpPr>
            <p:spPr>
              <a:xfrm>
                <a:off x="1347145" y="5671810"/>
                <a:ext cx="7257303" cy="369332"/>
              </a:xfrm>
              <a:prstGeom prst="rect">
                <a:avLst/>
              </a:prstGeom>
              <a:noFill/>
            </p:spPr>
            <p:txBody>
              <a:bodyPr wrap="square" rtlCol="0">
                <a:spAutoFit/>
              </a:bodyPr>
              <a:lstStyle/>
              <a:p>
                <a:r>
                  <a:rPr lang="en-TW" dirty="0"/>
                  <a:t>只有在頻率與溫度的比</a:t>
                </a:r>
                <a14:m>
                  <m:oMath xmlns:m="http://schemas.openxmlformats.org/officeDocument/2006/math">
                    <m:r>
                      <a:rPr lang="en-US" b="0" i="1" dirty="0" smtClean="0">
                        <a:latin typeface="Cambria Math" panose="02040503050406030204" pitchFamily="18" charset="0"/>
                      </a:rPr>
                      <m:t>h</m:t>
                    </m:r>
                    <m:r>
                      <a:rPr lang="en-US" b="0" i="1" dirty="0" smtClean="0">
                        <a:latin typeface="Cambria Math" panose="02040503050406030204" pitchFamily="18" charset="0"/>
                        <a:ea typeface="Cambria Math" panose="02040503050406030204" pitchFamily="18" charset="0"/>
                      </a:rPr>
                      <m:t>𝜈</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𝑘𝑇</m:t>
                    </m:r>
                  </m:oMath>
                </a14:m>
                <a:r>
                  <a:rPr lang="en-TW" dirty="0"/>
                  <a:t>為無限小時，</a:t>
                </a:r>
                <a:r>
                  <a:rPr lang="en-TW" dirty="0">
                    <a:solidFill>
                      <a:schemeClr val="tx1"/>
                    </a:solidFill>
                  </a:rPr>
                  <a:t>彈簧吸收的能量才是</a:t>
                </a:r>
                <a:r>
                  <a:rPr lang="en-US" altLang="zh-TW" dirty="0">
                    <a:solidFill>
                      <a:schemeClr val="tx1"/>
                    </a:solidFill>
                    <a:cs typeface="Times New Roman" pitchFamily="18" charset="0"/>
                  </a:rPr>
                  <a:t> </a:t>
                </a:r>
                <a14:m>
                  <m:oMath xmlns:m="http://schemas.openxmlformats.org/officeDocument/2006/math">
                    <m:r>
                      <a:rPr lang="en-US" altLang="zh-TW" i="1" dirty="0">
                        <a:solidFill>
                          <a:schemeClr val="tx1"/>
                        </a:solidFill>
                        <a:latin typeface="Cambria Math" panose="02040503050406030204" pitchFamily="18" charset="0"/>
                        <a:cs typeface="Times New Roman" pitchFamily="18" charset="0"/>
                      </a:rPr>
                      <m:t>𝑘𝑇</m:t>
                    </m:r>
                  </m:oMath>
                </a14:m>
                <a:r>
                  <a:rPr lang="en-TW" dirty="0"/>
                  <a:t>。</a:t>
                </a:r>
              </a:p>
            </p:txBody>
          </p:sp>
        </mc:Choice>
        <mc:Fallback xmlns="">
          <p:sp>
            <p:nvSpPr>
              <p:cNvPr id="11" name="TextBox 10">
                <a:extLst>
                  <a:ext uri="{FF2B5EF4-FFF2-40B4-BE49-F238E27FC236}">
                    <a16:creationId xmlns:a16="http://schemas.microsoft.com/office/drawing/2014/main" id="{2BAE4EE1-937B-9243-BFC7-B219EAE9AD10}"/>
                  </a:ext>
                </a:extLst>
              </p:cNvPr>
              <p:cNvSpPr txBox="1">
                <a:spLocks noRot="1" noChangeAspect="1" noMove="1" noResize="1" noEditPoints="1" noAdjustHandles="1" noChangeArrowheads="1" noChangeShapeType="1" noTextEdit="1"/>
              </p:cNvSpPr>
              <p:nvPr/>
            </p:nvSpPr>
            <p:spPr>
              <a:xfrm>
                <a:off x="1347145" y="5671810"/>
                <a:ext cx="7257303" cy="369332"/>
              </a:xfrm>
              <a:prstGeom prst="rect">
                <a:avLst/>
              </a:prstGeom>
              <a:blipFill>
                <a:blip r:embed="rId7"/>
                <a:stretch>
                  <a:fillRect l="-699" t="-6667" b="-23333"/>
                </a:stretch>
              </a:blipFill>
            </p:spPr>
            <p:txBody>
              <a:bodyPr/>
              <a:lstStyle/>
              <a:p>
                <a:r>
                  <a:rPr lang="en-TW">
                    <a:noFill/>
                  </a:rPr>
                  <a:t> </a:t>
                </a:r>
              </a:p>
            </p:txBody>
          </p:sp>
        </mc:Fallback>
      </mc:AlternateContent>
      <p:sp>
        <p:nvSpPr>
          <p:cNvPr id="21" name="Rectangle 20">
            <a:extLst>
              <a:ext uri="{FF2B5EF4-FFF2-40B4-BE49-F238E27FC236}">
                <a16:creationId xmlns:a16="http://schemas.microsoft.com/office/drawing/2014/main" id="{DEF897DB-2B5C-7543-81CE-6F2F73ABD35B}"/>
              </a:ext>
            </a:extLst>
          </p:cNvPr>
          <p:cNvSpPr/>
          <p:nvPr/>
        </p:nvSpPr>
        <p:spPr>
          <a:xfrm>
            <a:off x="1339241" y="6074310"/>
            <a:ext cx="7026191" cy="369332"/>
          </a:xfrm>
          <a:prstGeom prst="rect">
            <a:avLst/>
          </a:prstGeom>
        </p:spPr>
        <p:txBody>
          <a:bodyPr wrap="square">
            <a:spAutoFit/>
          </a:bodyPr>
          <a:lstStyle/>
          <a:p>
            <a:r>
              <a:rPr lang="en-TW" dirty="0"/>
              <a:t>頻率增加，會溫度降低，都使門檻效果顯著，吸收比例變小。</a:t>
            </a:r>
          </a:p>
        </p:txBody>
      </p:sp>
      <p:pic>
        <p:nvPicPr>
          <p:cNvPr id="3" name="Graphic 2" descr="Cat with solid fill">
            <a:extLst>
              <a:ext uri="{FF2B5EF4-FFF2-40B4-BE49-F238E27FC236}">
                <a16:creationId xmlns:a16="http://schemas.microsoft.com/office/drawing/2014/main" id="{2EE3809F-8D03-74A2-0816-7F304C37DB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7166704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entropy10"/>
          <p:cNvPicPr>
            <a:picLocks noChangeAspect="1" noChangeArrowheads="1"/>
          </p:cNvPicPr>
          <p:nvPr/>
        </p:nvPicPr>
        <p:blipFill>
          <a:blip r:embed="rId2">
            <a:extLst>
              <a:ext uri="{28A0092B-C50C-407E-A947-70E740481C1C}">
                <a14:useLocalDpi xmlns:a14="http://schemas.microsoft.com/office/drawing/2010/main" val="0"/>
              </a:ext>
            </a:extLst>
          </a:blip>
          <a:srcRect l="19640" t="1724" r="43655" b="79195"/>
          <a:stretch>
            <a:fillRect/>
          </a:stretch>
        </p:blipFill>
        <p:spPr bwMode="auto">
          <a:xfrm>
            <a:off x="5776375" y="309990"/>
            <a:ext cx="277336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2" descr="entropy10"/>
          <p:cNvPicPr>
            <a:picLocks noChangeAspect="1" noChangeArrowheads="1"/>
          </p:cNvPicPr>
          <p:nvPr/>
        </p:nvPicPr>
        <p:blipFill>
          <a:blip r:embed="rId2">
            <a:extLst>
              <a:ext uri="{28A0092B-C50C-407E-A947-70E740481C1C}">
                <a14:useLocalDpi xmlns:a14="http://schemas.microsoft.com/office/drawing/2010/main" val="0"/>
              </a:ext>
            </a:extLst>
          </a:blip>
          <a:srcRect l="18234" t="1263" r="43655" b="78459"/>
          <a:stretch>
            <a:fillRect/>
          </a:stretch>
        </p:blipFill>
        <p:spPr bwMode="auto">
          <a:xfrm>
            <a:off x="539750" y="2852738"/>
            <a:ext cx="2989120" cy="230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entropy10"/>
          <p:cNvPicPr>
            <a:picLocks noChangeAspect="1" noChangeArrowheads="1"/>
          </p:cNvPicPr>
          <p:nvPr/>
        </p:nvPicPr>
        <p:blipFill>
          <a:blip r:embed="rId3">
            <a:lum bright="-36000" contrast="50000"/>
            <a:extLst>
              <a:ext uri="{28A0092B-C50C-407E-A947-70E740481C1C}">
                <a14:useLocalDpi xmlns:a14="http://schemas.microsoft.com/office/drawing/2010/main" val="0"/>
              </a:ext>
            </a:extLst>
          </a:blip>
          <a:srcRect l="17355" t="64622" r="15703"/>
          <a:stretch>
            <a:fillRect/>
          </a:stretch>
        </p:blipFill>
        <p:spPr bwMode="auto">
          <a:xfrm>
            <a:off x="5786438" y="2714625"/>
            <a:ext cx="3097212"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文字方塊 4"/>
          <p:cNvSpPr txBox="1">
            <a:spLocks noChangeArrowheads="1"/>
          </p:cNvSpPr>
          <p:nvPr/>
        </p:nvSpPr>
        <p:spPr bwMode="auto">
          <a:xfrm>
            <a:off x="6151563" y="543037"/>
            <a:ext cx="1206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定溫熱庫</a:t>
            </a:r>
          </a:p>
        </p:txBody>
      </p:sp>
      <p:sp>
        <p:nvSpPr>
          <p:cNvPr id="68613" name="文字方塊 16"/>
          <p:cNvSpPr txBox="1">
            <a:spLocks noChangeArrowheads="1"/>
          </p:cNvSpPr>
          <p:nvPr/>
        </p:nvSpPr>
        <p:spPr bwMode="auto">
          <a:xfrm>
            <a:off x="584010" y="1150024"/>
            <a:ext cx="48741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所研究的系統可以小到為一原子，</a:t>
            </a:r>
          </a:p>
        </p:txBody>
      </p:sp>
      <p:sp>
        <p:nvSpPr>
          <p:cNvPr id="18" name="文字方塊 17"/>
          <p:cNvSpPr txBox="1">
            <a:spLocks noChangeArrowheads="1"/>
          </p:cNvSpPr>
          <p:nvPr/>
        </p:nvSpPr>
        <p:spPr bwMode="auto">
          <a:xfrm>
            <a:off x="4959888" y="5156371"/>
            <a:ext cx="4071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假設原子的狀態是由分離的能階來描述，</a:t>
            </a:r>
          </a:p>
        </p:txBody>
      </p:sp>
      <p:sp>
        <p:nvSpPr>
          <p:cNvPr id="12" name="向左箭號 11"/>
          <p:cNvSpPr/>
          <p:nvPr/>
        </p:nvSpPr>
        <p:spPr>
          <a:xfrm>
            <a:off x="2837916" y="3628584"/>
            <a:ext cx="2990312" cy="142875"/>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向左箭號 12"/>
          <p:cNvSpPr/>
          <p:nvPr/>
        </p:nvSpPr>
        <p:spPr>
          <a:xfrm>
            <a:off x="2377022" y="4779600"/>
            <a:ext cx="3399353" cy="142875"/>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37902" name="文字方塊 13"/>
              <p:cNvSpPr txBox="1">
                <a:spLocks noChangeArrowheads="1"/>
              </p:cNvSpPr>
              <p:nvPr/>
            </p:nvSpPr>
            <p:spPr bwMode="auto">
              <a:xfrm>
                <a:off x="2465183" y="3481486"/>
                <a:ext cx="428625"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𝑟</m:t>
                      </m:r>
                      <m:r>
                        <a:rPr lang="en-US" altLang="zh-TW" sz="1800" i="1" baseline="-25000" dirty="0">
                          <a:latin typeface="Cambria Math"/>
                        </a:rPr>
                        <m:t>2</m:t>
                      </m:r>
                    </m:oMath>
                  </m:oMathPara>
                </a14:m>
                <a:endParaRPr lang="zh-TW" altLang="en-US" sz="1800" i="1" dirty="0"/>
              </a:p>
            </p:txBody>
          </p:sp>
        </mc:Choice>
        <mc:Fallback xmlns="">
          <p:sp>
            <p:nvSpPr>
              <p:cNvPr id="37902" name="文字方塊 13"/>
              <p:cNvSpPr txBox="1">
                <a:spLocks noRot="1" noChangeAspect="1" noMove="1" noResize="1" noEditPoints="1" noAdjustHandles="1" noChangeArrowheads="1" noChangeShapeType="1" noTextEdit="1"/>
              </p:cNvSpPr>
              <p:nvPr/>
            </p:nvSpPr>
            <p:spPr bwMode="auto">
              <a:xfrm>
                <a:off x="2465183" y="3481486"/>
                <a:ext cx="428625" cy="369887"/>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903" name="文字方塊 15"/>
              <p:cNvSpPr txBox="1">
                <a:spLocks noChangeArrowheads="1"/>
              </p:cNvSpPr>
              <p:nvPr/>
            </p:nvSpPr>
            <p:spPr bwMode="auto">
              <a:xfrm>
                <a:off x="2016508" y="4635773"/>
                <a:ext cx="428625"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𝑟</m:t>
                      </m:r>
                      <m:r>
                        <a:rPr lang="en-US" altLang="zh-TW" sz="1800" i="1" baseline="-25000" dirty="0">
                          <a:latin typeface="Cambria Math"/>
                        </a:rPr>
                        <m:t>1</m:t>
                      </m:r>
                    </m:oMath>
                  </m:oMathPara>
                </a14:m>
                <a:endParaRPr lang="zh-TW" altLang="en-US" sz="1800" i="1" dirty="0"/>
              </a:p>
            </p:txBody>
          </p:sp>
        </mc:Choice>
        <mc:Fallback xmlns="">
          <p:sp>
            <p:nvSpPr>
              <p:cNvPr id="37903" name="文字方塊 15"/>
              <p:cNvSpPr txBox="1">
                <a:spLocks noRot="1" noChangeAspect="1" noMove="1" noResize="1" noEditPoints="1" noAdjustHandles="1" noChangeArrowheads="1" noChangeShapeType="1" noTextEdit="1"/>
              </p:cNvSpPr>
              <p:nvPr/>
            </p:nvSpPr>
            <p:spPr bwMode="auto">
              <a:xfrm>
                <a:off x="2016508" y="4635773"/>
                <a:ext cx="428625" cy="369887"/>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904" name="文字方塊 18"/>
              <p:cNvSpPr txBox="1">
                <a:spLocks noChangeArrowheads="1"/>
              </p:cNvSpPr>
              <p:nvPr/>
            </p:nvSpPr>
            <p:spPr bwMode="auto">
              <a:xfrm>
                <a:off x="7358063" y="3786188"/>
                <a:ext cx="428625" cy="369887"/>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𝑠</m:t>
                      </m:r>
                      <m:r>
                        <a:rPr lang="en-US" altLang="zh-TW" sz="1800" i="1" baseline="-25000" dirty="0">
                          <a:latin typeface="Cambria Math"/>
                        </a:rPr>
                        <m:t>2</m:t>
                      </m:r>
                    </m:oMath>
                  </m:oMathPara>
                </a14:m>
                <a:endParaRPr lang="zh-TW" altLang="en-US" sz="1800" i="1" dirty="0"/>
              </a:p>
            </p:txBody>
          </p:sp>
        </mc:Choice>
        <mc:Fallback xmlns="">
          <p:sp>
            <p:nvSpPr>
              <p:cNvPr id="37904" name="文字方塊 18"/>
              <p:cNvSpPr txBox="1">
                <a:spLocks noRot="1" noChangeAspect="1" noMove="1" noResize="1" noEditPoints="1" noAdjustHandles="1" noChangeArrowheads="1" noChangeShapeType="1" noTextEdit="1"/>
              </p:cNvSpPr>
              <p:nvPr/>
            </p:nvSpPr>
            <p:spPr bwMode="auto">
              <a:xfrm>
                <a:off x="7358063" y="3786188"/>
                <a:ext cx="428625" cy="369887"/>
              </a:xfrm>
              <a:prstGeom prst="rect">
                <a:avLst/>
              </a:prstGeom>
              <a:blipFill rotWithShape="1">
                <a:blip r:embed="rId6"/>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905" name="文字方塊 20"/>
              <p:cNvSpPr txBox="1">
                <a:spLocks noChangeArrowheads="1"/>
              </p:cNvSpPr>
              <p:nvPr/>
            </p:nvSpPr>
            <p:spPr bwMode="auto">
              <a:xfrm>
                <a:off x="6858000" y="4500563"/>
                <a:ext cx="428625" cy="369887"/>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𝑠</m:t>
                      </m:r>
                      <m:r>
                        <a:rPr lang="en-US" altLang="zh-TW" sz="1800" i="1" baseline="-25000" dirty="0">
                          <a:latin typeface="Cambria Math"/>
                        </a:rPr>
                        <m:t>1</m:t>
                      </m:r>
                    </m:oMath>
                  </m:oMathPara>
                </a14:m>
                <a:endParaRPr lang="zh-TW" altLang="en-US" sz="1800" i="1" dirty="0"/>
              </a:p>
            </p:txBody>
          </p:sp>
        </mc:Choice>
        <mc:Fallback xmlns="">
          <p:sp>
            <p:nvSpPr>
              <p:cNvPr id="37905" name="文字方塊 20"/>
              <p:cNvSpPr txBox="1">
                <a:spLocks noRot="1" noChangeAspect="1" noMove="1" noResize="1" noEditPoints="1" noAdjustHandles="1" noChangeArrowheads="1" noChangeShapeType="1" noTextEdit="1"/>
              </p:cNvSpPr>
              <p:nvPr/>
            </p:nvSpPr>
            <p:spPr bwMode="auto">
              <a:xfrm>
                <a:off x="6858000" y="4500563"/>
                <a:ext cx="428625" cy="369887"/>
              </a:xfrm>
              <a:prstGeom prst="rect">
                <a:avLst/>
              </a:prstGeom>
              <a:blipFill rotWithShape="1">
                <a:blip r:embed="rId7"/>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9" name="矩形 18"/>
          <p:cNvSpPr/>
          <p:nvPr/>
        </p:nvSpPr>
        <p:spPr>
          <a:xfrm>
            <a:off x="8096995" y="1369609"/>
            <a:ext cx="349454" cy="2873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9" name="直線單箭頭接點 8"/>
          <p:cNvCxnSpPr/>
          <p:nvPr/>
        </p:nvCxnSpPr>
        <p:spPr>
          <a:xfrm>
            <a:off x="7959043" y="1709842"/>
            <a:ext cx="0" cy="12554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矩形 22"/>
              <p:cNvSpPr>
                <a:spLocks noChangeArrowheads="1"/>
              </p:cNvSpPr>
              <p:nvPr/>
            </p:nvSpPr>
            <p:spPr bwMode="auto">
              <a:xfrm>
                <a:off x="281797" y="5219892"/>
                <a:ext cx="475252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14:m>
                  <m:oMath xmlns:m="http://schemas.openxmlformats.org/officeDocument/2006/math">
                    <m:r>
                      <a:rPr lang="en-US" altLang="zh-TW" sz="1800" i="1" dirty="0" smtClean="0">
                        <a:latin typeface="Cambria Math"/>
                      </a:rPr>
                      <m:t>𝑠</m:t>
                    </m:r>
                    <m:r>
                      <a:rPr lang="en-US" altLang="zh-TW" sz="1800" i="1" baseline="-25000" dirty="0">
                        <a:latin typeface="Cambria Math"/>
                      </a:rPr>
                      <m:t>1</m:t>
                    </m:r>
                  </m:oMath>
                </a14:m>
                <a:r>
                  <a:rPr lang="zh-TW" altLang="en-US" sz="1800" baseline="-25000" dirty="0"/>
                  <a:t> </a:t>
                </a:r>
                <a:r>
                  <a:rPr lang="zh-TW" altLang="en-US" sz="1800" dirty="0"/>
                  <a:t>及 </a:t>
                </a:r>
                <a14:m>
                  <m:oMath xmlns:m="http://schemas.openxmlformats.org/officeDocument/2006/math">
                    <m:r>
                      <a:rPr lang="en-US" altLang="zh-TW" sz="1800" i="1" dirty="0" smtClean="0">
                        <a:latin typeface="Cambria Math"/>
                      </a:rPr>
                      <m:t>𝑠</m:t>
                    </m:r>
                    <m:r>
                      <a:rPr lang="en-US" altLang="zh-TW" sz="1800" i="1" baseline="-25000" dirty="0">
                        <a:latin typeface="Cambria Math"/>
                      </a:rPr>
                      <m:t>2</m:t>
                    </m:r>
                    <m:r>
                      <a:rPr lang="zh-TW" altLang="en-US" sz="1800" i="1" dirty="0">
                        <a:latin typeface="Cambria Math"/>
                      </a:rPr>
                      <m:t> </m:t>
                    </m:r>
                  </m:oMath>
                </a14:m>
                <a:r>
                  <a:rPr lang="zh-TW" altLang="en-US" sz="1800" dirty="0"/>
                  <a:t>分別對應</a:t>
                </a:r>
                <a:r>
                  <a:rPr lang="zh-TW" altLang="en-US" sz="1800" dirty="0">
                    <a:solidFill>
                      <a:srgbClr val="FF0000"/>
                    </a:solidFill>
                  </a:rPr>
                  <a:t>熱庫</a:t>
                </a:r>
                <a:r>
                  <a:rPr lang="zh-TW" altLang="en-US" sz="1800" dirty="0"/>
                  <a:t>的</a:t>
                </a:r>
                <a:r>
                  <a:rPr lang="en-US" altLang="zh-TW" sz="1800" dirty="0" err="1">
                    <a:latin typeface="Times New Roman" panose="02020603050405020304" pitchFamily="18" charset="0"/>
                    <a:cs typeface="Times New Roman" panose="02020603050405020304" pitchFamily="18" charset="0"/>
                  </a:rPr>
                  <a:t>Macrostates</a:t>
                </a:r>
                <a:r>
                  <a:rPr lang="en-US" altLang="zh-TW" sz="1800" dirty="0"/>
                  <a:t> </a:t>
                </a:r>
                <a14:m>
                  <m:oMath xmlns:m="http://schemas.openxmlformats.org/officeDocument/2006/math">
                    <m:r>
                      <a:rPr lang="en-US" altLang="zh-TW" sz="1800" i="1" dirty="0" smtClean="0">
                        <a:latin typeface="Cambria Math"/>
                      </a:rPr>
                      <m:t>𝑟</m:t>
                    </m:r>
                    <m:r>
                      <a:rPr lang="en-US" altLang="zh-TW" sz="1800" i="1" baseline="-25000" dirty="0">
                        <a:latin typeface="Cambria Math"/>
                      </a:rPr>
                      <m:t>1</m:t>
                    </m:r>
                  </m:oMath>
                </a14:m>
                <a:r>
                  <a:rPr lang="zh-TW" altLang="en-US" sz="1800" baseline="-25000" dirty="0"/>
                  <a:t> </a:t>
                </a:r>
                <a:r>
                  <a:rPr lang="zh-TW" altLang="en-US" sz="1800" dirty="0"/>
                  <a:t>及 </a:t>
                </a:r>
                <a14:m>
                  <m:oMath xmlns:m="http://schemas.openxmlformats.org/officeDocument/2006/math">
                    <m:r>
                      <a:rPr lang="en-US" altLang="zh-TW" sz="1800" i="1" dirty="0" smtClean="0">
                        <a:latin typeface="Cambria Math"/>
                      </a:rPr>
                      <m:t>𝑟</m:t>
                    </m:r>
                    <m:r>
                      <a:rPr lang="en-US" altLang="zh-TW" sz="1800" i="1" baseline="-25000" dirty="0">
                        <a:latin typeface="Cambria Math"/>
                      </a:rPr>
                      <m:t>2 </m:t>
                    </m:r>
                  </m:oMath>
                </a14:m>
                <a:endParaRPr lang="zh-TW" altLang="en-US" sz="1800" dirty="0"/>
              </a:p>
            </p:txBody>
          </p:sp>
        </mc:Choice>
        <mc:Fallback xmlns="">
          <p:sp>
            <p:nvSpPr>
              <p:cNvPr id="23" name="矩形 22"/>
              <p:cNvSpPr>
                <a:spLocks noRot="1" noChangeAspect="1" noMove="1" noResize="1" noEditPoints="1" noAdjustHandles="1" noChangeArrowheads="1" noChangeShapeType="1" noTextEdit="1"/>
              </p:cNvSpPr>
              <p:nvPr/>
            </p:nvSpPr>
            <p:spPr bwMode="auto">
              <a:xfrm>
                <a:off x="281797" y="5219892"/>
                <a:ext cx="4752528" cy="369332"/>
              </a:xfrm>
              <a:prstGeom prst="rect">
                <a:avLst/>
              </a:prstGeom>
              <a:blipFill>
                <a:blip r:embed="rId8"/>
                <a:stretch>
                  <a:fillRect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6" name="笑臉 15"/>
          <p:cNvSpPr/>
          <p:nvPr/>
        </p:nvSpPr>
        <p:spPr>
          <a:xfrm>
            <a:off x="7798377" y="1423983"/>
            <a:ext cx="329858" cy="29411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22" name="文字方塊 9"/>
              <p:cNvSpPr txBox="1">
                <a:spLocks noChangeArrowheads="1"/>
              </p:cNvSpPr>
              <p:nvPr/>
            </p:nvSpPr>
            <p:spPr bwMode="auto">
              <a:xfrm>
                <a:off x="584010" y="5945075"/>
                <a:ext cx="376234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總系統為封閉，故總能量 </a:t>
                </a:r>
                <a14:m>
                  <m:oMath xmlns:m="http://schemas.openxmlformats.org/officeDocument/2006/math">
                    <m:r>
                      <a:rPr lang="en-US" altLang="zh-TW" sz="1800" i="1" dirty="0" smtClean="0">
                        <a:latin typeface="Cambria Math"/>
                        <a:cs typeface="Times New Roman" panose="02020603050405020304" pitchFamily="18" charset="0"/>
                      </a:rPr>
                      <m:t>𝐸</m:t>
                    </m:r>
                  </m:oMath>
                </a14:m>
                <a:r>
                  <a:rPr lang="zh-TW" altLang="en-US" sz="1800" dirty="0"/>
                  <a:t> 固定。</a:t>
                </a:r>
              </a:p>
            </p:txBody>
          </p:sp>
        </mc:Choice>
        <mc:Fallback xmlns="">
          <p:sp>
            <p:nvSpPr>
              <p:cNvPr id="22" name="文字方塊 9"/>
              <p:cNvSpPr txBox="1">
                <a:spLocks noRot="1" noChangeAspect="1" noMove="1" noResize="1" noEditPoints="1" noAdjustHandles="1" noChangeArrowheads="1" noChangeShapeType="1" noTextEdit="1"/>
              </p:cNvSpPr>
              <p:nvPr/>
            </p:nvSpPr>
            <p:spPr bwMode="auto">
              <a:xfrm>
                <a:off x="584010" y="5945075"/>
                <a:ext cx="3762346" cy="369332"/>
              </a:xfrm>
              <a:prstGeom prst="rect">
                <a:avLst/>
              </a:prstGeom>
              <a:blipFill rotWithShape="1">
                <a:blip r:embed="rId9"/>
                <a:stretch>
                  <a:fillRect l="-1459"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 name="矩形 1"/>
          <p:cNvSpPr/>
          <p:nvPr/>
        </p:nvSpPr>
        <p:spPr>
          <a:xfrm>
            <a:off x="594262" y="1568364"/>
            <a:ext cx="4572000" cy="369332"/>
          </a:xfrm>
          <a:prstGeom prst="rect">
            <a:avLst/>
          </a:prstGeom>
        </p:spPr>
        <p:txBody>
          <a:bodyPr>
            <a:spAutoFit/>
          </a:bodyPr>
          <a:lstStyle/>
          <a:p>
            <a:r>
              <a:rPr lang="zh-TW" altLang="en-US" dirty="0"/>
              <a:t>而環境為相對極大的溫度不變的系統，</a:t>
            </a:r>
          </a:p>
        </p:txBody>
      </p:sp>
      <p:sp>
        <p:nvSpPr>
          <p:cNvPr id="3" name="矩形 2"/>
          <p:cNvSpPr/>
          <p:nvPr/>
        </p:nvSpPr>
        <p:spPr>
          <a:xfrm>
            <a:off x="594262" y="2344210"/>
            <a:ext cx="5493812" cy="369332"/>
          </a:xfrm>
          <a:prstGeom prst="rect">
            <a:avLst/>
          </a:prstGeom>
        </p:spPr>
        <p:txBody>
          <a:bodyPr wrap="none">
            <a:spAutoFit/>
          </a:bodyPr>
          <a:lstStyle/>
          <a:p>
            <a:r>
              <a:rPr lang="zh-TW" altLang="en-US" dirty="0"/>
              <a:t>兩者不斷進行熱交互作用，因此原子的能量不固定。</a:t>
            </a:r>
          </a:p>
        </p:txBody>
      </p:sp>
      <mc:AlternateContent xmlns:mc="http://schemas.openxmlformats.org/markup-compatibility/2006" xmlns:a14="http://schemas.microsoft.com/office/drawing/2010/main">
        <mc:Choice Requires="a14">
          <p:sp>
            <p:nvSpPr>
              <p:cNvPr id="4" name="矩形 3"/>
              <p:cNvSpPr/>
              <p:nvPr/>
            </p:nvSpPr>
            <p:spPr>
              <a:xfrm>
                <a:off x="4970303" y="5537699"/>
                <a:ext cx="3775393" cy="369332"/>
              </a:xfrm>
              <a:prstGeom prst="rect">
                <a:avLst/>
              </a:prstGeom>
            </p:spPr>
            <p:txBody>
              <a:bodyPr wrap="none">
                <a:spAutoFit/>
              </a:bodyPr>
              <a:lstStyle/>
              <a:p>
                <a:r>
                  <a:rPr lang="zh-TW" altLang="en-US" dirty="0"/>
                  <a:t>以</a:t>
                </a:r>
                <a:r>
                  <a:rPr lang="en-US" altLang="zh-TW" dirty="0"/>
                  <a:t> </a:t>
                </a:r>
                <a14:m>
                  <m:oMath xmlns:m="http://schemas.openxmlformats.org/officeDocument/2006/math">
                    <m:r>
                      <a:rPr lang="en-US" altLang="zh-TW" i="1" dirty="0" smtClean="0">
                        <a:latin typeface="Cambria Math"/>
                      </a:rPr>
                      <m:t>𝑠</m:t>
                    </m:r>
                    <m:r>
                      <a:rPr lang="en-US" altLang="zh-TW" i="1" baseline="-25000" dirty="0">
                        <a:latin typeface="Cambria Math"/>
                      </a:rPr>
                      <m:t>1</m:t>
                    </m:r>
                    <m:r>
                      <a:rPr lang="zh-TW" altLang="en-US" i="1" baseline="-25000" dirty="0">
                        <a:latin typeface="Cambria Math"/>
                      </a:rPr>
                      <m:t> </m:t>
                    </m:r>
                  </m:oMath>
                </a14:m>
                <a:r>
                  <a:rPr lang="zh-TW" altLang="en-US" dirty="0"/>
                  <a:t>及 </a:t>
                </a:r>
                <a14:m>
                  <m:oMath xmlns:m="http://schemas.openxmlformats.org/officeDocument/2006/math">
                    <m:r>
                      <a:rPr lang="en-US" altLang="zh-TW" i="1" dirty="0" smtClean="0">
                        <a:latin typeface="Cambria Math"/>
                      </a:rPr>
                      <m:t>𝑠</m:t>
                    </m:r>
                    <m:r>
                      <a:rPr lang="en-US" altLang="zh-TW" i="1" baseline="-25000" dirty="0">
                        <a:latin typeface="Cambria Math"/>
                      </a:rPr>
                      <m:t>2</m:t>
                    </m:r>
                  </m:oMath>
                </a14:m>
                <a:r>
                  <a:rPr lang="zh-TW" altLang="en-US" i="1" baseline="-25000" dirty="0"/>
                  <a:t> </a:t>
                </a:r>
                <a:r>
                  <a:rPr lang="zh-TW" altLang="en-US" dirty="0"/>
                  <a:t>來標記兩個分立的能態。</a:t>
                </a:r>
              </a:p>
            </p:txBody>
          </p:sp>
        </mc:Choice>
        <mc:Fallback xmlns="">
          <p:sp>
            <p:nvSpPr>
              <p:cNvPr id="4" name="矩形 3"/>
              <p:cNvSpPr>
                <a:spLocks noRot="1" noChangeAspect="1" noMove="1" noResize="1" noEditPoints="1" noAdjustHandles="1" noChangeArrowheads="1" noChangeShapeType="1" noTextEdit="1"/>
              </p:cNvSpPr>
              <p:nvPr/>
            </p:nvSpPr>
            <p:spPr>
              <a:xfrm>
                <a:off x="4970303" y="5537699"/>
                <a:ext cx="3775393" cy="369332"/>
              </a:xfrm>
              <a:prstGeom prst="rect">
                <a:avLst/>
              </a:prstGeom>
              <a:blipFill>
                <a:blip r:embed="rId10"/>
                <a:stretch>
                  <a:fillRect l="-1342" t="-6452" r="-336" b="-19355"/>
                </a:stretch>
              </a:blipFill>
            </p:spPr>
            <p:txBody>
              <a:bodyPr/>
              <a:lstStyle/>
              <a:p>
                <a:r>
                  <a:rPr lang="en-TW">
                    <a:noFill/>
                  </a:rPr>
                  <a:t> </a:t>
                </a:r>
              </a:p>
            </p:txBody>
          </p:sp>
        </mc:Fallback>
      </mc:AlternateContent>
      <p:sp>
        <p:nvSpPr>
          <p:cNvPr id="5" name="文字方塊 4"/>
          <p:cNvSpPr txBox="1"/>
          <p:nvPr/>
        </p:nvSpPr>
        <p:spPr>
          <a:xfrm>
            <a:off x="594262" y="275191"/>
            <a:ext cx="5192176" cy="369332"/>
          </a:xfrm>
          <a:prstGeom prst="rect">
            <a:avLst/>
          </a:prstGeom>
          <a:noFill/>
        </p:spPr>
        <p:txBody>
          <a:bodyPr wrap="square" rtlCol="0">
            <a:spAutoFit/>
          </a:bodyPr>
          <a:lstStyle/>
          <a:p>
            <a:r>
              <a:rPr lang="zh-TW" altLang="en-US" dirty="0">
                <a:solidFill>
                  <a:srgbClr val="FF0000"/>
                </a:solidFill>
              </a:rPr>
              <a:t>固定溫度但不定能量的熱系統的統計描述 </a:t>
            </a:r>
            <a:r>
              <a:rPr lang="en-US" altLang="zh-TW" dirty="0">
                <a:solidFill>
                  <a:srgbClr val="FF0000"/>
                </a:solidFill>
                <a:latin typeface="Times New Roman" panose="02020603050405020304" pitchFamily="18" charset="0"/>
                <a:cs typeface="Times New Roman" panose="02020603050405020304" pitchFamily="18" charset="0"/>
              </a:rPr>
              <a:t>Gibbs</a:t>
            </a:r>
            <a:endParaRPr lang="zh-TW" altLang="en-US" dirty="0">
              <a:solidFill>
                <a:srgbClr val="FF0000"/>
              </a:solidFill>
              <a:latin typeface="Times New Roman" panose="02020603050405020304" pitchFamily="18" charset="0"/>
              <a:cs typeface="Times New Roman" panose="02020603050405020304" pitchFamily="18" charset="0"/>
            </a:endParaRPr>
          </a:p>
        </p:txBody>
      </p:sp>
      <p:sp>
        <p:nvSpPr>
          <p:cNvPr id="7" name="文字方塊 6"/>
          <p:cNvSpPr txBox="1"/>
          <p:nvPr/>
        </p:nvSpPr>
        <p:spPr>
          <a:xfrm>
            <a:off x="617860" y="692696"/>
            <a:ext cx="4342028" cy="369332"/>
          </a:xfrm>
          <a:prstGeom prst="rect">
            <a:avLst/>
          </a:prstGeom>
          <a:noFill/>
        </p:spPr>
        <p:txBody>
          <a:bodyPr wrap="square" rtlCol="0">
            <a:spAutoFit/>
          </a:bodyPr>
          <a:lstStyle/>
          <a:p>
            <a:r>
              <a:rPr lang="zh-CN" altLang="en-US" dirty="0">
                <a:solidFill>
                  <a:srgbClr val="FF0000"/>
                </a:solidFill>
                <a:latin typeface="Times New Roman" panose="02020603050405020304" pitchFamily="18" charset="0"/>
                <a:cs typeface="Times New Roman" panose="02020603050405020304" pitchFamily="18" charset="0"/>
              </a:rPr>
              <a:t>稱為</a:t>
            </a:r>
            <a:r>
              <a:rPr lang="zh-TW" altLang="en-US" dirty="0">
                <a:solidFill>
                  <a:srgbClr val="FF0000"/>
                </a:solidFill>
                <a:latin typeface="Times New Roman" panose="02020603050405020304" pitchFamily="18" charset="0"/>
                <a:cs typeface="Times New Roman" panose="02020603050405020304" pitchFamily="18" charset="0"/>
              </a:rPr>
              <a:t> </a:t>
            </a:r>
            <a:r>
              <a:rPr lang="en-US" altLang="zh-TW" dirty="0">
                <a:solidFill>
                  <a:srgbClr val="FF0000"/>
                </a:solidFill>
                <a:latin typeface="Times New Roman" panose="02020603050405020304" pitchFamily="18" charset="0"/>
                <a:cs typeface="Times New Roman" panose="02020603050405020304" pitchFamily="18" charset="0"/>
              </a:rPr>
              <a:t>Canonical Ensemble </a:t>
            </a:r>
            <a:r>
              <a:rPr lang="zh-CN" altLang="en-US" dirty="0">
                <a:solidFill>
                  <a:srgbClr val="FF0000"/>
                </a:solidFill>
                <a:latin typeface="Times New Roman" panose="02020603050405020304" pitchFamily="18" charset="0"/>
                <a:cs typeface="Times New Roman" panose="02020603050405020304" pitchFamily="18" charset="0"/>
              </a:rPr>
              <a:t>正則系集。</a:t>
            </a:r>
            <a:endParaRPr lang="zh-TW" altLang="en-US" dirty="0">
              <a:solidFill>
                <a:srgbClr val="FF0000"/>
              </a:solidFill>
              <a:latin typeface="Times New Roman" panose="02020603050405020304" pitchFamily="18" charset="0"/>
              <a:cs typeface="Times New Roman" panose="02020603050405020304" pitchFamily="18" charset="0"/>
            </a:endParaRPr>
          </a:p>
        </p:txBody>
      </p:sp>
      <p:pic>
        <p:nvPicPr>
          <p:cNvPr id="6" name="Graphic 5" descr="Cat with solid fill">
            <a:extLst>
              <a:ext uri="{FF2B5EF4-FFF2-40B4-BE49-F238E27FC236}">
                <a16:creationId xmlns:a16="http://schemas.microsoft.com/office/drawing/2014/main" id="{2EE98E88-DD4F-3578-6F57-E9C14E6CF7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15756" y="6209075"/>
            <a:ext cx="619090" cy="619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902"/>
                                        </p:tgtEl>
                                        <p:attrNameLst>
                                          <p:attrName>style.visibility</p:attrName>
                                        </p:attrNameLst>
                                      </p:cBhvr>
                                      <p:to>
                                        <p:strVal val="visible"/>
                                      </p:to>
                                    </p:set>
                                    <p:anim calcmode="lin" valueType="num">
                                      <p:cBhvr additive="base">
                                        <p:cTn id="15" dur="500" fill="hold"/>
                                        <p:tgtEl>
                                          <p:spTgt spid="37902"/>
                                        </p:tgtEl>
                                        <p:attrNameLst>
                                          <p:attrName>ppt_x</p:attrName>
                                        </p:attrNameLst>
                                      </p:cBhvr>
                                      <p:tavLst>
                                        <p:tav tm="0">
                                          <p:val>
                                            <p:strVal val="#ppt_x"/>
                                          </p:val>
                                        </p:tav>
                                        <p:tav tm="100000">
                                          <p:val>
                                            <p:strVal val="#ppt_x"/>
                                          </p:val>
                                        </p:tav>
                                      </p:tavLst>
                                    </p:anim>
                                    <p:anim calcmode="lin" valueType="num">
                                      <p:cBhvr additive="base">
                                        <p:cTn id="16" dur="500" fill="hold"/>
                                        <p:tgtEl>
                                          <p:spTgt spid="3790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7903"/>
                                        </p:tgtEl>
                                        <p:attrNameLst>
                                          <p:attrName>style.visibility</p:attrName>
                                        </p:attrNameLst>
                                      </p:cBhvr>
                                      <p:to>
                                        <p:strVal val="visible"/>
                                      </p:to>
                                    </p:set>
                                    <p:anim calcmode="lin" valueType="num">
                                      <p:cBhvr additive="base">
                                        <p:cTn id="19" dur="500" fill="hold"/>
                                        <p:tgtEl>
                                          <p:spTgt spid="37903"/>
                                        </p:tgtEl>
                                        <p:attrNameLst>
                                          <p:attrName>ppt_x</p:attrName>
                                        </p:attrNameLst>
                                      </p:cBhvr>
                                      <p:tavLst>
                                        <p:tav tm="0">
                                          <p:val>
                                            <p:strVal val="#ppt_x"/>
                                          </p:val>
                                        </p:tav>
                                        <p:tav tm="100000">
                                          <p:val>
                                            <p:strVal val="#ppt_x"/>
                                          </p:val>
                                        </p:tav>
                                      </p:tavLst>
                                    </p:anim>
                                    <p:anim calcmode="lin" valueType="num">
                                      <p:cBhvr additive="base">
                                        <p:cTn id="20" dur="500" fill="hold"/>
                                        <p:tgtEl>
                                          <p:spTgt spid="3790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5842"/>
                                        </p:tgtEl>
                                        <p:attrNameLst>
                                          <p:attrName>style.visibility</p:attrName>
                                        </p:attrNameLst>
                                      </p:cBhvr>
                                      <p:to>
                                        <p:strVal val="visible"/>
                                      </p:to>
                                    </p:set>
                                    <p:anim calcmode="lin" valueType="num">
                                      <p:cBhvr additive="base">
                                        <p:cTn id="23" dur="500" fill="hold"/>
                                        <p:tgtEl>
                                          <p:spTgt spid="35842"/>
                                        </p:tgtEl>
                                        <p:attrNameLst>
                                          <p:attrName>ppt_x</p:attrName>
                                        </p:attrNameLst>
                                      </p:cBhvr>
                                      <p:tavLst>
                                        <p:tav tm="0">
                                          <p:val>
                                            <p:strVal val="#ppt_x"/>
                                          </p:val>
                                        </p:tav>
                                        <p:tav tm="100000">
                                          <p:val>
                                            <p:strVal val="#ppt_x"/>
                                          </p:val>
                                        </p:tav>
                                      </p:tavLst>
                                    </p:anim>
                                    <p:anim calcmode="lin" valueType="num">
                                      <p:cBhvr additive="base">
                                        <p:cTn id="24" dur="500" fill="hold"/>
                                        <p:tgtEl>
                                          <p:spTgt spid="3584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7902" grpId="0"/>
      <p:bldP spid="37903" grpId="0"/>
      <p:bldP spid="23"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4"/>
          <p:cNvSpPr txBox="1">
            <a:spLocks noChangeArrowheads="1"/>
          </p:cNvSpPr>
          <p:nvPr/>
        </p:nvSpPr>
        <p:spPr bwMode="auto">
          <a:xfrm>
            <a:off x="1259632" y="5819461"/>
            <a:ext cx="69125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在如此狀態下由小洞發出的輻射就稱為空腔輻射 </a:t>
            </a:r>
            <a:r>
              <a:rPr lang="en-US" altLang="zh-TW" sz="1800" dirty="0">
                <a:solidFill>
                  <a:srgbClr val="FF0000"/>
                </a:solidFill>
                <a:latin typeface="+mn-lt"/>
              </a:rPr>
              <a:t>Cavity Radiation</a:t>
            </a:r>
            <a:r>
              <a:rPr lang="zh-TW" altLang="en-US" sz="1800" dirty="0">
                <a:solidFill>
                  <a:srgbClr val="FF0000"/>
                </a:solidFill>
                <a:latin typeface="+mn-lt"/>
              </a:rPr>
              <a:t>。</a:t>
            </a:r>
          </a:p>
        </p:txBody>
      </p:sp>
      <p:pic>
        <p:nvPicPr>
          <p:cNvPr id="4100" name="Picture 5" descr="D:\Dropbox\Documents\課程\YoungTextBook\Images\Chapter39\A_Images\A_Figures_and_Photos\39_30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17640"/>
          <a:stretch/>
        </p:blipFill>
        <p:spPr bwMode="auto">
          <a:xfrm>
            <a:off x="2051720" y="269652"/>
            <a:ext cx="3744912" cy="305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ED4C716-473D-E945-AB89-60F441B4C161}"/>
              </a:ext>
            </a:extLst>
          </p:cNvPr>
          <p:cNvSpPr txBox="1"/>
          <p:nvPr/>
        </p:nvSpPr>
        <p:spPr>
          <a:xfrm>
            <a:off x="1259632" y="3896391"/>
            <a:ext cx="7128544" cy="369332"/>
          </a:xfrm>
          <a:prstGeom prst="rect">
            <a:avLst/>
          </a:prstGeom>
          <a:noFill/>
        </p:spPr>
        <p:txBody>
          <a:bodyPr wrap="square" rtlCol="0">
            <a:spAutoFit/>
          </a:bodyPr>
          <a:lstStyle/>
          <a:p>
            <a:r>
              <a:rPr lang="en-TW" dirty="0"/>
              <a:t>光透過小洞進入盒子，會被拘限在裡面。這稱為空腔</a:t>
            </a:r>
            <a:r>
              <a:rPr lang="zh-TW" altLang="en-US" dirty="0"/>
              <a:t> </a:t>
            </a:r>
            <a:r>
              <a:rPr lang="en-US" altLang="zh-TW" dirty="0">
                <a:latin typeface="+mj-lt"/>
              </a:rPr>
              <a:t>Cavity</a:t>
            </a:r>
            <a:r>
              <a:rPr lang="en-TW" dirty="0"/>
              <a:t>。</a:t>
            </a:r>
          </a:p>
        </p:txBody>
      </p:sp>
      <p:sp>
        <p:nvSpPr>
          <p:cNvPr id="3" name="TextBox 2">
            <a:extLst>
              <a:ext uri="{FF2B5EF4-FFF2-40B4-BE49-F238E27FC236}">
                <a16:creationId xmlns:a16="http://schemas.microsoft.com/office/drawing/2014/main" id="{A1D58A45-ACBF-344E-9DD0-A5C916B9D9B3}"/>
              </a:ext>
            </a:extLst>
          </p:cNvPr>
          <p:cNvSpPr txBox="1"/>
          <p:nvPr/>
        </p:nvSpPr>
        <p:spPr>
          <a:xfrm>
            <a:off x="1259632" y="4483949"/>
            <a:ext cx="6336704" cy="369332"/>
          </a:xfrm>
          <a:prstGeom prst="rect">
            <a:avLst/>
          </a:prstGeom>
          <a:noFill/>
        </p:spPr>
        <p:txBody>
          <a:bodyPr wrap="square" rtlCol="0">
            <a:spAutoFit/>
          </a:bodyPr>
          <a:lstStyle/>
          <a:p>
            <a:r>
              <a:rPr lang="en-GB" dirty="0" err="1"/>
              <a:t>若洞很小</a:t>
            </a:r>
            <a:r>
              <a:rPr lang="en-TW" dirty="0"/>
              <a:t>，光會在盒子裡面待夠久，而與器壁達成熱平衡。</a:t>
            </a:r>
          </a:p>
        </p:txBody>
      </p:sp>
      <p:sp>
        <p:nvSpPr>
          <p:cNvPr id="4" name="TextBox 3">
            <a:extLst>
              <a:ext uri="{FF2B5EF4-FFF2-40B4-BE49-F238E27FC236}">
                <a16:creationId xmlns:a16="http://schemas.microsoft.com/office/drawing/2014/main" id="{C750ADAC-774F-4643-ACED-0F924C43D1D4}"/>
              </a:ext>
            </a:extLst>
          </p:cNvPr>
          <p:cNvSpPr txBox="1"/>
          <p:nvPr/>
        </p:nvSpPr>
        <p:spPr>
          <a:xfrm>
            <a:off x="1259632" y="4893047"/>
            <a:ext cx="3528392" cy="369332"/>
          </a:xfrm>
          <a:prstGeom prst="rect">
            <a:avLst/>
          </a:prstGeom>
          <a:noFill/>
        </p:spPr>
        <p:txBody>
          <a:bodyPr wrap="square" rtlCol="0">
            <a:spAutoFit/>
          </a:bodyPr>
          <a:lstStyle/>
          <a:p>
            <a:r>
              <a:rPr lang="en-TW" dirty="0"/>
              <a:t>形成一個夠亂卻又穩定的狀態！</a:t>
            </a:r>
          </a:p>
        </p:txBody>
      </p:sp>
      <p:sp>
        <p:nvSpPr>
          <p:cNvPr id="5" name="TextBox 4">
            <a:extLst>
              <a:ext uri="{FF2B5EF4-FFF2-40B4-BE49-F238E27FC236}">
                <a16:creationId xmlns:a16="http://schemas.microsoft.com/office/drawing/2014/main" id="{6297B7CD-562F-22EB-4DFA-68C2B803E454}"/>
              </a:ext>
            </a:extLst>
          </p:cNvPr>
          <p:cNvSpPr txBox="1"/>
          <p:nvPr/>
        </p:nvSpPr>
        <p:spPr>
          <a:xfrm>
            <a:off x="1259632" y="3429000"/>
            <a:ext cx="6048424" cy="369332"/>
          </a:xfrm>
          <a:prstGeom prst="rect">
            <a:avLst/>
          </a:prstGeom>
          <a:noFill/>
        </p:spPr>
        <p:txBody>
          <a:bodyPr wrap="square" rtlCol="0">
            <a:spAutoFit/>
          </a:bodyPr>
          <a:lstStyle/>
          <a:p>
            <a:r>
              <a:rPr lang="en-TW" dirty="0"/>
              <a:t>一個小洞應該是非常好的吸收者，應該是黑體才對！</a:t>
            </a:r>
          </a:p>
        </p:txBody>
      </p:sp>
      <mc:AlternateContent xmlns:mc="http://schemas.openxmlformats.org/markup-compatibility/2006" xmlns:a14="http://schemas.microsoft.com/office/drawing/2010/main">
        <mc:Choice Requires="a14">
          <p:sp>
            <p:nvSpPr>
              <p:cNvPr id="6" name="文字方塊 1">
                <a:extLst>
                  <a:ext uri="{FF2B5EF4-FFF2-40B4-BE49-F238E27FC236}">
                    <a16:creationId xmlns:a16="http://schemas.microsoft.com/office/drawing/2014/main" id="{9EE61FFE-C82C-F20A-27F3-048A49AECBE3}"/>
                  </a:ext>
                </a:extLst>
              </p:cNvPr>
              <p:cNvSpPr txBox="1"/>
              <p:nvPr/>
            </p:nvSpPr>
            <p:spPr>
              <a:xfrm>
                <a:off x="1240684" y="5358188"/>
                <a:ext cx="6336704" cy="369332"/>
              </a:xfrm>
              <a:prstGeom prst="rect">
                <a:avLst/>
              </a:prstGeom>
              <a:noFill/>
            </p:spPr>
            <p:txBody>
              <a:bodyPr wrap="square" rtlCol="0">
                <a:spAutoFit/>
              </a:bodyPr>
              <a:lstStyle/>
              <a:p>
                <a:r>
                  <a:rPr lang="zh-TW" altLang="en-US" dirty="0"/>
                  <a:t>空腔內的輻射會與周圍溫度為</a:t>
                </a:r>
                <a14:m>
                  <m:oMath xmlns:m="http://schemas.openxmlformats.org/officeDocument/2006/math">
                    <m:r>
                      <a:rPr lang="en-US" altLang="zh-TW" b="0" i="1" smtClean="0">
                        <a:latin typeface="Cambria Math"/>
                      </a:rPr>
                      <m:t>𝑇</m:t>
                    </m:r>
                  </m:oMath>
                </a14:m>
                <a:r>
                  <a:rPr lang="zh-TW" altLang="en-US" dirty="0"/>
                  <a:t>的空腔壁形成熱平衡。</a:t>
                </a:r>
              </a:p>
            </p:txBody>
          </p:sp>
        </mc:Choice>
        <mc:Fallback xmlns="">
          <p:sp>
            <p:nvSpPr>
              <p:cNvPr id="6" name="文字方塊 1">
                <a:extLst>
                  <a:ext uri="{FF2B5EF4-FFF2-40B4-BE49-F238E27FC236}">
                    <a16:creationId xmlns:a16="http://schemas.microsoft.com/office/drawing/2014/main" id="{9EE61FFE-C82C-F20A-27F3-048A49AECBE3}"/>
                  </a:ext>
                </a:extLst>
              </p:cNvPr>
              <p:cNvSpPr txBox="1">
                <a:spLocks noRot="1" noChangeAspect="1" noMove="1" noResize="1" noEditPoints="1" noAdjustHandles="1" noChangeArrowheads="1" noChangeShapeType="1" noTextEdit="1"/>
              </p:cNvSpPr>
              <p:nvPr/>
            </p:nvSpPr>
            <p:spPr>
              <a:xfrm>
                <a:off x="1240684" y="5358188"/>
                <a:ext cx="6336704" cy="369332"/>
              </a:xfrm>
              <a:prstGeom prst="rect">
                <a:avLst/>
              </a:prstGeom>
              <a:blipFill>
                <a:blip r:embed="rId3"/>
                <a:stretch>
                  <a:fillRect l="-800" t="-3226"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1">
                <a:extLst>
                  <a:ext uri="{FF2B5EF4-FFF2-40B4-BE49-F238E27FC236}">
                    <a16:creationId xmlns:a16="http://schemas.microsoft.com/office/drawing/2014/main" id="{29279425-7E1C-800E-23D4-C7D6DEB53378}"/>
                  </a:ext>
                </a:extLst>
              </p:cNvPr>
              <p:cNvSpPr txBox="1"/>
              <p:nvPr/>
            </p:nvSpPr>
            <p:spPr>
              <a:xfrm>
                <a:off x="1259632" y="6272681"/>
                <a:ext cx="6336704" cy="369332"/>
              </a:xfrm>
              <a:prstGeom prst="rect">
                <a:avLst/>
              </a:prstGeom>
              <a:noFill/>
            </p:spPr>
            <p:txBody>
              <a:bodyPr wrap="square" rtlCol="0">
                <a:spAutoFit/>
              </a:bodyPr>
              <a:lstStyle/>
              <a:p>
                <a14:m>
                  <m:oMath xmlns:m="http://schemas.openxmlformats.org/officeDocument/2006/math">
                    <m:r>
                      <a:rPr lang="en-US" altLang="zh-TW" i="1">
                        <a:latin typeface="Cambria Math"/>
                      </a:rPr>
                      <m:t>𝑇</m:t>
                    </m:r>
                  </m:oMath>
                </a14:m>
                <a:r>
                  <a:rPr lang="zh-TW" altLang="en-US" dirty="0"/>
                  <a:t>就成為空腔輻射的溫度。</a:t>
                </a:r>
              </a:p>
            </p:txBody>
          </p:sp>
        </mc:Choice>
        <mc:Fallback xmlns="">
          <p:sp>
            <p:nvSpPr>
              <p:cNvPr id="7" name="文字方塊 1">
                <a:extLst>
                  <a:ext uri="{FF2B5EF4-FFF2-40B4-BE49-F238E27FC236}">
                    <a16:creationId xmlns:a16="http://schemas.microsoft.com/office/drawing/2014/main" id="{29279425-7E1C-800E-23D4-C7D6DEB53378}"/>
                  </a:ext>
                </a:extLst>
              </p:cNvPr>
              <p:cNvSpPr txBox="1">
                <a:spLocks noRot="1" noChangeAspect="1" noMove="1" noResize="1" noEditPoints="1" noAdjustHandles="1" noChangeArrowheads="1" noChangeShapeType="1" noTextEdit="1"/>
              </p:cNvSpPr>
              <p:nvPr/>
            </p:nvSpPr>
            <p:spPr>
              <a:xfrm>
                <a:off x="1259632" y="6272681"/>
                <a:ext cx="6336704" cy="369332"/>
              </a:xfrm>
              <a:prstGeom prst="rect">
                <a:avLst/>
              </a:prstGeom>
              <a:blipFill>
                <a:blip r:embed="rId4"/>
                <a:stretch>
                  <a:fillRect t="-3226" b="-19355"/>
                </a:stretch>
              </a:blipFill>
            </p:spPr>
            <p:txBody>
              <a:bodyPr/>
              <a:lstStyle/>
              <a:p>
                <a:r>
                  <a:rPr lang="en-TW">
                    <a:noFill/>
                  </a:rPr>
                  <a:t> </a:t>
                </a:r>
              </a:p>
            </p:txBody>
          </p:sp>
        </mc:Fallback>
      </mc:AlternateContent>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mc:AlternateContent xmlns:mc="http://schemas.openxmlformats.org/markup-compatibility/2006" xmlns:a14="http://schemas.microsoft.com/office/drawing/2010/main">
        <mc:Choice Requires="a14">
          <p:sp>
            <p:nvSpPr>
              <p:cNvPr id="69636" name="文字方塊 10"/>
              <p:cNvSpPr txBox="1">
                <a:spLocks noChangeArrowheads="1"/>
              </p:cNvSpPr>
              <p:nvPr/>
            </p:nvSpPr>
            <p:spPr bwMode="auto">
              <a:xfrm>
                <a:off x="519589" y="1919676"/>
                <a:ext cx="8120384" cy="5377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原子處於狀態 </a:t>
                </a:r>
                <a14:m>
                  <m:oMath xmlns:m="http://schemas.openxmlformats.org/officeDocument/2006/math">
                    <m:r>
                      <a:rPr lang="en-US" altLang="zh-TW" sz="1800" i="1" dirty="0" smtClean="0">
                        <a:latin typeface="Cambria Math"/>
                      </a:rPr>
                      <m:t>𝑠</m:t>
                    </m:r>
                    <m:r>
                      <a:rPr lang="en-US" altLang="zh-TW" sz="1800" i="1" baseline="-25000" dirty="0" smtClean="0">
                        <a:latin typeface="Cambria Math"/>
                      </a:rPr>
                      <m:t>1</m:t>
                    </m:r>
                  </m:oMath>
                </a14:m>
                <a:r>
                  <a:rPr lang="zh-TW" altLang="en-US" sz="1800" baseline="-25000" dirty="0"/>
                  <a:t> </a:t>
                </a:r>
                <a:r>
                  <a:rPr lang="zh-TW" altLang="en-US" sz="1800" dirty="0"/>
                  <a:t>及 </a:t>
                </a:r>
                <a14:m>
                  <m:oMath xmlns:m="http://schemas.openxmlformats.org/officeDocument/2006/math">
                    <m:r>
                      <a:rPr lang="en-US" altLang="zh-TW" sz="1800" i="1" dirty="0" smtClean="0">
                        <a:latin typeface="Cambria Math"/>
                      </a:rPr>
                      <m:t>𝑠</m:t>
                    </m:r>
                    <m:r>
                      <a:rPr lang="en-US" altLang="zh-TW" sz="1800" i="1" baseline="-25000" dirty="0" smtClean="0">
                        <a:latin typeface="Cambria Math"/>
                      </a:rPr>
                      <m:t>2</m:t>
                    </m:r>
                  </m:oMath>
                </a14:m>
                <a:r>
                  <a:rPr lang="zh-TW" altLang="en-US" sz="1800" i="1" baseline="-25000" dirty="0"/>
                  <a:t> </a:t>
                </a:r>
                <a:r>
                  <a:rPr lang="zh-TW" altLang="en-US" sz="1800" dirty="0"/>
                  <a:t>的機率比</a:t>
                </a:r>
                <a14:m>
                  <m:oMath xmlns:m="http://schemas.openxmlformats.org/officeDocument/2006/math">
                    <m:f>
                      <m:fPr>
                        <m:ctrlPr>
                          <a:rPr lang="en-US" altLang="zh-CN" sz="1800" i="1">
                            <a:latin typeface="Cambria Math" panose="02040503050406030204" pitchFamily="18" charset="0"/>
                          </a:rPr>
                        </m:ctrlPr>
                      </m:fPr>
                      <m:num>
                        <m:r>
                          <a:rPr lang="en-US" altLang="zh-CN" sz="1800" i="1">
                            <a:latin typeface="Cambria Math"/>
                          </a:rPr>
                          <m:t>𝑃</m:t>
                        </m:r>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a:rPr>
                                  <m:t>𝑠</m:t>
                                </m:r>
                              </m:e>
                              <m:sub>
                                <m:r>
                                  <a:rPr lang="en-US" altLang="zh-CN" sz="1800" i="1">
                                    <a:latin typeface="Cambria Math"/>
                                  </a:rPr>
                                  <m:t>1</m:t>
                                </m:r>
                              </m:sub>
                            </m:sSub>
                          </m:e>
                        </m:d>
                      </m:num>
                      <m:den>
                        <m:r>
                          <a:rPr lang="en-US" altLang="zh-CN" sz="1800" i="1">
                            <a:latin typeface="Cambria Math"/>
                          </a:rPr>
                          <m:t>𝑃</m:t>
                        </m:r>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a:rPr>
                                  <m:t>𝑠</m:t>
                                </m:r>
                              </m:e>
                              <m:sub>
                                <m:r>
                                  <a:rPr lang="en-US" altLang="zh-CN" sz="1800" i="1">
                                    <a:latin typeface="Cambria Math"/>
                                  </a:rPr>
                                  <m:t>2</m:t>
                                </m:r>
                              </m:sub>
                            </m:sSub>
                          </m:e>
                        </m:d>
                      </m:den>
                    </m:f>
                    <m:r>
                      <a:rPr lang="en-US" altLang="zh-CN" sz="1800" i="1">
                        <a:latin typeface="Cambria Math"/>
                      </a:rPr>
                      <m:t> </m:t>
                    </m:r>
                  </m:oMath>
                </a14:m>
                <a:r>
                  <a:rPr lang="zh-TW" altLang="en-US" sz="1800" dirty="0"/>
                  <a:t>是多少？</a:t>
                </a:r>
              </a:p>
            </p:txBody>
          </p:sp>
        </mc:Choice>
        <mc:Fallback xmlns="">
          <p:sp>
            <p:nvSpPr>
              <p:cNvPr id="69636" name="文字方塊 10"/>
              <p:cNvSpPr txBox="1">
                <a:spLocks noRot="1" noChangeAspect="1" noMove="1" noResize="1" noEditPoints="1" noAdjustHandles="1" noChangeArrowheads="1" noChangeShapeType="1" noTextEdit="1"/>
              </p:cNvSpPr>
              <p:nvPr/>
            </p:nvSpPr>
            <p:spPr bwMode="auto">
              <a:xfrm>
                <a:off x="519589" y="1919676"/>
                <a:ext cx="8120384" cy="537776"/>
              </a:xfrm>
              <a:prstGeom prst="rect">
                <a:avLst/>
              </a:prstGeom>
              <a:blipFill>
                <a:blip r:embed="rId2"/>
                <a:stretch>
                  <a:fillRect l="-6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634" name="文字方塊 11"/>
              <p:cNvSpPr txBox="1">
                <a:spLocks noChangeArrowheads="1"/>
              </p:cNvSpPr>
              <p:nvPr/>
            </p:nvSpPr>
            <p:spPr bwMode="auto">
              <a:xfrm>
                <a:off x="3707904" y="3302592"/>
                <a:ext cx="509688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此機率比等於</a:t>
                </a:r>
                <a:r>
                  <a:rPr lang="zh-TW" altLang="en-US" sz="1800" dirty="0">
                    <a:solidFill>
                      <a:schemeClr val="tx1"/>
                    </a:solidFill>
                  </a:rPr>
                  <a:t>熱庫的</a:t>
                </a:r>
                <a:r>
                  <a:rPr lang="zh-TW" altLang="en-US" sz="1800" dirty="0">
                    <a:solidFill>
                      <a:schemeClr val="tx1"/>
                    </a:solidFill>
                    <a:latin typeface="Times New Roman" panose="02020603050405020304" pitchFamily="18" charset="0"/>
                    <a:cs typeface="Times New Roman" panose="02020603050405020304" pitchFamily="18" charset="0"/>
                  </a:rPr>
                  <a:t>狀態</a:t>
                </a:r>
                <a:r>
                  <a:rPr lang="en-US" altLang="zh-TW" sz="1800" dirty="0">
                    <a:solidFill>
                      <a:schemeClr val="tx1"/>
                    </a:solidFill>
                  </a:rPr>
                  <a:t> </a:t>
                </a:r>
                <a14:m>
                  <m:oMath xmlns:m="http://schemas.openxmlformats.org/officeDocument/2006/math">
                    <m:r>
                      <a:rPr lang="en-US" altLang="zh-TW" sz="1800" i="1" dirty="0" smtClean="0">
                        <a:solidFill>
                          <a:schemeClr val="tx1"/>
                        </a:solidFill>
                        <a:latin typeface="Cambria Math"/>
                      </a:rPr>
                      <m:t>𝑟</m:t>
                    </m:r>
                    <m:r>
                      <a:rPr lang="en-US" altLang="zh-TW" sz="1800" i="1" baseline="-25000" dirty="0">
                        <a:solidFill>
                          <a:schemeClr val="tx1"/>
                        </a:solidFill>
                        <a:latin typeface="Cambria Math"/>
                      </a:rPr>
                      <m:t>1</m:t>
                    </m:r>
                  </m:oMath>
                </a14:m>
                <a:r>
                  <a:rPr lang="zh-TW" altLang="en-US" sz="1800" baseline="-25000" dirty="0">
                    <a:solidFill>
                      <a:schemeClr val="tx1"/>
                    </a:solidFill>
                  </a:rPr>
                  <a:t> </a:t>
                </a:r>
                <a:r>
                  <a:rPr lang="zh-TW" altLang="en-US" sz="1800" dirty="0">
                    <a:solidFill>
                      <a:schemeClr val="tx1"/>
                    </a:solidFill>
                  </a:rPr>
                  <a:t>及 </a:t>
                </a:r>
                <a14:m>
                  <m:oMath xmlns:m="http://schemas.openxmlformats.org/officeDocument/2006/math">
                    <m:r>
                      <a:rPr lang="en-US" altLang="zh-TW" sz="1800" i="1" dirty="0" smtClean="0">
                        <a:solidFill>
                          <a:schemeClr val="tx1"/>
                        </a:solidFill>
                        <a:latin typeface="Cambria Math"/>
                      </a:rPr>
                      <m:t>𝑟</m:t>
                    </m:r>
                    <m:r>
                      <a:rPr lang="en-US" altLang="zh-TW" sz="1800" i="1" baseline="-25000" dirty="0">
                        <a:solidFill>
                          <a:schemeClr val="tx1"/>
                        </a:solidFill>
                        <a:latin typeface="Cambria Math"/>
                      </a:rPr>
                      <m:t>2</m:t>
                    </m:r>
                  </m:oMath>
                </a14:m>
                <a:r>
                  <a:rPr lang="en-US" altLang="zh-TW" sz="1800" i="1" baseline="-25000" dirty="0">
                    <a:solidFill>
                      <a:schemeClr val="tx1"/>
                    </a:solidFill>
                  </a:rPr>
                  <a:t> </a:t>
                </a:r>
                <a:r>
                  <a:rPr lang="zh-TW" altLang="en-US" sz="1800" dirty="0">
                    <a:solidFill>
                      <a:schemeClr val="tx1"/>
                    </a:solidFill>
                  </a:rPr>
                  <a:t>的</a:t>
                </a:r>
                <a14:m>
                  <m:oMath xmlns:m="http://schemas.openxmlformats.org/officeDocument/2006/math">
                    <m:sSub>
                      <m:sSubPr>
                        <m:ctrlPr>
                          <a:rPr lang="en-US" altLang="zh-TW" sz="1800" i="1">
                            <a:solidFill>
                              <a:schemeClr val="tx1"/>
                            </a:solidFill>
                            <a:latin typeface="Cambria Math" panose="02040503050406030204" pitchFamily="18" charset="0"/>
                            <a:ea typeface="Cambria Math" panose="02040503050406030204" pitchFamily="18" charset="0"/>
                          </a:rPr>
                        </m:ctrlPr>
                      </m:sSubPr>
                      <m:e>
                        <m:r>
                          <a:rPr lang="en-US" altLang="zh-TW" sz="1800" i="1">
                            <a:solidFill>
                              <a:schemeClr val="tx1"/>
                            </a:solidFill>
                            <a:latin typeface="Cambria Math" panose="02040503050406030204" pitchFamily="18" charset="0"/>
                            <a:ea typeface="Cambria Math" panose="02040503050406030204" pitchFamily="18" charset="0"/>
                          </a:rPr>
                          <m:t>𝑊</m:t>
                        </m:r>
                      </m:e>
                      <m:sub>
                        <m:r>
                          <a:rPr lang="en-US" altLang="zh-TW" sz="1800" b="0" i="1" smtClean="0">
                            <a:solidFill>
                              <a:schemeClr val="tx1"/>
                            </a:solidFill>
                            <a:latin typeface="Cambria Math" panose="02040503050406030204" pitchFamily="18" charset="0"/>
                            <a:ea typeface="Cambria Math" panose="02040503050406030204" pitchFamily="18" charset="0"/>
                          </a:rPr>
                          <m:t>𝑅</m:t>
                        </m:r>
                      </m:sub>
                    </m:sSub>
                  </m:oMath>
                </a14:m>
                <a:r>
                  <a:rPr lang="zh-TW" altLang="en-US" sz="1800" dirty="0">
                    <a:solidFill>
                      <a:schemeClr val="tx1"/>
                    </a:solidFill>
                  </a:rPr>
                  <a:t>的比。</a:t>
                </a:r>
                <a:endParaRPr lang="zh-TW" altLang="en-US" sz="1800" dirty="0">
                  <a:solidFill>
                    <a:srgbClr val="FF0000"/>
                  </a:solidFill>
                </a:endParaRPr>
              </a:p>
            </p:txBody>
          </p:sp>
        </mc:Choice>
        <mc:Fallback xmlns="">
          <p:sp>
            <p:nvSpPr>
              <p:cNvPr id="26634" name="文字方塊 11"/>
              <p:cNvSpPr txBox="1">
                <a:spLocks noRot="1" noChangeAspect="1" noMove="1" noResize="1" noEditPoints="1" noAdjustHandles="1" noChangeArrowheads="1" noChangeShapeType="1" noTextEdit="1"/>
              </p:cNvSpPr>
              <p:nvPr/>
            </p:nvSpPr>
            <p:spPr bwMode="auto">
              <a:xfrm>
                <a:off x="3707904" y="3302592"/>
                <a:ext cx="5096884" cy="369332"/>
              </a:xfrm>
              <a:prstGeom prst="rect">
                <a:avLst/>
              </a:prstGeom>
              <a:blipFill>
                <a:blip r:embed="rId3"/>
                <a:stretch>
                  <a:fillRect l="-744"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6963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mc:AlternateContent xmlns:mc="http://schemas.openxmlformats.org/markup-compatibility/2006" xmlns:a14="http://schemas.microsoft.com/office/drawing/2010/main">
        <mc:Choice Requires="a14">
          <p:sp>
            <p:nvSpPr>
              <p:cNvPr id="26636" name="文字方塊 14"/>
              <p:cNvSpPr txBox="1">
                <a:spLocks noChangeArrowheads="1"/>
              </p:cNvSpPr>
              <p:nvPr/>
            </p:nvSpPr>
            <p:spPr bwMode="auto">
              <a:xfrm>
                <a:off x="523902" y="3978349"/>
                <a:ext cx="45005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而環境的</a:t>
                </a:r>
                <a14:m>
                  <m:oMath xmlns:m="http://schemas.openxmlformats.org/officeDocument/2006/math">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𝑊</m:t>
                        </m:r>
                      </m:e>
                      <m:sub>
                        <m:r>
                          <a:rPr lang="en-US" altLang="zh-TW" sz="1800" i="1">
                            <a:latin typeface="Cambria Math"/>
                            <a:ea typeface="Cambria Math"/>
                          </a:rPr>
                          <m:t>𝑅</m:t>
                        </m:r>
                      </m:sub>
                    </m:sSub>
                  </m:oMath>
                </a14:m>
                <a:r>
                  <a:rPr lang="zh-TW" altLang="en-US" sz="1800" dirty="0"/>
                  <a:t>可以以環境的熵</a:t>
                </a:r>
                <a14:m>
                  <m:oMath xmlns:m="http://schemas.openxmlformats.org/officeDocument/2006/math">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𝑆</m:t>
                        </m:r>
                      </m:e>
                      <m:sub>
                        <m:r>
                          <a:rPr lang="en-US" altLang="zh-TW" sz="1800" i="1">
                            <a:latin typeface="Cambria Math"/>
                            <a:ea typeface="Cambria Math"/>
                          </a:rPr>
                          <m:t>𝑅</m:t>
                        </m:r>
                      </m:sub>
                    </m:sSub>
                  </m:oMath>
                </a14:m>
                <a:r>
                  <a:rPr lang="zh-TW" altLang="en-US" sz="1800" dirty="0"/>
                  <a:t>表示：</a:t>
                </a:r>
              </a:p>
            </p:txBody>
          </p:sp>
        </mc:Choice>
        <mc:Fallback xmlns="">
          <p:sp>
            <p:nvSpPr>
              <p:cNvPr id="26636" name="文字方塊 14"/>
              <p:cNvSpPr txBox="1">
                <a:spLocks noRot="1" noChangeAspect="1" noMove="1" noResize="1" noEditPoints="1" noAdjustHandles="1" noChangeArrowheads="1" noChangeShapeType="1" noTextEdit="1"/>
              </p:cNvSpPr>
              <p:nvPr/>
            </p:nvSpPr>
            <p:spPr bwMode="auto">
              <a:xfrm>
                <a:off x="523902" y="3978349"/>
                <a:ext cx="4500562" cy="369332"/>
              </a:xfrm>
              <a:prstGeom prst="rect">
                <a:avLst/>
              </a:prstGeom>
              <a:blipFill>
                <a:blip r:embed="rId4"/>
                <a:stretch>
                  <a:fillRect l="-843" t="-3333"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6964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mc:AlternateContent xmlns:mc="http://schemas.openxmlformats.org/markup-compatibility/2006" xmlns:a14="http://schemas.microsoft.com/office/drawing/2010/main">
        <mc:Choice Requires="a14">
          <p:sp>
            <p:nvSpPr>
              <p:cNvPr id="26638" name="文字方塊 17"/>
              <p:cNvSpPr txBox="1">
                <a:spLocks noChangeArrowheads="1"/>
              </p:cNvSpPr>
              <p:nvPr/>
            </p:nvSpPr>
            <p:spPr bwMode="auto">
              <a:xfrm>
                <a:off x="626721" y="5419357"/>
                <a:ext cx="2705910"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以一熱過程</a:t>
                </a:r>
                <a14:m>
                  <m:oMath xmlns:m="http://schemas.openxmlformats.org/officeDocument/2006/math">
                    <m:r>
                      <a:rPr lang="zh-TW" altLang="en-US" sz="1800" i="1" dirty="0" smtClean="0">
                        <a:latin typeface="Cambria Math"/>
                      </a:rPr>
                      <m:t>連接</m:t>
                    </m:r>
                    <m:r>
                      <a:rPr lang="en-US" altLang="zh-TW" sz="1800" i="1" dirty="0">
                        <a:latin typeface="Cambria Math"/>
                      </a:rPr>
                      <m:t> </m:t>
                    </m:r>
                    <m:r>
                      <a:rPr lang="en-US" altLang="zh-TW" sz="1800" i="1" dirty="0">
                        <a:latin typeface="Cambria Math"/>
                      </a:rPr>
                      <m:t>𝑟</m:t>
                    </m:r>
                    <m:r>
                      <a:rPr lang="en-US" altLang="zh-TW" sz="1800" i="1" baseline="-25000" dirty="0">
                        <a:latin typeface="Cambria Math"/>
                      </a:rPr>
                      <m:t>1</m:t>
                    </m:r>
                    <m:r>
                      <a:rPr lang="zh-TW" altLang="en-US" sz="1800" i="1" baseline="-25000" dirty="0">
                        <a:latin typeface="Cambria Math"/>
                      </a:rPr>
                      <m:t> </m:t>
                    </m:r>
                  </m:oMath>
                </a14:m>
                <a:r>
                  <a:rPr lang="zh-TW" altLang="en-US" sz="1800" dirty="0"/>
                  <a:t>及 </a:t>
                </a:r>
                <a14:m>
                  <m:oMath xmlns:m="http://schemas.openxmlformats.org/officeDocument/2006/math">
                    <m:r>
                      <a:rPr lang="en-US" altLang="zh-TW" sz="1800" i="1" dirty="0" smtClean="0">
                        <a:latin typeface="Cambria Math"/>
                      </a:rPr>
                      <m:t>𝑟</m:t>
                    </m:r>
                    <m:r>
                      <a:rPr lang="en-US" altLang="zh-TW" sz="1800" i="1" baseline="-25000" dirty="0">
                        <a:latin typeface="Cambria Math"/>
                      </a:rPr>
                      <m:t>2</m:t>
                    </m:r>
                  </m:oMath>
                </a14:m>
                <a:r>
                  <a:rPr lang="zh-TW" altLang="en-US" sz="1800" i="1" baseline="-25000" dirty="0"/>
                  <a:t> </a:t>
                </a:r>
                <a:endParaRPr lang="zh-TW" altLang="en-US" sz="1800" dirty="0"/>
              </a:p>
            </p:txBody>
          </p:sp>
        </mc:Choice>
        <mc:Fallback xmlns="">
          <p:sp>
            <p:nvSpPr>
              <p:cNvPr id="26638" name="文字方塊 17"/>
              <p:cNvSpPr txBox="1">
                <a:spLocks noRot="1" noChangeAspect="1" noMove="1" noResize="1" noEditPoints="1" noAdjustHandles="1" noChangeArrowheads="1" noChangeShapeType="1" noTextEdit="1"/>
              </p:cNvSpPr>
              <p:nvPr/>
            </p:nvSpPr>
            <p:spPr bwMode="auto">
              <a:xfrm>
                <a:off x="626721" y="5419357"/>
                <a:ext cx="2705910" cy="369887"/>
              </a:xfrm>
              <a:prstGeom prst="rect">
                <a:avLst/>
              </a:prstGeom>
              <a:blipFill>
                <a:blip r:embed="rId5"/>
                <a:stretch>
                  <a:fillRect l="-1402"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69644"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pic>
        <p:nvPicPr>
          <p:cNvPr id="69646" name="Picture 2" descr="entropy10"/>
          <p:cNvPicPr>
            <a:picLocks noChangeAspect="1" noChangeArrowheads="1"/>
          </p:cNvPicPr>
          <p:nvPr/>
        </p:nvPicPr>
        <p:blipFill>
          <a:blip r:embed="rId6">
            <a:extLst>
              <a:ext uri="{28A0092B-C50C-407E-A947-70E740481C1C}">
                <a14:useLocalDpi xmlns:a14="http://schemas.microsoft.com/office/drawing/2010/main" val="0"/>
              </a:ext>
            </a:extLst>
          </a:blip>
          <a:srcRect l="18980" t="2107" r="43755" b="78459"/>
          <a:stretch>
            <a:fillRect/>
          </a:stretch>
        </p:blipFill>
        <p:spPr bwMode="auto">
          <a:xfrm>
            <a:off x="554037" y="284621"/>
            <a:ext cx="23034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3" descr="entropy10"/>
          <p:cNvPicPr>
            <a:picLocks noChangeAspect="1" noChangeArrowheads="1"/>
          </p:cNvPicPr>
          <p:nvPr/>
        </p:nvPicPr>
        <p:blipFill rotWithShape="1">
          <a:blip r:embed="rId7">
            <a:lum bright="-36000" contrast="50000"/>
            <a:extLst>
              <a:ext uri="{28A0092B-C50C-407E-A947-70E740481C1C}">
                <a14:useLocalDpi xmlns:a14="http://schemas.microsoft.com/office/drawing/2010/main" val="0"/>
              </a:ext>
            </a:extLst>
          </a:blip>
          <a:srcRect l="17355" t="65778" r="15703" b="-1"/>
          <a:stretch/>
        </p:blipFill>
        <p:spPr bwMode="auto">
          <a:xfrm>
            <a:off x="5715000" y="63007"/>
            <a:ext cx="2533650" cy="186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向左箭號 19"/>
          <p:cNvSpPr/>
          <p:nvPr/>
        </p:nvSpPr>
        <p:spPr>
          <a:xfrm>
            <a:off x="2327899" y="691095"/>
            <a:ext cx="3438698" cy="155571"/>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向左箭號 20"/>
          <p:cNvSpPr/>
          <p:nvPr/>
        </p:nvSpPr>
        <p:spPr>
          <a:xfrm>
            <a:off x="2181225" y="1711105"/>
            <a:ext cx="3533775" cy="156756"/>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69650" name="文字方塊 21"/>
              <p:cNvSpPr txBox="1">
                <a:spLocks noChangeArrowheads="1"/>
              </p:cNvSpPr>
              <p:nvPr/>
            </p:nvSpPr>
            <p:spPr bwMode="auto">
              <a:xfrm>
                <a:off x="2000249" y="563045"/>
                <a:ext cx="428625"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14:m>
                  <m:oMath xmlns:m="http://schemas.openxmlformats.org/officeDocument/2006/math">
                    <m:r>
                      <a:rPr lang="en-US" altLang="zh-TW" sz="1800" i="1" dirty="0" smtClean="0">
                        <a:latin typeface="Cambria Math"/>
                      </a:rPr>
                      <m:t>𝑟</m:t>
                    </m:r>
                  </m:oMath>
                </a14:m>
                <a:r>
                  <a:rPr lang="en-US" altLang="zh-TW" sz="1800" i="1" baseline="-25000" dirty="0"/>
                  <a:t>2</a:t>
                </a:r>
                <a:endParaRPr lang="zh-TW" altLang="en-US" sz="1800" i="1" dirty="0"/>
              </a:p>
            </p:txBody>
          </p:sp>
        </mc:Choice>
        <mc:Fallback xmlns="">
          <p:sp>
            <p:nvSpPr>
              <p:cNvPr id="69650" name="文字方塊 21"/>
              <p:cNvSpPr txBox="1">
                <a:spLocks noRot="1" noChangeAspect="1" noMove="1" noResize="1" noEditPoints="1" noAdjustHandles="1" noChangeArrowheads="1" noChangeShapeType="1" noTextEdit="1"/>
              </p:cNvSpPr>
              <p:nvPr/>
            </p:nvSpPr>
            <p:spPr bwMode="auto">
              <a:xfrm>
                <a:off x="2000249" y="563045"/>
                <a:ext cx="428625" cy="369887"/>
              </a:xfrm>
              <a:prstGeom prst="rect">
                <a:avLst/>
              </a:prstGeom>
              <a:blipFill>
                <a:blip r:embed="rId8"/>
                <a:stretch>
                  <a:fillRect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9651" name="文字方塊 22"/>
              <p:cNvSpPr txBox="1">
                <a:spLocks noChangeArrowheads="1"/>
              </p:cNvSpPr>
              <p:nvPr/>
            </p:nvSpPr>
            <p:spPr bwMode="auto">
              <a:xfrm>
                <a:off x="1708111" y="1526161"/>
                <a:ext cx="642937"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𝑟</m:t>
                      </m:r>
                      <m:r>
                        <a:rPr lang="en-US" altLang="zh-TW" sz="1800" i="1" baseline="-25000" dirty="0">
                          <a:latin typeface="Cambria Math"/>
                        </a:rPr>
                        <m:t>1</m:t>
                      </m:r>
                    </m:oMath>
                  </m:oMathPara>
                </a14:m>
                <a:endParaRPr lang="zh-TW" altLang="en-US" sz="1800" i="1" dirty="0"/>
              </a:p>
            </p:txBody>
          </p:sp>
        </mc:Choice>
        <mc:Fallback xmlns="">
          <p:sp>
            <p:nvSpPr>
              <p:cNvPr id="69651" name="文字方塊 22"/>
              <p:cNvSpPr txBox="1">
                <a:spLocks noRot="1" noChangeAspect="1" noMove="1" noResize="1" noEditPoints="1" noAdjustHandles="1" noChangeArrowheads="1" noChangeShapeType="1" noTextEdit="1"/>
              </p:cNvSpPr>
              <p:nvPr/>
            </p:nvSpPr>
            <p:spPr bwMode="auto">
              <a:xfrm>
                <a:off x="1708111" y="1526161"/>
                <a:ext cx="642937" cy="369888"/>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9652" name="文字方塊 23"/>
              <p:cNvSpPr txBox="1">
                <a:spLocks noChangeArrowheads="1"/>
              </p:cNvSpPr>
              <p:nvPr/>
            </p:nvSpPr>
            <p:spPr bwMode="auto">
              <a:xfrm>
                <a:off x="6929439" y="857250"/>
                <a:ext cx="306858" cy="369888"/>
              </a:xfrm>
              <a:prstGeom prst="rect">
                <a:avLst/>
              </a:prstGeom>
              <a:solidFill>
                <a:schemeClr val="bg1"/>
              </a:solidFill>
              <a:ln>
                <a:noFill/>
              </a:ln>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𝑠</m:t>
                      </m:r>
                      <m:r>
                        <a:rPr lang="en-US" altLang="zh-TW" sz="1800" i="1" baseline="-25000" dirty="0">
                          <a:latin typeface="Cambria Math"/>
                        </a:rPr>
                        <m:t>2</m:t>
                      </m:r>
                    </m:oMath>
                  </m:oMathPara>
                </a14:m>
                <a:endParaRPr lang="zh-TW" altLang="en-US" sz="1800" i="1" dirty="0"/>
              </a:p>
            </p:txBody>
          </p:sp>
        </mc:Choice>
        <mc:Fallback xmlns="">
          <p:sp>
            <p:nvSpPr>
              <p:cNvPr id="69652" name="文字方塊 23"/>
              <p:cNvSpPr txBox="1">
                <a:spLocks noRot="1" noChangeAspect="1" noMove="1" noResize="1" noEditPoints="1" noAdjustHandles="1" noChangeArrowheads="1" noChangeShapeType="1" noTextEdit="1"/>
              </p:cNvSpPr>
              <p:nvPr/>
            </p:nvSpPr>
            <p:spPr bwMode="auto">
              <a:xfrm>
                <a:off x="6929439" y="857250"/>
                <a:ext cx="306858" cy="369888"/>
              </a:xfrm>
              <a:prstGeom prst="rect">
                <a:avLst/>
              </a:prstGeom>
              <a:blipFill rotWithShape="1">
                <a:blip r:embed="rId10"/>
                <a:stretch>
                  <a:fillRect r="-12000"/>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9653" name="文字方塊 24"/>
              <p:cNvSpPr txBox="1">
                <a:spLocks noChangeArrowheads="1"/>
              </p:cNvSpPr>
              <p:nvPr/>
            </p:nvSpPr>
            <p:spPr bwMode="auto">
              <a:xfrm>
                <a:off x="6643688" y="1428750"/>
                <a:ext cx="338137" cy="369888"/>
              </a:xfrm>
              <a:prstGeom prst="rect">
                <a:avLst/>
              </a:prstGeom>
              <a:solidFill>
                <a:schemeClr val="bg1"/>
              </a:solidFill>
              <a:ln>
                <a:noFill/>
              </a:ln>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𝑠</m:t>
                      </m:r>
                      <m:r>
                        <a:rPr lang="en-US" altLang="zh-TW" sz="1800" i="1" baseline="-25000" dirty="0">
                          <a:latin typeface="Cambria Math"/>
                        </a:rPr>
                        <m:t>1</m:t>
                      </m:r>
                    </m:oMath>
                  </m:oMathPara>
                </a14:m>
                <a:endParaRPr lang="zh-TW" altLang="en-US" sz="1800" i="1" dirty="0"/>
              </a:p>
            </p:txBody>
          </p:sp>
        </mc:Choice>
        <mc:Fallback xmlns="">
          <p:sp>
            <p:nvSpPr>
              <p:cNvPr id="69653" name="文字方塊 24"/>
              <p:cNvSpPr txBox="1">
                <a:spLocks noRot="1" noChangeAspect="1" noMove="1" noResize="1" noEditPoints="1" noAdjustHandles="1" noChangeArrowheads="1" noChangeShapeType="1" noTextEdit="1"/>
              </p:cNvSpPr>
              <p:nvPr/>
            </p:nvSpPr>
            <p:spPr bwMode="auto">
              <a:xfrm>
                <a:off x="6643688" y="1428750"/>
                <a:ext cx="338137" cy="369888"/>
              </a:xfrm>
              <a:prstGeom prst="rect">
                <a:avLst/>
              </a:prstGeom>
              <a:blipFill rotWithShape="1">
                <a:blip r:embed="rId11"/>
                <a:stretch>
                  <a:fillRect r="-1818"/>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613465" y="3192164"/>
                <a:ext cx="3017814" cy="67518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a:rPr>
                            <m:t>𝑃</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a:rPr>
                                    <m:t>𝑠</m:t>
                                  </m:r>
                                </m:e>
                                <m:sub>
                                  <m:r>
                                    <a:rPr lang="en-US" altLang="zh-CN" b="0" i="1" smtClean="0">
                                      <a:latin typeface="Cambria Math"/>
                                    </a:rPr>
                                    <m:t>1</m:t>
                                  </m:r>
                                </m:sub>
                              </m:sSub>
                            </m:e>
                          </m:d>
                        </m:num>
                        <m:den>
                          <m:r>
                            <a:rPr lang="en-US" altLang="zh-CN" i="1">
                              <a:latin typeface="Cambria Math"/>
                            </a:rPr>
                            <m:t>𝑃</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a:rPr>
                                    <m:t>𝑠</m:t>
                                  </m:r>
                                </m:e>
                                <m:sub>
                                  <m:r>
                                    <a:rPr lang="en-US" altLang="zh-CN" b="0" i="1" smtClean="0">
                                      <a:latin typeface="Cambria Math"/>
                                    </a:rPr>
                                    <m:t>2</m:t>
                                  </m:r>
                                </m:sub>
                              </m:sSub>
                            </m:e>
                          </m:d>
                        </m:den>
                      </m:f>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panose="02040503050406030204" pitchFamily="18" charset="0"/>
                            </a:rPr>
                            <m:t>𝑊</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a:rPr>
                                    <m:t>𝑠</m:t>
                                  </m:r>
                                </m:e>
                                <m:sub>
                                  <m:r>
                                    <a:rPr lang="en-US" altLang="zh-CN" i="1">
                                      <a:latin typeface="Cambria Math"/>
                                    </a:rPr>
                                    <m:t>1</m:t>
                                  </m:r>
                                </m:sub>
                              </m:sSub>
                            </m:e>
                          </m:d>
                        </m:num>
                        <m:den>
                          <m:r>
                            <a:rPr lang="en-US" altLang="zh-CN" b="0" i="1" smtClean="0">
                              <a:latin typeface="Cambria Math" panose="02040503050406030204" pitchFamily="18" charset="0"/>
                            </a:rPr>
                            <m:t>𝑊</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a:rPr>
                                    <m:t>𝑠</m:t>
                                  </m:r>
                                </m:e>
                                <m:sub>
                                  <m:r>
                                    <a:rPr lang="en-US" altLang="zh-CN" i="1">
                                      <a:latin typeface="Cambria Math"/>
                                    </a:rPr>
                                    <m:t>2</m:t>
                                  </m:r>
                                </m:sub>
                              </m:sSub>
                            </m:e>
                          </m:d>
                        </m:den>
                      </m:f>
                      <m:r>
                        <a:rPr lang="en-US" altLang="zh-CN" b="0" i="1" smtClean="0">
                          <a:latin typeface="Cambria Math" panose="02040503050406030204" pitchFamily="18" charset="0"/>
                        </a:rPr>
                        <m:t>=</m:t>
                      </m:r>
                      <m:f>
                        <m:fPr>
                          <m:ctrlPr>
                            <a:rPr lang="en-US" altLang="zh-CN" i="1">
                              <a:latin typeface="Cambria Math" panose="02040503050406030204" pitchFamily="18" charset="0"/>
                            </a:rPr>
                          </m:ctrlPr>
                        </m:fPr>
                        <m:num>
                          <m:sSub>
                            <m:sSubPr>
                              <m:ctrlPr>
                                <a:rPr lang="en-US" altLang="zh-CN" i="1" smtClean="0">
                                  <a:latin typeface="Cambria Math" panose="02040503050406030204" pitchFamily="18" charset="0"/>
                                </a:rPr>
                              </m:ctrlPr>
                            </m:sSubPr>
                            <m:e>
                              <m:r>
                                <a:rPr lang="en-US" altLang="zh-CN" b="0" i="1" smtClean="0">
                                  <a:latin typeface="Cambria Math"/>
                                </a:rPr>
                                <m:t>𝑊</m:t>
                              </m:r>
                            </m:e>
                            <m:sub>
                              <m:r>
                                <a:rPr lang="en-US" altLang="zh-CN" b="0" i="1" smtClean="0">
                                  <a:latin typeface="Cambria Math"/>
                                </a:rPr>
                                <m:t>𝑅</m:t>
                              </m:r>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b="0" i="1" smtClean="0">
                                      <a:latin typeface="Cambria Math"/>
                                    </a:rPr>
                                    <m:t>𝑟</m:t>
                                  </m:r>
                                </m:e>
                                <m:sub>
                                  <m:r>
                                    <a:rPr lang="en-US" altLang="zh-CN" i="1">
                                      <a:latin typeface="Cambria Math"/>
                                    </a:rPr>
                                    <m:t>1</m:t>
                                  </m:r>
                                </m:sub>
                              </m:sSub>
                            </m:e>
                          </m:d>
                          <m:r>
                            <a:rPr lang="en-US" altLang="zh-CN" i="1" smtClean="0">
                              <a:latin typeface="Cambria Math"/>
                              <a:ea typeface="Cambria Math"/>
                            </a:rPr>
                            <m:t>∙</m:t>
                          </m:r>
                          <m:r>
                            <a:rPr lang="en-US" altLang="zh-CN" b="0" i="1" smtClean="0">
                              <a:latin typeface="Cambria Math"/>
                              <a:ea typeface="Cambria Math"/>
                            </a:rPr>
                            <m:t>1</m:t>
                          </m:r>
                        </m:num>
                        <m:den>
                          <m:sSub>
                            <m:sSubPr>
                              <m:ctrlPr>
                                <a:rPr lang="en-US" altLang="zh-CN" i="1">
                                  <a:latin typeface="Cambria Math" panose="02040503050406030204" pitchFamily="18" charset="0"/>
                                </a:rPr>
                              </m:ctrlPr>
                            </m:sSubPr>
                            <m:e>
                              <m:r>
                                <a:rPr lang="en-US" altLang="zh-CN" i="1">
                                  <a:latin typeface="Cambria Math"/>
                                </a:rPr>
                                <m:t>𝑊</m:t>
                              </m:r>
                            </m:e>
                            <m:sub>
                              <m:r>
                                <a:rPr lang="en-US" altLang="zh-CN" i="1">
                                  <a:latin typeface="Cambria Math"/>
                                </a:rPr>
                                <m:t>𝑅</m:t>
                              </m:r>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b="0" i="1" smtClean="0">
                                      <a:latin typeface="Cambria Math"/>
                                    </a:rPr>
                                    <m:t>𝑟</m:t>
                                  </m:r>
                                </m:e>
                                <m:sub>
                                  <m:r>
                                    <a:rPr lang="en-US" altLang="zh-CN" i="1">
                                      <a:latin typeface="Cambria Math"/>
                                    </a:rPr>
                                    <m:t>2</m:t>
                                  </m:r>
                                </m:sub>
                              </m:sSub>
                            </m:e>
                          </m:d>
                          <m:r>
                            <a:rPr lang="en-US" altLang="zh-CN" i="1" smtClean="0">
                              <a:latin typeface="Cambria Math"/>
                              <a:ea typeface="Cambria Math"/>
                            </a:rPr>
                            <m:t>∙</m:t>
                          </m:r>
                          <m:r>
                            <a:rPr lang="en-US" altLang="zh-CN" b="0" i="1" smtClean="0">
                              <a:latin typeface="Cambria Math"/>
                              <a:ea typeface="Cambria Math"/>
                            </a:rPr>
                            <m:t>1</m:t>
                          </m:r>
                        </m:den>
                      </m:f>
                    </m:oMath>
                  </m:oMathPara>
                </a14:m>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13465" y="3192164"/>
                <a:ext cx="3017814" cy="675185"/>
              </a:xfrm>
              <a:prstGeom prst="rect">
                <a:avLst/>
              </a:prstGeom>
              <a:blipFill>
                <a:blip r:embed="rId12"/>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4420569" y="3963948"/>
                <a:ext cx="150233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a:rPr lang="en-US" altLang="zh-TW" i="1">
                              <a:latin typeface="Cambria Math"/>
                              <a:ea typeface="Cambria Math"/>
                            </a:rPr>
                            <m:t>𝑆</m:t>
                          </m:r>
                        </m:e>
                        <m:sub>
                          <m:r>
                            <a:rPr lang="en-US" altLang="zh-TW" b="0" i="1" smtClean="0">
                              <a:latin typeface="Cambria Math"/>
                              <a:ea typeface="Cambria Math"/>
                            </a:rPr>
                            <m:t>𝑅</m:t>
                          </m:r>
                        </m:sub>
                      </m:sSub>
                      <m:r>
                        <a:rPr lang="en-US" altLang="zh-TW" b="0" i="1" smtClean="0">
                          <a:latin typeface="Cambria Math"/>
                          <a:ea typeface="Cambria Math"/>
                        </a:rPr>
                        <m:t>=</m:t>
                      </m:r>
                      <m:r>
                        <a:rPr lang="en-US" altLang="zh-TW" b="0" i="1" smtClean="0">
                          <a:latin typeface="Cambria Math"/>
                          <a:ea typeface="Cambria Math"/>
                        </a:rPr>
                        <m:t>𝑘</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ln</m:t>
                          </m:r>
                        </m:fName>
                        <m:e>
                          <m:sSub>
                            <m:sSubPr>
                              <m:ctrlPr>
                                <a:rPr lang="en-US" altLang="zh-TW" b="0" i="1" smtClean="0">
                                  <a:latin typeface="Cambria Math" panose="02040503050406030204" pitchFamily="18" charset="0"/>
                                  <a:ea typeface="Cambria Math"/>
                                </a:rPr>
                              </m:ctrlPr>
                            </m:sSubPr>
                            <m:e>
                              <m:r>
                                <a:rPr lang="en-US" altLang="zh-TW" i="1">
                                  <a:latin typeface="Cambria Math"/>
                                  <a:ea typeface="Cambria Math"/>
                                </a:rPr>
                                <m:t>𝑊</m:t>
                              </m:r>
                            </m:e>
                            <m:sub>
                              <m:r>
                                <a:rPr lang="en-US" altLang="zh-TW" b="0" i="1" smtClean="0">
                                  <a:latin typeface="Cambria Math"/>
                                  <a:ea typeface="Cambria Math"/>
                                </a:rPr>
                                <m:t>𝑅</m:t>
                              </m:r>
                            </m:sub>
                          </m:sSub>
                        </m:e>
                      </m:func>
                    </m:oMath>
                  </m:oMathPara>
                </a14:m>
                <a:endParaRPr lang="zh-CN" altLang="en-US" i="1"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4420569" y="3963948"/>
                <a:ext cx="1502334" cy="369332"/>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626721" y="4412343"/>
                <a:ext cx="4885440" cy="71288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𝑊</m:t>
                              </m:r>
                            </m:e>
                            <m:sub>
                              <m:r>
                                <a:rPr lang="en-US" altLang="zh-TW" b="0" i="1" smtClean="0">
                                  <a:latin typeface="Cambria Math"/>
                                  <a:ea typeface="Cambria Math"/>
                                </a:rPr>
                                <m:t>𝑅</m:t>
                              </m:r>
                            </m:sub>
                          </m:sSub>
                          <m:d>
                            <m:dPr>
                              <m:ctrlPr>
                                <a:rPr lang="en-US" altLang="zh-TW" b="0" i="1" smtClean="0">
                                  <a:latin typeface="Cambria Math" panose="02040503050406030204" pitchFamily="18" charset="0"/>
                                  <a:ea typeface="Cambria Math"/>
                                </a:rPr>
                              </m:ctrlPr>
                            </m:dPr>
                            <m:e>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𝑟</m:t>
                                  </m:r>
                                </m:e>
                                <m:sub>
                                  <m:r>
                                    <a:rPr lang="en-US" altLang="zh-TW" b="0" i="1" smtClean="0">
                                      <a:latin typeface="Cambria Math"/>
                                      <a:ea typeface="Cambria Math"/>
                                    </a:rPr>
                                    <m:t>1</m:t>
                                  </m:r>
                                </m:sub>
                              </m:sSub>
                            </m:e>
                          </m:d>
                        </m:num>
                        <m:den>
                          <m:sSub>
                            <m:sSubPr>
                              <m:ctrlPr>
                                <a:rPr lang="en-US" altLang="zh-TW" i="1">
                                  <a:latin typeface="Cambria Math" panose="02040503050406030204" pitchFamily="18" charset="0"/>
                                  <a:ea typeface="Cambria Math"/>
                                </a:rPr>
                              </m:ctrlPr>
                            </m:sSubPr>
                            <m:e>
                              <m:r>
                                <a:rPr lang="en-US" altLang="zh-TW" i="1">
                                  <a:latin typeface="Cambria Math"/>
                                  <a:ea typeface="Cambria Math"/>
                                </a:rPr>
                                <m:t>𝑊</m:t>
                              </m:r>
                            </m:e>
                            <m:sub>
                              <m:r>
                                <a:rPr lang="en-US" altLang="zh-TW" i="1">
                                  <a:latin typeface="Cambria Math"/>
                                  <a:ea typeface="Cambria Math"/>
                                </a:rPr>
                                <m:t>𝑅</m:t>
                              </m:r>
                            </m:sub>
                          </m:sSub>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𝑟</m:t>
                                  </m:r>
                                </m:e>
                                <m:sub>
                                  <m:r>
                                    <a:rPr lang="en-US" altLang="zh-TW" b="0" i="1" smtClean="0">
                                      <a:latin typeface="Cambria Math"/>
                                      <a:ea typeface="Cambria Math"/>
                                    </a:rPr>
                                    <m:t>2</m:t>
                                  </m:r>
                                </m:sub>
                              </m:sSub>
                            </m:e>
                          </m:d>
                        </m:den>
                      </m:f>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sSub>
                                <m:sSubPr>
                                  <m:ctrlPr>
                                    <a:rPr lang="en-US" altLang="zh-TW" i="1">
                                      <a:latin typeface="Cambria Math" panose="02040503050406030204" pitchFamily="18" charset="0"/>
                                      <a:ea typeface="Cambria Math"/>
                                    </a:rPr>
                                  </m:ctrlPr>
                                </m:sSubPr>
                                <m:e>
                                  <m:r>
                                    <a:rPr lang="en-US" altLang="zh-TW" i="1">
                                      <a:latin typeface="Cambria Math"/>
                                      <a:ea typeface="Cambria Math"/>
                                    </a:rPr>
                                    <m:t>𝑆</m:t>
                                  </m:r>
                                </m:e>
                                <m:sub>
                                  <m:r>
                                    <a:rPr lang="en-US" altLang="zh-TW" i="1">
                                      <a:latin typeface="Cambria Math"/>
                                      <a:ea typeface="Cambria Math"/>
                                    </a:rPr>
                                    <m:t>𝑅</m:t>
                                  </m:r>
                                </m:sub>
                              </m:sSub>
                              <m:d>
                                <m:dPr>
                                  <m:ctrlPr>
                                    <a:rPr lang="en-US" altLang="zh-TW" i="1" smtClean="0">
                                      <a:latin typeface="Cambria Math" panose="02040503050406030204" pitchFamily="18" charset="0"/>
                                      <a:ea typeface="Cambria Math"/>
                                    </a:rPr>
                                  </m:ctrlPr>
                                </m:dPr>
                                <m:e>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𝑟</m:t>
                                      </m:r>
                                    </m:e>
                                    <m:sub>
                                      <m:r>
                                        <a:rPr lang="en-US" altLang="zh-TW" b="0" i="1" smtClean="0">
                                          <a:latin typeface="Cambria Math"/>
                                          <a:ea typeface="Cambria Math"/>
                                        </a:rPr>
                                        <m:t>1</m:t>
                                      </m:r>
                                    </m:sub>
                                  </m:sSub>
                                </m:e>
                              </m:d>
                              <m:r>
                                <a:rPr lang="en-US" altLang="zh-TW" i="1">
                                  <a:latin typeface="Cambria Math"/>
                                  <a:ea typeface="Cambria Math"/>
                                </a:rPr>
                                <m:t>/</m:t>
                              </m:r>
                              <m:r>
                                <a:rPr lang="en-US" altLang="zh-TW" i="1">
                                  <a:latin typeface="Cambria Math"/>
                                  <a:ea typeface="Cambria Math"/>
                                </a:rPr>
                                <m:t>𝑘</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sSub>
                                <m:sSubPr>
                                  <m:ctrlPr>
                                    <a:rPr lang="en-US" altLang="zh-TW" i="1">
                                      <a:latin typeface="Cambria Math" panose="02040503050406030204" pitchFamily="18" charset="0"/>
                                      <a:ea typeface="Cambria Math"/>
                                    </a:rPr>
                                  </m:ctrlPr>
                                </m:sSubPr>
                                <m:e>
                                  <m:r>
                                    <a:rPr lang="en-US" altLang="zh-TW" i="1">
                                      <a:latin typeface="Cambria Math"/>
                                      <a:ea typeface="Cambria Math"/>
                                    </a:rPr>
                                    <m:t>𝑆</m:t>
                                  </m:r>
                                </m:e>
                                <m:sub>
                                  <m:r>
                                    <a:rPr lang="en-US" altLang="zh-TW" i="1">
                                      <a:latin typeface="Cambria Math"/>
                                      <a:ea typeface="Cambria Math"/>
                                    </a:rPr>
                                    <m:t>𝑅</m:t>
                                  </m:r>
                                </m:sub>
                              </m:sSub>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𝑟</m:t>
                                      </m:r>
                                    </m:e>
                                    <m:sub>
                                      <m:r>
                                        <a:rPr lang="en-US" altLang="zh-TW" b="0" i="1" smtClean="0">
                                          <a:latin typeface="Cambria Math"/>
                                          <a:ea typeface="Cambria Math"/>
                                        </a:rPr>
                                        <m:t>2</m:t>
                                      </m:r>
                                    </m:sub>
                                  </m:sSub>
                                </m:e>
                              </m:d>
                              <m:r>
                                <a:rPr lang="en-US" altLang="zh-TW" i="1">
                                  <a:latin typeface="Cambria Math"/>
                                  <a:ea typeface="Cambria Math"/>
                                </a:rPr>
                                <m:t>/</m:t>
                              </m:r>
                              <m:r>
                                <a:rPr lang="en-US" altLang="zh-TW" i="1">
                                  <a:latin typeface="Cambria Math"/>
                                  <a:ea typeface="Cambria Math"/>
                                </a:rPr>
                                <m:t>𝑘</m:t>
                              </m:r>
                            </m:sup>
                          </m:sSup>
                        </m:den>
                      </m:f>
                      <m:r>
                        <a:rPr lang="en-US" altLang="zh-TW" b="0" i="1" smtClean="0">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d>
                            <m:dPr>
                              <m:begChr m:val="["/>
                              <m:endChr m:val="]"/>
                              <m:ctrlPr>
                                <a:rPr lang="en-US" altLang="zh-TW" i="1" smtClean="0">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𝑆</m:t>
                                  </m:r>
                                </m:e>
                                <m:sub>
                                  <m:r>
                                    <a:rPr lang="en-US" altLang="zh-TW" i="1">
                                      <a:latin typeface="Cambria Math"/>
                                      <a:ea typeface="Cambria Math"/>
                                    </a:rPr>
                                    <m:t>𝑅</m:t>
                                  </m:r>
                                </m:sub>
                              </m:sSub>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𝑟</m:t>
                                      </m:r>
                                    </m:e>
                                    <m:sub>
                                      <m:r>
                                        <a:rPr lang="en-US" altLang="zh-TW" i="1">
                                          <a:latin typeface="Cambria Math"/>
                                          <a:ea typeface="Cambria Math"/>
                                        </a:rPr>
                                        <m:t>1</m:t>
                                      </m:r>
                                    </m:sub>
                                  </m:sSub>
                                </m:e>
                              </m:d>
                              <m:r>
                                <a:rPr lang="en-US" altLang="zh-TW" b="0" i="1" smtClean="0">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𝑆</m:t>
                                  </m:r>
                                </m:e>
                                <m:sub>
                                  <m:r>
                                    <a:rPr lang="en-US" altLang="zh-TW" i="1">
                                      <a:latin typeface="Cambria Math"/>
                                      <a:ea typeface="Cambria Math"/>
                                    </a:rPr>
                                    <m:t>𝑅</m:t>
                                  </m:r>
                                </m:sub>
                              </m:sSub>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𝑟</m:t>
                                      </m:r>
                                    </m:e>
                                    <m:sub>
                                      <m:r>
                                        <a:rPr lang="en-US" altLang="zh-TW" b="0" i="1" smtClean="0">
                                          <a:latin typeface="Cambria Math"/>
                                          <a:ea typeface="Cambria Math"/>
                                        </a:rPr>
                                        <m:t>2</m:t>
                                      </m:r>
                                    </m:sub>
                                  </m:sSub>
                                </m:e>
                              </m:d>
                            </m:e>
                          </m:d>
                          <m:r>
                            <a:rPr lang="en-US" altLang="zh-TW" i="1">
                              <a:latin typeface="Cambria Math"/>
                              <a:ea typeface="Cambria Math"/>
                            </a:rPr>
                            <m:t>/</m:t>
                          </m:r>
                          <m:r>
                            <a:rPr lang="en-US" altLang="zh-TW" i="1">
                              <a:latin typeface="Cambria Math"/>
                              <a:ea typeface="Cambria Math"/>
                            </a:rPr>
                            <m:t>𝑘</m:t>
                          </m:r>
                        </m:sup>
                      </m:sSup>
                      <m:r>
                        <a:rPr lang="en-US" altLang="zh-TW" b="0"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𝑆</m:t>
                              </m:r>
                            </m:e>
                            <m:sub>
                              <m:r>
                                <a:rPr lang="en-US" altLang="zh-TW" i="1">
                                  <a:latin typeface="Cambria Math"/>
                                  <a:ea typeface="Cambria Math"/>
                                </a:rPr>
                                <m:t>𝑅</m:t>
                              </m:r>
                            </m:sub>
                          </m:sSub>
                          <m:r>
                            <a:rPr lang="en-US" altLang="zh-TW" i="1">
                              <a:latin typeface="Cambria Math"/>
                              <a:ea typeface="Cambria Math"/>
                            </a:rPr>
                            <m:t>/</m:t>
                          </m:r>
                          <m:r>
                            <a:rPr lang="en-US" altLang="zh-TW" i="1">
                              <a:latin typeface="Cambria Math"/>
                              <a:ea typeface="Cambria Math"/>
                            </a:rPr>
                            <m:t>𝑘</m:t>
                          </m:r>
                        </m:sup>
                      </m:sSup>
                    </m:oMath>
                  </m:oMathPara>
                </a14:m>
                <a:endParaRPr lang="zh-CN" altLang="en-US" i="1"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626721" y="4412343"/>
                <a:ext cx="4885440" cy="712887"/>
              </a:xfrm>
              <a:prstGeom prst="rect">
                <a:avLst/>
              </a:prstGeom>
              <a:blipFill>
                <a:blip r:embed="rId14"/>
                <a:stretch>
                  <a:fillRect b="-175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6053852" y="3954982"/>
                <a:ext cx="1397241" cy="37965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a:rPr lang="en-US" altLang="zh-TW" i="1">
                              <a:latin typeface="Cambria Math"/>
                              <a:ea typeface="Cambria Math"/>
                            </a:rPr>
                            <m:t>𝑊</m:t>
                          </m:r>
                        </m:e>
                        <m:sub>
                          <m:r>
                            <a:rPr lang="en-US" altLang="zh-TW" i="1">
                              <a:latin typeface="Cambria Math"/>
                              <a:ea typeface="Cambria Math"/>
                            </a:rPr>
                            <m:t>𝑅</m:t>
                          </m:r>
                        </m:sub>
                      </m:sSub>
                      <m:r>
                        <a:rPr lang="en-US" altLang="zh-TW" b="0" i="1" smtClean="0">
                          <a:latin typeface="Cambria Math"/>
                          <a:ea typeface="Cambria Math"/>
                        </a:rPr>
                        <m:t>=</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𝑒</m:t>
                          </m:r>
                        </m:e>
                        <m:sup>
                          <m:sSub>
                            <m:sSubPr>
                              <m:ctrlPr>
                                <a:rPr lang="en-US" altLang="zh-TW" i="1">
                                  <a:latin typeface="Cambria Math" panose="02040503050406030204" pitchFamily="18" charset="0"/>
                                  <a:ea typeface="Cambria Math"/>
                                </a:rPr>
                              </m:ctrlPr>
                            </m:sSubPr>
                            <m:e>
                              <m:r>
                                <a:rPr lang="en-US" altLang="zh-TW" i="1">
                                  <a:latin typeface="Cambria Math"/>
                                  <a:ea typeface="Cambria Math"/>
                                </a:rPr>
                                <m:t>𝑆</m:t>
                              </m:r>
                            </m:e>
                            <m:sub>
                              <m:r>
                                <a:rPr lang="en-US" altLang="zh-TW" i="1">
                                  <a:latin typeface="Cambria Math"/>
                                  <a:ea typeface="Cambria Math"/>
                                </a:rPr>
                                <m:t>𝑅</m:t>
                              </m:r>
                            </m:sub>
                          </m:sSub>
                          <m:r>
                            <a:rPr lang="en-US" altLang="zh-TW" b="0" i="1" smtClean="0">
                              <a:latin typeface="Cambria Math"/>
                              <a:ea typeface="Cambria Math"/>
                            </a:rPr>
                            <m:t>/</m:t>
                          </m:r>
                          <m:r>
                            <a:rPr lang="en-US" altLang="zh-TW" b="0" i="1" smtClean="0">
                              <a:latin typeface="Cambria Math"/>
                              <a:ea typeface="Cambria Math"/>
                            </a:rPr>
                            <m:t>𝑘</m:t>
                          </m:r>
                        </m:sup>
                      </m:sSup>
                    </m:oMath>
                  </m:oMathPara>
                </a14:m>
                <a:endParaRPr lang="zh-CN" altLang="en-US" i="1"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6053852" y="3954982"/>
                <a:ext cx="1397241" cy="379656"/>
              </a:xfrm>
              <a:prstGeom prst="rect">
                <a:avLst/>
              </a:prstGeom>
              <a:blipFill>
                <a:blip r:embed="rId1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3419058" y="5278085"/>
                <a:ext cx="4829592" cy="62805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𝑆</m:t>
                          </m:r>
                        </m:e>
                        <m:sub>
                          <m:r>
                            <a:rPr lang="en-US" altLang="zh-TW" i="1">
                              <a:latin typeface="Cambria Math"/>
                              <a:ea typeface="Cambria Math"/>
                            </a:rPr>
                            <m:t>𝑅</m:t>
                          </m:r>
                        </m:sub>
                      </m:sSub>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𝑄</m:t>
                          </m:r>
                        </m:num>
                        <m:den>
                          <m:r>
                            <a:rPr lang="en-US" altLang="zh-TW" b="0" i="1" smtClean="0">
                              <a:latin typeface="Cambria Math"/>
                              <a:ea typeface="Cambria Math"/>
                            </a:rPr>
                            <m:t>𝑇</m:t>
                          </m:r>
                        </m:den>
                      </m:f>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sSub>
                            <m:sSubPr>
                              <m:ctrlPr>
                                <a:rPr lang="en-US" altLang="zh-TW" i="1">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i="1">
                                  <a:latin typeface="Cambria Math"/>
                                  <a:ea typeface="Cambria Math"/>
                                </a:rPr>
                                <m:t>𝑅</m:t>
                              </m:r>
                            </m:sub>
                          </m:sSub>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𝑟</m:t>
                                  </m:r>
                                </m:e>
                                <m:sub>
                                  <m:r>
                                    <a:rPr lang="en-US" altLang="zh-TW" i="1">
                                      <a:latin typeface="Cambria Math"/>
                                      <a:ea typeface="Cambria Math"/>
                                    </a:rPr>
                                    <m:t>1</m:t>
                                  </m:r>
                                </m:sub>
                              </m:sSub>
                            </m:e>
                          </m:d>
                          <m:r>
                            <a:rPr lang="en-US" altLang="zh-TW" i="1">
                              <a:latin typeface="Cambria Math"/>
                              <a:ea typeface="Cambria Math"/>
                            </a:rPr>
                            <m:t>−</m:t>
                          </m:r>
                          <m:sSub>
                            <m:sSubPr>
                              <m:ctrlPr>
                                <a:rPr lang="en-US" altLang="zh-TW" i="1">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i="1">
                                  <a:latin typeface="Cambria Math"/>
                                  <a:ea typeface="Cambria Math"/>
                                </a:rPr>
                                <m:t>𝑅</m:t>
                              </m:r>
                            </m:sub>
                          </m:sSub>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𝑟</m:t>
                                  </m:r>
                                </m:e>
                                <m:sub>
                                  <m:r>
                                    <a:rPr lang="en-US" altLang="zh-TW" i="1">
                                      <a:latin typeface="Cambria Math"/>
                                      <a:ea typeface="Cambria Math"/>
                                    </a:rPr>
                                    <m:t>2</m:t>
                                  </m:r>
                                </m:sub>
                              </m:sSub>
                            </m:e>
                          </m:d>
                        </m:num>
                        <m:den>
                          <m:r>
                            <a:rPr lang="en-US" altLang="zh-TW" b="0" i="1" smtClean="0">
                              <a:latin typeface="Cambria Math"/>
                              <a:ea typeface="Cambria Math"/>
                            </a:rPr>
                            <m:t>𝑇</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b="0" i="1" smtClean="0">
                                      <a:latin typeface="Cambria Math"/>
                                      <a:ea typeface="Cambria Math"/>
                                    </a:rPr>
                                    <m:t>𝑠</m:t>
                                  </m:r>
                                </m:e>
                                <m:sub>
                                  <m:r>
                                    <a:rPr lang="en-US" altLang="zh-TW" i="1">
                                      <a:latin typeface="Cambria Math"/>
                                      <a:ea typeface="Cambria Math"/>
                                    </a:rPr>
                                    <m:t>1</m:t>
                                  </m:r>
                                </m:sub>
                              </m:sSub>
                            </m:e>
                          </m:d>
                          <m:r>
                            <a:rPr lang="en-US" altLang="zh-TW" i="1">
                              <a:latin typeface="Cambria Math"/>
                              <a:ea typeface="Cambria Math"/>
                            </a:rPr>
                            <m:t>−</m:t>
                          </m:r>
                          <m:r>
                            <a:rPr lang="en-US" altLang="zh-TW" b="0" i="1" smtClean="0">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b="0" i="1" smtClean="0">
                                      <a:latin typeface="Cambria Math"/>
                                      <a:ea typeface="Cambria Math"/>
                                    </a:rPr>
                                    <m:t>𝑠</m:t>
                                  </m:r>
                                </m:e>
                                <m:sub>
                                  <m:r>
                                    <a:rPr lang="en-US" altLang="zh-TW" i="1">
                                      <a:latin typeface="Cambria Math"/>
                                      <a:ea typeface="Cambria Math"/>
                                    </a:rPr>
                                    <m:t>2</m:t>
                                  </m:r>
                                </m:sub>
                              </m:sSub>
                            </m:e>
                          </m:d>
                        </m:num>
                        <m:den>
                          <m:r>
                            <a:rPr lang="en-US" altLang="zh-TW" i="1">
                              <a:latin typeface="Cambria Math"/>
                              <a:ea typeface="Cambria Math"/>
                            </a:rPr>
                            <m:t>𝑇</m:t>
                          </m:r>
                        </m:den>
                      </m:f>
                    </m:oMath>
                  </m:oMathPara>
                </a14:m>
                <a:endParaRPr lang="zh-CN" altLang="en-US" i="1"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3419058" y="5278085"/>
                <a:ext cx="4829592" cy="628057"/>
              </a:xfrm>
              <a:prstGeom prst="rect">
                <a:avLst/>
              </a:prstGeom>
              <a:blipFill>
                <a:blip r:embed="rId16"/>
                <a:stretch>
                  <a:fillRect b="-4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a:xfrm>
                <a:off x="3413505" y="6049036"/>
                <a:ext cx="3388492" cy="67935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0" smtClean="0">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b="0" i="1" smtClean="0">
                              <a:latin typeface="Cambria Math"/>
                              <a:ea typeface="Cambria Math"/>
                            </a:rPr>
                            <m:t>−</m:t>
                          </m:r>
                          <m:d>
                            <m:dPr>
                              <m:begChr m:val="["/>
                              <m:endChr m:val="]"/>
                              <m:ctrlPr>
                                <a:rPr lang="en-US" altLang="zh-TW" i="1">
                                  <a:latin typeface="Cambria Math" panose="02040503050406030204" pitchFamily="18" charset="0"/>
                                  <a:ea typeface="Cambria Math"/>
                                </a:rPr>
                              </m:ctrlPr>
                            </m:dPr>
                            <m:e>
                              <m:r>
                                <a:rPr lang="en-US" altLang="zh-TW" i="1">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𝑠</m:t>
                                      </m:r>
                                    </m:e>
                                    <m:sub>
                                      <m:r>
                                        <a:rPr lang="en-US" altLang="zh-TW" i="1">
                                          <a:latin typeface="Cambria Math"/>
                                          <a:ea typeface="Cambria Math"/>
                                        </a:rPr>
                                        <m:t>1</m:t>
                                      </m:r>
                                    </m:sub>
                                  </m:sSub>
                                </m:e>
                              </m:d>
                              <m:r>
                                <a:rPr lang="en-US" altLang="zh-TW" i="1">
                                  <a:latin typeface="Cambria Math"/>
                                  <a:ea typeface="Cambria Math"/>
                                </a:rPr>
                                <m:t>−</m:t>
                              </m:r>
                              <m:r>
                                <a:rPr lang="en-US" altLang="zh-TW" i="1">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𝑠</m:t>
                                      </m:r>
                                    </m:e>
                                    <m:sub>
                                      <m:r>
                                        <a:rPr lang="en-US" altLang="zh-TW" i="1">
                                          <a:latin typeface="Cambria Math"/>
                                          <a:ea typeface="Cambria Math"/>
                                        </a:rPr>
                                        <m:t>2</m:t>
                                      </m:r>
                                    </m:sub>
                                  </m:sSub>
                                </m:e>
                              </m:d>
                            </m:e>
                          </m:d>
                          <m:r>
                            <a:rPr lang="en-US" altLang="zh-TW" i="1">
                              <a:latin typeface="Cambria Math"/>
                              <a:ea typeface="Cambria Math"/>
                            </a:rPr>
                            <m:t>/</m:t>
                          </m:r>
                          <m:r>
                            <a:rPr lang="en-US" altLang="zh-TW" i="1">
                              <a:latin typeface="Cambria Math"/>
                              <a:ea typeface="Cambria Math"/>
                            </a:rPr>
                            <m:t>𝑘𝑇</m:t>
                          </m:r>
                        </m:sup>
                      </m:sSup>
                      <m:r>
                        <a:rPr lang="en-US" altLang="zh-TW">
                          <a:latin typeface="Cambria Math"/>
                          <a:ea typeface="Cambria Math"/>
                        </a:rPr>
                        <m:t>=</m:t>
                      </m:r>
                      <m:f>
                        <m:fPr>
                          <m:ctrlPr>
                            <a:rPr lang="en-US" altLang="zh-CN" i="1">
                              <a:latin typeface="Cambria Math" panose="02040503050406030204" pitchFamily="18" charset="0"/>
                            </a:rPr>
                          </m:ctrlPr>
                        </m:fPr>
                        <m:num>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b="0" i="1" smtClean="0">
                                  <a:latin typeface="Cambria Math"/>
                                  <a:ea typeface="Cambria Math"/>
                                </a:rPr>
                                <m:t>−</m:t>
                              </m:r>
                              <m:r>
                                <a:rPr lang="en-US" altLang="zh-TW" i="1">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𝑠</m:t>
                                      </m:r>
                                    </m:e>
                                    <m:sub>
                                      <m:r>
                                        <a:rPr lang="en-US" altLang="zh-TW" i="1">
                                          <a:latin typeface="Cambria Math"/>
                                          <a:ea typeface="Cambria Math"/>
                                        </a:rPr>
                                        <m:t>1</m:t>
                                      </m:r>
                                    </m:sub>
                                  </m:sSub>
                                </m:e>
                              </m:d>
                              <m:r>
                                <a:rPr lang="en-US" altLang="zh-TW" i="1">
                                  <a:latin typeface="Cambria Math"/>
                                  <a:ea typeface="Cambria Math"/>
                                </a:rPr>
                                <m:t>/</m:t>
                              </m:r>
                              <m:r>
                                <a:rPr lang="en-US" altLang="zh-TW" i="1">
                                  <a:latin typeface="Cambria Math"/>
                                  <a:ea typeface="Cambria Math"/>
                                </a:rPr>
                                <m:t>𝑘𝑇</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m:t>
                              </m:r>
                              <m:r>
                                <a:rPr lang="en-US" altLang="zh-TW" i="1">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𝑠</m:t>
                                      </m:r>
                                    </m:e>
                                    <m:sub>
                                      <m:r>
                                        <a:rPr lang="en-US" altLang="zh-TW" b="0" i="1" smtClean="0">
                                          <a:latin typeface="Cambria Math"/>
                                          <a:ea typeface="Cambria Math"/>
                                        </a:rPr>
                                        <m:t>2</m:t>
                                      </m:r>
                                    </m:sub>
                                  </m:sSub>
                                </m:e>
                              </m:d>
                              <m:r>
                                <a:rPr lang="en-US" altLang="zh-TW" i="1">
                                  <a:latin typeface="Cambria Math"/>
                                  <a:ea typeface="Cambria Math"/>
                                </a:rPr>
                                <m:t>/</m:t>
                              </m:r>
                              <m:r>
                                <a:rPr lang="en-US" altLang="zh-TW" i="1">
                                  <a:latin typeface="Cambria Math"/>
                                  <a:ea typeface="Cambria Math"/>
                                </a:rPr>
                                <m:t>𝑘𝑇</m:t>
                              </m:r>
                            </m:sup>
                          </m:sSup>
                        </m:den>
                      </m:f>
                    </m:oMath>
                  </m:oMathPara>
                </a14:m>
                <a:endParaRPr lang="zh-CN" altLang="en-US"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3413505" y="6049036"/>
                <a:ext cx="3388492" cy="679353"/>
              </a:xfrm>
              <a:prstGeom prst="rect">
                <a:avLst/>
              </a:prstGeom>
              <a:blipFill>
                <a:blip r:embed="rId17"/>
                <a:stretch>
                  <a:fillRect b="-185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34748EF3-B396-254A-96B3-75227956B31A}"/>
                  </a:ext>
                </a:extLst>
              </p:cNvPr>
              <p:cNvSpPr/>
              <p:nvPr/>
            </p:nvSpPr>
            <p:spPr>
              <a:xfrm>
                <a:off x="531462" y="2426468"/>
                <a:ext cx="8112670" cy="369332"/>
              </a:xfrm>
              <a:prstGeom prst="rect">
                <a:avLst/>
              </a:prstGeom>
            </p:spPr>
            <p:txBody>
              <a:bodyPr wrap="none">
                <a:spAutoFit/>
              </a:bodyPr>
              <a:lstStyle/>
              <a:p>
                <a:r>
                  <a:rPr lang="zh-TW" altLang="en-US" dirty="0"/>
                  <a:t>注意：</a:t>
                </a:r>
                <a14:m>
                  <m:oMath xmlns:m="http://schemas.openxmlformats.org/officeDocument/2006/math">
                    <m:r>
                      <a:rPr lang="en-US" altLang="zh-TW" i="1" dirty="0">
                        <a:latin typeface="Cambria Math"/>
                      </a:rPr>
                      <m:t>𝑠</m:t>
                    </m:r>
                    <m:r>
                      <a:rPr lang="en-US" altLang="zh-TW" i="1" baseline="-25000" dirty="0">
                        <a:latin typeface="Cambria Math"/>
                      </a:rPr>
                      <m:t>1</m:t>
                    </m:r>
                  </m:oMath>
                </a14:m>
                <a:r>
                  <a:rPr lang="zh-TW" altLang="en-US" baseline="-25000" dirty="0"/>
                  <a:t> </a:t>
                </a:r>
                <a:r>
                  <a:rPr lang="zh-TW" altLang="en-US" dirty="0"/>
                  <a:t>及 </a:t>
                </a:r>
                <a14:m>
                  <m:oMath xmlns:m="http://schemas.openxmlformats.org/officeDocument/2006/math">
                    <m:r>
                      <a:rPr lang="en-US" altLang="zh-TW" i="1" dirty="0">
                        <a:latin typeface="Cambria Math"/>
                      </a:rPr>
                      <m:t>𝑠</m:t>
                    </m:r>
                    <m:r>
                      <a:rPr lang="en-US" altLang="zh-TW" i="1" baseline="-25000" dirty="0">
                        <a:latin typeface="Cambria Math"/>
                      </a:rPr>
                      <m:t>2</m:t>
                    </m:r>
                    <m:r>
                      <a:rPr lang="zh-TW" altLang="en-US" i="1" baseline="-25000" dirty="0">
                        <a:latin typeface="Cambria Math"/>
                      </a:rPr>
                      <m:t> </m:t>
                    </m:r>
                  </m:oMath>
                </a14:m>
                <a:r>
                  <a:rPr lang="zh-TW" altLang="en-US" dirty="0"/>
                  <a:t>的</a:t>
                </a:r>
                <a14:m>
                  <m:oMath xmlns:m="http://schemas.openxmlformats.org/officeDocument/2006/math">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𝑊</m:t>
                        </m:r>
                      </m:e>
                      <m:sub>
                        <m:r>
                          <a:rPr lang="en-US" altLang="zh-TW" i="1">
                            <a:latin typeface="Cambria Math" panose="02040503050406030204" pitchFamily="18" charset="0"/>
                            <a:ea typeface="Cambria Math" panose="02040503050406030204" pitchFamily="18" charset="0"/>
                          </a:rPr>
                          <m:t>𝐴</m:t>
                        </m:r>
                      </m:sub>
                    </m:sSub>
                  </m:oMath>
                </a14:m>
                <a:r>
                  <a:rPr lang="zh-TW" altLang="en-US" dirty="0"/>
                  <a:t>都是</a:t>
                </a:r>
                <a14:m>
                  <m:oMath xmlns:m="http://schemas.openxmlformats.org/officeDocument/2006/math">
                    <m:r>
                      <a:rPr lang="en-US" altLang="zh-TW" i="1" dirty="0">
                        <a:latin typeface="Cambria Math"/>
                      </a:rPr>
                      <m:t>1</m:t>
                    </m:r>
                  </m:oMath>
                </a14:m>
                <a:r>
                  <a:rPr lang="zh-TW" altLang="en-US" dirty="0"/>
                  <a:t>。原子處於狀態 </a:t>
                </a:r>
                <a14:m>
                  <m:oMath xmlns:m="http://schemas.openxmlformats.org/officeDocument/2006/math">
                    <m:r>
                      <a:rPr lang="en-US" altLang="zh-TW" i="1" dirty="0">
                        <a:latin typeface="Cambria Math"/>
                      </a:rPr>
                      <m:t>𝑠</m:t>
                    </m:r>
                    <m:r>
                      <a:rPr lang="en-US" altLang="zh-TW" i="1" baseline="-25000" dirty="0">
                        <a:latin typeface="Cambria Math"/>
                      </a:rPr>
                      <m:t>1</m:t>
                    </m:r>
                  </m:oMath>
                </a14:m>
                <a:r>
                  <a:rPr lang="zh-TW" altLang="en-US" baseline="-25000" dirty="0"/>
                  <a:t> </a:t>
                </a:r>
                <a:r>
                  <a:rPr lang="zh-TW" altLang="en-US" dirty="0"/>
                  <a:t>及 </a:t>
                </a:r>
                <a14:m>
                  <m:oMath xmlns:m="http://schemas.openxmlformats.org/officeDocument/2006/math">
                    <m:r>
                      <a:rPr lang="en-US" altLang="zh-TW" i="1" dirty="0">
                        <a:latin typeface="Cambria Math"/>
                      </a:rPr>
                      <m:t>𝑠</m:t>
                    </m:r>
                    <m:r>
                      <a:rPr lang="en-US" altLang="zh-TW" i="1" baseline="-25000" dirty="0">
                        <a:latin typeface="Cambria Math"/>
                      </a:rPr>
                      <m:t>2</m:t>
                    </m:r>
                  </m:oMath>
                </a14:m>
                <a:r>
                  <a:rPr lang="zh-TW" altLang="en-US" i="1" baseline="-25000" dirty="0"/>
                  <a:t> </a:t>
                </a:r>
                <a:r>
                  <a:rPr lang="zh-TW" altLang="en-US" dirty="0"/>
                  <a:t>代表熱庫</a:t>
                </a:r>
                <a:r>
                  <a:rPr lang="zh-TW" altLang="en-US" dirty="0">
                    <a:latin typeface="Times New Roman" panose="02020603050405020304" pitchFamily="18" charset="0"/>
                    <a:cs typeface="Times New Roman" panose="02020603050405020304" pitchFamily="18" charset="0"/>
                  </a:rPr>
                  <a:t>狀態處於</a:t>
                </a:r>
                <a:r>
                  <a:rPr lang="en-US" altLang="zh-TW" dirty="0"/>
                  <a:t> </a:t>
                </a:r>
                <a14:m>
                  <m:oMath xmlns:m="http://schemas.openxmlformats.org/officeDocument/2006/math">
                    <m:r>
                      <a:rPr lang="en-US" altLang="zh-TW" i="1" dirty="0">
                        <a:latin typeface="Cambria Math"/>
                      </a:rPr>
                      <m:t>𝑟</m:t>
                    </m:r>
                    <m:r>
                      <a:rPr lang="en-US" altLang="zh-TW" i="1" baseline="-25000" dirty="0">
                        <a:latin typeface="Cambria Math"/>
                      </a:rPr>
                      <m:t>1</m:t>
                    </m:r>
                  </m:oMath>
                </a14:m>
                <a:r>
                  <a:rPr lang="zh-TW" altLang="en-US" baseline="-25000" dirty="0"/>
                  <a:t> </a:t>
                </a:r>
                <a:r>
                  <a:rPr lang="zh-TW" altLang="en-US" dirty="0"/>
                  <a:t>及 </a:t>
                </a:r>
                <a14:m>
                  <m:oMath xmlns:m="http://schemas.openxmlformats.org/officeDocument/2006/math">
                    <m:r>
                      <a:rPr lang="en-US" altLang="zh-TW" i="1" dirty="0">
                        <a:latin typeface="Cambria Math"/>
                      </a:rPr>
                      <m:t>𝑟</m:t>
                    </m:r>
                    <m:r>
                      <a:rPr lang="en-US" altLang="zh-TW" i="1" baseline="-25000" dirty="0">
                        <a:latin typeface="Cambria Math"/>
                      </a:rPr>
                      <m:t>2</m:t>
                    </m:r>
                  </m:oMath>
                </a14:m>
                <a:r>
                  <a:rPr lang="zh-TW" altLang="en-US" dirty="0"/>
                  <a:t>。</a:t>
                </a:r>
                <a:r>
                  <a:rPr lang="en-US" altLang="zh-TW" i="1" baseline="-25000" dirty="0"/>
                  <a:t> </a:t>
                </a:r>
                <a:endParaRPr lang="zh-TW" altLang="en-US" dirty="0"/>
              </a:p>
            </p:txBody>
          </p:sp>
        </mc:Choice>
        <mc:Fallback xmlns="">
          <p:sp>
            <p:nvSpPr>
              <p:cNvPr id="3" name="矩形 2">
                <a:extLst>
                  <a:ext uri="{FF2B5EF4-FFF2-40B4-BE49-F238E27FC236}">
                    <a16:creationId xmlns:a16="http://schemas.microsoft.com/office/drawing/2014/main" id="{34748EF3-B396-254A-96B3-75227956B31A}"/>
                  </a:ext>
                </a:extLst>
              </p:cNvPr>
              <p:cNvSpPr>
                <a:spLocks noRot="1" noChangeAspect="1" noMove="1" noResize="1" noEditPoints="1" noAdjustHandles="1" noChangeArrowheads="1" noChangeShapeType="1" noTextEdit="1"/>
              </p:cNvSpPr>
              <p:nvPr/>
            </p:nvSpPr>
            <p:spPr>
              <a:xfrm>
                <a:off x="531462" y="2426468"/>
                <a:ext cx="8112670" cy="369332"/>
              </a:xfrm>
              <a:prstGeom prst="rect">
                <a:avLst/>
              </a:prstGeom>
              <a:blipFill>
                <a:blip r:embed="rId18"/>
                <a:stretch>
                  <a:fillRect l="-62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4811C8FB-081E-E145-A8C1-775CB82E5F9D}"/>
                  </a:ext>
                </a:extLst>
              </p:cNvPr>
              <p:cNvSpPr txBox="1"/>
              <p:nvPr/>
            </p:nvSpPr>
            <p:spPr>
              <a:xfrm>
                <a:off x="5324037" y="2039710"/>
                <a:ext cx="313040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𝑃</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𝑠</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𝑊</m:t>
                      </m:r>
                      <m:d>
                        <m:dPr>
                          <m:ctrlPr>
                            <a:rPr lang="en-US" altLang="zh-TW" i="1">
                              <a:latin typeface="Cambria Math" panose="02040503050406030204" pitchFamily="18" charset="0"/>
                            </a:rPr>
                          </m:ctrlPr>
                        </m:dPr>
                        <m:e>
                          <m:r>
                            <a:rPr lang="en-US" altLang="zh-TW" i="1">
                              <a:latin typeface="Cambria Math" panose="02040503050406030204" pitchFamily="18" charset="0"/>
                            </a:rPr>
                            <m:t>𝑠</m:t>
                          </m:r>
                        </m:e>
                      </m:d>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𝑊</m:t>
                          </m:r>
                        </m:e>
                        <m:sub>
                          <m:r>
                            <a:rPr lang="en-US" altLang="zh-TW" b="0" i="1" smtClean="0">
                              <a:latin typeface="Cambria Math" panose="02040503050406030204" pitchFamily="18" charset="0"/>
                              <a:ea typeface="Cambria Math" panose="02040503050406030204" pitchFamily="18" charset="0"/>
                            </a:rPr>
                            <m:t>𝐴</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𝑠</m:t>
                          </m:r>
                        </m:e>
                      </m:d>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𝑊</m:t>
                          </m:r>
                        </m:e>
                        <m:sub>
                          <m:r>
                            <a:rPr lang="en-US" altLang="zh-TW" b="0" i="1" smtClean="0">
                              <a:latin typeface="Cambria Math" panose="02040503050406030204" pitchFamily="18" charset="0"/>
                              <a:ea typeface="Cambria Math" panose="02040503050406030204" pitchFamily="18" charset="0"/>
                            </a:rPr>
                            <m:t>𝑅</m:t>
                          </m:r>
                        </m:sub>
                      </m:sSub>
                      <m:d>
                        <m:dPr>
                          <m:ctrlPr>
                            <a:rPr lang="en-US" altLang="zh-TW" i="1">
                              <a:latin typeface="Cambria Math" panose="02040503050406030204" pitchFamily="18" charset="0"/>
                            </a:rPr>
                          </m:ctrlPr>
                        </m:dPr>
                        <m:e>
                          <m:r>
                            <a:rPr lang="en-US" altLang="zh-TW" b="0" i="1" smtClean="0">
                              <a:latin typeface="Cambria Math" panose="02040503050406030204" pitchFamily="18" charset="0"/>
                            </a:rPr>
                            <m:t>𝑟</m:t>
                          </m:r>
                        </m:e>
                      </m:d>
                    </m:oMath>
                  </m:oMathPara>
                </a14:m>
                <a:endParaRPr kumimoji="1" lang="zh-TW" altLang="en-US" dirty="0"/>
              </a:p>
            </p:txBody>
          </p:sp>
        </mc:Choice>
        <mc:Fallback xmlns="">
          <p:sp>
            <p:nvSpPr>
              <p:cNvPr id="29" name="文字方塊 28">
                <a:extLst>
                  <a:ext uri="{FF2B5EF4-FFF2-40B4-BE49-F238E27FC236}">
                    <a16:creationId xmlns:a16="http://schemas.microsoft.com/office/drawing/2014/main" id="{4811C8FB-081E-E145-A8C1-775CB82E5F9D}"/>
                  </a:ext>
                </a:extLst>
              </p:cNvPr>
              <p:cNvSpPr txBox="1">
                <a:spLocks noRot="1" noChangeAspect="1" noMove="1" noResize="1" noEditPoints="1" noAdjustHandles="1" noChangeArrowheads="1" noChangeShapeType="1" noTextEdit="1"/>
              </p:cNvSpPr>
              <p:nvPr/>
            </p:nvSpPr>
            <p:spPr>
              <a:xfrm>
                <a:off x="5324037" y="2039710"/>
                <a:ext cx="3130409" cy="276999"/>
              </a:xfrm>
              <a:prstGeom prst="rect">
                <a:avLst/>
              </a:prstGeom>
              <a:blipFill>
                <a:blip r:embed="rId19"/>
                <a:stretch>
                  <a:fillRect b="-1739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CB92E899-0A84-2444-8491-6777458212D2}"/>
                  </a:ext>
                </a:extLst>
              </p:cNvPr>
              <p:cNvSpPr/>
              <p:nvPr/>
            </p:nvSpPr>
            <p:spPr>
              <a:xfrm>
                <a:off x="7330324" y="1299627"/>
                <a:ext cx="3969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dirty="0">
                          <a:latin typeface="Cambria Math"/>
                          <a:cs typeface="Times New Roman" pitchFamily="18" charset="0"/>
                        </a:rPr>
                        <m:t>𝐴</m:t>
                      </m:r>
                    </m:oMath>
                  </m:oMathPara>
                </a14:m>
                <a:endParaRPr lang="zh-TW" altLang="en-US" dirty="0"/>
              </a:p>
            </p:txBody>
          </p:sp>
        </mc:Choice>
        <mc:Fallback xmlns="">
          <p:sp>
            <p:nvSpPr>
              <p:cNvPr id="30" name="矩形 29">
                <a:extLst>
                  <a:ext uri="{FF2B5EF4-FFF2-40B4-BE49-F238E27FC236}">
                    <a16:creationId xmlns:a16="http://schemas.microsoft.com/office/drawing/2014/main" id="{CB92E899-0A84-2444-8491-6777458212D2}"/>
                  </a:ext>
                </a:extLst>
              </p:cNvPr>
              <p:cNvSpPr>
                <a:spLocks noRot="1" noChangeAspect="1" noMove="1" noResize="1" noEditPoints="1" noAdjustHandles="1" noChangeArrowheads="1" noChangeShapeType="1" noTextEdit="1"/>
              </p:cNvSpPr>
              <p:nvPr/>
            </p:nvSpPr>
            <p:spPr>
              <a:xfrm>
                <a:off x="7330324" y="1299627"/>
                <a:ext cx="396904" cy="369332"/>
              </a:xfrm>
              <a:prstGeom prst="rect">
                <a:avLst/>
              </a:prstGeom>
              <a:blipFill>
                <a:blip r:embed="rId2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850BD684-A640-154C-AFA2-B2F5CAA5A4CF}"/>
                  </a:ext>
                </a:extLst>
              </p:cNvPr>
              <p:cNvSpPr/>
              <p:nvPr/>
            </p:nvSpPr>
            <p:spPr>
              <a:xfrm>
                <a:off x="2230422" y="1253699"/>
                <a:ext cx="4029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𝑅</m:t>
                      </m:r>
                    </m:oMath>
                  </m:oMathPara>
                </a14:m>
                <a:endParaRPr lang="zh-TW" altLang="en-US" dirty="0"/>
              </a:p>
            </p:txBody>
          </p:sp>
        </mc:Choice>
        <mc:Fallback xmlns="">
          <p:sp>
            <p:nvSpPr>
              <p:cNvPr id="31" name="矩形 30">
                <a:extLst>
                  <a:ext uri="{FF2B5EF4-FFF2-40B4-BE49-F238E27FC236}">
                    <a16:creationId xmlns:a16="http://schemas.microsoft.com/office/drawing/2014/main" id="{850BD684-A640-154C-AFA2-B2F5CAA5A4CF}"/>
                  </a:ext>
                </a:extLst>
              </p:cNvPr>
              <p:cNvSpPr>
                <a:spLocks noRot="1" noChangeAspect="1" noMove="1" noResize="1" noEditPoints="1" noAdjustHandles="1" noChangeArrowheads="1" noChangeShapeType="1" noTextEdit="1"/>
              </p:cNvSpPr>
              <p:nvPr/>
            </p:nvSpPr>
            <p:spPr>
              <a:xfrm>
                <a:off x="2230422" y="1253699"/>
                <a:ext cx="402994" cy="369332"/>
              </a:xfrm>
              <a:prstGeom prst="rect">
                <a:avLst/>
              </a:prstGeom>
              <a:blipFill>
                <a:blip r:embed="rId21"/>
                <a:stretch>
                  <a:fillRect/>
                </a:stretch>
              </a:blipFill>
            </p:spPr>
            <p:txBody>
              <a:bodyPr/>
              <a:lstStyle/>
              <a:p>
                <a:r>
                  <a:rPr lang="zh-TW" altLang="en-US">
                    <a:noFill/>
                  </a:rPr>
                  <a:t> </a:t>
                </a:r>
              </a:p>
            </p:txBody>
          </p:sp>
        </mc:Fallback>
      </mc:AlternateContent>
      <p:sp>
        <p:nvSpPr>
          <p:cNvPr id="4" name="文字方塊 3">
            <a:extLst>
              <a:ext uri="{FF2B5EF4-FFF2-40B4-BE49-F238E27FC236}">
                <a16:creationId xmlns:a16="http://schemas.microsoft.com/office/drawing/2014/main" id="{BDC0B5F0-EE42-5541-87CF-3CDD548AB68D}"/>
              </a:ext>
            </a:extLst>
          </p:cNvPr>
          <p:cNvSpPr txBox="1"/>
          <p:nvPr/>
        </p:nvSpPr>
        <p:spPr>
          <a:xfrm>
            <a:off x="613465" y="6204047"/>
            <a:ext cx="2880321" cy="369332"/>
          </a:xfrm>
          <a:prstGeom prst="rect">
            <a:avLst/>
          </a:prstGeom>
          <a:noFill/>
        </p:spPr>
        <p:txBody>
          <a:bodyPr wrap="square" rtlCol="0">
            <a:spAutoFit/>
          </a:bodyPr>
          <a:lstStyle/>
          <a:p>
            <a:r>
              <a:rPr lang="zh-CN" altLang="en-US" dirty="0"/>
              <a:t>將此式代回原來的計算：</a:t>
            </a:r>
            <a:endParaRPr kumimoji="1" lang="zh-TW" altLang="en-US" dirty="0"/>
          </a:p>
        </p:txBody>
      </p:sp>
      <p:pic>
        <p:nvPicPr>
          <p:cNvPr id="5" name="Graphic 4" descr="Cat with solid fill">
            <a:extLst>
              <a:ext uri="{FF2B5EF4-FFF2-40B4-BE49-F238E27FC236}">
                <a16:creationId xmlns:a16="http://schemas.microsoft.com/office/drawing/2014/main" id="{C69F1FC8-C37E-9C9C-19BB-809C276F283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315756" y="6209075"/>
            <a:ext cx="619090" cy="619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6634"/>
                                        </p:tgtEl>
                                        <p:attrNameLst>
                                          <p:attrName>style.visibility</p:attrName>
                                        </p:attrNameLst>
                                      </p:cBhvr>
                                      <p:to>
                                        <p:strVal val="visible"/>
                                      </p:to>
                                    </p:set>
                                    <p:anim calcmode="lin" valueType="num">
                                      <p:cBhvr additive="base">
                                        <p:cTn id="17" dur="500" fill="hold"/>
                                        <p:tgtEl>
                                          <p:spTgt spid="26634"/>
                                        </p:tgtEl>
                                        <p:attrNameLst>
                                          <p:attrName>ppt_x</p:attrName>
                                        </p:attrNameLst>
                                      </p:cBhvr>
                                      <p:tavLst>
                                        <p:tav tm="0">
                                          <p:val>
                                            <p:strVal val="#ppt_x"/>
                                          </p:val>
                                        </p:tav>
                                        <p:tav tm="100000">
                                          <p:val>
                                            <p:strVal val="#ppt_x"/>
                                          </p:val>
                                        </p:tav>
                                      </p:tavLst>
                                    </p:anim>
                                    <p:anim calcmode="lin" valueType="num">
                                      <p:cBhvr additive="base">
                                        <p:cTn id="18" dur="500" fill="hold"/>
                                        <p:tgtEl>
                                          <p:spTgt spid="2663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6636"/>
                                        </p:tgtEl>
                                        <p:attrNameLst>
                                          <p:attrName>style.visibility</p:attrName>
                                        </p:attrNameLst>
                                      </p:cBhvr>
                                      <p:to>
                                        <p:strVal val="visible"/>
                                      </p:to>
                                    </p:set>
                                    <p:anim calcmode="lin" valueType="num">
                                      <p:cBhvr additive="base">
                                        <p:cTn id="27" dur="500" fill="hold"/>
                                        <p:tgtEl>
                                          <p:spTgt spid="26636"/>
                                        </p:tgtEl>
                                        <p:attrNameLst>
                                          <p:attrName>ppt_x</p:attrName>
                                        </p:attrNameLst>
                                      </p:cBhvr>
                                      <p:tavLst>
                                        <p:tav tm="0">
                                          <p:val>
                                            <p:strVal val="#ppt_x"/>
                                          </p:val>
                                        </p:tav>
                                        <p:tav tm="100000">
                                          <p:val>
                                            <p:strVal val="#ppt_x"/>
                                          </p:val>
                                        </p:tav>
                                      </p:tavLst>
                                    </p:anim>
                                    <p:anim calcmode="lin" valueType="num">
                                      <p:cBhvr additive="base">
                                        <p:cTn id="28" dur="500" fill="hold"/>
                                        <p:tgtEl>
                                          <p:spTgt spid="2663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6638"/>
                                        </p:tgtEl>
                                        <p:attrNameLst>
                                          <p:attrName>style.visibility</p:attrName>
                                        </p:attrNameLst>
                                      </p:cBhvr>
                                      <p:to>
                                        <p:strVal val="visible"/>
                                      </p:to>
                                    </p:set>
                                    <p:anim calcmode="lin" valueType="num">
                                      <p:cBhvr additive="base">
                                        <p:cTn id="47" dur="500" fill="hold"/>
                                        <p:tgtEl>
                                          <p:spTgt spid="26638"/>
                                        </p:tgtEl>
                                        <p:attrNameLst>
                                          <p:attrName>ppt_x</p:attrName>
                                        </p:attrNameLst>
                                      </p:cBhvr>
                                      <p:tavLst>
                                        <p:tav tm="0">
                                          <p:val>
                                            <p:strVal val="#ppt_x"/>
                                          </p:val>
                                        </p:tav>
                                        <p:tav tm="100000">
                                          <p:val>
                                            <p:strVal val="#ppt_x"/>
                                          </p:val>
                                        </p:tav>
                                      </p:tavLst>
                                    </p:anim>
                                    <p:anim calcmode="lin" valueType="num">
                                      <p:cBhvr additive="base">
                                        <p:cTn id="48" dur="500" fill="hold"/>
                                        <p:tgtEl>
                                          <p:spTgt spid="2663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4" grpId="0"/>
      <p:bldP spid="26636" grpId="0"/>
      <p:bldP spid="26638" grpId="0"/>
      <p:bldP spid="2" grpId="0" animBg="1"/>
      <p:bldP spid="24" grpId="0" animBg="1"/>
      <p:bldP spid="25" grpId="0" animBg="1"/>
      <p:bldP spid="26" grpId="0" animBg="1"/>
      <p:bldP spid="27" grpId="0" animBg="1"/>
      <p:bldP spid="28" grpId="0" animBg="1"/>
      <p:bldP spid="3" grpId="0"/>
      <p:bldP spid="29" grpId="0" animBg="1"/>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文字方塊 10"/>
          <p:cNvSpPr txBox="1">
            <a:spLocks noChangeArrowheads="1"/>
          </p:cNvSpPr>
          <p:nvPr/>
        </p:nvSpPr>
        <p:spPr bwMode="auto">
          <a:xfrm>
            <a:off x="6588224" y="1213234"/>
            <a:ext cx="223224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800" dirty="0">
                <a:latin typeface="Times New Roman" pitchFamily="18" charset="0"/>
                <a:cs typeface="Times New Roman" pitchFamily="18" charset="0"/>
              </a:rPr>
              <a:t>Boltzmann</a:t>
            </a:r>
            <a:r>
              <a:rPr lang="zh-TW" altLang="en-US" sz="1800" dirty="0">
                <a:latin typeface="Times New Roman" pitchFamily="18" charset="0"/>
                <a:cs typeface="Times New Roman" pitchFamily="18" charset="0"/>
              </a:rPr>
              <a:t> </a:t>
            </a:r>
            <a:r>
              <a:rPr lang="en-US" altLang="zh-TW" sz="1800" dirty="0">
                <a:latin typeface="Times New Roman" pitchFamily="18" charset="0"/>
                <a:cs typeface="Times New Roman" pitchFamily="18" charset="0"/>
              </a:rPr>
              <a:t>Factor</a:t>
            </a:r>
            <a:endParaRPr lang="zh-TW" altLang="en-US" sz="1800" dirty="0">
              <a:latin typeface="Times New Roman" pitchFamily="18" charset="0"/>
              <a:cs typeface="Times New Roman" pitchFamily="18" charset="0"/>
            </a:endParaRPr>
          </a:p>
        </p:txBody>
      </p:sp>
      <p:sp>
        <p:nvSpPr>
          <p:cNvPr id="70660" name="文字方塊 12"/>
          <p:cNvSpPr txBox="1">
            <a:spLocks noChangeArrowheads="1"/>
          </p:cNvSpPr>
          <p:nvPr/>
        </p:nvSpPr>
        <p:spPr bwMode="auto">
          <a:xfrm>
            <a:off x="4612422" y="1213233"/>
            <a:ext cx="85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或</a:t>
            </a:r>
          </a:p>
        </p:txBody>
      </p:sp>
      <p:pic>
        <p:nvPicPr>
          <p:cNvPr id="70661" name="Picture 8" descr="File:Boltzmann factor vs energy.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775776"/>
            <a:ext cx="6143625" cy="2671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0663" name="文字方塊 10"/>
          <p:cNvSpPr txBox="1">
            <a:spLocks noChangeArrowheads="1"/>
          </p:cNvSpPr>
          <p:nvPr/>
        </p:nvSpPr>
        <p:spPr bwMode="auto">
          <a:xfrm>
            <a:off x="1452938" y="548680"/>
            <a:ext cx="62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800" dirty="0">
                <a:latin typeface="Times New Roman" pitchFamily="18" charset="0"/>
                <a:cs typeface="Times New Roman" pitchFamily="18" charset="0"/>
              </a:rPr>
              <a:t>Boltzmann</a:t>
            </a:r>
            <a:r>
              <a:rPr lang="zh-TW" altLang="en-US" sz="1800" dirty="0">
                <a:latin typeface="Times New Roman" pitchFamily="18" charset="0"/>
                <a:cs typeface="Times New Roman" pitchFamily="18" charset="0"/>
              </a:rPr>
              <a:t> </a:t>
            </a:r>
            <a:r>
              <a:rPr lang="en-US" altLang="zh-TW" sz="1800" dirty="0">
                <a:latin typeface="Times New Roman" pitchFamily="18" charset="0"/>
                <a:cs typeface="Times New Roman" pitchFamily="18" charset="0"/>
              </a:rPr>
              <a:t>Distribution</a:t>
            </a:r>
            <a:r>
              <a:rPr lang="zh-TW" altLang="en-US" sz="1800" dirty="0"/>
              <a:t>分布或</a:t>
            </a:r>
            <a:r>
              <a:rPr lang="en-US" altLang="zh-TW" sz="1800" dirty="0">
                <a:latin typeface="Times New Roman" panose="02020603050405020304" pitchFamily="18" charset="0"/>
                <a:cs typeface="Times New Roman" panose="02020603050405020304" pitchFamily="18" charset="0"/>
              </a:rPr>
              <a:t>Canonical Distribution</a:t>
            </a:r>
            <a:r>
              <a:rPr lang="zh-CN" altLang="en-US" sz="1800" dirty="0">
                <a:latin typeface="Times New Roman" panose="02020603050405020304" pitchFamily="18" charset="0"/>
                <a:cs typeface="Times New Roman" panose="02020603050405020304" pitchFamily="18" charset="0"/>
              </a:rPr>
              <a:t>正則</a:t>
            </a:r>
            <a:r>
              <a:rPr lang="zh-TW" altLang="en-US" sz="1800" dirty="0"/>
              <a:t>分布</a:t>
            </a:r>
          </a:p>
        </p:txBody>
      </p:sp>
      <p:sp>
        <p:nvSpPr>
          <p:cNvPr id="2" name="文字方塊 1"/>
          <p:cNvSpPr txBox="1"/>
          <p:nvPr/>
        </p:nvSpPr>
        <p:spPr>
          <a:xfrm>
            <a:off x="1227382" y="1934509"/>
            <a:ext cx="7336980" cy="369332"/>
          </a:xfrm>
          <a:prstGeom prst="rect">
            <a:avLst/>
          </a:prstGeom>
          <a:noFill/>
        </p:spPr>
        <p:txBody>
          <a:bodyPr wrap="square" rtlCol="0">
            <a:spAutoFit/>
          </a:bodyPr>
          <a:lstStyle/>
          <a:p>
            <a:r>
              <a:rPr lang="zh-TW" altLang="en-US" dirty="0">
                <a:solidFill>
                  <a:srgbClr val="FF0000"/>
                </a:solidFill>
              </a:rPr>
              <a:t>一個系統在定溫下，出現在一特定狀態的機率正比於</a:t>
            </a:r>
            <a:r>
              <a:rPr lang="en-US" altLang="zh-TW" dirty="0">
                <a:solidFill>
                  <a:srgbClr val="FF0000"/>
                </a:solidFill>
                <a:latin typeface="Times New Roman" pitchFamily="18" charset="0"/>
                <a:cs typeface="Times New Roman" pitchFamily="18" charset="0"/>
              </a:rPr>
              <a:t>Boltzmann</a:t>
            </a:r>
            <a:r>
              <a:rPr lang="zh-TW" altLang="en-US" dirty="0">
                <a:solidFill>
                  <a:srgbClr val="FF0000"/>
                </a:solidFill>
                <a:latin typeface="Times New Roman" pitchFamily="18" charset="0"/>
                <a:cs typeface="Times New Roman" pitchFamily="18" charset="0"/>
              </a:rPr>
              <a:t> </a:t>
            </a:r>
            <a:r>
              <a:rPr lang="en-US" altLang="zh-TW" dirty="0">
                <a:solidFill>
                  <a:srgbClr val="FF0000"/>
                </a:solidFill>
                <a:latin typeface="Times New Roman" pitchFamily="18" charset="0"/>
                <a:cs typeface="Times New Roman" pitchFamily="18" charset="0"/>
              </a:rPr>
              <a:t>Factor</a:t>
            </a:r>
            <a:r>
              <a:rPr lang="zh-TW" altLang="en-US" dirty="0">
                <a:solidFill>
                  <a:srgbClr val="FF0000"/>
                </a:solidFill>
              </a:rPr>
              <a:t>。</a:t>
            </a:r>
          </a:p>
        </p:txBody>
      </p:sp>
      <mc:AlternateContent xmlns:mc="http://schemas.openxmlformats.org/markup-compatibility/2006" xmlns:a14="http://schemas.microsoft.com/office/drawing/2010/main">
        <mc:Choice Requires="a14">
          <p:sp>
            <p:nvSpPr>
              <p:cNvPr id="10" name="文字方塊 9"/>
              <p:cNvSpPr txBox="1"/>
              <p:nvPr/>
            </p:nvSpPr>
            <p:spPr>
              <a:xfrm>
                <a:off x="1296950" y="1029264"/>
                <a:ext cx="3139577" cy="712887"/>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a:rPr>
                            <m:t>𝑃</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a:rPr>
                                    <m:t>𝑠</m:t>
                                  </m:r>
                                </m:e>
                                <m:sub>
                                  <m:r>
                                    <a:rPr lang="en-US" altLang="zh-CN" b="0" i="1" smtClean="0">
                                      <a:latin typeface="Cambria Math"/>
                                    </a:rPr>
                                    <m:t>1</m:t>
                                  </m:r>
                                </m:sub>
                              </m:sSub>
                            </m:e>
                          </m:d>
                        </m:num>
                        <m:den>
                          <m:r>
                            <a:rPr lang="en-US" altLang="zh-CN" i="1">
                              <a:latin typeface="Cambria Math"/>
                            </a:rPr>
                            <m:t>𝑃</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a:rPr>
                                    <m:t>𝑠</m:t>
                                  </m:r>
                                </m:e>
                                <m:sub>
                                  <m:r>
                                    <a:rPr lang="en-US" altLang="zh-CN" b="0" i="1" smtClean="0">
                                      <a:latin typeface="Cambria Math"/>
                                    </a:rPr>
                                    <m:t>2</m:t>
                                  </m:r>
                                </m:sub>
                              </m:sSub>
                            </m:e>
                          </m:d>
                        </m:den>
                      </m:f>
                      <m:r>
                        <a:rPr lang="en-US" altLang="zh-TW">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m:t>
                          </m:r>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𝐸</m:t>
                          </m:r>
                          <m:r>
                            <a:rPr lang="en-US" altLang="zh-TW" i="1">
                              <a:latin typeface="Cambria Math"/>
                              <a:ea typeface="Cambria Math"/>
                            </a:rPr>
                            <m:t>/</m:t>
                          </m:r>
                          <m:r>
                            <a:rPr lang="en-US" altLang="zh-TW" i="1">
                              <a:latin typeface="Cambria Math"/>
                              <a:ea typeface="Cambria Math"/>
                            </a:rPr>
                            <m:t>𝑘𝑇</m:t>
                          </m:r>
                        </m:sup>
                      </m:sSup>
                      <m:r>
                        <a:rPr lang="en-US" altLang="zh-CN" b="0" i="1" smtClean="0">
                          <a:latin typeface="Cambria Math"/>
                        </a:rPr>
                        <m:t>=</m:t>
                      </m:r>
                      <m:f>
                        <m:fPr>
                          <m:ctrlPr>
                            <a:rPr lang="en-US" altLang="zh-CN" i="1">
                              <a:latin typeface="Cambria Math" panose="02040503050406030204" pitchFamily="18" charset="0"/>
                            </a:rPr>
                          </m:ctrlPr>
                        </m:fPr>
                        <m:num>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b="0" i="1" smtClean="0">
                                  <a:latin typeface="Cambria Math"/>
                                  <a:ea typeface="Cambria Math"/>
                                </a:rPr>
                                <m:t>−</m:t>
                              </m:r>
                              <m:r>
                                <a:rPr lang="en-US" altLang="zh-TW" i="1">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𝑠</m:t>
                                      </m:r>
                                    </m:e>
                                    <m:sub>
                                      <m:r>
                                        <a:rPr lang="en-US" altLang="zh-TW" i="1">
                                          <a:latin typeface="Cambria Math"/>
                                          <a:ea typeface="Cambria Math"/>
                                        </a:rPr>
                                        <m:t>1</m:t>
                                      </m:r>
                                    </m:sub>
                                  </m:sSub>
                                </m:e>
                              </m:d>
                              <m:r>
                                <a:rPr lang="en-US" altLang="zh-TW" i="1">
                                  <a:latin typeface="Cambria Math"/>
                                  <a:ea typeface="Cambria Math"/>
                                </a:rPr>
                                <m:t>/</m:t>
                              </m:r>
                              <m:r>
                                <a:rPr lang="en-US" altLang="zh-TW" i="1">
                                  <a:latin typeface="Cambria Math"/>
                                  <a:ea typeface="Cambria Math"/>
                                </a:rPr>
                                <m:t>𝑘𝑇</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m:t>
                              </m:r>
                              <m:r>
                                <a:rPr lang="en-US" altLang="zh-TW" i="1">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𝑠</m:t>
                                      </m:r>
                                    </m:e>
                                    <m:sub>
                                      <m:r>
                                        <a:rPr lang="en-US" altLang="zh-TW" b="0" i="1" smtClean="0">
                                          <a:latin typeface="Cambria Math"/>
                                          <a:ea typeface="Cambria Math"/>
                                        </a:rPr>
                                        <m:t>2</m:t>
                                      </m:r>
                                    </m:sub>
                                  </m:sSub>
                                </m:e>
                              </m:d>
                              <m:r>
                                <a:rPr lang="en-US" altLang="zh-TW" i="1">
                                  <a:latin typeface="Cambria Math"/>
                                  <a:ea typeface="Cambria Math"/>
                                </a:rPr>
                                <m:t>/</m:t>
                              </m:r>
                              <m:r>
                                <a:rPr lang="en-US" altLang="zh-TW" i="1">
                                  <a:latin typeface="Cambria Math"/>
                                  <a:ea typeface="Cambria Math"/>
                                </a:rPr>
                                <m:t>𝑘𝑇</m:t>
                              </m:r>
                            </m:sup>
                          </m:sSup>
                        </m:den>
                      </m:f>
                    </m:oMath>
                  </m:oMathPara>
                </a14:m>
                <a:endParaRPr lang="zh-CN"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296950" y="1029264"/>
                <a:ext cx="3139577" cy="712887"/>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5190862" y="1189331"/>
                <a:ext cx="1353960" cy="37965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a:rPr>
                        <m:t>𝑃</m:t>
                      </m:r>
                      <m:r>
                        <a:rPr lang="en-US" altLang="zh-CN" b="0" i="1" smtClean="0">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m:t>
                          </m:r>
                          <m:r>
                            <a:rPr lang="en-US" altLang="zh-TW" i="1">
                              <a:latin typeface="Cambria Math"/>
                              <a:ea typeface="Cambria Math"/>
                            </a:rPr>
                            <m:t>𝐸</m:t>
                          </m:r>
                          <m:r>
                            <a:rPr lang="en-US" altLang="zh-TW" i="1">
                              <a:latin typeface="Cambria Math"/>
                              <a:ea typeface="Cambria Math"/>
                            </a:rPr>
                            <m:t>/</m:t>
                          </m:r>
                          <m:r>
                            <a:rPr lang="en-US" altLang="zh-TW" i="1">
                              <a:latin typeface="Cambria Math"/>
                              <a:ea typeface="Cambria Math"/>
                            </a:rPr>
                            <m:t>𝑘𝑇</m:t>
                          </m:r>
                        </m:sup>
                      </m:sSup>
                    </m:oMath>
                  </m:oMathPara>
                </a14:m>
                <a:endParaRPr lang="zh-CN"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190862" y="1189331"/>
                <a:ext cx="1353960" cy="379656"/>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1296950" y="3056962"/>
                <a:ext cx="351656"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𝑃</m:t>
                      </m:r>
                    </m:oMath>
                  </m:oMathPara>
                </a14:m>
                <a:endParaRPr lang="zh-TW" altLang="en-US" i="1"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1296950" y="3056962"/>
                <a:ext cx="351656" cy="369332"/>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3530173" y="5579948"/>
                <a:ext cx="2211375"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𝐸</m:t>
                      </m:r>
                      <m:r>
                        <a:rPr lang="en-US" altLang="zh-TW" i="1" smtClean="0">
                          <a:latin typeface="Cambria Math"/>
                          <a:ea typeface="Cambria Math"/>
                        </a:rPr>
                        <m:t>≫</m:t>
                      </m:r>
                      <m:r>
                        <a:rPr lang="en-US" altLang="zh-TW" b="0" i="1" smtClean="0">
                          <a:latin typeface="Cambria Math"/>
                          <a:ea typeface="Cambria Math"/>
                        </a:rPr>
                        <m:t>𝐾𝑇</m:t>
                      </m:r>
                      <m:r>
                        <a:rPr lang="en-US" altLang="zh-TW" b="0" i="1" smtClean="0">
                          <a:latin typeface="Cambria Math"/>
                          <a:ea typeface="Cambria Math"/>
                        </a:rPr>
                        <m:t>,  </m:t>
                      </m:r>
                      <m:r>
                        <a:rPr lang="en-US" altLang="zh-CN" i="1" smtClean="0">
                          <a:latin typeface="Cambria Math"/>
                        </a:rPr>
                        <m:t>𝑃</m:t>
                      </m:r>
                      <m:r>
                        <a:rPr lang="en-US" altLang="zh-CN" i="1" smtClean="0">
                          <a:latin typeface="Cambria Math"/>
                          <a:ea typeface="Cambria Math"/>
                        </a:rPr>
                        <m:t>≪</m:t>
                      </m:r>
                      <m:r>
                        <a:rPr lang="en-US" altLang="zh-CN" b="0" i="1" smtClean="0">
                          <a:latin typeface="Cambria Math"/>
                          <a:ea typeface="Cambria Math"/>
                        </a:rPr>
                        <m:t>1</m:t>
                      </m:r>
                    </m:oMath>
                  </m:oMathPara>
                </a14:m>
                <a:endParaRPr lang="zh-CN"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3530173" y="5579948"/>
                <a:ext cx="2211375" cy="369332"/>
              </a:xfrm>
              <a:prstGeom prst="rect">
                <a:avLst/>
              </a:prstGeom>
              <a:blipFill>
                <a:blip r:embed="rId7"/>
                <a:stretch>
                  <a:fillRect/>
                </a:stretch>
              </a:blipFill>
            </p:spPr>
            <p:txBody>
              <a:bodyPr/>
              <a:lstStyle/>
              <a:p>
                <a:r>
                  <a:rPr lang="en-TW">
                    <a:noFill/>
                  </a:rPr>
                  <a:t> </a:t>
                </a:r>
              </a:p>
            </p:txBody>
          </p:sp>
        </mc:Fallback>
      </mc:AlternateContent>
      <p:sp>
        <p:nvSpPr>
          <p:cNvPr id="4" name="文字方塊 3">
            <a:extLst>
              <a:ext uri="{FF2B5EF4-FFF2-40B4-BE49-F238E27FC236}">
                <a16:creationId xmlns:a16="http://schemas.microsoft.com/office/drawing/2014/main" id="{7A2B35B8-DAE0-0746-9D75-D8070D515983}"/>
              </a:ext>
            </a:extLst>
          </p:cNvPr>
          <p:cNvSpPr txBox="1"/>
          <p:nvPr/>
        </p:nvSpPr>
        <p:spPr>
          <a:xfrm>
            <a:off x="1259632" y="2319811"/>
            <a:ext cx="7560840" cy="369332"/>
          </a:xfrm>
          <a:prstGeom prst="rect">
            <a:avLst/>
          </a:prstGeom>
          <a:noFill/>
        </p:spPr>
        <p:txBody>
          <a:bodyPr wrap="square" rtlCol="0">
            <a:spAutoFit/>
          </a:bodyPr>
          <a:lstStyle/>
          <a:p>
            <a:r>
              <a:rPr kumimoji="1" lang="zh-TW" altLang="en-US" dirty="0">
                <a:solidFill>
                  <a:srgbClr val="FF0000"/>
                </a:solidFill>
              </a:rPr>
              <a:t>完全由溫度與能量就可以決定！和其他細節完全無關。</a:t>
            </a:r>
          </a:p>
        </p:txBody>
      </p:sp>
      <p:sp>
        <p:nvSpPr>
          <p:cNvPr id="5" name="矩形 4">
            <a:extLst>
              <a:ext uri="{FF2B5EF4-FFF2-40B4-BE49-F238E27FC236}">
                <a16:creationId xmlns:a16="http://schemas.microsoft.com/office/drawing/2014/main" id="{1C348239-23AD-8846-9F2D-07937AEC25E0}"/>
              </a:ext>
            </a:extLst>
          </p:cNvPr>
          <p:cNvSpPr/>
          <p:nvPr/>
        </p:nvSpPr>
        <p:spPr>
          <a:xfrm>
            <a:off x="2313730" y="3410179"/>
            <a:ext cx="4801314" cy="369332"/>
          </a:xfrm>
          <a:prstGeom prst="rect">
            <a:avLst/>
          </a:prstGeom>
        </p:spPr>
        <p:txBody>
          <a:bodyPr wrap="none">
            <a:spAutoFit/>
          </a:bodyPr>
          <a:lstStyle/>
          <a:p>
            <a:r>
              <a:rPr lang="zh-TW" altLang="en-US" dirty="0">
                <a:solidFill>
                  <a:srgbClr val="FF0000"/>
                </a:solidFill>
              </a:rPr>
              <a:t>熱平衡真是有強迫性！此圖適用於任何系統！</a:t>
            </a:r>
            <a:endParaRPr lang="zh-TW" altLang="en-US" dirty="0"/>
          </a:p>
        </p:txBody>
      </p:sp>
      <p:pic>
        <p:nvPicPr>
          <p:cNvPr id="3" name="Graphic 2" descr="Cat with solid fill">
            <a:extLst>
              <a:ext uri="{FF2B5EF4-FFF2-40B4-BE49-F238E27FC236}">
                <a16:creationId xmlns:a16="http://schemas.microsoft.com/office/drawing/2014/main" id="{27647636-EE21-50DD-8E8B-71AE33EA67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15756" y="6209075"/>
            <a:ext cx="619090" cy="61909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矩形 12"/>
              <p:cNvSpPr/>
              <p:nvPr/>
            </p:nvSpPr>
            <p:spPr>
              <a:xfrm>
                <a:off x="1027787" y="4847378"/>
                <a:ext cx="7351370" cy="99309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dirty="0" smtClean="0">
                              <a:latin typeface="Cambria Math" panose="02040503050406030204" pitchFamily="18" charset="0"/>
                              <a:cs typeface="Times New Roman" panose="02020603050405020304" pitchFamily="18" charset="0"/>
                            </a:rPr>
                          </m:ctrlPr>
                        </m:sSubPr>
                        <m:e>
                          <m:d>
                            <m:dPr>
                              <m:begChr m:val="⟨"/>
                              <m:endChr m:val="⟩"/>
                              <m:ctrlPr>
                                <a:rPr lang="en-US" altLang="zh-TW" i="1" dirty="0" smtClean="0">
                                  <a:latin typeface="Cambria Math" panose="02040503050406030204" pitchFamily="18" charset="0"/>
                                  <a:cs typeface="Times New Roman" panose="02020603050405020304" pitchFamily="18" charset="0"/>
                                </a:rPr>
                              </m:ctrlPr>
                            </m:dPr>
                            <m:e>
                              <m:f>
                                <m:fPr>
                                  <m:ctrlPr>
                                    <a:rPr lang="en-US" altLang="zh-TW" i="1" dirty="0" smtClean="0">
                                      <a:latin typeface="Cambria Math" panose="02040503050406030204" pitchFamily="18" charset="0"/>
                                      <a:cs typeface="Times New Roman" panose="02020603050405020304" pitchFamily="18" charset="0"/>
                                    </a:rPr>
                                  </m:ctrlPr>
                                </m:fPr>
                                <m:num>
                                  <m:r>
                                    <a:rPr lang="en-US" altLang="zh-TW" b="0" i="1" dirty="0" smtClean="0">
                                      <a:latin typeface="Cambria Math"/>
                                      <a:cs typeface="Times New Roman" panose="02020603050405020304" pitchFamily="18" charset="0"/>
                                    </a:rPr>
                                    <m:t>1</m:t>
                                  </m:r>
                                </m:num>
                                <m:den>
                                  <m:r>
                                    <a:rPr lang="en-US" altLang="zh-TW" b="0" i="1" dirty="0" smtClean="0">
                                      <a:latin typeface="Cambria Math"/>
                                      <a:cs typeface="Times New Roman" panose="02020603050405020304" pitchFamily="18" charset="0"/>
                                    </a:rPr>
                                    <m:t>2</m:t>
                                  </m:r>
                                </m:den>
                              </m:f>
                              <m:r>
                                <a:rPr lang="en-US" altLang="zh-TW" b="0" i="1" dirty="0" smtClean="0">
                                  <a:latin typeface="Cambria Math"/>
                                  <a:ea typeface="Cambria Math"/>
                                  <a:cs typeface="Times New Roman" panose="02020603050405020304" pitchFamily="18" charset="0"/>
                                </a:rPr>
                                <m:t>𝑚</m:t>
                              </m:r>
                              <m:sSup>
                                <m:sSupPr>
                                  <m:ctrlPr>
                                    <a:rPr lang="en-US" altLang="zh-TW" b="0" i="1" dirty="0" smtClean="0">
                                      <a:latin typeface="Cambria Math" panose="02040503050406030204" pitchFamily="18" charset="0"/>
                                      <a:ea typeface="Cambria Math"/>
                                      <a:cs typeface="Times New Roman" panose="02020603050405020304" pitchFamily="18" charset="0"/>
                                    </a:rPr>
                                  </m:ctrlPr>
                                </m:sSupPr>
                                <m:e>
                                  <m:r>
                                    <a:rPr lang="en-US" altLang="zh-TW" b="0" i="1" dirty="0" smtClean="0">
                                      <a:latin typeface="Cambria Math"/>
                                      <a:ea typeface="Cambria Math"/>
                                      <a:cs typeface="Times New Roman" panose="02020603050405020304" pitchFamily="18" charset="0"/>
                                    </a:rPr>
                                    <m:t>𝑣</m:t>
                                  </m:r>
                                </m:e>
                                <m:sup>
                                  <m:r>
                                    <a:rPr lang="en-US" altLang="zh-TW" b="0" i="1" dirty="0" smtClean="0">
                                      <a:latin typeface="Cambria Math"/>
                                      <a:ea typeface="Cambria Math"/>
                                      <a:cs typeface="Times New Roman" panose="02020603050405020304" pitchFamily="18" charset="0"/>
                                    </a:rPr>
                                    <m:t>2</m:t>
                                  </m:r>
                                </m:sup>
                              </m:sSup>
                            </m:e>
                          </m:d>
                        </m:e>
                        <m:sub>
                          <m:r>
                            <m:rPr>
                              <m:sty m:val="p"/>
                            </m:rPr>
                            <a:rPr lang="en-US" altLang="zh-TW" b="0" i="0" dirty="0" smtClean="0">
                              <a:latin typeface="Cambria Math"/>
                              <a:cs typeface="Times New Roman" panose="02020603050405020304" pitchFamily="18" charset="0"/>
                            </a:rPr>
                            <m:t>av</m:t>
                          </m:r>
                        </m:sub>
                      </m:sSub>
                      <m:r>
                        <a:rPr lang="en-US" altLang="zh-TW" b="0" i="1" dirty="0" smtClean="0">
                          <a:latin typeface="Cambria Math"/>
                          <a:cs typeface="Times New Roman" panose="02020603050405020304" pitchFamily="18" charset="0"/>
                        </a:rPr>
                        <m:t>=</m:t>
                      </m:r>
                      <m:nary>
                        <m:naryPr>
                          <m:limLoc m:val="undOvr"/>
                          <m:ctrlPr>
                            <a:rPr lang="en-US" altLang="zh-TW" b="0" i="1" dirty="0" smtClean="0">
                              <a:latin typeface="Cambria Math" panose="02040503050406030204" pitchFamily="18" charset="0"/>
                              <a:cs typeface="Times New Roman" panose="02020603050405020304" pitchFamily="18" charset="0"/>
                            </a:rPr>
                          </m:ctrlPr>
                        </m:naryPr>
                        <m:sub>
                          <m:r>
                            <m:rPr>
                              <m:brk m:alnAt="24"/>
                            </m:rPr>
                            <a:rPr lang="en-US" altLang="zh-TW" b="0" i="1" dirty="0" smtClean="0">
                              <a:latin typeface="Cambria Math"/>
                              <a:cs typeface="Times New Roman" panose="02020603050405020304" pitchFamily="18" charset="0"/>
                            </a:rPr>
                            <m:t>0</m:t>
                          </m:r>
                        </m:sub>
                        <m:sup>
                          <m:r>
                            <a:rPr lang="en-US" altLang="zh-TW" b="0" i="1" dirty="0" smtClean="0">
                              <a:latin typeface="Cambria Math"/>
                              <a:ea typeface="Cambria Math"/>
                              <a:cs typeface="Times New Roman" panose="02020603050405020304" pitchFamily="18" charset="0"/>
                            </a:rPr>
                            <m:t>∞</m:t>
                          </m:r>
                        </m:sup>
                        <m:e>
                          <m:r>
                            <a:rPr lang="en-US" altLang="zh-TW" b="0" i="1" dirty="0" smtClean="0">
                              <a:latin typeface="Cambria Math"/>
                              <a:cs typeface="Times New Roman" panose="02020603050405020304" pitchFamily="18" charset="0"/>
                            </a:rPr>
                            <m:t>𝑑𝑣</m:t>
                          </m:r>
                          <m:r>
                            <a:rPr lang="en-US" altLang="zh-TW" b="0" i="1" dirty="0" smtClean="0">
                              <a:latin typeface="Cambria Math"/>
                              <a:ea typeface="Cambria Math"/>
                              <a:cs typeface="Times New Roman" panose="02020603050405020304" pitchFamily="18" charset="0"/>
                            </a:rPr>
                            <m:t>∙</m:t>
                          </m:r>
                        </m:e>
                      </m:nary>
                      <m:f>
                        <m:fPr>
                          <m:ctrlPr>
                            <a:rPr lang="en-US" altLang="zh-TW" i="1" dirty="0">
                              <a:latin typeface="Cambria Math" panose="02040503050406030204" pitchFamily="18" charset="0"/>
                              <a:cs typeface="Times New Roman" panose="02020603050405020304" pitchFamily="18" charset="0"/>
                            </a:rPr>
                          </m:ctrlPr>
                        </m:fPr>
                        <m:num>
                          <m:r>
                            <a:rPr lang="en-US" altLang="zh-TW" i="1" dirty="0">
                              <a:latin typeface="Cambria Math"/>
                              <a:cs typeface="Times New Roman" panose="02020603050405020304" pitchFamily="18" charset="0"/>
                            </a:rPr>
                            <m:t>1</m:t>
                          </m:r>
                        </m:num>
                        <m:den>
                          <m:r>
                            <a:rPr lang="en-US" altLang="zh-TW" i="1" dirty="0">
                              <a:latin typeface="Cambria Math"/>
                              <a:cs typeface="Times New Roman" panose="02020603050405020304" pitchFamily="18" charset="0"/>
                            </a:rPr>
                            <m:t>2</m:t>
                          </m:r>
                        </m:den>
                      </m:f>
                      <m:r>
                        <a:rPr lang="en-US" altLang="zh-TW" i="1" dirty="0">
                          <a:latin typeface="Cambria Math"/>
                          <a:ea typeface="Cambria Math"/>
                          <a:cs typeface="Times New Roman" panose="02020603050405020304" pitchFamily="18" charset="0"/>
                        </a:rPr>
                        <m:t>𝑚</m:t>
                      </m:r>
                      <m:sSup>
                        <m:sSupPr>
                          <m:ctrlPr>
                            <a:rPr lang="en-US" altLang="zh-TW" i="1" dirty="0">
                              <a:latin typeface="Cambria Math" panose="02040503050406030204" pitchFamily="18" charset="0"/>
                              <a:ea typeface="Cambria Math"/>
                              <a:cs typeface="Times New Roman" panose="02020603050405020304" pitchFamily="18" charset="0"/>
                            </a:rPr>
                          </m:ctrlPr>
                        </m:sSupPr>
                        <m:e>
                          <m:r>
                            <a:rPr lang="en-US" altLang="zh-TW" i="1" dirty="0">
                              <a:latin typeface="Cambria Math"/>
                              <a:ea typeface="Cambria Math"/>
                              <a:cs typeface="Times New Roman" panose="02020603050405020304" pitchFamily="18" charset="0"/>
                            </a:rPr>
                            <m:t>𝑣</m:t>
                          </m:r>
                        </m:e>
                        <m:sup>
                          <m:r>
                            <a:rPr lang="en-US" altLang="zh-TW" i="1" dirty="0">
                              <a:latin typeface="Cambria Math"/>
                              <a:ea typeface="Cambria Math"/>
                              <a:cs typeface="Times New Roman" panose="02020603050405020304" pitchFamily="18" charset="0"/>
                            </a:rPr>
                            <m:t>2</m:t>
                          </m:r>
                        </m:sup>
                      </m:sSup>
                      <m:r>
                        <a:rPr lang="en-US" altLang="zh-TW" i="1" dirty="0" smtClean="0">
                          <a:latin typeface="Cambria Math"/>
                          <a:ea typeface="Cambria Math"/>
                          <a:cs typeface="Times New Roman" panose="02020603050405020304" pitchFamily="18" charset="0"/>
                        </a:rPr>
                        <m:t>∙</m:t>
                      </m:r>
                      <m:r>
                        <a:rPr lang="en-US" altLang="zh-TW" i="1">
                          <a:latin typeface="Cambria Math"/>
                          <a:cs typeface="Times New Roman" pitchFamily="18" charset="0"/>
                        </a:rPr>
                        <m:t>𝑃</m:t>
                      </m:r>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𝑣</m:t>
                          </m:r>
                        </m:e>
                      </m:d>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nary>
                            <m:naryPr>
                              <m:limLoc m:val="undOvr"/>
                              <m:ctrlPr>
                                <a:rPr lang="en-US" altLang="zh-TW" i="1">
                                  <a:latin typeface="Cambria Math" panose="02040503050406030204" pitchFamily="18" charset="0"/>
                                  <a:cs typeface="Times New Roman" pitchFamily="18" charset="0"/>
                                </a:rPr>
                              </m:ctrlPr>
                            </m:naryPr>
                            <m:sub>
                              <m:r>
                                <m:rPr>
                                  <m:brk m:alnAt="24"/>
                                </m:rPr>
                                <a:rPr lang="en-US" altLang="zh-TW" i="1">
                                  <a:latin typeface="Cambria Math"/>
                                  <a:cs typeface="Times New Roman" pitchFamily="18" charset="0"/>
                                </a:rPr>
                                <m:t>0</m:t>
                              </m:r>
                            </m:sub>
                            <m:sup>
                              <m:r>
                                <a:rPr lang="en-US" altLang="zh-TW" i="1">
                                  <a:latin typeface="Cambria Math"/>
                                  <a:ea typeface="Cambria Math"/>
                                  <a:cs typeface="Times New Roman" pitchFamily="18" charset="0"/>
                                </a:rPr>
                                <m:t>∞</m:t>
                              </m:r>
                            </m:sup>
                            <m:e>
                              <m:r>
                                <a:rPr lang="en-US" altLang="zh-TW" i="1">
                                  <a:latin typeface="Cambria Math"/>
                                  <a:cs typeface="Times New Roman" pitchFamily="18" charset="0"/>
                                </a:rPr>
                                <m:t>𝑑𝑣</m:t>
                              </m:r>
                              <m:r>
                                <a:rPr lang="en-US" altLang="zh-TW" b="0" i="1" smtClean="0">
                                  <a:latin typeface="Cambria Math" panose="02040503050406030204" pitchFamily="18" charset="0"/>
                                  <a:cs typeface="Times New Roman" pitchFamily="18" charset="0"/>
                                </a:rPr>
                                <m:t>′</m:t>
                              </m:r>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b="0" i="1" smtClean="0">
                                              <a:latin typeface="Cambria Math" panose="02040503050406030204" pitchFamily="18" charset="0"/>
                                              <a:cs typeface="Times New Roman" pitchFamily="18" charset="0"/>
                                            </a:rPr>
                                            <m:t>′</m:t>
                                          </m:r>
                                          <m:r>
                                            <a:rPr lang="en-US" altLang="zh-TW" i="1">
                                              <a:latin typeface="Cambria Math"/>
                                              <a:cs typeface="Times New Roman" pitchFamily="18" charset="0"/>
                                            </a:rPr>
                                            <m:t>2</m:t>
                                          </m:r>
                                        </m:sup>
                                      </m:sSup>
                                    </m:num>
                                    <m:den>
                                      <m:r>
                                        <a:rPr lang="en-US" altLang="zh-TW" i="1">
                                          <a:latin typeface="Cambria Math"/>
                                          <a:cs typeface="Times New Roman" pitchFamily="18" charset="0"/>
                                        </a:rPr>
                                        <m:t>2</m:t>
                                      </m:r>
                                      <m:r>
                                        <a:rPr lang="en-US" altLang="zh-TW" i="1">
                                          <a:latin typeface="Cambria Math"/>
                                          <a:cs typeface="Times New Roman" pitchFamily="18" charset="0"/>
                                        </a:rPr>
                                        <m:t>𝑘𝑇</m:t>
                                      </m:r>
                                    </m:den>
                                  </m:f>
                                </m:sup>
                              </m:sSup>
                            </m:e>
                          </m:nary>
                        </m:den>
                      </m:f>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𝑑𝑣</m:t>
                          </m:r>
                          <m:r>
                            <a:rPr lang="en-US" altLang="zh-TW" i="1" dirty="0">
                              <a:latin typeface="Cambria Math"/>
                              <a:ea typeface="Cambria Math"/>
                              <a:cs typeface="Times New Roman" panose="02020603050405020304" pitchFamily="18" charset="0"/>
                            </a:rPr>
                            <m:t>∙</m:t>
                          </m:r>
                        </m:e>
                      </m:nary>
                      <m:f>
                        <m:fPr>
                          <m:ctrlPr>
                            <a:rPr lang="en-US" altLang="zh-TW" i="1" dirty="0">
                              <a:latin typeface="Cambria Math" panose="02040503050406030204" pitchFamily="18" charset="0"/>
                              <a:cs typeface="Times New Roman" panose="02020603050405020304" pitchFamily="18" charset="0"/>
                            </a:rPr>
                          </m:ctrlPr>
                        </m:fPr>
                        <m:num>
                          <m:r>
                            <a:rPr lang="en-US" altLang="zh-TW" i="1" dirty="0">
                              <a:latin typeface="Cambria Math"/>
                              <a:cs typeface="Times New Roman" panose="02020603050405020304" pitchFamily="18" charset="0"/>
                            </a:rPr>
                            <m:t>1</m:t>
                          </m:r>
                        </m:num>
                        <m:den>
                          <m:r>
                            <a:rPr lang="en-US" altLang="zh-TW" i="1" dirty="0">
                              <a:latin typeface="Cambria Math"/>
                              <a:cs typeface="Times New Roman" panose="02020603050405020304" pitchFamily="18" charset="0"/>
                            </a:rPr>
                            <m:t>2</m:t>
                          </m:r>
                        </m:den>
                      </m:f>
                      <m:r>
                        <a:rPr lang="en-US" altLang="zh-TW" i="1" dirty="0">
                          <a:latin typeface="Cambria Math"/>
                          <a:ea typeface="Cambria Math"/>
                          <a:cs typeface="Times New Roman" panose="02020603050405020304" pitchFamily="18" charset="0"/>
                        </a:rPr>
                        <m:t>𝑚</m:t>
                      </m:r>
                      <m:sSup>
                        <m:sSupPr>
                          <m:ctrlPr>
                            <a:rPr lang="en-US" altLang="zh-TW" i="1" dirty="0">
                              <a:latin typeface="Cambria Math" panose="02040503050406030204" pitchFamily="18" charset="0"/>
                              <a:ea typeface="Cambria Math"/>
                              <a:cs typeface="Times New Roman" panose="02020603050405020304" pitchFamily="18" charset="0"/>
                            </a:rPr>
                          </m:ctrlPr>
                        </m:sSupPr>
                        <m:e>
                          <m:r>
                            <a:rPr lang="en-US" altLang="zh-TW" i="1" dirty="0">
                              <a:latin typeface="Cambria Math"/>
                              <a:ea typeface="Cambria Math"/>
                              <a:cs typeface="Times New Roman" panose="02020603050405020304" pitchFamily="18" charset="0"/>
                            </a:rPr>
                            <m:t>𝑣</m:t>
                          </m:r>
                        </m:e>
                        <m:sup>
                          <m:r>
                            <a:rPr lang="en-US" altLang="zh-TW" i="1" dirty="0">
                              <a:latin typeface="Cambria Math"/>
                              <a:ea typeface="Cambria Math"/>
                              <a:cs typeface="Times New Roman" panose="02020603050405020304" pitchFamily="18" charset="0"/>
                            </a:rPr>
                            <m:t>2</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r>
                                <a:rPr lang="en-US" altLang="zh-TW" i="1">
                                  <a:latin typeface="Cambria Math"/>
                                  <a:cs typeface="Times New Roman" pitchFamily="18" charset="0"/>
                                </a:rPr>
                                <m:t>𝑘𝑇</m:t>
                              </m:r>
                            </m:den>
                          </m:f>
                        </m:sup>
                      </m:sSup>
                    </m:oMath>
                  </m:oMathPara>
                </a14:m>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1027787" y="4847378"/>
                <a:ext cx="7351370" cy="993092"/>
              </a:xfrm>
              <a:prstGeom prst="rect">
                <a:avLst/>
              </a:prstGeom>
              <a:blipFill>
                <a:blip r:embed="rId2"/>
                <a:stretch>
                  <a:fillRect t="-101266" b="-14557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979008" y="1700808"/>
                <a:ext cx="7417444" cy="369332"/>
              </a:xfrm>
              <a:prstGeom prst="rect">
                <a:avLst/>
              </a:prstGeom>
              <a:noFill/>
            </p:spPr>
            <p:txBody>
              <a:bodyPr wrap="square" rtlCol="0">
                <a:spAutoFit/>
              </a:bodyPr>
              <a:lstStyle/>
              <a:p>
                <a:r>
                  <a:rPr lang="zh-TW" altLang="en-US" dirty="0"/>
                  <a:t>以在一維空間中的自由粒子的運動為例，在溫度為</a:t>
                </a:r>
                <a14:m>
                  <m:oMath xmlns:m="http://schemas.openxmlformats.org/officeDocument/2006/math">
                    <m:r>
                      <a:rPr lang="en-US" altLang="zh-TW" i="1">
                        <a:latin typeface="Cambria Math"/>
                      </a:rPr>
                      <m:t>𝑇</m:t>
                    </m:r>
                  </m:oMath>
                </a14:m>
                <a:r>
                  <a:rPr lang="zh-TW" altLang="en-US" dirty="0"/>
                  <a:t>的環境，</a:t>
                </a:r>
                <a:endParaRPr lang="en-US" altLang="zh-TW"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979008" y="1700808"/>
                <a:ext cx="7417444" cy="369332"/>
              </a:xfrm>
              <a:prstGeom prst="rect">
                <a:avLst/>
              </a:prstGeom>
              <a:blipFill>
                <a:blip r:embed="rId3"/>
                <a:stretch>
                  <a:fillRect l="-684" t="-333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4720767" y="2137405"/>
                <a:ext cx="1076833" cy="53399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ea typeface="Cambria Math"/>
                          <a:cs typeface="Times New Roman" pitchFamily="18" charset="0"/>
                        </a:rPr>
                        <m:t>∝</m:t>
                      </m:r>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𝑒</m:t>
                          </m:r>
                        </m:e>
                        <m:sup>
                          <m:r>
                            <a:rPr lang="en-US" altLang="zh-TW" b="0" i="1" smtClean="0">
                              <a:latin typeface="Cambria Math"/>
                              <a:cs typeface="Times New Roman" pitchFamily="18" charset="0"/>
                            </a:rPr>
                            <m:t>−</m:t>
                          </m:r>
                          <m:f>
                            <m:fPr>
                              <m:ctrlPr>
                                <a:rPr lang="en-US" altLang="zh-TW" b="0"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𝑚</m:t>
                              </m:r>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𝑣</m:t>
                                  </m:r>
                                </m:e>
                                <m:sup>
                                  <m:r>
                                    <a:rPr lang="en-US" altLang="zh-TW" b="0" i="1" smtClean="0">
                                      <a:latin typeface="Cambria Math"/>
                                      <a:cs typeface="Times New Roman" pitchFamily="18" charset="0"/>
                                    </a:rPr>
                                    <m:t>2</m:t>
                                  </m:r>
                                </m:sup>
                              </m:sSup>
                            </m:num>
                            <m:den>
                              <m:r>
                                <a:rPr lang="en-US" altLang="zh-TW" b="0" i="1" smtClean="0">
                                  <a:latin typeface="Cambria Math"/>
                                  <a:cs typeface="Times New Roman" pitchFamily="18" charset="0"/>
                                </a:rPr>
                                <m:t>2</m:t>
                              </m:r>
                              <m:r>
                                <a:rPr lang="en-US" altLang="zh-TW" b="0" i="1" smtClean="0">
                                  <a:latin typeface="Cambria Math"/>
                                  <a:cs typeface="Times New Roman" pitchFamily="18" charset="0"/>
                                </a:rPr>
                                <m:t>𝑘𝑇</m:t>
                              </m:r>
                            </m:den>
                          </m:f>
                        </m:sup>
                      </m:sSup>
                    </m:oMath>
                  </m:oMathPara>
                </a14:m>
                <a:endParaRPr lang="zh-TW" altLang="en-US" dirty="0">
                  <a:latin typeface="Times New Roman" pitchFamily="18" charset="0"/>
                  <a:cs typeface="Times New Roman"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4720767" y="2137405"/>
                <a:ext cx="1076833" cy="533992"/>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1045082" y="2819831"/>
                <a:ext cx="5258042" cy="91640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𝑃</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a:cs typeface="Times New Roman" pitchFamily="18" charset="0"/>
                            </a:rPr>
                            <m:t>𝑣</m:t>
                          </m:r>
                        </m:e>
                      </m:d>
                      <m:r>
                        <a:rPr lang="en-US" altLang="zh-TW" b="0" i="1" smtClean="0">
                          <a:latin typeface="Cambria Math"/>
                          <a:cs typeface="Times New Roman" pitchFamily="18" charset="0"/>
                        </a:rPr>
                        <m:t>=</m:t>
                      </m:r>
                      <m:sSub>
                        <m:sSubPr>
                          <m:ctrlPr>
                            <a:rPr lang="en-US" altLang="zh-TW" i="1">
                              <a:latin typeface="Cambria Math" panose="02040503050406030204" pitchFamily="18" charset="0"/>
                            </a:rPr>
                          </m:ctrlPr>
                        </m:sSubPr>
                        <m:e>
                          <m:r>
                            <a:rPr lang="en-US" altLang="zh-TW" i="1">
                              <a:latin typeface="Cambria Math"/>
                            </a:rPr>
                            <m:t>𝑃</m:t>
                          </m:r>
                        </m:e>
                        <m:sub>
                          <m:r>
                            <a:rPr lang="en-US" altLang="zh-TW" b="0" i="1" smtClean="0">
                              <a:latin typeface="Cambria Math" panose="02040503050406030204" pitchFamily="18" charset="0"/>
                            </a:rPr>
                            <m:t>𝑣</m:t>
                          </m:r>
                        </m:sub>
                      </m:sSub>
                      <m:r>
                        <a:rPr lang="en-US" altLang="zh-TW" i="1">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panose="02040503050406030204" pitchFamily="18" charset="0"/>
                                    </a:rPr>
                                    <m:t>𝑣</m:t>
                                  </m:r>
                                </m:sub>
                              </m:sSub>
                              <m:r>
                                <a:rPr lang="en-US" altLang="zh-TW" i="1">
                                  <a:latin typeface="Cambria Math"/>
                                </a:rPr>
                                <m:t>/</m:t>
                              </m:r>
                              <m:r>
                                <a:rPr lang="en-US" altLang="zh-TW" i="1">
                                  <a:latin typeface="Cambria Math"/>
                                </a:rPr>
                                <m:t>𝑘𝑇</m:t>
                              </m:r>
                            </m:sup>
                          </m:sSup>
                        </m:num>
                        <m:den>
                          <m:nary>
                            <m:naryPr>
                              <m:chr m:val="∑"/>
                              <m:supHide m:val="on"/>
                              <m:ctrlPr>
                                <a:rPr lang="en-US" altLang="zh-TW" i="1">
                                  <a:latin typeface="Cambria Math" panose="02040503050406030204" pitchFamily="18" charset="0"/>
                                </a:rPr>
                              </m:ctrlPr>
                            </m:naryPr>
                            <m:sub>
                              <m:r>
                                <m:rPr>
                                  <m:brk m:alnAt="7"/>
                                </m:rPr>
                                <a:rPr lang="en-US" altLang="zh-TW" b="0" i="1" smtClean="0">
                                  <a:latin typeface="Cambria Math" panose="02040503050406030204" pitchFamily="18" charset="0"/>
                                </a:rPr>
                                <m:t>𝑣</m:t>
                              </m:r>
                              <m:r>
                                <a:rPr lang="en-US" altLang="zh-TW" b="0" i="1" smtClean="0">
                                  <a:latin typeface="Cambria Math" panose="02040503050406030204" pitchFamily="18" charset="0"/>
                                </a:rPr>
                                <m:t>′</m:t>
                              </m:r>
                            </m:sub>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panose="02040503050406030204" pitchFamily="18" charset="0"/>
                                        </a:rPr>
                                        <m:t>𝑣</m:t>
                                      </m:r>
                                      <m:r>
                                        <a:rPr lang="en-US" altLang="zh-TW" b="0" i="1" smtClean="0">
                                          <a:latin typeface="Cambria Math" panose="02040503050406030204" pitchFamily="18" charset="0"/>
                                        </a:rPr>
                                        <m:t>′</m:t>
                                      </m:r>
                                    </m:sub>
                                  </m:sSub>
                                  <m:r>
                                    <a:rPr lang="en-US" altLang="zh-TW" i="1">
                                      <a:latin typeface="Cambria Math"/>
                                    </a:rPr>
                                    <m:t>/</m:t>
                                  </m:r>
                                  <m:r>
                                    <a:rPr lang="en-US" altLang="zh-TW" i="1">
                                      <a:latin typeface="Cambria Math"/>
                                    </a:rPr>
                                    <m:t>𝑘𝑇</m:t>
                                  </m:r>
                                </m:sup>
                              </m:sSup>
                            </m:e>
                          </m:nary>
                        </m:den>
                      </m:f>
                      <m:r>
                        <a:rPr lang="en-US" altLang="zh-TW" i="1">
                          <a:latin typeface="Cambria Math"/>
                          <a:ea typeface="Cambria Math" panose="02040503050406030204" pitchFamily="18" charset="0"/>
                        </a:rPr>
                        <m:t>→</m:t>
                      </m:r>
                      <m:f>
                        <m:fPr>
                          <m:ctrlPr>
                            <a:rPr lang="en-US" altLang="zh-TW" b="0"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1</m:t>
                          </m:r>
                        </m:num>
                        <m:den>
                          <m:nary>
                            <m:naryPr>
                              <m:limLoc m:val="undOvr"/>
                              <m:ctrlPr>
                                <a:rPr lang="en-US" altLang="zh-TW" b="0" i="1" smtClean="0">
                                  <a:latin typeface="Cambria Math" panose="02040503050406030204" pitchFamily="18" charset="0"/>
                                  <a:cs typeface="Times New Roman" pitchFamily="18" charset="0"/>
                                </a:rPr>
                              </m:ctrlPr>
                            </m:naryPr>
                            <m:sub>
                              <m:r>
                                <m:rPr>
                                  <m:brk m:alnAt="24"/>
                                </m:rPr>
                                <a:rPr lang="en-US" altLang="zh-TW" b="0" i="1" smtClean="0">
                                  <a:latin typeface="Cambria Math"/>
                                  <a:cs typeface="Times New Roman" pitchFamily="18" charset="0"/>
                                </a:rPr>
                                <m:t>0</m:t>
                              </m:r>
                            </m:sub>
                            <m:sup>
                              <m:r>
                                <a:rPr lang="en-US" altLang="zh-TW" b="0" i="1" smtClean="0">
                                  <a:latin typeface="Cambria Math"/>
                                  <a:ea typeface="Cambria Math"/>
                                  <a:cs typeface="Times New Roman" pitchFamily="18" charset="0"/>
                                </a:rPr>
                                <m:t>∞</m:t>
                              </m:r>
                            </m:sup>
                            <m:e>
                              <m:r>
                                <a:rPr lang="en-US" altLang="zh-TW" b="0" i="1" smtClean="0">
                                  <a:latin typeface="Cambria Math"/>
                                  <a:cs typeface="Times New Roman" pitchFamily="18" charset="0"/>
                                </a:rPr>
                                <m:t>𝑑𝑣</m:t>
                              </m:r>
                              <m:r>
                                <a:rPr lang="en-US" altLang="zh-TW" b="0" i="1" smtClean="0">
                                  <a:latin typeface="Cambria Math" panose="02040503050406030204" pitchFamily="18" charset="0"/>
                                  <a:cs typeface="Times New Roman" pitchFamily="18" charset="0"/>
                                </a:rPr>
                                <m:t>′</m:t>
                              </m:r>
                              <m:r>
                                <a:rPr lang="en-US" altLang="zh-TW" b="0" i="1" smtClean="0">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b="0" i="1" smtClean="0">
                                              <a:latin typeface="Cambria Math" panose="02040503050406030204" pitchFamily="18" charset="0"/>
                                              <a:cs typeface="Times New Roman" pitchFamily="18" charset="0"/>
                                            </a:rPr>
                                            <m:t>′</m:t>
                                          </m:r>
                                          <m:r>
                                            <a:rPr lang="en-US" altLang="zh-TW" i="1">
                                              <a:latin typeface="Cambria Math"/>
                                              <a:cs typeface="Times New Roman" pitchFamily="18" charset="0"/>
                                            </a:rPr>
                                            <m:t>2</m:t>
                                          </m:r>
                                        </m:sup>
                                      </m:sSup>
                                    </m:num>
                                    <m:den>
                                      <m:r>
                                        <a:rPr lang="en-US" altLang="zh-TW" i="1">
                                          <a:latin typeface="Cambria Math"/>
                                          <a:cs typeface="Times New Roman" pitchFamily="18" charset="0"/>
                                        </a:rPr>
                                        <m:t>2</m:t>
                                      </m:r>
                                      <m:r>
                                        <a:rPr lang="en-US" altLang="zh-TW" i="1">
                                          <a:latin typeface="Cambria Math"/>
                                          <a:cs typeface="Times New Roman" pitchFamily="18" charset="0"/>
                                        </a:rPr>
                                        <m:t>𝑘𝑇</m:t>
                                      </m:r>
                                    </m:den>
                                  </m:f>
                                </m:sup>
                              </m:sSup>
                            </m:e>
                          </m:nary>
                        </m:den>
                      </m:f>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a:ea typeface="Cambria Math"/>
                              <a:cs typeface="Times New Roman" pitchFamily="18" charset="0"/>
                            </a:rPr>
                            <m:t>∙</m:t>
                          </m:r>
                          <m:r>
                            <a:rPr lang="en-US" altLang="zh-TW" b="0" i="1" smtClean="0">
                              <a:latin typeface="Cambria Math"/>
                              <a:cs typeface="Times New Roman" pitchFamily="18" charset="0"/>
                            </a:rPr>
                            <m:t>𝑒</m:t>
                          </m:r>
                        </m:e>
                        <m:sup>
                          <m:r>
                            <a:rPr lang="en-US" altLang="zh-TW" b="0" i="1" smtClean="0">
                              <a:latin typeface="Cambria Math"/>
                              <a:cs typeface="Times New Roman" pitchFamily="18" charset="0"/>
                            </a:rPr>
                            <m:t>−</m:t>
                          </m:r>
                          <m:f>
                            <m:fPr>
                              <m:ctrlPr>
                                <a:rPr lang="en-US" altLang="zh-TW" b="0"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𝑚</m:t>
                              </m:r>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𝑣</m:t>
                                  </m:r>
                                </m:e>
                                <m:sup>
                                  <m:r>
                                    <a:rPr lang="en-US" altLang="zh-TW" b="0" i="1" smtClean="0">
                                      <a:latin typeface="Cambria Math"/>
                                      <a:cs typeface="Times New Roman" pitchFamily="18" charset="0"/>
                                    </a:rPr>
                                    <m:t>2</m:t>
                                  </m:r>
                                </m:sup>
                              </m:sSup>
                            </m:num>
                            <m:den>
                              <m:r>
                                <a:rPr lang="en-US" altLang="zh-TW" b="0" i="1" smtClean="0">
                                  <a:latin typeface="Cambria Math"/>
                                  <a:cs typeface="Times New Roman" pitchFamily="18" charset="0"/>
                                </a:rPr>
                                <m:t>2</m:t>
                              </m:r>
                              <m:r>
                                <a:rPr lang="en-US" altLang="zh-TW" b="0" i="1" smtClean="0">
                                  <a:latin typeface="Cambria Math"/>
                                  <a:cs typeface="Times New Roman" pitchFamily="18" charset="0"/>
                                </a:rPr>
                                <m:t>𝑘𝑇</m:t>
                              </m:r>
                            </m:den>
                          </m:f>
                        </m:sup>
                      </m:sSup>
                    </m:oMath>
                  </m:oMathPara>
                </a14:m>
                <a:endParaRPr lang="zh-TW" altLang="en-US" dirty="0">
                  <a:latin typeface="Times New Roman" pitchFamily="18" charset="0"/>
                  <a:cs typeface="Times New Roman" pitchFamily="18" charset="0"/>
                </a:endParaRPr>
              </a:p>
            </p:txBody>
          </p:sp>
        </mc:Choice>
        <mc:Fallback xmlns="">
          <p:sp>
            <p:nvSpPr>
              <p:cNvPr id="17" name="文字方塊 16"/>
              <p:cNvSpPr txBox="1">
                <a:spLocks noRot="1" noChangeAspect="1" noMove="1" noResize="1" noEditPoints="1" noAdjustHandles="1" noChangeArrowheads="1" noChangeShapeType="1" noTextEdit="1"/>
              </p:cNvSpPr>
              <p:nvPr/>
            </p:nvSpPr>
            <p:spPr>
              <a:xfrm>
                <a:off x="1045082" y="2819831"/>
                <a:ext cx="5258042" cy="916405"/>
              </a:xfrm>
              <a:prstGeom prst="rect">
                <a:avLst/>
              </a:prstGeom>
              <a:blipFill>
                <a:blip r:embed="rId5"/>
                <a:stretch>
                  <a:fillRect t="-6849" b="-808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1001867" y="2255854"/>
                <a:ext cx="3788922" cy="369332"/>
              </a:xfrm>
              <a:prstGeom prst="rect">
                <a:avLst/>
              </a:prstGeom>
            </p:spPr>
            <p:txBody>
              <a:bodyPr wrap="none">
                <a:spAutoFit/>
              </a:bodyPr>
              <a:lstStyle/>
              <a:p>
                <a:r>
                  <a:rPr lang="zh-TW" altLang="en-US" dirty="0"/>
                  <a:t>粒子運動速率為</a:t>
                </a:r>
                <a14:m>
                  <m:oMath xmlns:m="http://schemas.openxmlformats.org/officeDocument/2006/math">
                    <m:r>
                      <a:rPr lang="en-US" altLang="zh-TW" i="1">
                        <a:latin typeface="Cambria Math"/>
                      </a:rPr>
                      <m:t>𝑣</m:t>
                    </m:r>
                  </m:oMath>
                </a14:m>
                <a:r>
                  <a:rPr lang="zh-TW" altLang="en-US" dirty="0"/>
                  <a:t>的機率</a:t>
                </a:r>
                <a14:m>
                  <m:oMath xmlns:m="http://schemas.openxmlformats.org/officeDocument/2006/math">
                    <m:r>
                      <a:rPr lang="en-US" altLang="zh-TW" i="1">
                        <a:latin typeface="Cambria Math"/>
                        <a:cs typeface="Times New Roman" pitchFamily="18" charset="0"/>
                      </a:rPr>
                      <m:t>𝑃</m:t>
                    </m:r>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𝑣</m:t>
                        </m:r>
                      </m:e>
                    </m:d>
                  </m:oMath>
                </a14:m>
                <a:r>
                  <a:rPr lang="zh-TW" altLang="en-US" dirty="0"/>
                  <a:t>正比於</a:t>
                </a:r>
              </a:p>
            </p:txBody>
          </p:sp>
        </mc:Choice>
        <mc:Fallback xmlns="">
          <p:sp>
            <p:nvSpPr>
              <p:cNvPr id="4" name="矩形 3"/>
              <p:cNvSpPr>
                <a:spLocks noRot="1" noChangeAspect="1" noMove="1" noResize="1" noEditPoints="1" noAdjustHandles="1" noChangeArrowheads="1" noChangeShapeType="1" noTextEdit="1"/>
              </p:cNvSpPr>
              <p:nvPr/>
            </p:nvSpPr>
            <p:spPr>
              <a:xfrm>
                <a:off x="1001867" y="2255854"/>
                <a:ext cx="3788922" cy="369332"/>
              </a:xfrm>
              <a:prstGeom prst="rect">
                <a:avLst/>
              </a:prstGeom>
              <a:blipFill>
                <a:blip r:embed="rId6"/>
                <a:stretch>
                  <a:fillRect l="-1338" t="-6667" r="-334" b="-20000"/>
                </a:stretch>
              </a:blipFill>
            </p:spPr>
            <p:txBody>
              <a:bodyPr/>
              <a:lstStyle/>
              <a:p>
                <a:r>
                  <a:rPr lang="zh-TW" altLang="en-US">
                    <a:noFill/>
                  </a:rPr>
                  <a:t> </a:t>
                </a:r>
              </a:p>
            </p:txBody>
          </p:sp>
        </mc:Fallback>
      </mc:AlternateContent>
      <p:sp>
        <p:nvSpPr>
          <p:cNvPr id="5" name="文字方塊 4"/>
          <p:cNvSpPr txBox="1"/>
          <p:nvPr/>
        </p:nvSpPr>
        <p:spPr>
          <a:xfrm>
            <a:off x="1015700" y="836712"/>
            <a:ext cx="7732764" cy="369332"/>
          </a:xfrm>
          <a:prstGeom prst="rect">
            <a:avLst/>
          </a:prstGeom>
          <a:noFill/>
        </p:spPr>
        <p:txBody>
          <a:bodyPr wrap="square" rtlCol="0">
            <a:spAutoFit/>
          </a:bodyPr>
          <a:lstStyle/>
          <a:p>
            <a:r>
              <a:rPr lang="zh-TW" altLang="en-US" dirty="0"/>
              <a:t>古典的情況：我們可以由此機率計算出能量的平均值：</a:t>
            </a:r>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3B7ED637-35F7-D141-B6BF-C9C238CC10CE}"/>
                  </a:ext>
                </a:extLst>
              </p:cNvPr>
              <p:cNvSpPr txBox="1"/>
              <p:nvPr/>
            </p:nvSpPr>
            <p:spPr>
              <a:xfrm>
                <a:off x="1057661" y="3874472"/>
                <a:ext cx="6264696" cy="369332"/>
              </a:xfrm>
              <a:prstGeom prst="rect">
                <a:avLst/>
              </a:prstGeom>
              <a:noFill/>
            </p:spPr>
            <p:txBody>
              <a:bodyPr wrap="square" rtlCol="0">
                <a:spAutoFit/>
              </a:bodyPr>
              <a:lstStyle/>
              <a:p>
                <a:r>
                  <a:rPr kumimoji="1" lang="zh-TW" altLang="en-US" dirty="0"/>
                  <a:t>注意速率</a:t>
                </a:r>
                <a14:m>
                  <m:oMath xmlns:m="http://schemas.openxmlformats.org/officeDocument/2006/math">
                    <m:r>
                      <a:rPr lang="en-US" altLang="zh-TW" i="1">
                        <a:latin typeface="Cambria Math"/>
                      </a:rPr>
                      <m:t>𝑣</m:t>
                    </m:r>
                  </m:oMath>
                </a14:m>
                <a:r>
                  <a:rPr kumimoji="1" lang="zh-TW" altLang="en-US" dirty="0"/>
                  <a:t>是連續變化的，因此求和變為積分！</a:t>
                </a:r>
              </a:p>
            </p:txBody>
          </p:sp>
        </mc:Choice>
        <mc:Fallback xmlns="">
          <p:sp>
            <p:nvSpPr>
              <p:cNvPr id="6" name="文字方塊 5">
                <a:extLst>
                  <a:ext uri="{FF2B5EF4-FFF2-40B4-BE49-F238E27FC236}">
                    <a16:creationId xmlns:a16="http://schemas.microsoft.com/office/drawing/2014/main" id="{3B7ED637-35F7-D141-B6BF-C9C238CC10CE}"/>
                  </a:ext>
                </a:extLst>
              </p:cNvPr>
              <p:cNvSpPr txBox="1">
                <a:spLocks noRot="1" noChangeAspect="1" noMove="1" noResize="1" noEditPoints="1" noAdjustHandles="1" noChangeArrowheads="1" noChangeShapeType="1" noTextEdit="1"/>
              </p:cNvSpPr>
              <p:nvPr/>
            </p:nvSpPr>
            <p:spPr>
              <a:xfrm>
                <a:off x="1057661" y="3874472"/>
                <a:ext cx="6264696" cy="369332"/>
              </a:xfrm>
              <a:prstGeom prst="rect">
                <a:avLst/>
              </a:prstGeom>
              <a:blipFill>
                <a:blip r:embed="rId7"/>
                <a:stretch>
                  <a:fillRect l="-606" t="-6667" b="-20000"/>
                </a:stretch>
              </a:blipFill>
            </p:spPr>
            <p:txBody>
              <a:bodyPr/>
              <a:lstStyle/>
              <a:p>
                <a:r>
                  <a:rPr lang="zh-TW" altLang="en-US">
                    <a:noFill/>
                  </a:rPr>
                  <a:t> </a:t>
                </a:r>
              </a:p>
            </p:txBody>
          </p:sp>
        </mc:Fallback>
      </mc:AlternateContent>
      <p:sp>
        <p:nvSpPr>
          <p:cNvPr id="11" name="文字方塊 10">
            <a:extLst>
              <a:ext uri="{FF2B5EF4-FFF2-40B4-BE49-F238E27FC236}">
                <a16:creationId xmlns:a16="http://schemas.microsoft.com/office/drawing/2014/main" id="{1B0B30D7-7537-D941-8EB4-AA03119E35F6}"/>
              </a:ext>
            </a:extLst>
          </p:cNvPr>
          <p:cNvSpPr txBox="1"/>
          <p:nvPr/>
        </p:nvSpPr>
        <p:spPr>
          <a:xfrm>
            <a:off x="1057661" y="4382040"/>
            <a:ext cx="5212484" cy="369332"/>
          </a:xfrm>
          <a:prstGeom prst="rect">
            <a:avLst/>
          </a:prstGeom>
          <a:noFill/>
        </p:spPr>
        <p:txBody>
          <a:bodyPr wrap="square" rtlCol="0">
            <a:spAutoFit/>
          </a:bodyPr>
          <a:lstStyle/>
          <a:p>
            <a:r>
              <a:rPr lang="zh-TW" altLang="en-US" dirty="0"/>
              <a:t>動能的平均值：</a:t>
            </a:r>
          </a:p>
        </p:txBody>
      </p:sp>
    </p:spTree>
    <p:extLst>
      <p:ext uri="{BB962C8B-B14F-4D97-AF65-F5344CB8AC3E}">
        <p14:creationId xmlns:p14="http://schemas.microsoft.com/office/powerpoint/2010/main" val="74991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724483" y="980728"/>
                <a:ext cx="7695033" cy="99161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nary>
                            <m:naryPr>
                              <m:limLoc m:val="undOvr"/>
                              <m:ctrlPr>
                                <a:rPr lang="en-US" altLang="zh-TW" i="1">
                                  <a:latin typeface="Cambria Math" panose="02040503050406030204" pitchFamily="18" charset="0"/>
                                  <a:cs typeface="Times New Roman" pitchFamily="18" charset="0"/>
                                </a:rPr>
                              </m:ctrlPr>
                            </m:naryPr>
                            <m:sub>
                              <m:r>
                                <m:rPr>
                                  <m:brk m:alnAt="24"/>
                                </m:rPr>
                                <a:rPr lang="en-US" altLang="zh-TW" i="1">
                                  <a:latin typeface="Cambria Math"/>
                                  <a:cs typeface="Times New Roman" pitchFamily="18" charset="0"/>
                                </a:rPr>
                                <m:t>0</m:t>
                              </m:r>
                            </m:sub>
                            <m:sup>
                              <m:r>
                                <a:rPr lang="en-US" altLang="zh-TW" i="1">
                                  <a:latin typeface="Cambria Math"/>
                                  <a:ea typeface="Cambria Math"/>
                                  <a:cs typeface="Times New Roman" pitchFamily="18" charset="0"/>
                                </a:rPr>
                                <m:t>∞</m:t>
                              </m:r>
                            </m:sup>
                            <m:e>
                              <m:r>
                                <a:rPr lang="en-US" altLang="zh-TW" i="1">
                                  <a:latin typeface="Cambria Math"/>
                                  <a:cs typeface="Times New Roman" pitchFamily="18" charset="0"/>
                                </a:rPr>
                                <m:t>𝑑𝑣</m:t>
                              </m:r>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den>
                                  </m:f>
                                  <m:r>
                                    <a:rPr lang="en-US" altLang="zh-TW" i="1" smtClean="0">
                                      <a:latin typeface="Cambria Math" panose="02040503050406030204" pitchFamily="18" charset="0"/>
                                      <a:ea typeface="Cambria Math" panose="02040503050406030204" pitchFamily="18" charset="0"/>
                                      <a:cs typeface="Times New Roman" pitchFamily="18" charset="0"/>
                                    </a:rPr>
                                    <m:t>𝛽</m:t>
                                  </m:r>
                                </m:sup>
                              </m:sSup>
                            </m:e>
                          </m:nary>
                        </m:den>
                      </m:f>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𝑑𝑣</m:t>
                          </m:r>
                          <m:r>
                            <a:rPr lang="en-US" altLang="zh-TW" i="1" dirty="0">
                              <a:latin typeface="Cambria Math"/>
                              <a:ea typeface="Cambria Math"/>
                              <a:cs typeface="Times New Roman" panose="02020603050405020304" pitchFamily="18" charset="0"/>
                            </a:rPr>
                            <m:t>∙</m:t>
                          </m:r>
                        </m:e>
                      </m:nary>
                      <m:f>
                        <m:fPr>
                          <m:ctrlPr>
                            <a:rPr lang="en-US" altLang="zh-TW" i="1" dirty="0">
                              <a:latin typeface="Cambria Math" panose="02040503050406030204" pitchFamily="18" charset="0"/>
                              <a:cs typeface="Times New Roman" panose="02020603050405020304" pitchFamily="18" charset="0"/>
                            </a:rPr>
                          </m:ctrlPr>
                        </m:fPr>
                        <m:num>
                          <m:r>
                            <a:rPr lang="en-US" altLang="zh-TW" i="1" dirty="0">
                              <a:latin typeface="Cambria Math"/>
                              <a:cs typeface="Times New Roman" panose="02020603050405020304" pitchFamily="18" charset="0"/>
                            </a:rPr>
                            <m:t>1</m:t>
                          </m:r>
                        </m:num>
                        <m:den>
                          <m:r>
                            <a:rPr lang="en-US" altLang="zh-TW" i="1" dirty="0">
                              <a:latin typeface="Cambria Math"/>
                              <a:cs typeface="Times New Roman" panose="02020603050405020304" pitchFamily="18" charset="0"/>
                            </a:rPr>
                            <m:t>2</m:t>
                          </m:r>
                        </m:den>
                      </m:f>
                      <m:r>
                        <a:rPr lang="en-US" altLang="zh-TW" i="1" dirty="0">
                          <a:latin typeface="Cambria Math"/>
                          <a:ea typeface="Cambria Math"/>
                          <a:cs typeface="Times New Roman" panose="02020603050405020304" pitchFamily="18" charset="0"/>
                        </a:rPr>
                        <m:t>𝑚</m:t>
                      </m:r>
                      <m:sSup>
                        <m:sSupPr>
                          <m:ctrlPr>
                            <a:rPr lang="en-US" altLang="zh-TW" i="1" dirty="0">
                              <a:latin typeface="Cambria Math" panose="02040503050406030204" pitchFamily="18" charset="0"/>
                              <a:ea typeface="Cambria Math"/>
                              <a:cs typeface="Times New Roman" panose="02020603050405020304" pitchFamily="18" charset="0"/>
                            </a:rPr>
                          </m:ctrlPr>
                        </m:sSupPr>
                        <m:e>
                          <m:r>
                            <a:rPr lang="en-US" altLang="zh-TW" i="1" dirty="0">
                              <a:latin typeface="Cambria Math"/>
                              <a:ea typeface="Cambria Math"/>
                              <a:cs typeface="Times New Roman" panose="02020603050405020304" pitchFamily="18" charset="0"/>
                            </a:rPr>
                            <m:t>𝑣</m:t>
                          </m:r>
                        </m:e>
                        <m:sup>
                          <m:r>
                            <a:rPr lang="en-US" altLang="zh-TW" i="1" dirty="0">
                              <a:latin typeface="Cambria Math"/>
                              <a:ea typeface="Cambria Math"/>
                              <a:cs typeface="Times New Roman" panose="02020603050405020304" pitchFamily="18" charset="0"/>
                            </a:rPr>
                            <m:t>2</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den>
                          </m:f>
                          <m:r>
                            <a:rPr lang="en-US" altLang="zh-TW" i="1" smtClean="0">
                              <a:latin typeface="Cambria Math" panose="02040503050406030204" pitchFamily="18" charset="0"/>
                              <a:ea typeface="Cambria Math" panose="02040503050406030204" pitchFamily="18" charset="0"/>
                              <a:cs typeface="Times New Roman" pitchFamily="18" charset="0"/>
                            </a:rPr>
                            <m:t>𝛽</m:t>
                          </m:r>
                        </m:sup>
                      </m:sSup>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nary>
                            <m:naryPr>
                              <m:limLoc m:val="undOvr"/>
                              <m:ctrlPr>
                                <a:rPr lang="en-US" altLang="zh-TW" i="1">
                                  <a:latin typeface="Cambria Math" panose="02040503050406030204" pitchFamily="18" charset="0"/>
                                  <a:cs typeface="Times New Roman" pitchFamily="18" charset="0"/>
                                </a:rPr>
                              </m:ctrlPr>
                            </m:naryPr>
                            <m:sub>
                              <m:r>
                                <m:rPr>
                                  <m:brk m:alnAt="24"/>
                                </m:rPr>
                                <a:rPr lang="en-US" altLang="zh-TW" i="1">
                                  <a:latin typeface="Cambria Math"/>
                                  <a:cs typeface="Times New Roman" pitchFamily="18" charset="0"/>
                                </a:rPr>
                                <m:t>0</m:t>
                              </m:r>
                            </m:sub>
                            <m:sup>
                              <m:r>
                                <a:rPr lang="en-US" altLang="zh-TW" i="1">
                                  <a:latin typeface="Cambria Math"/>
                                  <a:ea typeface="Cambria Math"/>
                                  <a:cs typeface="Times New Roman" pitchFamily="18" charset="0"/>
                                </a:rPr>
                                <m:t>∞</m:t>
                              </m:r>
                            </m:sup>
                            <m:e>
                              <m:r>
                                <a:rPr lang="en-US" altLang="zh-TW" i="1">
                                  <a:latin typeface="Cambria Math"/>
                                  <a:cs typeface="Times New Roman" pitchFamily="18" charset="0"/>
                                </a:rPr>
                                <m:t>𝑑𝑣</m:t>
                              </m:r>
                              <m:r>
                                <a:rPr lang="en-US" altLang="zh-TW" b="0" i="1" smtClean="0">
                                  <a:latin typeface="Cambria Math" panose="02040503050406030204" pitchFamily="18" charset="0"/>
                                  <a:cs typeface="Times New Roman" pitchFamily="18" charset="0"/>
                                </a:rPr>
                                <m:t>′</m:t>
                              </m:r>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b="0" i="1" smtClean="0">
                                              <a:latin typeface="Cambria Math" panose="02040503050406030204" pitchFamily="18" charset="0"/>
                                              <a:cs typeface="Times New Roman" pitchFamily="18" charset="0"/>
                                            </a:rPr>
                                            <m:t>′</m:t>
                                          </m:r>
                                          <m:r>
                                            <a:rPr lang="en-US" altLang="zh-TW" i="1">
                                              <a:latin typeface="Cambria Math"/>
                                              <a:cs typeface="Times New Roman" pitchFamily="18" charset="0"/>
                                            </a:rPr>
                                            <m:t>2</m:t>
                                          </m:r>
                                        </m:sup>
                                      </m:sSup>
                                    </m:num>
                                    <m:den>
                                      <m:r>
                                        <a:rPr lang="en-US" altLang="zh-TW" i="1">
                                          <a:latin typeface="Cambria Math"/>
                                          <a:cs typeface="Times New Roman" pitchFamily="18" charset="0"/>
                                        </a:rPr>
                                        <m:t>2</m:t>
                                      </m:r>
                                    </m:den>
                                  </m:f>
                                  <m:r>
                                    <a:rPr lang="zh-TW" altLang="en-US" i="1" smtClean="0">
                                      <a:latin typeface="Cambria Math"/>
                                      <a:cs typeface="Times New Roman" pitchFamily="18" charset="0"/>
                                    </a:rPr>
                                    <m:t>𝛽</m:t>
                                  </m:r>
                                </m:sup>
                              </m:sSup>
                            </m:e>
                          </m:nary>
                        </m:den>
                      </m:f>
                      <m:f>
                        <m:fPr>
                          <m:ctrlPr>
                            <a:rPr lang="en-US" altLang="zh-TW" i="1" smtClean="0">
                              <a:latin typeface="Cambria Math" panose="02040503050406030204" pitchFamily="18" charset="0"/>
                              <a:cs typeface="Times New Roman" pitchFamily="18" charset="0"/>
                            </a:rPr>
                          </m:ctrlPr>
                        </m:fPr>
                        <m:num>
                          <m:r>
                            <a:rPr lang="zh-TW" altLang="en-US" i="1" smtClean="0">
                              <a:latin typeface="Cambria Math"/>
                              <a:cs typeface="Times New Roman" pitchFamily="18" charset="0"/>
                            </a:rPr>
                            <m:t>𝜕</m:t>
                          </m:r>
                        </m:num>
                        <m:den>
                          <m:r>
                            <a:rPr lang="zh-TW" altLang="en-US" i="1" smtClean="0">
                              <a:latin typeface="Cambria Math"/>
                              <a:cs typeface="Times New Roman" pitchFamily="18" charset="0"/>
                            </a:rPr>
                            <m:t>𝜕𝛽</m:t>
                          </m:r>
                        </m:den>
                      </m:f>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𝑑𝑣</m:t>
                          </m:r>
                          <m:r>
                            <a:rPr lang="en-US" altLang="zh-TW" i="1" dirty="0">
                              <a:latin typeface="Cambria Math"/>
                              <a:ea typeface="Cambria Math"/>
                              <a:cs typeface="Times New Roman" panose="02020603050405020304" pitchFamily="18" charset="0"/>
                            </a:rPr>
                            <m:t>∙</m:t>
                          </m:r>
                        </m:e>
                      </m:nary>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den>
                          </m:f>
                          <m:r>
                            <a:rPr lang="zh-TW" altLang="en-US" i="1" smtClean="0">
                              <a:latin typeface="Cambria Math"/>
                              <a:cs typeface="Times New Roman" pitchFamily="18" charset="0"/>
                            </a:rPr>
                            <m:t>𝛽</m:t>
                          </m:r>
                        </m:sup>
                      </m:sSup>
                    </m:oMath>
                  </m:oMathPara>
                </a14:m>
                <a:endParaRPr lang="zh-TW" altLang="en-US" i="1" dirty="0"/>
              </a:p>
            </p:txBody>
          </p:sp>
        </mc:Choice>
        <mc:Fallback xmlns="">
          <p:sp>
            <p:nvSpPr>
              <p:cNvPr id="2" name="矩形 1"/>
              <p:cNvSpPr>
                <a:spLocks noRot="1" noChangeAspect="1" noMove="1" noResize="1" noEditPoints="1" noAdjustHandles="1" noChangeArrowheads="1" noChangeShapeType="1" noTextEdit="1"/>
              </p:cNvSpPr>
              <p:nvPr/>
            </p:nvSpPr>
            <p:spPr>
              <a:xfrm>
                <a:off x="724483" y="980728"/>
                <a:ext cx="7695033" cy="991618"/>
              </a:xfrm>
              <a:prstGeom prst="rect">
                <a:avLst/>
              </a:prstGeom>
              <a:blipFill>
                <a:blip r:embed="rId2"/>
                <a:stretch>
                  <a:fillRect l="-4613" t="-98734" b="-14683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2901687" y="273994"/>
                <a:ext cx="966162" cy="6127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𝛽</m:t>
                      </m:r>
                      <m:r>
                        <a:rPr lang="zh-TW" altLang="en-US" i="1" smtClean="0">
                          <a:latin typeface="Cambria Math"/>
                        </a:rPr>
                        <m:t>≡</m:t>
                      </m:r>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𝑘𝑇</m:t>
                          </m:r>
                        </m:den>
                      </m:f>
                    </m:oMath>
                  </m:oMathPara>
                </a14:m>
                <a:endParaRPr lang="zh-TW" altLang="en-US" dirty="0"/>
              </a:p>
            </p:txBody>
          </p:sp>
        </mc:Choice>
        <mc:Fallback xmlns="">
          <p:sp>
            <p:nvSpPr>
              <p:cNvPr id="3" name="矩形 2"/>
              <p:cNvSpPr>
                <a:spLocks noRot="1" noChangeAspect="1" noMove="1" noResize="1" noEditPoints="1" noAdjustHandles="1" noChangeArrowheads="1" noChangeShapeType="1" noTextEdit="1"/>
              </p:cNvSpPr>
              <p:nvPr/>
            </p:nvSpPr>
            <p:spPr>
              <a:xfrm>
                <a:off x="2901687" y="273994"/>
                <a:ext cx="966162" cy="612732"/>
              </a:xfrm>
              <a:prstGeom prst="rect">
                <a:avLst/>
              </a:prstGeom>
              <a:blipFill>
                <a:blip r:embed="rId3"/>
                <a:stretch>
                  <a:fillRect b="-408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755643" y="3937161"/>
                <a:ext cx="1367747" cy="910699"/>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𝑥</m:t>
                      </m:r>
                      <m:r>
                        <a:rPr lang="zh-TW" altLang="en-US" i="1" smtClean="0">
                          <a:latin typeface="Cambria Math"/>
                        </a:rPr>
                        <m:t>≡</m:t>
                      </m:r>
                      <m:rad>
                        <m:radPr>
                          <m:degHide m:val="on"/>
                          <m:ctrlPr>
                            <a:rPr lang="zh-TW" altLang="en-US" i="1" smtClean="0">
                              <a:latin typeface="Cambria Math" panose="02040503050406030204" pitchFamily="18" charset="0"/>
                            </a:rPr>
                          </m:ctrlPr>
                        </m:radPr>
                        <m:deg/>
                        <m:e>
                          <m:f>
                            <m:fPr>
                              <m:ctrlPr>
                                <a:rPr lang="en-US" altLang="zh-TW" i="1" smtClean="0">
                                  <a:latin typeface="Cambria Math" panose="02040503050406030204" pitchFamily="18" charset="0"/>
                                </a:rPr>
                              </m:ctrlPr>
                            </m:fPr>
                            <m:num>
                              <m:r>
                                <a:rPr lang="en-US" altLang="zh-TW" i="1">
                                  <a:latin typeface="Cambria Math"/>
                                </a:rPr>
                                <m:t>𝑚</m:t>
                              </m:r>
                              <m:r>
                                <a:rPr lang="zh-TW" altLang="en-US" i="1">
                                  <a:latin typeface="Cambria Math"/>
                                </a:rPr>
                                <m:t>𝛽</m:t>
                              </m:r>
                            </m:num>
                            <m:den>
                              <m:r>
                                <a:rPr lang="en-US" altLang="zh-TW" b="0" i="1" smtClean="0">
                                  <a:latin typeface="Cambria Math"/>
                                </a:rPr>
                                <m:t>2</m:t>
                              </m:r>
                            </m:den>
                          </m:f>
                        </m:e>
                      </m:rad>
                      <m:r>
                        <a:rPr lang="en-US" altLang="zh-TW" b="0" i="1" smtClean="0">
                          <a:latin typeface="Cambria Math"/>
                        </a:rPr>
                        <m:t>𝑣</m:t>
                      </m:r>
                    </m:oMath>
                  </m:oMathPara>
                </a14:m>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755643" y="3937161"/>
                <a:ext cx="1367747" cy="910699"/>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2454301" y="2805333"/>
                <a:ext cx="2806002" cy="90364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𝜕𝛽</m:t>
                          </m:r>
                        </m:den>
                      </m:f>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𝑑𝑣</m:t>
                              </m:r>
                              <m:r>
                                <a:rPr lang="en-US" altLang="zh-TW" i="1" dirty="0">
                                  <a:latin typeface="Cambria Math"/>
                                  <a:ea typeface="Cambria Math"/>
                                  <a:cs typeface="Times New Roman" panose="02020603050405020304" pitchFamily="18" charset="0"/>
                                </a:rPr>
                                <m:t>∙</m:t>
                              </m:r>
                            </m:e>
                          </m:nary>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den>
                              </m:f>
                              <m:r>
                                <a:rPr lang="zh-TW" altLang="en-US" i="1">
                                  <a:latin typeface="Cambria Math"/>
                                  <a:cs typeface="Times New Roman" pitchFamily="18" charset="0"/>
                                </a:rPr>
                                <m:t>𝛽</m:t>
                              </m:r>
                            </m:sup>
                          </m:sSup>
                        </m:e>
                      </m:func>
                    </m:oMath>
                  </m:oMathPara>
                </a14:m>
                <a:endParaRPr lang="zh-TW" altLang="en-US" i="1" dirty="0"/>
              </a:p>
            </p:txBody>
          </p:sp>
        </mc:Choice>
        <mc:Fallback xmlns="">
          <p:sp>
            <p:nvSpPr>
              <p:cNvPr id="5" name="矩形 4"/>
              <p:cNvSpPr>
                <a:spLocks noRot="1" noChangeAspect="1" noMove="1" noResize="1" noEditPoints="1" noAdjustHandles="1" noChangeArrowheads="1" noChangeShapeType="1" noTextEdit="1"/>
              </p:cNvSpPr>
              <p:nvPr/>
            </p:nvSpPr>
            <p:spPr>
              <a:xfrm>
                <a:off x="2454301" y="2805333"/>
                <a:ext cx="2806002" cy="903645"/>
              </a:xfrm>
              <a:prstGeom prst="rect">
                <a:avLst/>
              </a:prstGeom>
              <a:blipFill>
                <a:blip r:embed="rId5"/>
                <a:stretch>
                  <a:fillRect t="-109722" b="-16944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688950" y="2045494"/>
                <a:ext cx="6336704" cy="369332"/>
              </a:xfrm>
              <a:prstGeom prst="rect">
                <a:avLst/>
              </a:prstGeom>
              <a:noFill/>
            </p:spPr>
            <p:txBody>
              <a:bodyPr wrap="square" rtlCol="0">
                <a:spAutoFit/>
              </a:bodyPr>
              <a:lstStyle/>
              <a:p>
                <a:r>
                  <a:rPr lang="zh-TW" altLang="en-US" dirty="0"/>
                  <a:t>分子積分中的</a:t>
                </a:r>
                <a14:m>
                  <m:oMath xmlns:m="http://schemas.openxmlformats.org/officeDocument/2006/math">
                    <m:r>
                      <a:rPr lang="en-US" altLang="zh-TW" i="1" dirty="0">
                        <a:latin typeface="Cambria Math"/>
                        <a:ea typeface="Cambria Math"/>
                        <a:cs typeface="Times New Roman" panose="02020603050405020304" pitchFamily="18" charset="0"/>
                      </a:rPr>
                      <m:t>𝑚</m:t>
                    </m:r>
                    <m:sSup>
                      <m:sSupPr>
                        <m:ctrlPr>
                          <a:rPr lang="en-US" altLang="zh-TW" i="1" dirty="0">
                            <a:latin typeface="Cambria Math" panose="02040503050406030204" pitchFamily="18" charset="0"/>
                            <a:ea typeface="Cambria Math"/>
                            <a:cs typeface="Times New Roman" panose="02020603050405020304" pitchFamily="18" charset="0"/>
                          </a:rPr>
                        </m:ctrlPr>
                      </m:sSupPr>
                      <m:e>
                        <m:r>
                          <a:rPr lang="en-US" altLang="zh-TW" i="1" dirty="0">
                            <a:latin typeface="Cambria Math"/>
                            <a:ea typeface="Cambria Math"/>
                            <a:cs typeface="Times New Roman" panose="02020603050405020304" pitchFamily="18" charset="0"/>
                          </a:rPr>
                          <m:t>𝑣</m:t>
                        </m:r>
                      </m:e>
                      <m:sup>
                        <m:r>
                          <a:rPr lang="en-US" altLang="zh-TW" i="1" dirty="0">
                            <a:latin typeface="Cambria Math"/>
                            <a:ea typeface="Cambria Math"/>
                            <a:cs typeface="Times New Roman" panose="02020603050405020304" pitchFamily="18" charset="0"/>
                          </a:rPr>
                          <m:t>2</m:t>
                        </m:r>
                      </m:sup>
                    </m:sSup>
                  </m:oMath>
                </a14:m>
                <a:r>
                  <a:rPr lang="zh-TW" altLang="en-US" dirty="0"/>
                  <a:t>可以由對</a:t>
                </a:r>
                <a14:m>
                  <m:oMath xmlns:m="http://schemas.openxmlformats.org/officeDocument/2006/math">
                    <m:r>
                      <a:rPr lang="zh-TW" altLang="en-US" i="1">
                        <a:latin typeface="Cambria Math"/>
                      </a:rPr>
                      <m:t>𝛽</m:t>
                    </m:r>
                  </m:oMath>
                </a14:m>
                <a:r>
                  <a:rPr lang="zh-TW" altLang="en-US" dirty="0"/>
                  <a:t>的微分得到！</a:t>
                </a:r>
              </a:p>
            </p:txBody>
          </p:sp>
        </mc:Choice>
        <mc:Fallback xmlns="">
          <p:sp>
            <p:nvSpPr>
              <p:cNvPr id="6" name="文字方塊 5"/>
              <p:cNvSpPr txBox="1">
                <a:spLocks noRot="1" noChangeAspect="1" noMove="1" noResize="1" noEditPoints="1" noAdjustHandles="1" noChangeArrowheads="1" noChangeShapeType="1" noTextEdit="1"/>
              </p:cNvSpPr>
              <p:nvPr/>
            </p:nvSpPr>
            <p:spPr>
              <a:xfrm>
                <a:off x="688950" y="2045494"/>
                <a:ext cx="6336704" cy="369332"/>
              </a:xfrm>
              <a:prstGeom prst="rect">
                <a:avLst/>
              </a:prstGeom>
              <a:blipFill>
                <a:blip r:embed="rId6"/>
                <a:stretch>
                  <a:fillRect l="-600" t="-6667" b="-20000"/>
                </a:stretch>
              </a:blipFill>
            </p:spPr>
            <p:txBody>
              <a:bodyPr/>
              <a:lstStyle/>
              <a:p>
                <a:r>
                  <a:rPr lang="zh-TW" altLang="en-US">
                    <a:noFill/>
                  </a:rPr>
                  <a:t> </a:t>
                </a:r>
              </a:p>
            </p:txBody>
          </p:sp>
        </mc:Fallback>
      </mc:AlternateContent>
      <p:sp>
        <p:nvSpPr>
          <p:cNvPr id="7" name="文字方塊 6"/>
          <p:cNvSpPr txBox="1"/>
          <p:nvPr/>
        </p:nvSpPr>
        <p:spPr>
          <a:xfrm>
            <a:off x="685878" y="2406105"/>
            <a:ext cx="6624736" cy="369332"/>
          </a:xfrm>
          <a:prstGeom prst="rect">
            <a:avLst/>
          </a:prstGeom>
          <a:noFill/>
        </p:spPr>
        <p:txBody>
          <a:bodyPr wrap="square" rtlCol="0">
            <a:spAutoFit/>
          </a:bodyPr>
          <a:lstStyle/>
          <a:p>
            <a:r>
              <a:rPr lang="zh-TW" altLang="en-US" dirty="0"/>
              <a:t>注意分子與分母中的積分是一樣的，因此可寫成對數的微分：</a:t>
            </a:r>
          </a:p>
        </p:txBody>
      </p:sp>
      <mc:AlternateContent xmlns:mc="http://schemas.openxmlformats.org/markup-compatibility/2006" xmlns:a14="http://schemas.microsoft.com/office/drawing/2010/main">
        <mc:Choice Requires="a14">
          <p:sp>
            <p:nvSpPr>
              <p:cNvPr id="8" name="矩形 7"/>
              <p:cNvSpPr/>
              <p:nvPr/>
            </p:nvSpPr>
            <p:spPr>
              <a:xfrm>
                <a:off x="2438768" y="4941950"/>
                <a:ext cx="6425684" cy="1803764"/>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𝜕𝛽</m:t>
                          </m:r>
                        </m:den>
                      </m:f>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ad>
                            <m:radPr>
                              <m:degHide m:val="on"/>
                              <m:ctrlPr>
                                <a:rPr lang="zh-TW" altLang="en-US"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2</m:t>
                                  </m:r>
                                </m:num>
                                <m:den>
                                  <m:r>
                                    <a:rPr lang="en-US" altLang="zh-TW" i="1">
                                      <a:latin typeface="Cambria Math"/>
                                    </a:rPr>
                                    <m:t>𝑚</m:t>
                                  </m:r>
                                  <m:r>
                                    <a:rPr lang="zh-TW" altLang="en-US" i="1">
                                      <a:latin typeface="Cambria Math"/>
                                    </a:rPr>
                                    <m:t>𝛽</m:t>
                                  </m:r>
                                </m:den>
                              </m:f>
                            </m:e>
                          </m:rad>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𝑑𝑥</m:t>
                              </m:r>
                              <m:r>
                                <a:rPr lang="en-US" altLang="zh-TW" i="1" dirty="0">
                                  <a:latin typeface="Cambria Math"/>
                                  <a:ea typeface="Cambria Math"/>
                                  <a:cs typeface="Times New Roman" panose="02020603050405020304" pitchFamily="18" charset="0"/>
                                </a:rPr>
                                <m:t>∙</m:t>
                              </m:r>
                            </m:e>
                          </m:nary>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𝑥</m:t>
                                  </m:r>
                                </m:e>
                                <m:sup>
                                  <m:r>
                                    <a:rPr lang="en-US" altLang="zh-TW" i="1">
                                      <a:latin typeface="Cambria Math"/>
                                      <a:cs typeface="Times New Roman" pitchFamily="18" charset="0"/>
                                    </a:rPr>
                                    <m:t>2</m:t>
                                  </m:r>
                                </m:sup>
                              </m:sSup>
                            </m:sup>
                          </m:sSup>
                        </m:e>
                      </m:func>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𝜕𝛽</m:t>
                          </m:r>
                        </m:den>
                      </m:f>
                      <m:d>
                        <m:dPr>
                          <m:begChr m:val="["/>
                          <m:endChr m:val="]"/>
                          <m:ctrlPr>
                            <a:rPr lang="en-US" altLang="zh-TW" i="1">
                              <a:latin typeface="Cambria Math" panose="02040503050406030204" pitchFamily="18" charset="0"/>
                              <a:cs typeface="Times New Roman" pitchFamily="18" charset="0"/>
                            </a:rPr>
                          </m:ctrlPr>
                        </m:dPr>
                        <m:e>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ad>
                                <m:radPr>
                                  <m:degHide m:val="on"/>
                                  <m:ctrlPr>
                                    <a:rPr lang="zh-TW" altLang="en-US"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1</m:t>
                                      </m:r>
                                    </m:num>
                                    <m:den>
                                      <m:r>
                                        <a:rPr lang="zh-TW" altLang="en-US" i="1">
                                          <a:latin typeface="Cambria Math"/>
                                        </a:rPr>
                                        <m:t>𝛽</m:t>
                                      </m:r>
                                    </m:den>
                                  </m:f>
                                </m:e>
                              </m:rad>
                            </m:e>
                          </m:func>
                          <m:r>
                            <a:rPr lang="en-US" altLang="zh-TW" i="1">
                              <a:latin typeface="Cambria Math"/>
                              <a:cs typeface="Times New Roman" pitchFamily="18" charset="0"/>
                            </a:rPr>
                            <m:t>+</m:t>
                          </m:r>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ad>
                                <m:radPr>
                                  <m:degHide m:val="on"/>
                                  <m:ctrlPr>
                                    <a:rPr lang="zh-TW" altLang="en-US"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2</m:t>
                                      </m:r>
                                    </m:num>
                                    <m:den>
                                      <m:r>
                                        <a:rPr lang="en-US" altLang="zh-TW" i="1">
                                          <a:latin typeface="Cambria Math"/>
                                        </a:rPr>
                                        <m:t>𝑚</m:t>
                                      </m:r>
                                    </m:den>
                                  </m:f>
                                </m:e>
                              </m:rad>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𝑑𝑥</m:t>
                                  </m:r>
                                  <m:r>
                                    <a:rPr lang="en-US" altLang="zh-TW" i="1" dirty="0">
                                      <a:latin typeface="Cambria Math"/>
                                      <a:ea typeface="Cambria Math"/>
                                      <a:cs typeface="Times New Roman" panose="02020603050405020304" pitchFamily="18" charset="0"/>
                                    </a:rPr>
                                    <m:t>∙</m:t>
                                  </m:r>
                                </m:e>
                              </m:nary>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𝑥</m:t>
                                      </m:r>
                                    </m:e>
                                    <m:sup>
                                      <m:r>
                                        <a:rPr lang="en-US" altLang="zh-TW" i="1">
                                          <a:latin typeface="Cambria Math"/>
                                          <a:cs typeface="Times New Roman" pitchFamily="18" charset="0"/>
                                        </a:rPr>
                                        <m:t>2</m:t>
                                      </m:r>
                                    </m:sup>
                                  </m:sSup>
                                </m:sup>
                              </m:sSup>
                            </m:e>
                          </m:func>
                        </m:e>
                      </m:d>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𝜕𝛽</m:t>
                          </m:r>
                        </m:den>
                      </m:f>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ad>
                            <m:radPr>
                              <m:degHide m:val="on"/>
                              <m:ctrlPr>
                                <a:rPr lang="zh-TW" altLang="en-US"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1</m:t>
                                  </m:r>
                                </m:num>
                                <m:den>
                                  <m:r>
                                    <a:rPr lang="zh-TW" altLang="en-US" i="1">
                                      <a:latin typeface="Cambria Math"/>
                                    </a:rPr>
                                    <m:t>𝛽</m:t>
                                  </m:r>
                                </m:den>
                              </m:f>
                            </m:e>
                          </m:rad>
                        </m:e>
                      </m:func>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𝜕𝛽</m:t>
                          </m:r>
                        </m:den>
                      </m:f>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
                            <a:rPr lang="zh-TW" altLang="en-US" i="1">
                              <a:latin typeface="Cambria Math"/>
                            </a:rPr>
                            <m:t>𝛽</m:t>
                          </m:r>
                        </m:e>
                      </m:func>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f>
                        <m:fPr>
                          <m:ctrlPr>
                            <a:rPr lang="en-US" altLang="zh-TW" i="1">
                              <a:latin typeface="Cambria Math" panose="02040503050406030204" pitchFamily="18" charset="0"/>
                            </a:rPr>
                          </m:ctrlPr>
                        </m:fPr>
                        <m:num>
                          <m:r>
                            <a:rPr lang="en-US" altLang="zh-TW" i="1">
                              <a:latin typeface="Cambria Math"/>
                            </a:rPr>
                            <m:t>1</m:t>
                          </m:r>
                        </m:num>
                        <m:den>
                          <m:r>
                            <a:rPr lang="zh-TW" altLang="en-US" i="1">
                              <a:latin typeface="Cambria Math"/>
                            </a:rPr>
                            <m:t>𝛽</m:t>
                          </m:r>
                        </m:den>
                      </m:f>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r>
                        <a:rPr lang="en-US" altLang="zh-TW" i="1">
                          <a:latin typeface="Cambria Math"/>
                        </a:rPr>
                        <m:t>𝑘𝑇</m:t>
                      </m:r>
                    </m:oMath>
                  </m:oMathPara>
                </a14:m>
                <a:endParaRPr lang="zh-TW" altLang="en-US" i="1" dirty="0"/>
              </a:p>
            </p:txBody>
          </p:sp>
        </mc:Choice>
        <mc:Fallback xmlns="">
          <p:sp>
            <p:nvSpPr>
              <p:cNvPr id="8" name="矩形 7"/>
              <p:cNvSpPr>
                <a:spLocks noRot="1" noChangeAspect="1" noMove="1" noResize="1" noEditPoints="1" noAdjustHandles="1" noChangeArrowheads="1" noChangeShapeType="1" noTextEdit="1"/>
              </p:cNvSpPr>
              <p:nvPr/>
            </p:nvSpPr>
            <p:spPr>
              <a:xfrm>
                <a:off x="2438768" y="4941950"/>
                <a:ext cx="6425684" cy="1803764"/>
              </a:xfrm>
              <a:prstGeom prst="rect">
                <a:avLst/>
              </a:prstGeom>
              <a:blipFill>
                <a:blip r:embed="rId7"/>
                <a:stretch>
                  <a:fillRect t="-52448" b="-39161"/>
                </a:stretch>
              </a:blipFill>
            </p:spPr>
            <p:txBody>
              <a:bodyPr/>
              <a:lstStyle/>
              <a:p>
                <a:r>
                  <a:rPr lang="zh-TW" altLang="en-US">
                    <a:noFill/>
                  </a:rPr>
                  <a:t> </a:t>
                </a:r>
              </a:p>
            </p:txBody>
          </p:sp>
        </mc:Fallback>
      </mc:AlternateContent>
      <p:sp>
        <p:nvSpPr>
          <p:cNvPr id="9" name="文字方塊 8"/>
          <p:cNvSpPr txBox="1"/>
          <p:nvPr/>
        </p:nvSpPr>
        <p:spPr>
          <a:xfrm>
            <a:off x="685878" y="3489361"/>
            <a:ext cx="1584891" cy="369332"/>
          </a:xfrm>
          <a:prstGeom prst="rect">
            <a:avLst/>
          </a:prstGeom>
          <a:noFill/>
        </p:spPr>
        <p:txBody>
          <a:bodyPr wrap="square" rtlCol="0">
            <a:spAutoFit/>
          </a:bodyPr>
          <a:lstStyle/>
          <a:p>
            <a:r>
              <a:rPr lang="zh-TW" altLang="en-US" dirty="0"/>
              <a:t>接著變換變數：</a:t>
            </a:r>
          </a:p>
        </p:txBody>
      </p:sp>
      <p:sp>
        <p:nvSpPr>
          <p:cNvPr id="10" name="文字方塊 9"/>
          <p:cNvSpPr txBox="1"/>
          <p:nvPr/>
        </p:nvSpPr>
        <p:spPr>
          <a:xfrm>
            <a:off x="4583553" y="4467653"/>
            <a:ext cx="4104456" cy="369332"/>
          </a:xfrm>
          <a:prstGeom prst="rect">
            <a:avLst/>
          </a:prstGeom>
          <a:noFill/>
        </p:spPr>
        <p:txBody>
          <a:bodyPr wrap="square" rtlCol="0">
            <a:spAutoFit/>
          </a:bodyPr>
          <a:lstStyle/>
          <a:p>
            <a:r>
              <a:rPr lang="zh-TW" altLang="en-US" dirty="0"/>
              <a:t>積分可以不用算。</a:t>
            </a:r>
          </a:p>
        </p:txBody>
      </p:sp>
      <mc:AlternateContent xmlns:mc="http://schemas.openxmlformats.org/markup-compatibility/2006" xmlns:a14="http://schemas.microsoft.com/office/drawing/2010/main">
        <mc:Choice Requires="a14">
          <p:sp>
            <p:nvSpPr>
              <p:cNvPr id="11" name="矩形 10"/>
              <p:cNvSpPr/>
              <p:nvPr/>
            </p:nvSpPr>
            <p:spPr>
              <a:xfrm>
                <a:off x="4609185" y="4113997"/>
                <a:ext cx="4024435" cy="369332"/>
              </a:xfrm>
              <a:prstGeom prst="rect">
                <a:avLst/>
              </a:prstGeom>
            </p:spPr>
            <p:txBody>
              <a:bodyPr wrap="none">
                <a:spAutoFit/>
              </a:bodyPr>
              <a:lstStyle/>
              <a:p>
                <a:r>
                  <a:rPr lang="zh-TW" altLang="en-US" dirty="0">
                    <a:solidFill>
                      <a:srgbClr val="000000"/>
                    </a:solidFill>
                  </a:rPr>
                  <a:t>如此，注意式中的</a:t>
                </a:r>
                <a14:m>
                  <m:oMath xmlns:m="http://schemas.openxmlformats.org/officeDocument/2006/math">
                    <m:r>
                      <a:rPr lang="zh-TW" altLang="en-US" i="1">
                        <a:latin typeface="Cambria Math"/>
                      </a:rPr>
                      <m:t>𝛽</m:t>
                    </m:r>
                  </m:oMath>
                </a14:m>
                <a:r>
                  <a:rPr lang="zh-TW" altLang="en-US" dirty="0">
                    <a:solidFill>
                      <a:srgbClr val="000000"/>
                    </a:solidFill>
                  </a:rPr>
                  <a:t>可以與積分分離。</a:t>
                </a:r>
                <a:endParaRPr lang="zh-TW"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4609185" y="4113997"/>
                <a:ext cx="4024435" cy="369332"/>
              </a:xfrm>
              <a:prstGeom prst="rect">
                <a:avLst/>
              </a:prstGeom>
              <a:blipFill>
                <a:blip r:embed="rId8"/>
                <a:stretch>
                  <a:fillRect l="-943" t="-10345" b="-2413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CFB8C9B8-16AB-C842-9F55-6AEC5740D067}"/>
                  </a:ext>
                </a:extLst>
              </p:cNvPr>
              <p:cNvSpPr/>
              <p:nvPr/>
            </p:nvSpPr>
            <p:spPr>
              <a:xfrm>
                <a:off x="7025654" y="2918202"/>
                <a:ext cx="1741526" cy="68518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m:t>
                          </m:r>
                          <m:r>
                            <a:rPr lang="en-US" altLang="zh-TW" b="0" i="1" smtClean="0">
                              <a:latin typeface="Cambria Math" panose="02040503050406030204" pitchFamily="18" charset="0"/>
                              <a:cs typeface="Times New Roman" pitchFamily="18" charset="0"/>
                            </a:rPr>
                            <m:t>𝑥</m:t>
                          </m:r>
                        </m:den>
                      </m:f>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
                            <a:rPr lang="en-US" altLang="zh-TW" b="0" i="1" smtClean="0">
                              <a:latin typeface="Cambria Math" panose="02040503050406030204" pitchFamily="18" charset="0"/>
                              <a:cs typeface="Times New Roman" pitchFamily="18" charset="0"/>
                            </a:rPr>
                            <m:t>𝑓</m:t>
                          </m:r>
                        </m:e>
                      </m:func>
                      <m:r>
                        <a:rPr lang="en-US" altLang="zh-TW" b="0" i="1" smtClean="0">
                          <a:latin typeface="Cambria Math" panose="02040503050406030204" pitchFamily="18" charset="0"/>
                          <a:cs typeface="Times New Roman" pitchFamily="18" charset="0"/>
                        </a:rPr>
                        <m:t>=</m:t>
                      </m:r>
                      <m:f>
                        <m:fPr>
                          <m:ctrlPr>
                            <a:rPr lang="en-US" altLang="zh-TW" b="0" i="1" smtClean="0">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1</m:t>
                          </m:r>
                        </m:num>
                        <m:den>
                          <m:r>
                            <a:rPr lang="en-US" altLang="zh-TW" b="0" i="1" smtClean="0">
                              <a:latin typeface="Cambria Math" panose="02040503050406030204" pitchFamily="18" charset="0"/>
                              <a:cs typeface="Times New Roman" pitchFamily="18" charset="0"/>
                            </a:rPr>
                            <m:t>𝑓</m:t>
                          </m:r>
                        </m:den>
                      </m:f>
                      <m:r>
                        <a:rPr lang="en-US" altLang="zh-TW" b="0" i="1" smtClean="0">
                          <a:latin typeface="Cambria Math" panose="02040503050406030204" pitchFamily="18" charset="0"/>
                          <a:ea typeface="Cambria Math" panose="02040503050406030204" pitchFamily="18" charset="0"/>
                          <a:cs typeface="Times New Roman" pitchFamily="18" charset="0"/>
                        </a:rPr>
                        <m:t>∙</m:t>
                      </m:r>
                      <m:f>
                        <m:fPr>
                          <m:ctrlPr>
                            <a:rPr lang="en-US" altLang="zh-TW" b="0" i="1" smtClean="0">
                              <a:latin typeface="Cambria Math" panose="02040503050406030204" pitchFamily="18" charset="0"/>
                              <a:ea typeface="Cambria Math" panose="02040503050406030204" pitchFamily="18" charset="0"/>
                              <a:cs typeface="Times New Roman" pitchFamily="18" charset="0"/>
                            </a:rPr>
                          </m:ctrlPr>
                        </m:fPr>
                        <m:num>
                          <m:r>
                            <a:rPr lang="en-US" altLang="zh-TW" b="0" i="1" smtClean="0">
                              <a:latin typeface="Cambria Math" panose="02040503050406030204" pitchFamily="18" charset="0"/>
                              <a:ea typeface="Cambria Math" panose="02040503050406030204" pitchFamily="18" charset="0"/>
                              <a:cs typeface="Times New Roman" pitchFamily="18" charset="0"/>
                            </a:rPr>
                            <m:t>𝑑𝑓</m:t>
                          </m:r>
                        </m:num>
                        <m:den>
                          <m:r>
                            <a:rPr lang="en-US" altLang="zh-TW" b="0" i="1" smtClean="0">
                              <a:latin typeface="Cambria Math" panose="02040503050406030204" pitchFamily="18" charset="0"/>
                              <a:ea typeface="Cambria Math" panose="02040503050406030204" pitchFamily="18" charset="0"/>
                              <a:cs typeface="Times New Roman" pitchFamily="18" charset="0"/>
                            </a:rPr>
                            <m:t>𝑑𝑥</m:t>
                          </m:r>
                        </m:den>
                      </m:f>
                    </m:oMath>
                  </m:oMathPara>
                </a14:m>
                <a:endParaRPr lang="zh-TW" altLang="en-US" i="1" dirty="0"/>
              </a:p>
            </p:txBody>
          </p:sp>
        </mc:Choice>
        <mc:Fallback xmlns="">
          <p:sp>
            <p:nvSpPr>
              <p:cNvPr id="12" name="矩形 11">
                <a:extLst>
                  <a:ext uri="{FF2B5EF4-FFF2-40B4-BE49-F238E27FC236}">
                    <a16:creationId xmlns:a16="http://schemas.microsoft.com/office/drawing/2014/main" id="{CFB8C9B8-16AB-C842-9F55-6AEC5740D067}"/>
                  </a:ext>
                </a:extLst>
              </p:cNvPr>
              <p:cNvSpPr>
                <a:spLocks noRot="1" noChangeAspect="1" noMove="1" noResize="1" noEditPoints="1" noAdjustHandles="1" noChangeArrowheads="1" noChangeShapeType="1" noTextEdit="1"/>
              </p:cNvSpPr>
              <p:nvPr/>
            </p:nvSpPr>
            <p:spPr>
              <a:xfrm>
                <a:off x="7025654" y="2918202"/>
                <a:ext cx="1741526" cy="685188"/>
              </a:xfrm>
              <a:prstGeom prst="rect">
                <a:avLst/>
              </a:prstGeom>
              <a:blipFill>
                <a:blip r:embed="rId9"/>
                <a:stretch>
                  <a:fillRect b="-545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D0EA6CE0-BD2A-194A-9121-BD7F77F9DEF3}"/>
                  </a:ext>
                </a:extLst>
              </p:cNvPr>
              <p:cNvSpPr/>
              <p:nvPr/>
            </p:nvSpPr>
            <p:spPr>
              <a:xfrm>
                <a:off x="2438767" y="4941950"/>
                <a:ext cx="2806001" cy="928524"/>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𝜕𝛽</m:t>
                          </m:r>
                        </m:den>
                      </m:f>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ad>
                            <m:radPr>
                              <m:degHide m:val="on"/>
                              <m:ctrlPr>
                                <a:rPr lang="zh-TW" altLang="en-US"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2</m:t>
                                  </m:r>
                                </m:num>
                                <m:den>
                                  <m:r>
                                    <a:rPr lang="en-US" altLang="zh-TW" i="1">
                                      <a:latin typeface="Cambria Math"/>
                                    </a:rPr>
                                    <m:t>𝑚</m:t>
                                  </m:r>
                                  <m:r>
                                    <a:rPr lang="zh-TW" altLang="en-US" i="1">
                                      <a:latin typeface="Cambria Math"/>
                                    </a:rPr>
                                    <m:t>𝛽</m:t>
                                  </m:r>
                                </m:den>
                              </m:f>
                            </m:e>
                          </m:rad>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𝑑𝑥</m:t>
                              </m:r>
                              <m:r>
                                <a:rPr lang="en-US" altLang="zh-TW" i="1" dirty="0">
                                  <a:latin typeface="Cambria Math"/>
                                  <a:ea typeface="Cambria Math"/>
                                  <a:cs typeface="Times New Roman" panose="02020603050405020304" pitchFamily="18" charset="0"/>
                                </a:rPr>
                                <m:t>∙</m:t>
                              </m:r>
                            </m:e>
                          </m:nary>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𝑥</m:t>
                                  </m:r>
                                </m:e>
                                <m:sup>
                                  <m:r>
                                    <a:rPr lang="en-US" altLang="zh-TW" i="1">
                                      <a:latin typeface="Cambria Math"/>
                                      <a:cs typeface="Times New Roman" pitchFamily="18" charset="0"/>
                                    </a:rPr>
                                    <m:t>2</m:t>
                                  </m:r>
                                </m:sup>
                              </m:sSup>
                            </m:sup>
                          </m:sSup>
                        </m:e>
                      </m:func>
                    </m:oMath>
                  </m:oMathPara>
                </a14:m>
                <a:endParaRPr lang="zh-TW" altLang="en-US" i="1" dirty="0"/>
              </a:p>
            </p:txBody>
          </p:sp>
        </mc:Choice>
        <mc:Fallback xmlns="">
          <p:sp>
            <p:nvSpPr>
              <p:cNvPr id="13" name="矩形 12">
                <a:extLst>
                  <a:ext uri="{FF2B5EF4-FFF2-40B4-BE49-F238E27FC236}">
                    <a16:creationId xmlns:a16="http://schemas.microsoft.com/office/drawing/2014/main" id="{D0EA6CE0-BD2A-194A-9121-BD7F77F9DEF3}"/>
                  </a:ext>
                </a:extLst>
              </p:cNvPr>
              <p:cNvSpPr>
                <a:spLocks noRot="1" noChangeAspect="1" noMove="1" noResize="1" noEditPoints="1" noAdjustHandles="1" noChangeArrowheads="1" noChangeShapeType="1" noTextEdit="1"/>
              </p:cNvSpPr>
              <p:nvPr/>
            </p:nvSpPr>
            <p:spPr>
              <a:xfrm>
                <a:off x="2438767" y="4941950"/>
                <a:ext cx="2806001" cy="928524"/>
              </a:xfrm>
              <a:prstGeom prst="rect">
                <a:avLst/>
              </a:prstGeom>
              <a:blipFill>
                <a:blip r:embed="rId10"/>
                <a:stretch>
                  <a:fillRect t="-104054" b="-1662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5866AB1C-0E38-4C46-B63A-778A831F26FD}"/>
                  </a:ext>
                </a:extLst>
              </p:cNvPr>
              <p:cNvSpPr/>
              <p:nvPr/>
            </p:nvSpPr>
            <p:spPr>
              <a:xfrm>
                <a:off x="2426608" y="3937161"/>
                <a:ext cx="1633845" cy="910699"/>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𝑑𝑣</m:t>
                      </m:r>
                      <m:r>
                        <a:rPr lang="zh-TW" altLang="en-US" i="1" smtClean="0">
                          <a:latin typeface="Cambria Math"/>
                        </a:rPr>
                        <m:t>≡</m:t>
                      </m:r>
                      <m:rad>
                        <m:radPr>
                          <m:degHide m:val="on"/>
                          <m:ctrlPr>
                            <a:rPr lang="zh-TW" altLang="en-US"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2</m:t>
                              </m:r>
                            </m:num>
                            <m:den>
                              <m:r>
                                <a:rPr lang="en-US" altLang="zh-TW" i="1">
                                  <a:latin typeface="Cambria Math"/>
                                </a:rPr>
                                <m:t>𝑚</m:t>
                              </m:r>
                              <m:r>
                                <a:rPr lang="zh-TW" altLang="en-US" i="1">
                                  <a:latin typeface="Cambria Math"/>
                                </a:rPr>
                                <m:t>𝛽</m:t>
                              </m:r>
                            </m:den>
                          </m:f>
                        </m:e>
                      </m:rad>
                      <m:r>
                        <a:rPr lang="en-US" altLang="zh-TW" b="0" i="1" smtClean="0">
                          <a:latin typeface="Cambria Math" panose="02040503050406030204" pitchFamily="18" charset="0"/>
                        </a:rPr>
                        <m:t>𝑑𝑥</m:t>
                      </m:r>
                    </m:oMath>
                  </m:oMathPara>
                </a14:m>
                <a:endParaRPr lang="zh-TW" altLang="en-US" dirty="0"/>
              </a:p>
            </p:txBody>
          </p:sp>
        </mc:Choice>
        <mc:Fallback xmlns="">
          <p:sp>
            <p:nvSpPr>
              <p:cNvPr id="14" name="矩形 13">
                <a:extLst>
                  <a:ext uri="{FF2B5EF4-FFF2-40B4-BE49-F238E27FC236}">
                    <a16:creationId xmlns:a16="http://schemas.microsoft.com/office/drawing/2014/main" id="{5866AB1C-0E38-4C46-B63A-778A831F26FD}"/>
                  </a:ext>
                </a:extLst>
              </p:cNvPr>
              <p:cNvSpPr>
                <a:spLocks noRot="1" noChangeAspect="1" noMove="1" noResize="1" noEditPoints="1" noAdjustHandles="1" noChangeArrowheads="1" noChangeShapeType="1" noTextEdit="1"/>
              </p:cNvSpPr>
              <p:nvPr/>
            </p:nvSpPr>
            <p:spPr>
              <a:xfrm>
                <a:off x="2426608" y="3937161"/>
                <a:ext cx="1633845" cy="910699"/>
              </a:xfrm>
              <a:prstGeom prst="rect">
                <a:avLst/>
              </a:prstGeom>
              <a:blipFill>
                <a:blip r:embed="rId11"/>
                <a:stretch>
                  <a:fillRect/>
                </a:stretch>
              </a:blipFill>
            </p:spPr>
            <p:txBody>
              <a:bodyPr/>
              <a:lstStyle/>
              <a:p>
                <a:r>
                  <a:rPr lang="zh-TW" altLang="en-US">
                    <a:noFill/>
                  </a:rPr>
                  <a:t> </a:t>
                </a:r>
              </a:p>
            </p:txBody>
          </p:sp>
        </mc:Fallback>
      </mc:AlternateContent>
      <p:sp>
        <p:nvSpPr>
          <p:cNvPr id="15" name="文字方塊 14">
            <a:extLst>
              <a:ext uri="{FF2B5EF4-FFF2-40B4-BE49-F238E27FC236}">
                <a16:creationId xmlns:a16="http://schemas.microsoft.com/office/drawing/2014/main" id="{A33335F5-66BF-0D4E-BAC2-8E2E654381AA}"/>
              </a:ext>
            </a:extLst>
          </p:cNvPr>
          <p:cNvSpPr txBox="1"/>
          <p:nvPr/>
        </p:nvSpPr>
        <p:spPr>
          <a:xfrm>
            <a:off x="724483" y="411782"/>
            <a:ext cx="2880320" cy="369332"/>
          </a:xfrm>
          <a:prstGeom prst="rect">
            <a:avLst/>
          </a:prstGeom>
          <a:noFill/>
        </p:spPr>
        <p:txBody>
          <a:bodyPr wrap="square" rtlCol="0">
            <a:spAutoFit/>
          </a:bodyPr>
          <a:lstStyle/>
          <a:p>
            <a:r>
              <a:rPr kumimoji="1" lang="zh-TW" altLang="en-US" dirty="0"/>
              <a:t>定義一個新的符號：</a:t>
            </a:r>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57A8D304-2869-8744-ACC1-BD89C13DF6E1}"/>
                  </a:ext>
                </a:extLst>
              </p:cNvPr>
              <p:cNvSpPr/>
              <p:nvPr/>
            </p:nvSpPr>
            <p:spPr>
              <a:xfrm>
                <a:off x="650487" y="980728"/>
                <a:ext cx="3921512" cy="99161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nary>
                            <m:naryPr>
                              <m:limLoc m:val="undOvr"/>
                              <m:ctrlPr>
                                <a:rPr lang="en-US" altLang="zh-TW" i="1">
                                  <a:latin typeface="Cambria Math" panose="02040503050406030204" pitchFamily="18" charset="0"/>
                                  <a:cs typeface="Times New Roman" pitchFamily="18" charset="0"/>
                                </a:rPr>
                              </m:ctrlPr>
                            </m:naryPr>
                            <m:sub>
                              <m:r>
                                <m:rPr>
                                  <m:brk m:alnAt="24"/>
                                </m:rPr>
                                <a:rPr lang="en-US" altLang="zh-TW" i="1">
                                  <a:latin typeface="Cambria Math"/>
                                  <a:cs typeface="Times New Roman" pitchFamily="18" charset="0"/>
                                </a:rPr>
                                <m:t>0</m:t>
                              </m:r>
                            </m:sub>
                            <m:sup>
                              <m:r>
                                <a:rPr lang="en-US" altLang="zh-TW" i="1">
                                  <a:latin typeface="Cambria Math"/>
                                  <a:ea typeface="Cambria Math"/>
                                  <a:cs typeface="Times New Roman" pitchFamily="18" charset="0"/>
                                </a:rPr>
                                <m:t>∞</m:t>
                              </m:r>
                            </m:sup>
                            <m:e>
                              <m:r>
                                <a:rPr lang="en-US" altLang="zh-TW" i="1">
                                  <a:latin typeface="Cambria Math"/>
                                  <a:cs typeface="Times New Roman" pitchFamily="18" charset="0"/>
                                </a:rPr>
                                <m:t>𝑑𝑣</m:t>
                              </m:r>
                              <m:r>
                                <a:rPr lang="en-US" altLang="zh-TW" b="0" i="1" smtClean="0">
                                  <a:latin typeface="Cambria Math" panose="02040503050406030204" pitchFamily="18" charset="0"/>
                                  <a:cs typeface="Times New Roman" pitchFamily="18" charset="0"/>
                                </a:rPr>
                                <m:t>′</m:t>
                              </m:r>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b="0" i="1" smtClean="0">
                                              <a:latin typeface="Cambria Math" panose="02040503050406030204" pitchFamily="18" charset="0"/>
                                              <a:cs typeface="Times New Roman" pitchFamily="18" charset="0"/>
                                            </a:rPr>
                                            <m:t>′</m:t>
                                          </m:r>
                                          <m:r>
                                            <a:rPr lang="en-US" altLang="zh-TW" i="1">
                                              <a:latin typeface="Cambria Math"/>
                                              <a:cs typeface="Times New Roman" pitchFamily="18" charset="0"/>
                                            </a:rPr>
                                            <m:t>2</m:t>
                                          </m:r>
                                        </m:sup>
                                      </m:sSup>
                                    </m:num>
                                    <m:den>
                                      <m:r>
                                        <a:rPr lang="en-US" altLang="zh-TW" i="1">
                                          <a:latin typeface="Cambria Math"/>
                                          <a:cs typeface="Times New Roman" pitchFamily="18" charset="0"/>
                                        </a:rPr>
                                        <m:t>2</m:t>
                                      </m:r>
                                    </m:den>
                                  </m:f>
                                  <m:r>
                                    <a:rPr lang="en-US" altLang="zh-TW" i="1" smtClean="0">
                                      <a:latin typeface="Cambria Math" panose="02040503050406030204" pitchFamily="18" charset="0"/>
                                      <a:ea typeface="Cambria Math" panose="02040503050406030204" pitchFamily="18" charset="0"/>
                                      <a:cs typeface="Times New Roman" pitchFamily="18" charset="0"/>
                                    </a:rPr>
                                    <m:t>𝛽</m:t>
                                  </m:r>
                                </m:sup>
                              </m:sSup>
                            </m:e>
                          </m:nary>
                        </m:den>
                      </m:f>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𝑑𝑣</m:t>
                          </m:r>
                          <m:r>
                            <a:rPr lang="en-US" altLang="zh-TW" i="1" dirty="0">
                              <a:latin typeface="Cambria Math"/>
                              <a:ea typeface="Cambria Math"/>
                              <a:cs typeface="Times New Roman" panose="02020603050405020304" pitchFamily="18" charset="0"/>
                            </a:rPr>
                            <m:t>∙</m:t>
                          </m:r>
                        </m:e>
                      </m:nary>
                      <m:f>
                        <m:fPr>
                          <m:ctrlPr>
                            <a:rPr lang="en-US" altLang="zh-TW" i="1" dirty="0">
                              <a:latin typeface="Cambria Math" panose="02040503050406030204" pitchFamily="18" charset="0"/>
                              <a:cs typeface="Times New Roman" panose="02020603050405020304" pitchFamily="18" charset="0"/>
                            </a:rPr>
                          </m:ctrlPr>
                        </m:fPr>
                        <m:num>
                          <m:r>
                            <a:rPr lang="en-US" altLang="zh-TW" i="1" dirty="0">
                              <a:latin typeface="Cambria Math"/>
                              <a:cs typeface="Times New Roman" panose="02020603050405020304" pitchFamily="18" charset="0"/>
                            </a:rPr>
                            <m:t>1</m:t>
                          </m:r>
                        </m:num>
                        <m:den>
                          <m:r>
                            <a:rPr lang="en-US" altLang="zh-TW" i="1" dirty="0">
                              <a:latin typeface="Cambria Math"/>
                              <a:cs typeface="Times New Roman" panose="02020603050405020304" pitchFamily="18" charset="0"/>
                            </a:rPr>
                            <m:t>2</m:t>
                          </m:r>
                        </m:den>
                      </m:f>
                      <m:r>
                        <a:rPr lang="en-US" altLang="zh-TW" i="1" dirty="0">
                          <a:latin typeface="Cambria Math"/>
                          <a:ea typeface="Cambria Math"/>
                          <a:cs typeface="Times New Roman" panose="02020603050405020304" pitchFamily="18" charset="0"/>
                        </a:rPr>
                        <m:t>𝑚</m:t>
                      </m:r>
                      <m:sSup>
                        <m:sSupPr>
                          <m:ctrlPr>
                            <a:rPr lang="en-US" altLang="zh-TW" i="1" dirty="0">
                              <a:latin typeface="Cambria Math" panose="02040503050406030204" pitchFamily="18" charset="0"/>
                              <a:ea typeface="Cambria Math"/>
                              <a:cs typeface="Times New Roman" panose="02020603050405020304" pitchFamily="18" charset="0"/>
                            </a:rPr>
                          </m:ctrlPr>
                        </m:sSupPr>
                        <m:e>
                          <m:r>
                            <a:rPr lang="en-US" altLang="zh-TW" i="1" dirty="0">
                              <a:latin typeface="Cambria Math"/>
                              <a:ea typeface="Cambria Math"/>
                              <a:cs typeface="Times New Roman" panose="02020603050405020304" pitchFamily="18" charset="0"/>
                            </a:rPr>
                            <m:t>𝑣</m:t>
                          </m:r>
                        </m:e>
                        <m:sup>
                          <m:r>
                            <a:rPr lang="en-US" altLang="zh-TW" i="1" dirty="0">
                              <a:latin typeface="Cambria Math"/>
                              <a:ea typeface="Cambria Math"/>
                              <a:cs typeface="Times New Roman" panose="02020603050405020304" pitchFamily="18" charset="0"/>
                            </a:rPr>
                            <m:t>2</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den>
                          </m:f>
                          <m:r>
                            <a:rPr lang="en-US" altLang="zh-TW" i="1" smtClean="0">
                              <a:latin typeface="Cambria Math" panose="02040503050406030204" pitchFamily="18" charset="0"/>
                              <a:ea typeface="Cambria Math" panose="02040503050406030204" pitchFamily="18" charset="0"/>
                              <a:cs typeface="Times New Roman" pitchFamily="18" charset="0"/>
                            </a:rPr>
                            <m:t>𝛽</m:t>
                          </m:r>
                        </m:sup>
                      </m:sSup>
                    </m:oMath>
                  </m:oMathPara>
                </a14:m>
                <a:endParaRPr lang="zh-TW" altLang="en-US" i="1" dirty="0"/>
              </a:p>
            </p:txBody>
          </p:sp>
        </mc:Choice>
        <mc:Fallback xmlns="">
          <p:sp>
            <p:nvSpPr>
              <p:cNvPr id="16" name="矩形 15">
                <a:extLst>
                  <a:ext uri="{FF2B5EF4-FFF2-40B4-BE49-F238E27FC236}">
                    <a16:creationId xmlns:a16="http://schemas.microsoft.com/office/drawing/2014/main" id="{57A8D304-2869-8744-ACC1-BD89C13DF6E1}"/>
                  </a:ext>
                </a:extLst>
              </p:cNvPr>
              <p:cNvSpPr>
                <a:spLocks noRot="1" noChangeAspect="1" noMove="1" noResize="1" noEditPoints="1" noAdjustHandles="1" noChangeArrowheads="1" noChangeShapeType="1" noTextEdit="1"/>
              </p:cNvSpPr>
              <p:nvPr/>
            </p:nvSpPr>
            <p:spPr>
              <a:xfrm>
                <a:off x="650487" y="980728"/>
                <a:ext cx="3921512" cy="991618"/>
              </a:xfrm>
              <a:prstGeom prst="rect">
                <a:avLst/>
              </a:prstGeom>
              <a:blipFill>
                <a:blip r:embed="rId12"/>
                <a:stretch>
                  <a:fillRect l="-9677" t="-98734" r="-323" b="-14683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04143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p:bldP spid="7" grpId="0"/>
      <p:bldP spid="8" grpId="0" animBg="1"/>
      <p:bldP spid="9" grpId="0"/>
      <p:bldP spid="10" grpId="0"/>
      <p:bldP spid="11" grpId="0"/>
      <p:bldP spid="12" grpId="0" animBg="1"/>
      <p:bldP spid="13" grpId="0" animBg="1"/>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矩形 12"/>
              <p:cNvSpPr/>
              <p:nvPr/>
            </p:nvSpPr>
            <p:spPr>
              <a:xfrm>
                <a:off x="976945" y="764704"/>
                <a:ext cx="5832698" cy="99309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dirty="0" smtClean="0">
                              <a:latin typeface="Cambria Math" panose="02040503050406030204" pitchFamily="18" charset="0"/>
                              <a:cs typeface="Times New Roman" panose="02020603050405020304" pitchFamily="18" charset="0"/>
                            </a:rPr>
                          </m:ctrlPr>
                        </m:sSubPr>
                        <m:e>
                          <m:d>
                            <m:dPr>
                              <m:begChr m:val="⟨"/>
                              <m:endChr m:val="⟩"/>
                              <m:ctrlPr>
                                <a:rPr lang="en-US" altLang="zh-TW" i="1" dirty="0" smtClean="0">
                                  <a:latin typeface="Cambria Math" panose="02040503050406030204" pitchFamily="18" charset="0"/>
                                  <a:cs typeface="Times New Roman" panose="02020603050405020304" pitchFamily="18" charset="0"/>
                                </a:rPr>
                              </m:ctrlPr>
                            </m:dPr>
                            <m:e>
                              <m:f>
                                <m:fPr>
                                  <m:ctrlPr>
                                    <a:rPr lang="en-US" altLang="zh-TW" i="1" dirty="0" smtClean="0">
                                      <a:latin typeface="Cambria Math" panose="02040503050406030204" pitchFamily="18" charset="0"/>
                                      <a:cs typeface="Times New Roman" panose="02020603050405020304" pitchFamily="18" charset="0"/>
                                    </a:rPr>
                                  </m:ctrlPr>
                                </m:fPr>
                                <m:num>
                                  <m:r>
                                    <a:rPr lang="en-US" altLang="zh-TW" b="0" i="1" dirty="0" smtClean="0">
                                      <a:latin typeface="Cambria Math"/>
                                      <a:cs typeface="Times New Roman" panose="02020603050405020304" pitchFamily="18" charset="0"/>
                                    </a:rPr>
                                    <m:t>1</m:t>
                                  </m:r>
                                </m:num>
                                <m:den>
                                  <m:r>
                                    <a:rPr lang="en-US" altLang="zh-TW" b="0" i="1" dirty="0" smtClean="0">
                                      <a:latin typeface="Cambria Math"/>
                                      <a:cs typeface="Times New Roman" panose="02020603050405020304" pitchFamily="18" charset="0"/>
                                    </a:rPr>
                                    <m:t>2</m:t>
                                  </m:r>
                                </m:den>
                              </m:f>
                              <m:r>
                                <a:rPr lang="en-US" altLang="zh-TW" b="0" i="1" dirty="0" smtClean="0">
                                  <a:latin typeface="Cambria Math"/>
                                  <a:ea typeface="Cambria Math"/>
                                  <a:cs typeface="Times New Roman" panose="02020603050405020304" pitchFamily="18" charset="0"/>
                                </a:rPr>
                                <m:t>𝑚</m:t>
                              </m:r>
                              <m:sSup>
                                <m:sSupPr>
                                  <m:ctrlPr>
                                    <a:rPr lang="en-US" altLang="zh-TW" b="0" i="1" dirty="0" smtClean="0">
                                      <a:latin typeface="Cambria Math" panose="02040503050406030204" pitchFamily="18" charset="0"/>
                                      <a:ea typeface="Cambria Math"/>
                                      <a:cs typeface="Times New Roman" panose="02020603050405020304" pitchFamily="18" charset="0"/>
                                    </a:rPr>
                                  </m:ctrlPr>
                                </m:sSupPr>
                                <m:e>
                                  <m:r>
                                    <a:rPr lang="en-US" altLang="zh-TW" b="0" i="1" dirty="0" smtClean="0">
                                      <a:latin typeface="Cambria Math"/>
                                      <a:ea typeface="Cambria Math"/>
                                      <a:cs typeface="Times New Roman" panose="02020603050405020304" pitchFamily="18" charset="0"/>
                                    </a:rPr>
                                    <m:t>𝑣</m:t>
                                  </m:r>
                                </m:e>
                                <m:sup>
                                  <m:r>
                                    <a:rPr lang="en-US" altLang="zh-TW" b="0" i="1" dirty="0" smtClean="0">
                                      <a:latin typeface="Cambria Math"/>
                                      <a:ea typeface="Cambria Math"/>
                                      <a:cs typeface="Times New Roman" panose="02020603050405020304" pitchFamily="18" charset="0"/>
                                    </a:rPr>
                                    <m:t>2</m:t>
                                  </m:r>
                                </m:sup>
                              </m:sSup>
                            </m:e>
                          </m:d>
                        </m:e>
                        <m:sub>
                          <m:r>
                            <m:rPr>
                              <m:sty m:val="p"/>
                            </m:rPr>
                            <a:rPr lang="en-US" altLang="zh-TW" b="0" i="0" dirty="0" smtClean="0">
                              <a:latin typeface="Cambria Math"/>
                              <a:cs typeface="Times New Roman" panose="02020603050405020304" pitchFamily="18" charset="0"/>
                            </a:rPr>
                            <m:t>av</m:t>
                          </m:r>
                        </m:sub>
                      </m:sSub>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nary>
                            <m:naryPr>
                              <m:limLoc m:val="undOvr"/>
                              <m:ctrlPr>
                                <a:rPr lang="en-US" altLang="zh-TW" i="1">
                                  <a:latin typeface="Cambria Math" panose="02040503050406030204" pitchFamily="18" charset="0"/>
                                  <a:cs typeface="Times New Roman" pitchFamily="18" charset="0"/>
                                </a:rPr>
                              </m:ctrlPr>
                            </m:naryPr>
                            <m:sub>
                              <m:r>
                                <m:rPr>
                                  <m:brk m:alnAt="24"/>
                                </m:rPr>
                                <a:rPr lang="en-US" altLang="zh-TW" i="1">
                                  <a:latin typeface="Cambria Math"/>
                                  <a:cs typeface="Times New Roman" pitchFamily="18" charset="0"/>
                                </a:rPr>
                                <m:t>0</m:t>
                              </m:r>
                            </m:sub>
                            <m:sup>
                              <m:r>
                                <a:rPr lang="en-US" altLang="zh-TW" i="1">
                                  <a:latin typeface="Cambria Math"/>
                                  <a:ea typeface="Cambria Math"/>
                                  <a:cs typeface="Times New Roman" pitchFamily="18" charset="0"/>
                                </a:rPr>
                                <m:t>∞</m:t>
                              </m:r>
                            </m:sup>
                            <m:e>
                              <m:r>
                                <a:rPr lang="en-US" altLang="zh-TW" i="1">
                                  <a:latin typeface="Cambria Math"/>
                                  <a:cs typeface="Times New Roman" pitchFamily="18" charset="0"/>
                                </a:rPr>
                                <m:t>𝑑𝑣</m:t>
                              </m:r>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r>
                                        <a:rPr lang="en-US" altLang="zh-TW" i="1">
                                          <a:latin typeface="Cambria Math"/>
                                          <a:cs typeface="Times New Roman" pitchFamily="18" charset="0"/>
                                        </a:rPr>
                                        <m:t>𝑘𝑇</m:t>
                                      </m:r>
                                    </m:den>
                                  </m:f>
                                </m:sup>
                              </m:sSup>
                            </m:e>
                          </m:nary>
                        </m:den>
                      </m:f>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𝑑𝑣</m:t>
                          </m:r>
                          <m:r>
                            <a:rPr lang="en-US" altLang="zh-TW" i="1" dirty="0">
                              <a:latin typeface="Cambria Math"/>
                              <a:ea typeface="Cambria Math"/>
                              <a:cs typeface="Times New Roman" panose="02020603050405020304" pitchFamily="18" charset="0"/>
                            </a:rPr>
                            <m:t>∙</m:t>
                          </m:r>
                        </m:e>
                      </m:nary>
                      <m:f>
                        <m:fPr>
                          <m:ctrlPr>
                            <a:rPr lang="en-US" altLang="zh-TW" i="1" dirty="0">
                              <a:latin typeface="Cambria Math" panose="02040503050406030204" pitchFamily="18" charset="0"/>
                              <a:cs typeface="Times New Roman" panose="02020603050405020304" pitchFamily="18" charset="0"/>
                            </a:rPr>
                          </m:ctrlPr>
                        </m:fPr>
                        <m:num>
                          <m:r>
                            <a:rPr lang="en-US" altLang="zh-TW" i="1" dirty="0">
                              <a:latin typeface="Cambria Math"/>
                              <a:cs typeface="Times New Roman" panose="02020603050405020304" pitchFamily="18" charset="0"/>
                            </a:rPr>
                            <m:t>1</m:t>
                          </m:r>
                        </m:num>
                        <m:den>
                          <m:r>
                            <a:rPr lang="en-US" altLang="zh-TW" i="1" dirty="0">
                              <a:latin typeface="Cambria Math"/>
                              <a:cs typeface="Times New Roman" panose="02020603050405020304" pitchFamily="18" charset="0"/>
                            </a:rPr>
                            <m:t>2</m:t>
                          </m:r>
                        </m:den>
                      </m:f>
                      <m:r>
                        <a:rPr lang="en-US" altLang="zh-TW" i="1" dirty="0">
                          <a:latin typeface="Cambria Math"/>
                          <a:ea typeface="Cambria Math"/>
                          <a:cs typeface="Times New Roman" panose="02020603050405020304" pitchFamily="18" charset="0"/>
                        </a:rPr>
                        <m:t>𝑚</m:t>
                      </m:r>
                      <m:sSup>
                        <m:sSupPr>
                          <m:ctrlPr>
                            <a:rPr lang="en-US" altLang="zh-TW" i="1" dirty="0">
                              <a:latin typeface="Cambria Math" panose="02040503050406030204" pitchFamily="18" charset="0"/>
                              <a:ea typeface="Cambria Math"/>
                              <a:cs typeface="Times New Roman" panose="02020603050405020304" pitchFamily="18" charset="0"/>
                            </a:rPr>
                          </m:ctrlPr>
                        </m:sSupPr>
                        <m:e>
                          <m:r>
                            <a:rPr lang="en-US" altLang="zh-TW" i="1" dirty="0">
                              <a:latin typeface="Cambria Math"/>
                              <a:ea typeface="Cambria Math"/>
                              <a:cs typeface="Times New Roman" panose="02020603050405020304" pitchFamily="18" charset="0"/>
                            </a:rPr>
                            <m:t>𝑣</m:t>
                          </m:r>
                        </m:e>
                        <m:sup>
                          <m:r>
                            <a:rPr lang="en-US" altLang="zh-TW" i="1" dirty="0">
                              <a:latin typeface="Cambria Math"/>
                              <a:ea typeface="Cambria Math"/>
                              <a:cs typeface="Times New Roman" panose="02020603050405020304" pitchFamily="18" charset="0"/>
                            </a:rPr>
                            <m:t>2</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r>
                                <a:rPr lang="en-US" altLang="zh-TW" i="1">
                                  <a:latin typeface="Cambria Math"/>
                                  <a:cs typeface="Times New Roman" pitchFamily="18" charset="0"/>
                                </a:rPr>
                                <m:t>𝑘𝑇</m:t>
                              </m:r>
                            </m:den>
                          </m:f>
                        </m:sup>
                      </m:sSup>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r>
                        <a:rPr lang="en-US" altLang="zh-TW" i="1">
                          <a:latin typeface="Cambria Math"/>
                        </a:rPr>
                        <m:t>𝑘𝑇</m:t>
                      </m:r>
                    </m:oMath>
                  </m:oMathPara>
                </a14:m>
                <a:endParaRPr lang="zh-TW" altLang="en-US" i="1" dirty="0"/>
              </a:p>
            </p:txBody>
          </p:sp>
        </mc:Choice>
        <mc:Fallback xmlns="">
          <p:sp>
            <p:nvSpPr>
              <p:cNvPr id="13" name="矩形 12"/>
              <p:cNvSpPr>
                <a:spLocks noRot="1" noChangeAspect="1" noMove="1" noResize="1" noEditPoints="1" noAdjustHandles="1" noChangeArrowheads="1" noChangeShapeType="1" noTextEdit="1"/>
              </p:cNvSpPr>
              <p:nvPr/>
            </p:nvSpPr>
            <p:spPr>
              <a:xfrm>
                <a:off x="976945" y="764704"/>
                <a:ext cx="5832698" cy="993092"/>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971550" y="1916832"/>
                <a:ext cx="4248522" cy="369332"/>
              </a:xfrm>
              <a:prstGeom prst="rect">
                <a:avLst/>
              </a:prstGeom>
              <a:noFill/>
            </p:spPr>
            <p:txBody>
              <a:bodyPr wrap="square" rtlCol="0">
                <a:spAutoFit/>
              </a:bodyPr>
              <a:lstStyle/>
              <a:p>
                <a:r>
                  <a:rPr lang="zh-TW" altLang="en-US" dirty="0"/>
                  <a:t>注意此結果完全與質量</a:t>
                </a:r>
                <a14:m>
                  <m:oMath xmlns:m="http://schemas.openxmlformats.org/officeDocument/2006/math">
                    <m:r>
                      <a:rPr lang="en-US" altLang="zh-TW" i="1" dirty="0">
                        <a:latin typeface="Cambria Math"/>
                        <a:ea typeface="Cambria Math"/>
                        <a:cs typeface="Times New Roman" panose="02020603050405020304" pitchFamily="18" charset="0"/>
                      </a:rPr>
                      <m:t>𝑚</m:t>
                    </m:r>
                  </m:oMath>
                </a14:m>
                <a:r>
                  <a:rPr lang="zh-TW" altLang="en-US" dirty="0"/>
                  <a:t>無關！</a:t>
                </a:r>
              </a:p>
            </p:txBody>
          </p:sp>
        </mc:Choice>
        <mc:Fallback xmlns="">
          <p:sp>
            <p:nvSpPr>
              <p:cNvPr id="2" name="文字方塊 1"/>
              <p:cNvSpPr txBox="1">
                <a:spLocks noRot="1" noChangeAspect="1" noMove="1" noResize="1" noEditPoints="1" noAdjustHandles="1" noChangeArrowheads="1" noChangeShapeType="1" noTextEdit="1"/>
              </p:cNvSpPr>
              <p:nvPr/>
            </p:nvSpPr>
            <p:spPr>
              <a:xfrm>
                <a:off x="971550" y="1916832"/>
                <a:ext cx="4248522" cy="369332"/>
              </a:xfrm>
              <a:prstGeom prst="rect">
                <a:avLst/>
              </a:prstGeom>
              <a:blipFill rotWithShape="1">
                <a:blip r:embed="rId3"/>
                <a:stretch>
                  <a:fillRect l="-1148" t="-6557" b="-26230"/>
                </a:stretch>
              </a:blipFill>
            </p:spPr>
            <p:txBody>
              <a:bodyPr/>
              <a:lstStyle/>
              <a:p>
                <a:r>
                  <a:rPr lang="zh-TW" altLang="en-US">
                    <a:noFill/>
                  </a:rPr>
                  <a:t> </a:t>
                </a:r>
              </a:p>
            </p:txBody>
          </p:sp>
        </mc:Fallback>
      </mc:AlternateContent>
      <p:sp>
        <p:nvSpPr>
          <p:cNvPr id="3" name="文字方塊 2"/>
          <p:cNvSpPr txBox="1"/>
          <p:nvPr/>
        </p:nvSpPr>
        <p:spPr>
          <a:xfrm>
            <a:off x="976945" y="2348880"/>
            <a:ext cx="5323247" cy="369332"/>
          </a:xfrm>
          <a:prstGeom prst="rect">
            <a:avLst/>
          </a:prstGeom>
          <a:noFill/>
        </p:spPr>
        <p:txBody>
          <a:bodyPr wrap="square" rtlCol="0">
            <a:spAutoFit/>
          </a:bodyPr>
          <a:lstStyle/>
          <a:p>
            <a:r>
              <a:rPr lang="zh-TW" altLang="en-US" dirty="0"/>
              <a:t>因此彈力位能的計算也得到完全相同結果：</a:t>
            </a:r>
          </a:p>
        </p:txBody>
      </p:sp>
      <mc:AlternateContent xmlns:mc="http://schemas.openxmlformats.org/markup-compatibility/2006" xmlns:a14="http://schemas.microsoft.com/office/drawing/2010/main">
        <mc:Choice Requires="a14">
          <p:sp>
            <p:nvSpPr>
              <p:cNvPr id="14" name="矩形 13"/>
              <p:cNvSpPr/>
              <p:nvPr/>
            </p:nvSpPr>
            <p:spPr>
              <a:xfrm>
                <a:off x="952114" y="2852936"/>
                <a:ext cx="5832698" cy="99309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dirty="0" smtClean="0">
                              <a:latin typeface="Cambria Math" panose="02040503050406030204" pitchFamily="18" charset="0"/>
                              <a:cs typeface="Times New Roman" panose="02020603050405020304" pitchFamily="18" charset="0"/>
                            </a:rPr>
                          </m:ctrlPr>
                        </m:sSubPr>
                        <m:e>
                          <m:d>
                            <m:dPr>
                              <m:begChr m:val="⟨"/>
                              <m:endChr m:val="⟩"/>
                              <m:ctrlPr>
                                <a:rPr lang="en-US" altLang="zh-TW" i="1" dirty="0" smtClean="0">
                                  <a:latin typeface="Cambria Math" panose="02040503050406030204" pitchFamily="18" charset="0"/>
                                  <a:cs typeface="Times New Roman" panose="02020603050405020304" pitchFamily="18" charset="0"/>
                                </a:rPr>
                              </m:ctrlPr>
                            </m:dPr>
                            <m:e>
                              <m:f>
                                <m:fPr>
                                  <m:ctrlPr>
                                    <a:rPr lang="en-US" altLang="zh-TW" i="1" dirty="0" smtClean="0">
                                      <a:latin typeface="Cambria Math" panose="02040503050406030204" pitchFamily="18" charset="0"/>
                                      <a:cs typeface="Times New Roman" panose="02020603050405020304" pitchFamily="18" charset="0"/>
                                    </a:rPr>
                                  </m:ctrlPr>
                                </m:fPr>
                                <m:num>
                                  <m:r>
                                    <a:rPr lang="en-US" altLang="zh-TW" b="0" i="1" dirty="0" smtClean="0">
                                      <a:latin typeface="Cambria Math"/>
                                      <a:cs typeface="Times New Roman" panose="02020603050405020304" pitchFamily="18" charset="0"/>
                                    </a:rPr>
                                    <m:t>1</m:t>
                                  </m:r>
                                </m:num>
                                <m:den>
                                  <m:r>
                                    <a:rPr lang="en-US" altLang="zh-TW" b="0" i="1" dirty="0" smtClean="0">
                                      <a:latin typeface="Cambria Math"/>
                                      <a:cs typeface="Times New Roman" panose="02020603050405020304" pitchFamily="18" charset="0"/>
                                    </a:rPr>
                                    <m:t>2</m:t>
                                  </m:r>
                                </m:den>
                              </m:f>
                              <m:r>
                                <a:rPr lang="en-US" altLang="zh-TW" b="0" i="1" dirty="0" smtClean="0">
                                  <a:latin typeface="Cambria Math"/>
                                  <a:cs typeface="Times New Roman" panose="02020603050405020304" pitchFamily="18" charset="0"/>
                                </a:rPr>
                                <m:t>𝐾</m:t>
                              </m:r>
                              <m:sSup>
                                <m:sSupPr>
                                  <m:ctrlPr>
                                    <a:rPr lang="en-US" altLang="zh-TW" b="0" i="1" dirty="0" smtClean="0">
                                      <a:latin typeface="Cambria Math" panose="02040503050406030204" pitchFamily="18" charset="0"/>
                                      <a:ea typeface="Cambria Math"/>
                                      <a:cs typeface="Times New Roman" panose="02020603050405020304" pitchFamily="18" charset="0"/>
                                    </a:rPr>
                                  </m:ctrlPr>
                                </m:sSupPr>
                                <m:e>
                                  <m:r>
                                    <a:rPr lang="en-US" altLang="zh-TW" b="0" i="1" dirty="0" smtClean="0">
                                      <a:latin typeface="Cambria Math"/>
                                      <a:ea typeface="Cambria Math"/>
                                      <a:cs typeface="Times New Roman" panose="02020603050405020304" pitchFamily="18" charset="0"/>
                                    </a:rPr>
                                    <m:t>𝑥</m:t>
                                  </m:r>
                                </m:e>
                                <m:sup>
                                  <m:r>
                                    <a:rPr lang="en-US" altLang="zh-TW" b="0" i="1" dirty="0" smtClean="0">
                                      <a:latin typeface="Cambria Math"/>
                                      <a:ea typeface="Cambria Math"/>
                                      <a:cs typeface="Times New Roman" panose="02020603050405020304" pitchFamily="18" charset="0"/>
                                    </a:rPr>
                                    <m:t>2</m:t>
                                  </m:r>
                                </m:sup>
                              </m:sSup>
                            </m:e>
                          </m:d>
                        </m:e>
                        <m:sub>
                          <m:r>
                            <m:rPr>
                              <m:sty m:val="p"/>
                            </m:rPr>
                            <a:rPr lang="en-US" altLang="zh-TW" b="0" i="0" dirty="0" smtClean="0">
                              <a:latin typeface="Cambria Math"/>
                              <a:cs typeface="Times New Roman" panose="02020603050405020304" pitchFamily="18" charset="0"/>
                            </a:rPr>
                            <m:t>av</m:t>
                          </m:r>
                        </m:sub>
                      </m:sSub>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nary>
                            <m:naryPr>
                              <m:limLoc m:val="undOvr"/>
                              <m:ctrlPr>
                                <a:rPr lang="en-US" altLang="zh-TW" i="1">
                                  <a:latin typeface="Cambria Math" panose="02040503050406030204" pitchFamily="18" charset="0"/>
                                  <a:cs typeface="Times New Roman" pitchFamily="18" charset="0"/>
                                </a:rPr>
                              </m:ctrlPr>
                            </m:naryPr>
                            <m:sub>
                              <m:r>
                                <m:rPr>
                                  <m:brk m:alnAt="24"/>
                                </m:rPr>
                                <a:rPr lang="en-US" altLang="zh-TW" i="1">
                                  <a:latin typeface="Cambria Math"/>
                                  <a:cs typeface="Times New Roman" pitchFamily="18" charset="0"/>
                                </a:rPr>
                                <m:t>0</m:t>
                              </m:r>
                            </m:sub>
                            <m:sup>
                              <m:r>
                                <a:rPr lang="en-US" altLang="zh-TW" i="1">
                                  <a:latin typeface="Cambria Math"/>
                                  <a:ea typeface="Cambria Math"/>
                                  <a:cs typeface="Times New Roman" pitchFamily="18" charset="0"/>
                                </a:rPr>
                                <m:t>∞</m:t>
                              </m:r>
                            </m:sup>
                            <m:e>
                              <m:r>
                                <a:rPr lang="en-US" altLang="zh-TW" i="1">
                                  <a:latin typeface="Cambria Math"/>
                                  <a:cs typeface="Times New Roman" pitchFamily="18" charset="0"/>
                                </a:rPr>
                                <m:t>𝑑</m:t>
                              </m:r>
                              <m:r>
                                <a:rPr lang="en-US" altLang="zh-TW" b="0" i="1" smtClean="0">
                                  <a:latin typeface="Cambria Math"/>
                                  <a:cs typeface="Times New Roman" pitchFamily="18" charset="0"/>
                                </a:rPr>
                                <m:t>𝑥</m:t>
                              </m:r>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𝐾</m:t>
                                      </m:r>
                                      <m:sSup>
                                        <m:sSupPr>
                                          <m:ctrlPr>
                                            <a:rPr lang="en-US" altLang="zh-TW" i="1">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𝑥</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r>
                                        <a:rPr lang="en-US" altLang="zh-TW" i="1">
                                          <a:latin typeface="Cambria Math"/>
                                          <a:cs typeface="Times New Roman" pitchFamily="18" charset="0"/>
                                        </a:rPr>
                                        <m:t>𝑘𝑇</m:t>
                                      </m:r>
                                    </m:den>
                                  </m:f>
                                </m:sup>
                              </m:sSup>
                            </m:e>
                          </m:nary>
                        </m:den>
                      </m:f>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m:t>
                          </m:r>
                          <m:r>
                            <a:rPr lang="en-US" altLang="zh-TW" b="0" i="1" dirty="0" smtClean="0">
                              <a:latin typeface="Cambria Math"/>
                              <a:cs typeface="Times New Roman" panose="02020603050405020304" pitchFamily="18" charset="0"/>
                            </a:rPr>
                            <m:t>𝑥</m:t>
                          </m:r>
                          <m:r>
                            <a:rPr lang="en-US" altLang="zh-TW" i="1" dirty="0">
                              <a:latin typeface="Cambria Math"/>
                              <a:ea typeface="Cambria Math"/>
                              <a:cs typeface="Times New Roman" panose="02020603050405020304" pitchFamily="18" charset="0"/>
                            </a:rPr>
                            <m:t>∙</m:t>
                          </m:r>
                        </m:e>
                      </m:nary>
                      <m:f>
                        <m:fPr>
                          <m:ctrlPr>
                            <a:rPr lang="en-US" altLang="zh-TW" i="1" dirty="0">
                              <a:latin typeface="Cambria Math" panose="02040503050406030204" pitchFamily="18" charset="0"/>
                              <a:cs typeface="Times New Roman" panose="02020603050405020304" pitchFamily="18" charset="0"/>
                            </a:rPr>
                          </m:ctrlPr>
                        </m:fPr>
                        <m:num>
                          <m:r>
                            <a:rPr lang="en-US" altLang="zh-TW" i="1" dirty="0">
                              <a:latin typeface="Cambria Math"/>
                              <a:cs typeface="Times New Roman" panose="02020603050405020304" pitchFamily="18" charset="0"/>
                            </a:rPr>
                            <m:t>1</m:t>
                          </m:r>
                        </m:num>
                        <m:den>
                          <m:r>
                            <a:rPr lang="en-US" altLang="zh-TW" i="1" dirty="0">
                              <a:latin typeface="Cambria Math"/>
                              <a:cs typeface="Times New Roman" panose="02020603050405020304" pitchFamily="18" charset="0"/>
                            </a:rPr>
                            <m:t>2</m:t>
                          </m:r>
                        </m:den>
                      </m:f>
                      <m:r>
                        <a:rPr lang="en-US" altLang="zh-TW" b="0" i="1" dirty="0" smtClean="0">
                          <a:latin typeface="Cambria Math"/>
                          <a:ea typeface="Cambria Math"/>
                          <a:cs typeface="Times New Roman" panose="02020603050405020304" pitchFamily="18" charset="0"/>
                        </a:rPr>
                        <m:t>𝐾</m:t>
                      </m:r>
                      <m:sSup>
                        <m:sSupPr>
                          <m:ctrlPr>
                            <a:rPr lang="en-US" altLang="zh-TW" i="1" dirty="0">
                              <a:latin typeface="Cambria Math" panose="02040503050406030204" pitchFamily="18" charset="0"/>
                              <a:ea typeface="Cambria Math"/>
                              <a:cs typeface="Times New Roman" panose="02020603050405020304" pitchFamily="18" charset="0"/>
                            </a:rPr>
                          </m:ctrlPr>
                        </m:sSupPr>
                        <m:e>
                          <m:r>
                            <a:rPr lang="en-US" altLang="zh-TW" b="0" i="1" dirty="0" smtClean="0">
                              <a:latin typeface="Cambria Math"/>
                              <a:ea typeface="Cambria Math"/>
                              <a:cs typeface="Times New Roman" panose="02020603050405020304" pitchFamily="18" charset="0"/>
                            </a:rPr>
                            <m:t>𝑥</m:t>
                          </m:r>
                        </m:e>
                        <m:sup>
                          <m:r>
                            <a:rPr lang="en-US" altLang="zh-TW" i="1" dirty="0">
                              <a:latin typeface="Cambria Math"/>
                              <a:ea typeface="Cambria Math"/>
                              <a:cs typeface="Times New Roman" panose="02020603050405020304" pitchFamily="18" charset="0"/>
                            </a:rPr>
                            <m:t>2</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𝐾</m:t>
                              </m:r>
                              <m:sSup>
                                <m:sSupPr>
                                  <m:ctrlPr>
                                    <a:rPr lang="en-US" altLang="zh-TW" i="1">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𝑥</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r>
                                <a:rPr lang="en-US" altLang="zh-TW" i="1">
                                  <a:latin typeface="Cambria Math"/>
                                  <a:cs typeface="Times New Roman" pitchFamily="18" charset="0"/>
                                </a:rPr>
                                <m:t>𝑘𝑇</m:t>
                              </m:r>
                            </m:den>
                          </m:f>
                        </m:sup>
                      </m:sSup>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r>
                        <a:rPr lang="en-US" altLang="zh-TW" i="1">
                          <a:latin typeface="Cambria Math"/>
                        </a:rPr>
                        <m:t>𝑘𝑇</m:t>
                      </m:r>
                    </m:oMath>
                  </m:oMathPara>
                </a14:m>
                <a:endParaRPr lang="zh-TW" altLang="en-US" i="1" dirty="0"/>
              </a:p>
            </p:txBody>
          </p:sp>
        </mc:Choice>
        <mc:Fallback xmlns="">
          <p:sp>
            <p:nvSpPr>
              <p:cNvPr id="14" name="矩形 13"/>
              <p:cNvSpPr>
                <a:spLocks noRot="1" noChangeAspect="1" noMove="1" noResize="1" noEditPoints="1" noAdjustHandles="1" noChangeArrowheads="1" noChangeShapeType="1" noTextEdit="1"/>
              </p:cNvSpPr>
              <p:nvPr/>
            </p:nvSpPr>
            <p:spPr>
              <a:xfrm>
                <a:off x="952114" y="2852936"/>
                <a:ext cx="5832698" cy="993092"/>
              </a:xfrm>
              <a:prstGeom prst="rect">
                <a:avLst/>
              </a:prstGeom>
              <a:blipFill rotWithShape="1">
                <a:blip r:embed="rId4"/>
                <a:stretch>
                  <a:fillRect/>
                </a:stretch>
              </a:blipFill>
            </p:spPr>
            <p:txBody>
              <a:bodyPr/>
              <a:lstStyle/>
              <a:p>
                <a:r>
                  <a:rPr lang="zh-CN" altLang="en-US">
                    <a:noFill/>
                  </a:rPr>
                  <a:t> </a:t>
                </a:r>
              </a:p>
            </p:txBody>
          </p:sp>
        </mc:Fallback>
      </mc:AlternateContent>
      <p:sp>
        <p:nvSpPr>
          <p:cNvPr id="4" name="文字方塊 3"/>
          <p:cNvSpPr txBox="1"/>
          <p:nvPr/>
        </p:nvSpPr>
        <p:spPr>
          <a:xfrm>
            <a:off x="1043608" y="4005064"/>
            <a:ext cx="6408712" cy="369332"/>
          </a:xfrm>
          <a:prstGeom prst="rect">
            <a:avLst/>
          </a:prstGeom>
          <a:noFill/>
        </p:spPr>
        <p:txBody>
          <a:bodyPr wrap="square" rtlCol="0">
            <a:spAutoFit/>
          </a:bodyPr>
          <a:lstStyle/>
          <a:p>
            <a:r>
              <a:rPr lang="zh-TW" altLang="en-US" dirty="0"/>
              <a:t>任何能量只要是動力座標的平方都會得到相同結果！</a:t>
            </a:r>
          </a:p>
        </p:txBody>
      </p:sp>
      <p:sp>
        <p:nvSpPr>
          <p:cNvPr id="16" name="Text Box 8"/>
          <p:cNvSpPr txBox="1">
            <a:spLocks noChangeArrowheads="1"/>
          </p:cNvSpPr>
          <p:nvPr/>
        </p:nvSpPr>
        <p:spPr bwMode="auto">
          <a:xfrm>
            <a:off x="1022262" y="4755938"/>
            <a:ext cx="70994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一個系統中，</a:t>
            </a:r>
            <a:r>
              <a:rPr lang="zh-TW" altLang="en-US" sz="1800" dirty="0">
                <a:solidFill>
                  <a:srgbClr val="FF0000"/>
                </a:solidFill>
              </a:rPr>
              <a:t>任一個可以儲存能量的型式</a:t>
            </a:r>
            <a:r>
              <a:rPr lang="zh-TW" altLang="en-US" sz="1800" dirty="0"/>
              <a:t>，只要是動力座標的平方，</a:t>
            </a:r>
            <a:endParaRPr lang="en-US" altLang="zh-TW" sz="1800" dirty="0"/>
          </a:p>
          <a:p>
            <a:pPr>
              <a:spcBef>
                <a:spcPct val="50000"/>
              </a:spcBef>
            </a:pPr>
            <a:r>
              <a:rPr lang="zh-TW" altLang="en-US" sz="1800" dirty="0"/>
              <a:t>在頻繁的熱作用（混亂的能量交換）</a:t>
            </a:r>
            <a:endParaRPr lang="en-US" altLang="zh-TW" sz="1800" dirty="0"/>
          </a:p>
          <a:p>
            <a:pPr>
              <a:spcBef>
                <a:spcPct val="50000"/>
              </a:spcBef>
            </a:pPr>
            <a:r>
              <a:rPr lang="zh-TW" altLang="en-US" sz="1800" dirty="0"/>
              <a:t>達到</a:t>
            </a:r>
            <a:r>
              <a:rPr lang="zh-TW" altLang="en-US" sz="1800" dirty="0">
                <a:solidFill>
                  <a:srgbClr val="FF0000"/>
                </a:solidFill>
              </a:rPr>
              <a:t>熱平衡</a:t>
            </a:r>
            <a:r>
              <a:rPr lang="zh-TW" altLang="en-US" sz="1800" dirty="0"/>
              <a:t>後，都會得到同樣的平均能量：</a:t>
            </a:r>
          </a:p>
        </p:txBody>
      </p:sp>
      <mc:AlternateContent xmlns:mc="http://schemas.openxmlformats.org/markup-compatibility/2006" xmlns:a14="http://schemas.microsoft.com/office/drawing/2010/main">
        <mc:Choice Requires="a14">
          <p:sp>
            <p:nvSpPr>
              <p:cNvPr id="17" name="矩形 16"/>
              <p:cNvSpPr/>
              <p:nvPr/>
            </p:nvSpPr>
            <p:spPr>
              <a:xfrm>
                <a:off x="5529449" y="5476018"/>
                <a:ext cx="685059" cy="610936"/>
              </a:xfrm>
              <a:prstGeom prst="rect">
                <a:avLst/>
              </a:prstGeom>
              <a:solidFill>
                <a:srgbClr val="FFFF00"/>
              </a:solidFill>
            </p:spPr>
            <p:txBody>
              <a:bodyPr wrap="none">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i="1" dirty="0">
                              <a:latin typeface="Cambria Math" panose="02040503050406030204" pitchFamily="18" charset="0"/>
                              <a:cs typeface="Times New Roman" pitchFamily="18" charset="0"/>
                            </a:rPr>
                          </m:ctrlPr>
                        </m:fPr>
                        <m:num>
                          <m:r>
                            <a:rPr lang="en-US" altLang="zh-TW" i="1" dirty="0">
                              <a:latin typeface="Cambria Math"/>
                              <a:cs typeface="Times New Roman" pitchFamily="18" charset="0"/>
                            </a:rPr>
                            <m:t>1</m:t>
                          </m:r>
                        </m:num>
                        <m:den>
                          <m:r>
                            <a:rPr lang="en-US" altLang="zh-TW" i="1" dirty="0">
                              <a:latin typeface="Cambria Math"/>
                              <a:cs typeface="Times New Roman" pitchFamily="18" charset="0"/>
                            </a:rPr>
                            <m:t>2</m:t>
                          </m:r>
                        </m:den>
                      </m:f>
                      <m:r>
                        <a:rPr lang="en-US" altLang="zh-TW" i="1" dirty="0" err="1">
                          <a:latin typeface="Cambria Math"/>
                          <a:cs typeface="Times New Roman" pitchFamily="18" charset="0"/>
                        </a:rPr>
                        <m:t>𝑘𝑇</m:t>
                      </m:r>
                    </m:oMath>
                  </m:oMathPara>
                </a14:m>
                <a:endParaRPr lang="zh-TW"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5529449" y="5476018"/>
                <a:ext cx="685059" cy="610936"/>
              </a:xfrm>
              <a:prstGeom prst="rect">
                <a:avLst/>
              </a:prstGeom>
              <a:blipFill>
                <a:blip r:embed="rId5"/>
                <a:stretch>
                  <a:fillRect b="-204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5171231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File:Boltzmann factor vs energy.sv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46" r="735"/>
          <a:stretch/>
        </p:blipFill>
        <p:spPr bwMode="auto">
          <a:xfrm>
            <a:off x="4415209" y="3598515"/>
            <a:ext cx="4503738" cy="18085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4775571" y="4154544"/>
            <a:ext cx="71437" cy="792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p:cNvSpPr/>
          <p:nvPr/>
        </p:nvSpPr>
        <p:spPr>
          <a:xfrm flipH="1">
            <a:off x="5278808" y="4513319"/>
            <a:ext cx="73025"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p:cNvSpPr/>
          <p:nvPr/>
        </p:nvSpPr>
        <p:spPr>
          <a:xfrm>
            <a:off x="5855071" y="4730806"/>
            <a:ext cx="71437"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31754" name="文字方塊 9"/>
              <p:cNvSpPr txBox="1">
                <a:spLocks noChangeArrowheads="1"/>
              </p:cNvSpPr>
              <p:nvPr/>
            </p:nvSpPr>
            <p:spPr bwMode="auto">
              <a:xfrm>
                <a:off x="1619672" y="201307"/>
                <a:ext cx="672055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計算一頻率為</a:t>
                </a:r>
                <a14:m>
                  <m:oMath xmlns:m="http://schemas.openxmlformats.org/officeDocument/2006/math">
                    <m:r>
                      <a:rPr lang="en-US" altLang="zh-TW" sz="1800" i="1">
                        <a:latin typeface="Cambria Math" panose="02040503050406030204" pitchFamily="18" charset="0"/>
                        <a:ea typeface="Cambria Math" panose="02040503050406030204" pitchFamily="18" charset="0"/>
                      </a:rPr>
                      <m:t>𝜈</m:t>
                    </m:r>
                  </m:oMath>
                </a14:m>
                <a:r>
                  <a:rPr lang="zh-TW" altLang="en-US" sz="1800" dirty="0"/>
                  <a:t>的量子彈簧在溫度為</a:t>
                </a:r>
                <a14:m>
                  <m:oMath xmlns:m="http://schemas.openxmlformats.org/officeDocument/2006/math">
                    <m:r>
                      <a:rPr lang="en-US" altLang="zh-TW" sz="1800" b="0" i="1" smtClean="0">
                        <a:latin typeface="Cambria Math"/>
                      </a:rPr>
                      <m:t>𝑇</m:t>
                    </m:r>
                  </m:oMath>
                </a14:m>
                <a:r>
                  <a:rPr lang="zh-TW" altLang="en-US" sz="1800" dirty="0"/>
                  <a:t>的環境中的能量平均值</a:t>
                </a:r>
              </a:p>
            </p:txBody>
          </p:sp>
        </mc:Choice>
        <mc:Fallback xmlns="">
          <p:sp>
            <p:nvSpPr>
              <p:cNvPr id="31754" name="文字方塊 9"/>
              <p:cNvSpPr txBox="1">
                <a:spLocks noRot="1" noChangeAspect="1" noMove="1" noResize="1" noEditPoints="1" noAdjustHandles="1" noChangeArrowheads="1" noChangeShapeType="1" noTextEdit="1"/>
              </p:cNvSpPr>
              <p:nvPr/>
            </p:nvSpPr>
            <p:spPr bwMode="auto">
              <a:xfrm>
                <a:off x="1619672" y="201307"/>
                <a:ext cx="6720555" cy="369332"/>
              </a:xfrm>
              <a:prstGeom prst="rect">
                <a:avLst/>
              </a:prstGeom>
              <a:blipFill>
                <a:blip r:embed="rId4"/>
                <a:stretch>
                  <a:fillRect l="-755"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2" name="矩形 11"/>
          <p:cNvSpPr/>
          <p:nvPr/>
        </p:nvSpPr>
        <p:spPr>
          <a:xfrm flipH="1">
            <a:off x="6431333" y="4802244"/>
            <a:ext cx="71438" cy="144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2" name="文字方塊 1"/>
              <p:cNvSpPr txBox="1"/>
              <p:nvPr/>
            </p:nvSpPr>
            <p:spPr>
              <a:xfrm>
                <a:off x="181925" y="3076683"/>
                <a:ext cx="2358009" cy="729110"/>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smtClean="0">
                              <a:latin typeface="Cambria Math" panose="02040503050406030204" pitchFamily="18" charset="0"/>
                            </a:rPr>
                          </m:ctrlPr>
                        </m:fPr>
                        <m:num>
                          <m:nary>
                            <m:naryPr>
                              <m:chr m:val="∑"/>
                              <m:ctrlPr>
                                <a:rPr lang="en-US" altLang="zh-TW" i="1" smtClean="0">
                                  <a:latin typeface="Cambria Math" panose="02040503050406030204" pitchFamily="18" charset="0"/>
                                </a:rPr>
                              </m:ctrlPr>
                            </m:naryPr>
                            <m:sub>
                              <m:r>
                                <m:rPr>
                                  <m:brk m:alnAt="23"/>
                                </m:rPr>
                                <a:rPr lang="en-US" altLang="zh-TW" b="0" i="1" smtClean="0">
                                  <a:latin typeface="Cambria Math"/>
                                </a:rPr>
                                <m:t>𝑛</m:t>
                              </m:r>
                              <m:r>
                                <a:rPr lang="en-US" altLang="zh-TW" b="0" i="1" smtClean="0">
                                  <a:latin typeface="Cambria Math"/>
                                </a:rPr>
                                <m:t>=0</m:t>
                              </m:r>
                            </m:sub>
                            <m:sup>
                              <m:r>
                                <a:rPr lang="en-US" altLang="zh-TW" i="1" smtClean="0">
                                  <a:latin typeface="Cambria Math"/>
                                  <a:ea typeface="Cambria Math"/>
                                </a:rPr>
                                <m:t>∞</m:t>
                              </m:r>
                            </m:sup>
                            <m:e>
                              <m:d>
                                <m:dPr>
                                  <m:ctrlPr>
                                    <a:rPr lang="en-US" altLang="zh-TW" i="1" smtClean="0">
                                      <a:latin typeface="Cambria Math" panose="02040503050406030204" pitchFamily="18" charset="0"/>
                                      <a:ea typeface="Cambria Math"/>
                                    </a:rPr>
                                  </m:ctrlPr>
                                </m:dPr>
                                <m:e>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sup>
                                  </m:sSup>
                                </m:e>
                              </m:d>
                            </m:e>
                          </m:nary>
                        </m:num>
                        <m:den>
                          <m:nary>
                            <m:naryPr>
                              <m:chr m:val="∑"/>
                              <m:ctrlPr>
                                <a:rPr lang="en-US" altLang="zh-TW" i="1">
                                  <a:latin typeface="Cambria Math" panose="02040503050406030204" pitchFamily="18" charset="0"/>
                                </a:rPr>
                              </m:ctrlPr>
                            </m:naryPr>
                            <m:sub>
                              <m:r>
                                <a:rPr lang="en-US" altLang="zh-TW" b="0" i="1" smtClean="0">
                                  <a:latin typeface="Cambria Math" panose="02040503050406030204" pitchFamily="18" charset="0"/>
                                </a:rPr>
                                <m:t>𝑖</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b="0" i="1" smtClean="0">
                                      <a:latin typeface="Cambria Math" panose="02040503050406030204" pitchFamily="18" charset="0"/>
                                    </a:rPr>
                                    <m:t>𝑖</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e>
                          </m:nary>
                        </m:den>
                      </m:f>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81925" y="3076683"/>
                <a:ext cx="2358009" cy="729110"/>
              </a:xfrm>
              <a:prstGeom prst="rect">
                <a:avLst/>
              </a:prstGeom>
              <a:blipFill>
                <a:blip r:embed="rId5"/>
                <a:stretch>
                  <a:fillRect l="-3209" t="-55172" b="-8448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188405" y="678834"/>
                <a:ext cx="2048941" cy="72975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𝑃</m:t>
                          </m:r>
                        </m:e>
                        <m:sub>
                          <m:r>
                            <a:rPr lang="en-US" altLang="zh-TW" i="1">
                              <a:latin typeface="Cambria Math"/>
                            </a:rPr>
                            <m:t>𝑛</m:t>
                          </m:r>
                        </m:sub>
                      </m:sSub>
                      <m:r>
                        <a:rPr lang="en-US" altLang="zh-TW" b="0" i="1" smtClean="0">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𝑛</m:t>
                                  </m:r>
                                </m:sub>
                              </m:sSub>
                              <m:r>
                                <a:rPr lang="en-US" altLang="zh-TW" i="1">
                                  <a:latin typeface="Cambria Math"/>
                                </a:rPr>
                                <m:t>/</m:t>
                              </m:r>
                              <m:r>
                                <a:rPr lang="en-US" altLang="zh-TW" i="1">
                                  <a:latin typeface="Cambria Math"/>
                                </a:rPr>
                                <m:t>𝑘𝑇</m:t>
                              </m:r>
                            </m:sup>
                          </m:sSup>
                        </m:num>
                        <m:den>
                          <m:nary>
                            <m:naryPr>
                              <m:chr m:val="∑"/>
                              <m:ctrlPr>
                                <a:rPr lang="en-US" altLang="zh-TW" i="1">
                                  <a:latin typeface="Cambria Math" panose="02040503050406030204" pitchFamily="18" charset="0"/>
                                </a:rPr>
                              </m:ctrlPr>
                            </m:naryPr>
                            <m:sub>
                              <m:r>
                                <a:rPr lang="en-US" altLang="zh-TW" b="0" i="1" smtClean="0">
                                  <a:latin typeface="Cambria Math" panose="02040503050406030204" pitchFamily="18" charset="0"/>
                                </a:rPr>
                                <m:t>𝑖</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panose="02040503050406030204" pitchFamily="18" charset="0"/>
                                        </a:rPr>
                                        <m:t>𝑖</m:t>
                                      </m:r>
                                    </m:sub>
                                  </m:sSub>
                                  <m:r>
                                    <a:rPr lang="en-US" altLang="zh-TW" i="1">
                                      <a:latin typeface="Cambria Math"/>
                                    </a:rPr>
                                    <m:t>/</m:t>
                                  </m:r>
                                  <m:r>
                                    <a:rPr lang="en-US" altLang="zh-TW" i="1">
                                      <a:latin typeface="Cambria Math"/>
                                    </a:rPr>
                                    <m:t>𝑘𝑇</m:t>
                                  </m:r>
                                </m:sup>
                              </m:sSup>
                            </m:e>
                          </m:nary>
                        </m:den>
                      </m:f>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88405" y="678834"/>
                <a:ext cx="2048941" cy="729752"/>
              </a:xfrm>
              <a:prstGeom prst="rect">
                <a:avLst/>
              </a:prstGeom>
              <a:blipFill>
                <a:blip r:embed="rId6"/>
                <a:stretch>
                  <a:fillRect t="-10345" b="-84483"/>
                </a:stretch>
              </a:blipFill>
            </p:spPr>
            <p:txBody>
              <a:bodyPr/>
              <a:lstStyle/>
              <a:p>
                <a:r>
                  <a:rPr lang="en-TW">
                    <a:noFill/>
                  </a:rPr>
                  <a:t> </a:t>
                </a:r>
              </a:p>
            </p:txBody>
          </p:sp>
        </mc:Fallback>
      </mc:AlternateContent>
      <p:pic>
        <p:nvPicPr>
          <p:cNvPr id="15" name="Picture 2" descr="E:\Media\Images\chapter40\400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6877" y="797645"/>
            <a:ext cx="2358009" cy="274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2106c"/>
          <p:cNvPicPr>
            <a:picLocks noChangeAspect="1" noChangeArrowheads="1"/>
          </p:cNvPicPr>
          <p:nvPr/>
        </p:nvPicPr>
        <p:blipFill>
          <a:blip r:embed="rId8" cstate="print">
            <a:extLst>
              <a:ext uri="{28A0092B-C50C-407E-A947-70E740481C1C}">
                <a14:useLocalDpi xmlns:a14="http://schemas.microsoft.com/office/drawing/2010/main" val="0"/>
              </a:ext>
            </a:extLst>
          </a:blip>
          <a:srcRect b="13078"/>
          <a:stretch>
            <a:fillRect/>
          </a:stretch>
        </p:blipFill>
        <p:spPr bwMode="auto">
          <a:xfrm>
            <a:off x="6896677" y="1617386"/>
            <a:ext cx="1963037" cy="19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 name="文字方塊 16"/>
              <p:cNvSpPr txBox="1"/>
              <p:nvPr/>
            </p:nvSpPr>
            <p:spPr>
              <a:xfrm>
                <a:off x="4415209" y="3598515"/>
                <a:ext cx="351656"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𝑃</m:t>
                      </m:r>
                    </m:oMath>
                  </m:oMathPara>
                </a14:m>
                <a:endParaRPr lang="zh-TW" altLang="en-US" i="1"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4415209" y="3598515"/>
                <a:ext cx="351656" cy="369332"/>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2352154" y="678834"/>
                <a:ext cx="1188530"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𝑛</m:t>
                          </m:r>
                        </m:sub>
                      </m:sSub>
                      <m:r>
                        <a:rPr lang="en-US" altLang="zh-TW" b="0" i="0" smtClean="0">
                          <a:latin typeface="Cambria Math"/>
                        </a:rPr>
                        <m:t>=</m:t>
                      </m:r>
                      <m:r>
                        <a:rPr lang="en-US" altLang="zh-TW" i="1">
                          <a:latin typeface="Cambria Math"/>
                        </a:rPr>
                        <m:t>𝑛h</m:t>
                      </m:r>
                      <m:r>
                        <a:rPr lang="en-US" altLang="zh-TW" i="1" smtClean="0">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2352154" y="678834"/>
                <a:ext cx="1188530" cy="369332"/>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DFD42409-BA12-2344-BD43-C44C8980D347}"/>
                  </a:ext>
                </a:extLst>
              </p:cNvPr>
              <p:cNvSpPr txBox="1"/>
              <p:nvPr/>
            </p:nvSpPr>
            <p:spPr>
              <a:xfrm>
                <a:off x="186656" y="1433134"/>
                <a:ext cx="3521248" cy="84786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a:rPr>
                            <m:t>𝐸</m:t>
                          </m:r>
                        </m:e>
                      </m:d>
                      <m:r>
                        <a:rPr lang="en-US" altLang="zh-TW" i="1">
                          <a:latin typeface="Cambria Math"/>
                        </a:rPr>
                        <m:t>=</m:t>
                      </m:r>
                      <m:nary>
                        <m:naryPr>
                          <m:chr m:val="∑"/>
                          <m:ctrlPr>
                            <a:rPr lang="en-US" altLang="zh-TW" i="1" smtClean="0">
                              <a:latin typeface="Cambria Math" panose="02040503050406030204" pitchFamily="18" charset="0"/>
                            </a:rPr>
                          </m:ctrlPr>
                        </m:naryPr>
                        <m:sub>
                          <m:r>
                            <m:rPr>
                              <m:brk m:alnAt="23"/>
                            </m:rPr>
                            <a:rPr lang="en-US" altLang="zh-TW" b="0" i="1" smtClean="0">
                              <a:latin typeface="Cambria Math"/>
                            </a:rPr>
                            <m:t>𝑛</m:t>
                          </m:r>
                          <m:r>
                            <a:rPr lang="en-US" altLang="zh-TW" b="0" i="1" smtClean="0">
                              <a:latin typeface="Cambria Math"/>
                            </a:rPr>
                            <m:t>=0</m:t>
                          </m:r>
                        </m:sub>
                        <m:sup>
                          <m:r>
                            <a:rPr lang="en-US" altLang="zh-TW" i="1" smtClean="0">
                              <a:latin typeface="Cambria Math"/>
                              <a:ea typeface="Cambria Math"/>
                            </a:rPr>
                            <m:t>∞</m:t>
                          </m:r>
                        </m:sup>
                        <m:e>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𝑛</m:t>
                              </m:r>
                            </m:sub>
                          </m:sSub>
                          <m:sSub>
                            <m:sSubPr>
                              <m:ctrlPr>
                                <a:rPr lang="en-US" altLang="zh-TW" i="1" smtClean="0">
                                  <a:latin typeface="Cambria Math" panose="02040503050406030204" pitchFamily="18" charset="0"/>
                                </a:rPr>
                              </m:ctrlPr>
                            </m:sSubPr>
                            <m:e>
                              <m:r>
                                <a:rPr lang="en-US" altLang="zh-TW" b="0" i="1" smtClean="0">
                                  <a:latin typeface="Cambria Math"/>
                                </a:rPr>
                                <m:t>𝑃</m:t>
                              </m:r>
                            </m:e>
                            <m:sub>
                              <m:r>
                                <a:rPr lang="en-US" altLang="zh-TW" b="0" i="1" smtClean="0">
                                  <a:latin typeface="Cambria Math"/>
                                </a:rPr>
                                <m:t>𝑛</m:t>
                              </m:r>
                            </m:sub>
                          </m:sSub>
                        </m:e>
                      </m:nary>
                      <m:r>
                        <a:rPr lang="en-US" altLang="zh-TW" b="0" i="1" smtClean="0">
                          <a:latin typeface="Cambria Math"/>
                        </a:rPr>
                        <m:t>=</m:t>
                      </m:r>
                      <m:f>
                        <m:fPr>
                          <m:ctrlPr>
                            <a:rPr lang="en-US" altLang="zh-TW" i="1">
                              <a:latin typeface="Cambria Math" panose="02040503050406030204" pitchFamily="18" charset="0"/>
                            </a:rPr>
                          </m:ctrlPr>
                        </m:fPr>
                        <m:num>
                          <m:nary>
                            <m:naryPr>
                              <m:chr m:val="∑"/>
                              <m:ctrlPr>
                                <a:rPr lang="en-US" altLang="zh-TW" i="1">
                                  <a:latin typeface="Cambria Math" panose="02040503050406030204" pitchFamily="18" charset="0"/>
                                </a:rPr>
                              </m:ctrlPr>
                            </m:naryPr>
                            <m:sub>
                              <m:r>
                                <m:rPr>
                                  <m:brk m:alnAt="23"/>
                                </m:rPr>
                                <a:rPr lang="en-US" altLang="zh-TW" i="1">
                                  <a:latin typeface="Cambria Math"/>
                                </a:rPr>
                                <m:t>𝑛</m:t>
                              </m:r>
                              <m:r>
                                <a:rPr lang="en-US" altLang="zh-TW" i="1">
                                  <a:latin typeface="Cambria Math"/>
                                </a:rPr>
                                <m:t>=0</m:t>
                              </m:r>
                            </m:sub>
                            <m:sup>
                              <m:r>
                                <a:rPr lang="en-US" altLang="zh-TW" i="1">
                                  <a:latin typeface="Cambria Math"/>
                                  <a:ea typeface="Cambria Math"/>
                                </a:rPr>
                                <m:t>∞</m:t>
                              </m:r>
                            </m:sup>
                            <m:e>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𝑛</m:t>
                                  </m:r>
                                </m:sub>
                              </m:sSub>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𝑛</m:t>
                                      </m:r>
                                    </m:sub>
                                  </m:sSub>
                                  <m:r>
                                    <a:rPr lang="en-US" altLang="zh-TW" b="0" i="1" smtClean="0">
                                      <a:latin typeface="Cambria Math"/>
                                    </a:rPr>
                                    <m:t>/</m:t>
                                  </m:r>
                                  <m:r>
                                    <a:rPr lang="en-US" altLang="zh-TW" b="0" i="1" smtClean="0">
                                      <a:latin typeface="Cambria Math"/>
                                    </a:rPr>
                                    <m:t>𝑘𝑇</m:t>
                                  </m:r>
                                </m:sup>
                              </m:sSup>
                            </m:e>
                          </m:nary>
                        </m:num>
                        <m:den>
                          <m:nary>
                            <m:naryPr>
                              <m:chr m:val="∑"/>
                              <m:ctrlPr>
                                <a:rPr lang="en-US" altLang="zh-TW" i="1">
                                  <a:latin typeface="Cambria Math" panose="02040503050406030204" pitchFamily="18" charset="0"/>
                                </a:rPr>
                              </m:ctrlPr>
                            </m:naryPr>
                            <m:sub>
                              <m:r>
                                <a:rPr lang="en-US" altLang="zh-TW" b="0" i="1" smtClean="0">
                                  <a:latin typeface="Cambria Math" panose="02040503050406030204" pitchFamily="18" charset="0"/>
                                </a:rPr>
                                <m:t>𝑖</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panose="02040503050406030204" pitchFamily="18" charset="0"/>
                                        </a:rPr>
                                        <m:t>𝑖</m:t>
                                      </m:r>
                                    </m:sub>
                                  </m:sSub>
                                  <m:r>
                                    <a:rPr lang="en-US" altLang="zh-TW" i="1">
                                      <a:latin typeface="Cambria Math"/>
                                    </a:rPr>
                                    <m:t>/</m:t>
                                  </m:r>
                                  <m:r>
                                    <a:rPr lang="en-US" altLang="zh-TW" i="1">
                                      <a:latin typeface="Cambria Math"/>
                                    </a:rPr>
                                    <m:t>𝑘𝑇</m:t>
                                  </m:r>
                                </m:sup>
                              </m:sSup>
                            </m:e>
                          </m:nary>
                        </m:den>
                      </m:f>
                    </m:oMath>
                  </m:oMathPara>
                </a14:m>
                <a:endParaRPr lang="zh-TW" altLang="en-US" dirty="0"/>
              </a:p>
            </p:txBody>
          </p:sp>
        </mc:Choice>
        <mc:Fallback xmlns="">
          <p:sp>
            <p:nvSpPr>
              <p:cNvPr id="18" name="文字方塊 17">
                <a:extLst>
                  <a:ext uri="{FF2B5EF4-FFF2-40B4-BE49-F238E27FC236}">
                    <a16:creationId xmlns:a16="http://schemas.microsoft.com/office/drawing/2014/main" id="{DFD42409-BA12-2344-BD43-C44C8980D347}"/>
                  </a:ext>
                </a:extLst>
              </p:cNvPr>
              <p:cNvSpPr txBox="1">
                <a:spLocks noRot="1" noChangeAspect="1" noMove="1" noResize="1" noEditPoints="1" noAdjustHandles="1" noChangeArrowheads="1" noChangeShapeType="1" noTextEdit="1"/>
              </p:cNvSpPr>
              <p:nvPr/>
            </p:nvSpPr>
            <p:spPr>
              <a:xfrm>
                <a:off x="186656" y="1433134"/>
                <a:ext cx="3521248" cy="847861"/>
              </a:xfrm>
              <a:prstGeom prst="rect">
                <a:avLst/>
              </a:prstGeom>
              <a:blipFill>
                <a:blip r:embed="rId11"/>
                <a:stretch>
                  <a:fillRect l="-3237" t="-98529" b="-1529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矩形 2">
                <a:extLst>
                  <a:ext uri="{FF2B5EF4-FFF2-40B4-BE49-F238E27FC236}">
                    <a16:creationId xmlns:a16="http://schemas.microsoft.com/office/drawing/2014/main" id="{3647A43B-7952-9046-8A9F-AB02DF766CD1}"/>
                  </a:ext>
                </a:extLst>
              </p:cNvPr>
              <p:cNvSpPr/>
              <p:nvPr/>
            </p:nvSpPr>
            <p:spPr>
              <a:xfrm>
                <a:off x="2511556" y="2359597"/>
                <a:ext cx="966162" cy="6127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𝛽</m:t>
                      </m:r>
                      <m:r>
                        <a:rPr lang="zh-TW" altLang="en-US" i="1" smtClean="0">
                          <a:latin typeface="Cambria Math"/>
                        </a:rPr>
                        <m:t>≡</m:t>
                      </m:r>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𝑘𝑇</m:t>
                          </m:r>
                        </m:den>
                      </m:f>
                    </m:oMath>
                  </m:oMathPara>
                </a14:m>
                <a:endParaRPr lang="zh-TW" altLang="en-US" dirty="0"/>
              </a:p>
            </p:txBody>
          </p:sp>
        </mc:Choice>
        <mc:Fallback xmlns="">
          <p:sp>
            <p:nvSpPr>
              <p:cNvPr id="21" name="矩形 2">
                <a:extLst>
                  <a:ext uri="{FF2B5EF4-FFF2-40B4-BE49-F238E27FC236}">
                    <a16:creationId xmlns:a16="http://schemas.microsoft.com/office/drawing/2014/main" id="{3647A43B-7952-9046-8A9F-AB02DF766CD1}"/>
                  </a:ext>
                </a:extLst>
              </p:cNvPr>
              <p:cNvSpPr>
                <a:spLocks noRot="1" noChangeAspect="1" noMove="1" noResize="1" noEditPoints="1" noAdjustHandles="1" noChangeArrowheads="1" noChangeShapeType="1" noTextEdit="1"/>
              </p:cNvSpPr>
              <p:nvPr/>
            </p:nvSpPr>
            <p:spPr>
              <a:xfrm>
                <a:off x="2511556" y="2359597"/>
                <a:ext cx="966162" cy="612732"/>
              </a:xfrm>
              <a:prstGeom prst="rect">
                <a:avLst/>
              </a:prstGeom>
              <a:blipFill>
                <a:blip r:embed="rId12"/>
                <a:stretch>
                  <a:fillRect b="-4000"/>
                </a:stretch>
              </a:blipFill>
            </p:spPr>
            <p:txBody>
              <a:bodyPr/>
              <a:lstStyle/>
              <a:p>
                <a:r>
                  <a:rPr lang="en-TW">
                    <a:noFill/>
                  </a:rPr>
                  <a:t> </a:t>
                </a:r>
              </a:p>
            </p:txBody>
          </p:sp>
        </mc:Fallback>
      </mc:AlternateContent>
      <p:sp>
        <p:nvSpPr>
          <p:cNvPr id="22" name="文字方塊 14">
            <a:extLst>
              <a:ext uri="{FF2B5EF4-FFF2-40B4-BE49-F238E27FC236}">
                <a16:creationId xmlns:a16="http://schemas.microsoft.com/office/drawing/2014/main" id="{B2F84D9E-B85F-4B43-B17F-7CE90950C7F5}"/>
              </a:ext>
            </a:extLst>
          </p:cNvPr>
          <p:cNvSpPr txBox="1"/>
          <p:nvPr/>
        </p:nvSpPr>
        <p:spPr>
          <a:xfrm>
            <a:off x="334352" y="2497385"/>
            <a:ext cx="2880320" cy="369332"/>
          </a:xfrm>
          <a:prstGeom prst="rect">
            <a:avLst/>
          </a:prstGeom>
          <a:noFill/>
        </p:spPr>
        <p:txBody>
          <a:bodyPr wrap="square" rtlCol="0">
            <a:spAutoFit/>
          </a:bodyPr>
          <a:lstStyle/>
          <a:p>
            <a:r>
              <a:rPr kumimoji="1" lang="zh-TW" altLang="en-US" dirty="0"/>
              <a:t>定義一個新的符號：</a:t>
            </a:r>
          </a:p>
        </p:txBody>
      </p:sp>
      <mc:AlternateContent xmlns:mc="http://schemas.openxmlformats.org/markup-compatibility/2006" xmlns:a14="http://schemas.microsoft.com/office/drawing/2010/main">
        <mc:Choice Requires="a14">
          <p:sp>
            <p:nvSpPr>
              <p:cNvPr id="23" name="文字方塊 1">
                <a:extLst>
                  <a:ext uri="{FF2B5EF4-FFF2-40B4-BE49-F238E27FC236}">
                    <a16:creationId xmlns:a16="http://schemas.microsoft.com/office/drawing/2014/main" id="{5433EDA6-EE07-6A44-BF33-9E51B4A55AFE}"/>
                  </a:ext>
                </a:extLst>
              </p:cNvPr>
              <p:cNvSpPr txBox="1"/>
              <p:nvPr/>
            </p:nvSpPr>
            <p:spPr>
              <a:xfrm>
                <a:off x="181431" y="4279934"/>
                <a:ext cx="3257464" cy="84786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en-US" altLang="zh-TW" b="0" i="1" smtClean="0">
                              <a:latin typeface="Cambria Math"/>
                            </a:rPr>
                            <m:t>1</m:t>
                          </m:r>
                        </m:num>
                        <m:den>
                          <m:nary>
                            <m:naryPr>
                              <m:chr m:val="∑"/>
                              <m:ctrlPr>
                                <a:rPr lang="en-US" altLang="zh-TW" i="1">
                                  <a:latin typeface="Cambria Math" panose="02040503050406030204" pitchFamily="18" charset="0"/>
                                </a:rPr>
                              </m:ctrlPr>
                            </m:naryPr>
                            <m:sub>
                              <m:r>
                                <a:rPr lang="en-US" altLang="zh-TW" b="0" i="1" smtClean="0">
                                  <a:latin typeface="Cambria Math" panose="02040503050406030204" pitchFamily="18" charset="0"/>
                                </a:rPr>
                                <m:t>𝑖</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b="0" i="1" smtClean="0">
                                      <a:latin typeface="Cambria Math" panose="02040503050406030204" pitchFamily="18" charset="0"/>
                                    </a:rPr>
                                    <m:t>𝑖</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e>
                          </m:nary>
                        </m:den>
                      </m:f>
                      <m:f>
                        <m:fPr>
                          <m:ctrlPr>
                            <a:rPr lang="en-US" altLang="zh-TW" i="1" smtClean="0">
                              <a:latin typeface="Cambria Math" panose="02040503050406030204" pitchFamily="18" charset="0"/>
                            </a:rPr>
                          </m:ctrlPr>
                        </m:fPr>
                        <m:num>
                          <m:r>
                            <a:rPr lang="zh-TW" altLang="en-US" i="1" smtClean="0">
                              <a:latin typeface="Cambria Math"/>
                            </a:rPr>
                            <m:t>𝜕</m:t>
                          </m:r>
                        </m:num>
                        <m:den>
                          <m:r>
                            <a:rPr lang="zh-TW" altLang="en-US" i="1" smtClean="0">
                              <a:latin typeface="Cambria Math"/>
                            </a:rPr>
                            <m:t>𝜕𝛽</m:t>
                          </m:r>
                        </m:den>
                      </m:f>
                      <m:nary>
                        <m:naryPr>
                          <m:chr m:val="∑"/>
                          <m:ctrlPr>
                            <a:rPr lang="en-US" altLang="zh-TW" i="1">
                              <a:latin typeface="Cambria Math" panose="02040503050406030204" pitchFamily="18" charset="0"/>
                            </a:rPr>
                          </m:ctrlPr>
                        </m:naryPr>
                        <m:sub>
                          <m:r>
                            <m:rPr>
                              <m:brk m:alnAt="23"/>
                            </m:rPr>
                            <a:rPr lang="en-US" altLang="zh-TW" i="1">
                              <a:latin typeface="Cambria Math"/>
                            </a:rPr>
                            <m:t>𝑛</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sup>
                          </m:sSup>
                        </m:e>
                      </m:nary>
                    </m:oMath>
                  </m:oMathPara>
                </a14:m>
                <a:endParaRPr lang="zh-TW" altLang="en-US" dirty="0"/>
              </a:p>
            </p:txBody>
          </p:sp>
        </mc:Choice>
        <mc:Fallback xmlns="">
          <p:sp>
            <p:nvSpPr>
              <p:cNvPr id="23" name="文字方塊 1">
                <a:extLst>
                  <a:ext uri="{FF2B5EF4-FFF2-40B4-BE49-F238E27FC236}">
                    <a16:creationId xmlns:a16="http://schemas.microsoft.com/office/drawing/2014/main" id="{5433EDA6-EE07-6A44-BF33-9E51B4A55AFE}"/>
                  </a:ext>
                </a:extLst>
              </p:cNvPr>
              <p:cNvSpPr txBox="1">
                <a:spLocks noRot="1" noChangeAspect="1" noMove="1" noResize="1" noEditPoints="1" noAdjustHandles="1" noChangeArrowheads="1" noChangeShapeType="1" noTextEdit="1"/>
              </p:cNvSpPr>
              <p:nvPr/>
            </p:nvSpPr>
            <p:spPr>
              <a:xfrm>
                <a:off x="181431" y="4279934"/>
                <a:ext cx="3257464" cy="847861"/>
              </a:xfrm>
              <a:prstGeom prst="rect">
                <a:avLst/>
              </a:prstGeom>
              <a:blipFill>
                <a:blip r:embed="rId13"/>
                <a:stretch>
                  <a:fillRect t="-98529" b="-1529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文字方塊 5">
                <a:extLst>
                  <a:ext uri="{FF2B5EF4-FFF2-40B4-BE49-F238E27FC236}">
                    <a16:creationId xmlns:a16="http://schemas.microsoft.com/office/drawing/2014/main" id="{7BDEE2D2-F26D-1B4E-A593-8D3566F0E08C}"/>
                  </a:ext>
                </a:extLst>
              </p:cNvPr>
              <p:cNvSpPr txBox="1"/>
              <p:nvPr/>
            </p:nvSpPr>
            <p:spPr>
              <a:xfrm>
                <a:off x="241007" y="3874450"/>
                <a:ext cx="6336704" cy="369332"/>
              </a:xfrm>
              <a:prstGeom prst="rect">
                <a:avLst/>
              </a:prstGeom>
              <a:noFill/>
            </p:spPr>
            <p:txBody>
              <a:bodyPr wrap="square" rtlCol="0">
                <a:spAutoFit/>
              </a:bodyPr>
              <a:lstStyle/>
              <a:p>
                <a:r>
                  <a:rPr lang="zh-TW" altLang="en-US" dirty="0"/>
                  <a:t>分子積分中的</a:t>
                </a:r>
                <a14:m>
                  <m:oMath xmlns:m="http://schemas.openxmlformats.org/officeDocument/2006/math">
                    <m:r>
                      <a:rPr lang="en-US" altLang="zh-TW" i="1">
                        <a:latin typeface="Cambria Math"/>
                      </a:rPr>
                      <m:t>𝑛h𝑓</m:t>
                    </m:r>
                  </m:oMath>
                </a14:m>
                <a:r>
                  <a:rPr lang="zh-TW" altLang="en-US" dirty="0"/>
                  <a:t>可以由對</a:t>
                </a:r>
                <a14:m>
                  <m:oMath xmlns:m="http://schemas.openxmlformats.org/officeDocument/2006/math">
                    <m:r>
                      <a:rPr lang="zh-TW" altLang="en-US" i="1">
                        <a:latin typeface="Cambria Math"/>
                      </a:rPr>
                      <m:t>𝛽</m:t>
                    </m:r>
                  </m:oMath>
                </a14:m>
                <a:r>
                  <a:rPr lang="zh-TW" altLang="en-US" dirty="0"/>
                  <a:t>的微分得到！</a:t>
                </a:r>
              </a:p>
            </p:txBody>
          </p:sp>
        </mc:Choice>
        <mc:Fallback xmlns="">
          <p:sp>
            <p:nvSpPr>
              <p:cNvPr id="24" name="文字方塊 5">
                <a:extLst>
                  <a:ext uri="{FF2B5EF4-FFF2-40B4-BE49-F238E27FC236}">
                    <a16:creationId xmlns:a16="http://schemas.microsoft.com/office/drawing/2014/main" id="{7BDEE2D2-F26D-1B4E-A593-8D3566F0E08C}"/>
                  </a:ext>
                </a:extLst>
              </p:cNvPr>
              <p:cNvSpPr txBox="1">
                <a:spLocks noRot="1" noChangeAspect="1" noMove="1" noResize="1" noEditPoints="1" noAdjustHandles="1" noChangeArrowheads="1" noChangeShapeType="1" noTextEdit="1"/>
              </p:cNvSpPr>
              <p:nvPr/>
            </p:nvSpPr>
            <p:spPr>
              <a:xfrm>
                <a:off x="241007" y="3874450"/>
                <a:ext cx="6336704" cy="369332"/>
              </a:xfrm>
              <a:prstGeom prst="rect">
                <a:avLst/>
              </a:prstGeom>
              <a:blipFill>
                <a:blip r:embed="rId14"/>
                <a:stretch>
                  <a:fillRect l="-1002" t="-10000" b="-20000"/>
                </a:stretch>
              </a:blipFill>
            </p:spPr>
            <p:txBody>
              <a:bodyPr/>
              <a:lstStyle/>
              <a:p>
                <a:r>
                  <a:rPr lang="en-TW">
                    <a:noFill/>
                  </a:rPr>
                  <a:t> </a:t>
                </a:r>
              </a:p>
            </p:txBody>
          </p:sp>
        </mc:Fallback>
      </mc:AlternateContent>
      <p:sp>
        <p:nvSpPr>
          <p:cNvPr id="25" name="文字方塊 6">
            <a:extLst>
              <a:ext uri="{FF2B5EF4-FFF2-40B4-BE49-F238E27FC236}">
                <a16:creationId xmlns:a16="http://schemas.microsoft.com/office/drawing/2014/main" id="{4E51594C-C440-B74F-ABD7-68714FE89765}"/>
              </a:ext>
            </a:extLst>
          </p:cNvPr>
          <p:cNvSpPr txBox="1"/>
          <p:nvPr/>
        </p:nvSpPr>
        <p:spPr>
          <a:xfrm>
            <a:off x="192643" y="5511889"/>
            <a:ext cx="7058021" cy="369332"/>
          </a:xfrm>
          <a:prstGeom prst="rect">
            <a:avLst/>
          </a:prstGeom>
          <a:noFill/>
        </p:spPr>
        <p:txBody>
          <a:bodyPr wrap="square" rtlCol="0">
            <a:spAutoFit/>
          </a:bodyPr>
          <a:lstStyle/>
          <a:p>
            <a:r>
              <a:rPr lang="zh-TW" altLang="en-US" dirty="0"/>
              <a:t>注意分子與分母中的求和是一樣的，因此可寫成求和的對數的微分：</a:t>
            </a:r>
          </a:p>
        </p:txBody>
      </p:sp>
      <mc:AlternateContent xmlns:mc="http://schemas.openxmlformats.org/markup-compatibility/2006" xmlns:a14="http://schemas.microsoft.com/office/drawing/2010/main">
        <mc:Choice Requires="a14">
          <p:sp>
            <p:nvSpPr>
              <p:cNvPr id="26" name="矩形 11">
                <a:extLst>
                  <a:ext uri="{FF2B5EF4-FFF2-40B4-BE49-F238E27FC236}">
                    <a16:creationId xmlns:a16="http://schemas.microsoft.com/office/drawing/2014/main" id="{7A441CFF-298E-5147-93DE-6B5066C1271B}"/>
                  </a:ext>
                </a:extLst>
              </p:cNvPr>
              <p:cNvSpPr/>
              <p:nvPr/>
            </p:nvSpPr>
            <p:spPr>
              <a:xfrm>
                <a:off x="7250665" y="5457685"/>
                <a:ext cx="1741526" cy="68518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m:t>
                          </m:r>
                          <m:r>
                            <a:rPr lang="en-US" altLang="zh-TW" b="0" i="1" smtClean="0">
                              <a:latin typeface="Cambria Math" panose="02040503050406030204" pitchFamily="18" charset="0"/>
                              <a:cs typeface="Times New Roman" pitchFamily="18" charset="0"/>
                            </a:rPr>
                            <m:t>𝑥</m:t>
                          </m:r>
                        </m:den>
                      </m:f>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
                            <a:rPr lang="en-US" altLang="zh-TW" b="0" i="1" smtClean="0">
                              <a:latin typeface="Cambria Math" panose="02040503050406030204" pitchFamily="18" charset="0"/>
                              <a:cs typeface="Times New Roman" pitchFamily="18" charset="0"/>
                            </a:rPr>
                            <m:t>𝑓</m:t>
                          </m:r>
                        </m:e>
                      </m:func>
                      <m:r>
                        <a:rPr lang="en-US" altLang="zh-TW" b="0" i="1" smtClean="0">
                          <a:latin typeface="Cambria Math" panose="02040503050406030204" pitchFamily="18" charset="0"/>
                          <a:cs typeface="Times New Roman" pitchFamily="18" charset="0"/>
                        </a:rPr>
                        <m:t>=</m:t>
                      </m:r>
                      <m:f>
                        <m:fPr>
                          <m:ctrlPr>
                            <a:rPr lang="en-US" altLang="zh-TW" b="0" i="1" smtClean="0">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1</m:t>
                          </m:r>
                        </m:num>
                        <m:den>
                          <m:r>
                            <a:rPr lang="en-US" altLang="zh-TW" b="0" i="1" smtClean="0">
                              <a:latin typeface="Cambria Math" panose="02040503050406030204" pitchFamily="18" charset="0"/>
                              <a:cs typeface="Times New Roman" pitchFamily="18" charset="0"/>
                            </a:rPr>
                            <m:t>𝑓</m:t>
                          </m:r>
                        </m:den>
                      </m:f>
                      <m:r>
                        <a:rPr lang="en-US" altLang="zh-TW" b="0" i="1" smtClean="0">
                          <a:latin typeface="Cambria Math" panose="02040503050406030204" pitchFamily="18" charset="0"/>
                          <a:ea typeface="Cambria Math" panose="02040503050406030204" pitchFamily="18" charset="0"/>
                          <a:cs typeface="Times New Roman" pitchFamily="18" charset="0"/>
                        </a:rPr>
                        <m:t>∙</m:t>
                      </m:r>
                      <m:f>
                        <m:fPr>
                          <m:ctrlPr>
                            <a:rPr lang="en-US" altLang="zh-TW" b="0" i="1" smtClean="0">
                              <a:latin typeface="Cambria Math" panose="02040503050406030204" pitchFamily="18" charset="0"/>
                              <a:ea typeface="Cambria Math" panose="02040503050406030204" pitchFamily="18" charset="0"/>
                              <a:cs typeface="Times New Roman" pitchFamily="18" charset="0"/>
                            </a:rPr>
                          </m:ctrlPr>
                        </m:fPr>
                        <m:num>
                          <m:r>
                            <a:rPr lang="en-US" altLang="zh-TW" b="0" i="1" smtClean="0">
                              <a:latin typeface="Cambria Math" panose="02040503050406030204" pitchFamily="18" charset="0"/>
                              <a:ea typeface="Cambria Math" panose="02040503050406030204" pitchFamily="18" charset="0"/>
                              <a:cs typeface="Times New Roman" pitchFamily="18" charset="0"/>
                            </a:rPr>
                            <m:t>𝑑𝑓</m:t>
                          </m:r>
                        </m:num>
                        <m:den>
                          <m:r>
                            <a:rPr lang="en-US" altLang="zh-TW" b="0" i="1" smtClean="0">
                              <a:latin typeface="Cambria Math" panose="02040503050406030204" pitchFamily="18" charset="0"/>
                              <a:ea typeface="Cambria Math" panose="02040503050406030204" pitchFamily="18" charset="0"/>
                              <a:cs typeface="Times New Roman" pitchFamily="18" charset="0"/>
                            </a:rPr>
                            <m:t>𝑑𝑥</m:t>
                          </m:r>
                        </m:den>
                      </m:f>
                    </m:oMath>
                  </m:oMathPara>
                </a14:m>
                <a:endParaRPr lang="zh-TW" altLang="en-US" i="1" dirty="0"/>
              </a:p>
            </p:txBody>
          </p:sp>
        </mc:Choice>
        <mc:Fallback xmlns="">
          <p:sp>
            <p:nvSpPr>
              <p:cNvPr id="26" name="矩形 11">
                <a:extLst>
                  <a:ext uri="{FF2B5EF4-FFF2-40B4-BE49-F238E27FC236}">
                    <a16:creationId xmlns:a16="http://schemas.microsoft.com/office/drawing/2014/main" id="{7A441CFF-298E-5147-93DE-6B5066C1271B}"/>
                  </a:ext>
                </a:extLst>
              </p:cNvPr>
              <p:cNvSpPr>
                <a:spLocks noRot="1" noChangeAspect="1" noMove="1" noResize="1" noEditPoints="1" noAdjustHandles="1" noChangeArrowheads="1" noChangeShapeType="1" noTextEdit="1"/>
              </p:cNvSpPr>
              <p:nvPr/>
            </p:nvSpPr>
            <p:spPr>
              <a:xfrm>
                <a:off x="7250665" y="5457685"/>
                <a:ext cx="1741526" cy="685188"/>
              </a:xfrm>
              <a:prstGeom prst="rect">
                <a:avLst/>
              </a:prstGeom>
              <a:blipFill>
                <a:blip r:embed="rId15"/>
                <a:stretch>
                  <a:fillRect b="-727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7" name="文字方塊 18">
                <a:extLst>
                  <a:ext uri="{FF2B5EF4-FFF2-40B4-BE49-F238E27FC236}">
                    <a16:creationId xmlns:a16="http://schemas.microsoft.com/office/drawing/2014/main" id="{BFABB833-350C-E145-9C0F-9685B739418E}"/>
                  </a:ext>
                </a:extLst>
              </p:cNvPr>
              <p:cNvSpPr txBox="1"/>
              <p:nvPr/>
            </p:nvSpPr>
            <p:spPr>
              <a:xfrm>
                <a:off x="188405" y="5893567"/>
                <a:ext cx="2163749" cy="84786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𝜕𝛽</m:t>
                          </m:r>
                        </m:den>
                      </m:f>
                      <m:func>
                        <m:funcPr>
                          <m:ctrlPr>
                            <a:rPr lang="en-US" altLang="zh-TW" i="1" smtClean="0">
                              <a:latin typeface="Cambria Math" panose="02040503050406030204" pitchFamily="18" charset="0"/>
                            </a:rPr>
                          </m:ctrlPr>
                        </m:funcPr>
                        <m:fName>
                          <m:r>
                            <m:rPr>
                              <m:sty m:val="p"/>
                            </m:rPr>
                            <a:rPr lang="en-US" altLang="zh-TW" i="0" smtClean="0">
                              <a:latin typeface="Cambria Math"/>
                            </a:rPr>
                            <m:t>ln</m:t>
                          </m:r>
                        </m:fName>
                        <m:e>
                          <m:nary>
                            <m:naryPr>
                              <m:chr m:val="∑"/>
                              <m:ctrlPr>
                                <a:rPr lang="en-US" altLang="zh-TW" i="1">
                                  <a:latin typeface="Cambria Math" panose="02040503050406030204" pitchFamily="18" charset="0"/>
                                </a:rPr>
                              </m:ctrlPr>
                            </m:naryPr>
                            <m:sub>
                              <m:r>
                                <m:rPr>
                                  <m:brk m:alnAt="23"/>
                                </m:rPr>
                                <a:rPr lang="en-US" altLang="zh-TW" i="1">
                                  <a:latin typeface="Cambria Math"/>
                                </a:rPr>
                                <m:t>𝑛</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sup>
                              </m:sSup>
                            </m:e>
                          </m:nary>
                        </m:e>
                      </m:func>
                    </m:oMath>
                  </m:oMathPara>
                </a14:m>
                <a:endParaRPr lang="zh-TW" altLang="en-US" dirty="0"/>
              </a:p>
            </p:txBody>
          </p:sp>
        </mc:Choice>
        <mc:Fallback xmlns="">
          <p:sp>
            <p:nvSpPr>
              <p:cNvPr id="27" name="文字方塊 18">
                <a:extLst>
                  <a:ext uri="{FF2B5EF4-FFF2-40B4-BE49-F238E27FC236}">
                    <a16:creationId xmlns:a16="http://schemas.microsoft.com/office/drawing/2014/main" id="{BFABB833-350C-E145-9C0F-9685B739418E}"/>
                  </a:ext>
                </a:extLst>
              </p:cNvPr>
              <p:cNvSpPr txBox="1">
                <a:spLocks noRot="1" noChangeAspect="1" noMove="1" noResize="1" noEditPoints="1" noAdjustHandles="1" noChangeArrowheads="1" noChangeShapeType="1" noTextEdit="1"/>
              </p:cNvSpPr>
              <p:nvPr/>
            </p:nvSpPr>
            <p:spPr>
              <a:xfrm>
                <a:off x="188405" y="5893567"/>
                <a:ext cx="2163749" cy="847861"/>
              </a:xfrm>
              <a:prstGeom prst="rect">
                <a:avLst/>
              </a:prstGeom>
              <a:blipFill>
                <a:blip r:embed="rId16"/>
                <a:stretch>
                  <a:fillRect t="-101493" b="-156716"/>
                </a:stretch>
              </a:blipFill>
            </p:spPr>
            <p:txBody>
              <a:bodyPr/>
              <a:lstStyle/>
              <a:p>
                <a:r>
                  <a:rPr lang="en-TW">
                    <a:noFill/>
                  </a:rPr>
                  <a:t> </a:t>
                </a:r>
              </a:p>
            </p:txBody>
          </p:sp>
        </mc:Fallback>
      </mc:AlternateContent>
      <p:sp>
        <p:nvSpPr>
          <p:cNvPr id="3" name="Oval 2">
            <a:extLst>
              <a:ext uri="{FF2B5EF4-FFF2-40B4-BE49-F238E27FC236}">
                <a16:creationId xmlns:a16="http://schemas.microsoft.com/office/drawing/2014/main" id="{BC8F62BD-D3D8-1A47-B444-2CB8ABC762F5}"/>
              </a:ext>
            </a:extLst>
          </p:cNvPr>
          <p:cNvSpPr/>
          <p:nvPr/>
        </p:nvSpPr>
        <p:spPr>
          <a:xfrm>
            <a:off x="971600" y="3076683"/>
            <a:ext cx="576064" cy="4136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8" name="Oval 27">
            <a:extLst>
              <a:ext uri="{FF2B5EF4-FFF2-40B4-BE49-F238E27FC236}">
                <a16:creationId xmlns:a16="http://schemas.microsoft.com/office/drawing/2014/main" id="{BC605E4C-3471-2449-8F25-90CA783B0921}"/>
              </a:ext>
            </a:extLst>
          </p:cNvPr>
          <p:cNvSpPr/>
          <p:nvPr/>
        </p:nvSpPr>
        <p:spPr>
          <a:xfrm>
            <a:off x="1979712" y="3009716"/>
            <a:ext cx="372442" cy="4136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9" name="Oval 28">
            <a:extLst>
              <a:ext uri="{FF2B5EF4-FFF2-40B4-BE49-F238E27FC236}">
                <a16:creationId xmlns:a16="http://schemas.microsoft.com/office/drawing/2014/main" id="{5D6D70F2-7CCF-594D-A06D-CE79A29B42E0}"/>
              </a:ext>
            </a:extLst>
          </p:cNvPr>
          <p:cNvSpPr/>
          <p:nvPr/>
        </p:nvSpPr>
        <p:spPr>
          <a:xfrm>
            <a:off x="643864" y="4699333"/>
            <a:ext cx="1335847" cy="4136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0" name="Oval 29">
            <a:extLst>
              <a:ext uri="{FF2B5EF4-FFF2-40B4-BE49-F238E27FC236}">
                <a16:creationId xmlns:a16="http://schemas.microsoft.com/office/drawing/2014/main" id="{0D10A3E4-16FE-D644-B1AD-F25EA14569F0}"/>
              </a:ext>
            </a:extLst>
          </p:cNvPr>
          <p:cNvSpPr/>
          <p:nvPr/>
        </p:nvSpPr>
        <p:spPr>
          <a:xfrm>
            <a:off x="2340073" y="4291375"/>
            <a:ext cx="1191313" cy="958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1" name="文字方塊 6">
            <a:extLst>
              <a:ext uri="{FF2B5EF4-FFF2-40B4-BE49-F238E27FC236}">
                <a16:creationId xmlns:a16="http://schemas.microsoft.com/office/drawing/2014/main" id="{B58DA9CC-B03F-0D4C-943D-DCCD258313B8}"/>
              </a:ext>
            </a:extLst>
          </p:cNvPr>
          <p:cNvSpPr txBox="1"/>
          <p:nvPr/>
        </p:nvSpPr>
        <p:spPr>
          <a:xfrm>
            <a:off x="2511557" y="6091474"/>
            <a:ext cx="3500604" cy="369332"/>
          </a:xfrm>
          <a:prstGeom prst="rect">
            <a:avLst/>
          </a:prstGeom>
          <a:noFill/>
        </p:spPr>
        <p:txBody>
          <a:bodyPr wrap="square" rtlCol="0">
            <a:spAutoFit/>
          </a:bodyPr>
          <a:lstStyle/>
          <a:p>
            <a:r>
              <a:rPr lang="zh-TW" altLang="en-US" dirty="0"/>
              <a:t>現在求和只是一個等比級數！</a:t>
            </a:r>
          </a:p>
        </p:txBody>
      </p:sp>
      <p:pic>
        <p:nvPicPr>
          <p:cNvPr id="9" name="Graphic 8" descr="Cat with solid fill">
            <a:extLst>
              <a:ext uri="{FF2B5EF4-FFF2-40B4-BE49-F238E27FC236}">
                <a16:creationId xmlns:a16="http://schemas.microsoft.com/office/drawing/2014/main" id="{3B130AF0-F94E-4F15-33AE-92ECB9912F8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31999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21" grpId="0" animBg="1"/>
      <p:bldP spid="22" grpId="0"/>
      <p:bldP spid="23" grpId="0" animBg="1"/>
      <p:bldP spid="24" grpId="0"/>
      <p:bldP spid="25" grpId="0"/>
      <p:bldP spid="26" grpId="0" animBg="1"/>
      <p:bldP spid="27" grpId="0" animBg="1"/>
      <p:bldP spid="3" grpId="0" animBg="1"/>
      <p:bldP spid="28" grpId="0" animBg="1"/>
      <p:bldP spid="29" grpId="0" animBg="1"/>
      <p:bldP spid="30" grpId="0" animBg="1"/>
      <p:bldP spid="3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1331640" y="819546"/>
                <a:ext cx="7128792" cy="84786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a:rPr>
                            <m:t>𝐸</m:t>
                          </m:r>
                        </m:e>
                      </m:d>
                      <m:r>
                        <a:rPr lang="en-US" altLang="zh-TW" i="1">
                          <a:latin typeface="Cambria Math"/>
                        </a:rPr>
                        <m:t>=</m:t>
                      </m:r>
                      <m:nary>
                        <m:naryPr>
                          <m:chr m:val="∑"/>
                          <m:ctrlPr>
                            <a:rPr lang="en-US" altLang="zh-TW" i="1" smtClean="0">
                              <a:latin typeface="Cambria Math" panose="02040503050406030204" pitchFamily="18" charset="0"/>
                            </a:rPr>
                          </m:ctrlPr>
                        </m:naryPr>
                        <m:sub>
                          <m:r>
                            <m:rPr>
                              <m:brk m:alnAt="23"/>
                            </m:rPr>
                            <a:rPr lang="en-US" altLang="zh-TW" b="0" i="1" smtClean="0">
                              <a:latin typeface="Cambria Math"/>
                            </a:rPr>
                            <m:t>𝑛</m:t>
                          </m:r>
                          <m:r>
                            <a:rPr lang="en-US" altLang="zh-TW" b="0" i="1" smtClean="0">
                              <a:latin typeface="Cambria Math"/>
                            </a:rPr>
                            <m:t>=0</m:t>
                          </m:r>
                        </m:sub>
                        <m:sup>
                          <m:r>
                            <a:rPr lang="en-US" altLang="zh-TW" i="1" smtClean="0">
                              <a:latin typeface="Cambria Math"/>
                              <a:ea typeface="Cambria Math"/>
                            </a:rPr>
                            <m:t>∞</m:t>
                          </m:r>
                        </m:sup>
                        <m:e>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𝑛</m:t>
                              </m:r>
                            </m:sub>
                          </m:sSub>
                          <m:sSub>
                            <m:sSubPr>
                              <m:ctrlPr>
                                <a:rPr lang="en-US" altLang="zh-TW" i="1" smtClean="0">
                                  <a:latin typeface="Cambria Math" panose="02040503050406030204" pitchFamily="18" charset="0"/>
                                </a:rPr>
                              </m:ctrlPr>
                            </m:sSubPr>
                            <m:e>
                              <m:r>
                                <a:rPr lang="en-US" altLang="zh-TW" b="0" i="1" smtClean="0">
                                  <a:latin typeface="Cambria Math"/>
                                </a:rPr>
                                <m:t>𝑃</m:t>
                              </m:r>
                            </m:e>
                            <m:sub>
                              <m:r>
                                <a:rPr lang="en-US" altLang="zh-TW" b="0" i="1" smtClean="0">
                                  <a:latin typeface="Cambria Math"/>
                                </a:rPr>
                                <m:t>𝑛</m:t>
                              </m:r>
                            </m:sub>
                          </m:sSub>
                        </m:e>
                      </m:nary>
                      <m:r>
                        <a:rPr lang="en-US" altLang="zh-TW" b="0" i="1" smtClean="0">
                          <a:latin typeface="Cambria Math"/>
                        </a:rPr>
                        <m:t>=</m:t>
                      </m:r>
                      <m:f>
                        <m:fPr>
                          <m:ctrlPr>
                            <a:rPr lang="en-US" altLang="zh-TW" i="1" smtClean="0">
                              <a:latin typeface="Cambria Math" panose="02040503050406030204" pitchFamily="18" charset="0"/>
                            </a:rPr>
                          </m:ctrlPr>
                        </m:fPr>
                        <m:num>
                          <m:nary>
                            <m:naryPr>
                              <m:chr m:val="∑"/>
                              <m:ctrlPr>
                                <a:rPr lang="en-US" altLang="zh-TW" i="1" smtClean="0">
                                  <a:latin typeface="Cambria Math" panose="02040503050406030204" pitchFamily="18" charset="0"/>
                                </a:rPr>
                              </m:ctrlPr>
                            </m:naryPr>
                            <m:sub>
                              <m:r>
                                <m:rPr>
                                  <m:brk m:alnAt="23"/>
                                </m:rPr>
                                <a:rPr lang="en-US" altLang="zh-TW" b="0" i="1" smtClean="0">
                                  <a:latin typeface="Cambria Math"/>
                                </a:rPr>
                                <m:t>𝑛</m:t>
                              </m:r>
                              <m:r>
                                <a:rPr lang="en-US" altLang="zh-TW" b="0" i="1" smtClean="0">
                                  <a:latin typeface="Cambria Math"/>
                                </a:rPr>
                                <m:t>=0</m:t>
                              </m:r>
                            </m:sub>
                            <m:sup>
                              <m:r>
                                <a:rPr lang="en-US" altLang="zh-TW" i="1" smtClean="0">
                                  <a:latin typeface="Cambria Math"/>
                                  <a:ea typeface="Cambria Math"/>
                                </a:rPr>
                                <m:t>∞</m:t>
                              </m:r>
                            </m:sup>
                            <m:e>
                              <m:d>
                                <m:dPr>
                                  <m:ctrlPr>
                                    <a:rPr lang="en-US" altLang="zh-TW" i="1" smtClean="0">
                                      <a:latin typeface="Cambria Math" panose="02040503050406030204" pitchFamily="18" charset="0"/>
                                      <a:ea typeface="Cambria Math"/>
                                    </a:rPr>
                                  </m:ctrlPr>
                                </m:dPr>
                                <m:e>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sup>
                                  </m:sSup>
                                </m:e>
                              </m:d>
                            </m:e>
                          </m:nary>
                        </m:num>
                        <m:den>
                          <m:nary>
                            <m:naryPr>
                              <m:chr m:val="∑"/>
                              <m:ctrlPr>
                                <a:rPr lang="en-US" altLang="zh-TW" i="1">
                                  <a:latin typeface="Cambria Math" panose="02040503050406030204" pitchFamily="18" charset="0"/>
                                </a:rPr>
                              </m:ctrlPr>
                            </m:naryPr>
                            <m:sub>
                              <m:r>
                                <a:rPr lang="en-US" altLang="zh-TW" b="0" i="1" smtClean="0">
                                  <a:latin typeface="Cambria Math" panose="02040503050406030204" pitchFamily="18" charset="0"/>
                                </a:rPr>
                                <m:t>𝑖</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b="0" i="1" smtClean="0">
                                      <a:latin typeface="Cambria Math" panose="02040503050406030204" pitchFamily="18" charset="0"/>
                                    </a:rPr>
                                    <m:t>𝑖</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e>
                          </m:nary>
                        </m:den>
                      </m:f>
                      <m:r>
                        <a:rPr lang="en-US" altLang="zh-TW" b="0" i="1" smtClean="0">
                          <a:latin typeface="Cambria Math"/>
                        </a:rPr>
                        <m:t>=−</m:t>
                      </m:r>
                      <m:f>
                        <m:fPr>
                          <m:ctrlPr>
                            <a:rPr lang="en-US" altLang="zh-TW" i="1">
                              <a:latin typeface="Cambria Math" panose="02040503050406030204" pitchFamily="18" charset="0"/>
                            </a:rPr>
                          </m:ctrlPr>
                        </m:fPr>
                        <m:num>
                          <m:r>
                            <a:rPr lang="en-US" altLang="zh-TW" b="0" i="1" smtClean="0">
                              <a:latin typeface="Cambria Math"/>
                            </a:rPr>
                            <m:t>1</m:t>
                          </m:r>
                        </m:num>
                        <m:den>
                          <m:nary>
                            <m:naryPr>
                              <m:chr m:val="∑"/>
                              <m:ctrlPr>
                                <a:rPr lang="en-US" altLang="zh-TW" i="1">
                                  <a:latin typeface="Cambria Math" panose="02040503050406030204" pitchFamily="18" charset="0"/>
                                </a:rPr>
                              </m:ctrlPr>
                            </m:naryPr>
                            <m:sub>
                              <m:r>
                                <a:rPr lang="en-US" altLang="zh-TW" b="0" i="1" smtClean="0">
                                  <a:latin typeface="Cambria Math" panose="02040503050406030204" pitchFamily="18" charset="0"/>
                                </a:rPr>
                                <m:t>𝑖</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b="0" i="1" smtClean="0">
                                      <a:latin typeface="Cambria Math" panose="02040503050406030204" pitchFamily="18" charset="0"/>
                                    </a:rPr>
                                    <m:t>𝑖</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e>
                          </m:nary>
                        </m:den>
                      </m:f>
                      <m:f>
                        <m:fPr>
                          <m:ctrlPr>
                            <a:rPr lang="en-US" altLang="zh-TW" i="1" smtClean="0">
                              <a:latin typeface="Cambria Math" panose="02040503050406030204" pitchFamily="18" charset="0"/>
                            </a:rPr>
                          </m:ctrlPr>
                        </m:fPr>
                        <m:num>
                          <m:r>
                            <a:rPr lang="zh-TW" altLang="en-US" i="1" smtClean="0">
                              <a:latin typeface="Cambria Math"/>
                            </a:rPr>
                            <m:t>𝜕</m:t>
                          </m:r>
                        </m:num>
                        <m:den>
                          <m:r>
                            <a:rPr lang="zh-TW" altLang="en-US" i="1" smtClean="0">
                              <a:latin typeface="Cambria Math"/>
                            </a:rPr>
                            <m:t>𝜕𝛽</m:t>
                          </m:r>
                        </m:den>
                      </m:f>
                      <m:nary>
                        <m:naryPr>
                          <m:chr m:val="∑"/>
                          <m:ctrlPr>
                            <a:rPr lang="en-US" altLang="zh-TW" i="1">
                              <a:latin typeface="Cambria Math" panose="02040503050406030204" pitchFamily="18" charset="0"/>
                            </a:rPr>
                          </m:ctrlPr>
                        </m:naryPr>
                        <m:sub>
                          <m:r>
                            <m:rPr>
                              <m:brk m:alnAt="23"/>
                            </m:rPr>
                            <a:rPr lang="en-US" altLang="zh-TW" i="1">
                              <a:latin typeface="Cambria Math"/>
                            </a:rPr>
                            <m:t>𝑛</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sup>
                          </m:sSup>
                        </m:e>
                      </m:nary>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331640" y="819546"/>
                <a:ext cx="7128792" cy="847861"/>
              </a:xfrm>
              <a:prstGeom prst="rect">
                <a:avLst/>
              </a:prstGeom>
              <a:blipFill>
                <a:blip r:embed="rId2"/>
                <a:stretch>
                  <a:fillRect l="-178" t="-98529" b="-1529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7BC2060D-C12D-134E-9D4A-DD97793C0AE3}"/>
                  </a:ext>
                </a:extLst>
              </p:cNvPr>
              <p:cNvSpPr txBox="1"/>
              <p:nvPr/>
            </p:nvSpPr>
            <p:spPr>
              <a:xfrm>
                <a:off x="1358672" y="2153102"/>
                <a:ext cx="2334982" cy="1421223"/>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𝜕𝛽</m:t>
                          </m:r>
                        </m:den>
                      </m:f>
                      <m:func>
                        <m:funcPr>
                          <m:ctrlPr>
                            <a:rPr lang="en-US" altLang="zh-TW" i="1" smtClean="0">
                              <a:latin typeface="Cambria Math" panose="02040503050406030204" pitchFamily="18" charset="0"/>
                            </a:rPr>
                          </m:ctrlPr>
                        </m:funcPr>
                        <m:fName>
                          <m:r>
                            <m:rPr>
                              <m:sty m:val="p"/>
                            </m:rPr>
                            <a:rPr lang="en-US" altLang="zh-TW" i="0" smtClean="0">
                              <a:latin typeface="Cambria Math"/>
                            </a:rPr>
                            <m:t>ln</m:t>
                          </m:r>
                        </m:fName>
                        <m:e>
                          <m:nary>
                            <m:naryPr>
                              <m:chr m:val="∑"/>
                              <m:ctrlPr>
                                <a:rPr lang="en-US" altLang="zh-TW" i="1">
                                  <a:latin typeface="Cambria Math" panose="02040503050406030204" pitchFamily="18" charset="0"/>
                                </a:rPr>
                              </m:ctrlPr>
                            </m:naryPr>
                            <m:sub>
                              <m:r>
                                <m:rPr>
                                  <m:brk m:alnAt="23"/>
                                </m:rPr>
                                <a:rPr lang="en-US" altLang="zh-TW" i="1">
                                  <a:latin typeface="Cambria Math"/>
                                </a:rPr>
                                <m:t>𝑛</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sup>
                              </m:sSup>
                            </m:e>
                          </m:nary>
                        </m:e>
                      </m:func>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𝜕𝛽</m:t>
                          </m:r>
                        </m:den>
                      </m:f>
                      <m:func>
                        <m:funcPr>
                          <m:ctrlPr>
                            <a:rPr lang="en-US" altLang="zh-TW" i="1">
                              <a:latin typeface="Cambria Math" panose="02040503050406030204" pitchFamily="18" charset="0"/>
                            </a:rPr>
                          </m:ctrlPr>
                        </m:funcPr>
                        <m:fName>
                          <m:r>
                            <m:rPr>
                              <m:sty m:val="p"/>
                            </m:rPr>
                            <a:rPr lang="en-US" altLang="zh-TW">
                              <a:latin typeface="Cambria Math"/>
                            </a:rPr>
                            <m:t>ln</m:t>
                          </m:r>
                        </m:fName>
                        <m:e>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1−</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den>
                          </m:f>
                        </m:e>
                      </m:func>
                    </m:oMath>
                  </m:oMathPara>
                </a14:m>
                <a:endParaRPr lang="zh-TW" altLang="en-US" dirty="0"/>
              </a:p>
            </p:txBody>
          </p:sp>
        </mc:Choice>
        <mc:Fallback xmlns="">
          <p:sp>
            <p:nvSpPr>
              <p:cNvPr id="19" name="文字方塊 18">
                <a:extLst>
                  <a:ext uri="{FF2B5EF4-FFF2-40B4-BE49-F238E27FC236}">
                    <a16:creationId xmlns:a16="http://schemas.microsoft.com/office/drawing/2014/main" id="{7BC2060D-C12D-134E-9D4A-DD97793C0AE3}"/>
                  </a:ext>
                </a:extLst>
              </p:cNvPr>
              <p:cNvSpPr txBox="1">
                <a:spLocks noRot="1" noChangeAspect="1" noMove="1" noResize="1" noEditPoints="1" noAdjustHandles="1" noChangeArrowheads="1" noChangeShapeType="1" noTextEdit="1"/>
              </p:cNvSpPr>
              <p:nvPr/>
            </p:nvSpPr>
            <p:spPr>
              <a:xfrm>
                <a:off x="1358672" y="2153102"/>
                <a:ext cx="2334982" cy="1421223"/>
              </a:xfrm>
              <a:prstGeom prst="rect">
                <a:avLst/>
              </a:prstGeom>
              <a:blipFill>
                <a:blip r:embed="rId3"/>
                <a:stretch>
                  <a:fillRect t="-60177" b="-5221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97697910-0C3D-BA4D-86B8-AFA9E6F4A7FD}"/>
                  </a:ext>
                </a:extLst>
              </p:cNvPr>
              <p:cNvSpPr txBox="1"/>
              <p:nvPr/>
            </p:nvSpPr>
            <p:spPr>
              <a:xfrm>
                <a:off x="1358672" y="3650784"/>
                <a:ext cx="3490558" cy="124130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𝜕𝛽</m:t>
                          </m:r>
                        </m:den>
                      </m:f>
                      <m:func>
                        <m:funcPr>
                          <m:ctrlPr>
                            <a:rPr lang="en-US" altLang="zh-TW" i="1">
                              <a:latin typeface="Cambria Math" panose="02040503050406030204" pitchFamily="18" charset="0"/>
                            </a:rPr>
                          </m:ctrlPr>
                        </m:funcPr>
                        <m:fName>
                          <m:r>
                            <m:rPr>
                              <m:sty m:val="p"/>
                            </m:rPr>
                            <a:rPr lang="en-US" altLang="zh-TW">
                              <a:latin typeface="Cambria Math"/>
                            </a:rPr>
                            <m:t>ln</m:t>
                          </m:r>
                        </m:fName>
                        <m:e>
                          <m:d>
                            <m:dPr>
                              <m:ctrlPr>
                                <a:rPr lang="en-US" altLang="zh-TW" i="1" smtClean="0">
                                  <a:latin typeface="Cambria Math" panose="02040503050406030204" pitchFamily="18" charset="0"/>
                                </a:rPr>
                              </m:ctrlPr>
                            </m:dPr>
                            <m:e>
                              <m:r>
                                <a:rPr lang="en-US" altLang="zh-TW" i="1">
                                  <a:latin typeface="Cambria Math"/>
                                </a:rPr>
                                <m:t>1−</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e>
                          </m:d>
                        </m:e>
                      </m:func>
                      <m:r>
                        <a:rPr lang="en-US" altLang="zh-TW" b="0" i="1" smtClean="0">
                          <a:latin typeface="Cambria Math"/>
                        </a:rPr>
                        <m:t>=</m:t>
                      </m:r>
                      <m:f>
                        <m:fPr>
                          <m:ctrlPr>
                            <a:rPr lang="en-US" altLang="zh-TW" i="1">
                              <a:latin typeface="Cambria Math" panose="02040503050406030204" pitchFamily="18" charset="0"/>
                            </a:rPr>
                          </m:ctrlPr>
                        </m:fPr>
                        <m:num>
                          <m:r>
                            <a:rPr lang="en-US" altLang="zh-TW" b="0" i="1" smtClean="0">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ea typeface="Cambria Math"/>
                            </a:rPr>
                            <m:t>∙</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num>
                        <m:den>
                          <m:r>
                            <a:rPr lang="en-US" altLang="zh-TW" i="1">
                              <a:latin typeface="Cambria Math"/>
                            </a:rPr>
                            <m:t>1−</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den>
                      </m:f>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zh-TW" altLang="en-US" i="1">
                                  <a:latin typeface="Cambria Math"/>
                                </a:rPr>
                                <m:t>𝛽</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r>
                            <a:rPr lang="en-US" altLang="zh-TW" i="1">
                              <a:latin typeface="Cambria Math"/>
                            </a:rPr>
                            <m:t>−</m:t>
                          </m:r>
                          <m:r>
                            <a:rPr lang="en-US" altLang="zh-TW" b="0" i="1" smtClean="0">
                              <a:latin typeface="Cambria Math"/>
                            </a:rPr>
                            <m:t>1</m:t>
                          </m:r>
                        </m:den>
                      </m:f>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20" name="文字方塊 19">
                <a:extLst>
                  <a:ext uri="{FF2B5EF4-FFF2-40B4-BE49-F238E27FC236}">
                    <a16:creationId xmlns:a16="http://schemas.microsoft.com/office/drawing/2014/main" id="{97697910-0C3D-BA4D-86B8-AFA9E6F4A7FD}"/>
                  </a:ext>
                </a:extLst>
              </p:cNvPr>
              <p:cNvSpPr txBox="1">
                <a:spLocks noRot="1" noChangeAspect="1" noMove="1" noResize="1" noEditPoints="1" noAdjustHandles="1" noChangeArrowheads="1" noChangeShapeType="1" noTextEdit="1"/>
              </p:cNvSpPr>
              <p:nvPr/>
            </p:nvSpPr>
            <p:spPr>
              <a:xfrm>
                <a:off x="1358672" y="3650784"/>
                <a:ext cx="3490558" cy="1241302"/>
              </a:xfrm>
              <a:prstGeom prst="rect">
                <a:avLst/>
              </a:prstGeom>
              <a:blipFill>
                <a:blip r:embed="rId4"/>
                <a:stretch>
                  <a:fillRect b="-101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9">
                <a:extLst>
                  <a:ext uri="{FF2B5EF4-FFF2-40B4-BE49-F238E27FC236}">
                    <a16:creationId xmlns:a16="http://schemas.microsoft.com/office/drawing/2014/main" id="{D523C224-4CD7-394B-A966-DD942BC6A469}"/>
                  </a:ext>
                </a:extLst>
              </p:cNvPr>
              <p:cNvSpPr txBox="1"/>
              <p:nvPr/>
            </p:nvSpPr>
            <p:spPr>
              <a:xfrm>
                <a:off x="1371080" y="5557702"/>
                <a:ext cx="2120963" cy="622414"/>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a:rPr>
                            <m:t>𝐸</m:t>
                          </m:r>
                        </m:e>
                      </m:d>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11" name="文字方塊 19">
                <a:extLst>
                  <a:ext uri="{FF2B5EF4-FFF2-40B4-BE49-F238E27FC236}">
                    <a16:creationId xmlns:a16="http://schemas.microsoft.com/office/drawing/2014/main" id="{D523C224-4CD7-394B-A966-DD942BC6A469}"/>
                  </a:ext>
                </a:extLst>
              </p:cNvPr>
              <p:cNvSpPr txBox="1">
                <a:spLocks noRot="1" noChangeAspect="1" noMove="1" noResize="1" noEditPoints="1" noAdjustHandles="1" noChangeArrowheads="1" noChangeShapeType="1" noTextEdit="1"/>
              </p:cNvSpPr>
              <p:nvPr/>
            </p:nvSpPr>
            <p:spPr>
              <a:xfrm>
                <a:off x="1371080" y="5557702"/>
                <a:ext cx="2120963" cy="622414"/>
              </a:xfrm>
              <a:prstGeom prst="rect">
                <a:avLst/>
              </a:prstGeom>
              <a:blipFill>
                <a:blip r:embed="rId5"/>
                <a:stretch>
                  <a:fillRect b="-4000"/>
                </a:stretch>
              </a:blipFill>
            </p:spPr>
            <p:txBody>
              <a:bodyPr/>
              <a:lstStyle/>
              <a:p>
                <a:r>
                  <a:rPr lang="en-TW">
                    <a:noFill/>
                  </a:rPr>
                  <a:t> </a:t>
                </a:r>
              </a:p>
            </p:txBody>
          </p:sp>
        </mc:Fallback>
      </mc:AlternateContent>
      <p:sp>
        <p:nvSpPr>
          <p:cNvPr id="9" name="文字方塊 6">
            <a:extLst>
              <a:ext uri="{FF2B5EF4-FFF2-40B4-BE49-F238E27FC236}">
                <a16:creationId xmlns:a16="http://schemas.microsoft.com/office/drawing/2014/main" id="{A82311C8-4E55-914D-9E4F-CA0EA11FC73F}"/>
              </a:ext>
            </a:extLst>
          </p:cNvPr>
          <p:cNvSpPr txBox="1"/>
          <p:nvPr/>
        </p:nvSpPr>
        <p:spPr>
          <a:xfrm>
            <a:off x="1306504" y="1728758"/>
            <a:ext cx="3500604" cy="369332"/>
          </a:xfrm>
          <a:prstGeom prst="rect">
            <a:avLst/>
          </a:prstGeom>
          <a:noFill/>
        </p:spPr>
        <p:txBody>
          <a:bodyPr wrap="square" rtlCol="0">
            <a:spAutoFit/>
          </a:bodyPr>
          <a:lstStyle/>
          <a:p>
            <a:r>
              <a:rPr lang="zh-TW" altLang="en-US" dirty="0"/>
              <a:t>現在求和只是一個等比級數！</a:t>
            </a:r>
          </a:p>
        </p:txBody>
      </p:sp>
      <p:pic>
        <p:nvPicPr>
          <p:cNvPr id="4" name="Graphic 3" descr="Cat with solid fill">
            <a:extLst>
              <a:ext uri="{FF2B5EF4-FFF2-40B4-BE49-F238E27FC236}">
                <a16:creationId xmlns:a16="http://schemas.microsoft.com/office/drawing/2014/main" id="{2FF0C418-A093-5664-6EBB-A2A042C795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5" name="文字方塊 9">
                <a:extLst>
                  <a:ext uri="{FF2B5EF4-FFF2-40B4-BE49-F238E27FC236}">
                    <a16:creationId xmlns:a16="http://schemas.microsoft.com/office/drawing/2014/main" id="{7C499C9A-8ED9-E930-03E3-333A42AC8861}"/>
                  </a:ext>
                </a:extLst>
              </p:cNvPr>
              <p:cNvSpPr txBox="1">
                <a:spLocks noChangeArrowheads="1"/>
              </p:cNvSpPr>
              <p:nvPr/>
            </p:nvSpPr>
            <p:spPr bwMode="auto">
              <a:xfrm>
                <a:off x="3492043" y="5684243"/>
                <a:ext cx="46085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量子彈簧在溫度為</a:t>
                </a:r>
                <a14:m>
                  <m:oMath xmlns:m="http://schemas.openxmlformats.org/officeDocument/2006/math">
                    <m:r>
                      <a:rPr lang="en-US" altLang="zh-TW" sz="1800" b="0" i="1" smtClean="0">
                        <a:latin typeface="Cambria Math"/>
                      </a:rPr>
                      <m:t>𝑇</m:t>
                    </m:r>
                  </m:oMath>
                </a14:m>
                <a:r>
                  <a:rPr lang="zh-TW" altLang="en-US" sz="1800" dirty="0"/>
                  <a:t>的環境中的能量平均值</a:t>
                </a:r>
              </a:p>
            </p:txBody>
          </p:sp>
        </mc:Choice>
        <mc:Fallback xmlns="">
          <p:sp>
            <p:nvSpPr>
              <p:cNvPr id="5" name="文字方塊 9">
                <a:extLst>
                  <a:ext uri="{FF2B5EF4-FFF2-40B4-BE49-F238E27FC236}">
                    <a16:creationId xmlns:a16="http://schemas.microsoft.com/office/drawing/2014/main" id="{7C499C9A-8ED9-E930-03E3-333A42AC8861}"/>
                  </a:ext>
                </a:extLst>
              </p:cNvPr>
              <p:cNvSpPr txBox="1">
                <a:spLocks noRot="1" noChangeAspect="1" noMove="1" noResize="1" noEditPoints="1" noAdjustHandles="1" noChangeArrowheads="1" noChangeShapeType="1" noTextEdit="1"/>
              </p:cNvSpPr>
              <p:nvPr/>
            </p:nvSpPr>
            <p:spPr bwMode="auto">
              <a:xfrm>
                <a:off x="3492043" y="5684243"/>
                <a:ext cx="4608512" cy="369332"/>
              </a:xfrm>
              <a:prstGeom prst="rect">
                <a:avLst/>
              </a:prstGeom>
              <a:blipFill>
                <a:blip r:embed="rId8"/>
                <a:stretch>
                  <a:fillRect l="-137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extLst>
      <p:ext uri="{BB962C8B-B14F-4D97-AF65-F5344CB8AC3E}">
        <p14:creationId xmlns:p14="http://schemas.microsoft.com/office/powerpoint/2010/main" val="420328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08A5CF-6CE2-0A4B-AF6B-278B2831781F}"/>
              </a:ext>
            </a:extLst>
          </p:cNvPr>
          <p:cNvPicPr>
            <a:picLocks noChangeAspect="1"/>
          </p:cNvPicPr>
          <p:nvPr/>
        </p:nvPicPr>
        <p:blipFill>
          <a:blip r:embed="rId2"/>
          <a:stretch>
            <a:fillRect/>
          </a:stretch>
        </p:blipFill>
        <p:spPr>
          <a:xfrm>
            <a:off x="107504" y="213166"/>
            <a:ext cx="5911038" cy="3272547"/>
          </a:xfrm>
          <a:prstGeom prst="rect">
            <a:avLst/>
          </a:prstGeom>
        </p:spPr>
      </p:pic>
      <p:sp>
        <p:nvSpPr>
          <p:cNvPr id="3" name="Rectangle 2">
            <a:extLst>
              <a:ext uri="{FF2B5EF4-FFF2-40B4-BE49-F238E27FC236}">
                <a16:creationId xmlns:a16="http://schemas.microsoft.com/office/drawing/2014/main" id="{26A6A493-674E-2B43-AB3F-2FF20FAE1A90}"/>
              </a:ext>
            </a:extLst>
          </p:cNvPr>
          <p:cNvSpPr/>
          <p:nvPr/>
        </p:nvSpPr>
        <p:spPr>
          <a:xfrm>
            <a:off x="4787313" y="221556"/>
            <a:ext cx="3995936" cy="279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4" name="Picture 2">
            <a:extLst>
              <a:ext uri="{FF2B5EF4-FFF2-40B4-BE49-F238E27FC236}">
                <a16:creationId xmlns:a16="http://schemas.microsoft.com/office/drawing/2014/main" id="{77816386-6EDA-A645-8CC8-06C4FE188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88640"/>
            <a:ext cx="3995936" cy="27992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文字方塊 19">
                <a:extLst>
                  <a:ext uri="{FF2B5EF4-FFF2-40B4-BE49-F238E27FC236}">
                    <a16:creationId xmlns:a16="http://schemas.microsoft.com/office/drawing/2014/main" id="{FFE4C1F8-5CA3-014E-8B4C-26D2A70D99E7}"/>
                  </a:ext>
                </a:extLst>
              </p:cNvPr>
              <p:cNvSpPr txBox="1"/>
              <p:nvPr/>
            </p:nvSpPr>
            <p:spPr>
              <a:xfrm>
                <a:off x="3347864" y="3567360"/>
                <a:ext cx="2120963" cy="622414"/>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a:rPr>
                            <m:t>𝐸</m:t>
                          </m:r>
                        </m:e>
                      </m:d>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5" name="文字方塊 19">
                <a:extLst>
                  <a:ext uri="{FF2B5EF4-FFF2-40B4-BE49-F238E27FC236}">
                    <a16:creationId xmlns:a16="http://schemas.microsoft.com/office/drawing/2014/main" id="{FFE4C1F8-5CA3-014E-8B4C-26D2A70D99E7}"/>
                  </a:ext>
                </a:extLst>
              </p:cNvPr>
              <p:cNvSpPr txBox="1">
                <a:spLocks noRot="1" noChangeAspect="1" noMove="1" noResize="1" noEditPoints="1" noAdjustHandles="1" noChangeArrowheads="1" noChangeShapeType="1" noTextEdit="1"/>
              </p:cNvSpPr>
              <p:nvPr/>
            </p:nvSpPr>
            <p:spPr>
              <a:xfrm>
                <a:off x="3347864" y="3567360"/>
                <a:ext cx="2120963" cy="622414"/>
              </a:xfrm>
              <a:prstGeom prst="rect">
                <a:avLst/>
              </a:prstGeom>
              <a:blipFill>
                <a:blip r:embed="rId4"/>
                <a:stretch>
                  <a:fillRect b="-6000"/>
                </a:stretch>
              </a:blipFill>
            </p:spPr>
            <p:txBody>
              <a:bodyPr/>
              <a:lstStyle/>
              <a:p>
                <a:r>
                  <a:rPr lang="en-TW">
                    <a:noFill/>
                  </a:rPr>
                  <a:t> </a:t>
                </a:r>
              </a:p>
            </p:txBody>
          </p:sp>
        </mc:Fallback>
      </mc:AlternateContent>
      <p:cxnSp>
        <p:nvCxnSpPr>
          <p:cNvPr id="8" name="Straight Arrow Connector 7">
            <a:extLst>
              <a:ext uri="{FF2B5EF4-FFF2-40B4-BE49-F238E27FC236}">
                <a16:creationId xmlns:a16="http://schemas.microsoft.com/office/drawing/2014/main" id="{2BB17253-5D08-8240-8311-669001C03290}"/>
              </a:ext>
            </a:extLst>
          </p:cNvPr>
          <p:cNvCxnSpPr/>
          <p:nvPr/>
        </p:nvCxnSpPr>
        <p:spPr>
          <a:xfrm flipH="1" flipV="1">
            <a:off x="3803904" y="1609344"/>
            <a:ext cx="624080" cy="21076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矩形 1">
                <a:extLst>
                  <a:ext uri="{FF2B5EF4-FFF2-40B4-BE49-F238E27FC236}">
                    <a16:creationId xmlns:a16="http://schemas.microsoft.com/office/drawing/2014/main" id="{EB2DE0A0-6D4F-014E-B232-2E2FCCE8D175}"/>
                  </a:ext>
                </a:extLst>
              </p:cNvPr>
              <p:cNvSpPr/>
              <p:nvPr/>
            </p:nvSpPr>
            <p:spPr>
              <a:xfrm>
                <a:off x="683568" y="4295399"/>
                <a:ext cx="3420232" cy="62177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b="0" i="1" smtClean="0">
                              <a:latin typeface="Cambria Math"/>
                            </a:rPr>
                            <m:t>𝐸</m:t>
                          </m:r>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𝑘𝑇</m:t>
                              </m:r>
                            </m:sup>
                          </m:sSup>
                          <m:r>
                            <a:rPr lang="en-US" altLang="zh-TW" i="1">
                              <a:latin typeface="Cambria Math"/>
                            </a:rPr>
                            <m:t>−1</m:t>
                          </m:r>
                        </m:den>
                      </m:f>
                      <m:r>
                        <a:rPr lang="en-US" altLang="zh-TW" i="1" smtClean="0">
                          <a:latin typeface="Cambria Math"/>
                          <a:ea typeface="Cambria Math"/>
                        </a:rPr>
                        <m:t>→</m:t>
                      </m:r>
                      <m:r>
                        <a:rPr lang="en-US" altLang="zh-TW" b="0" i="1" smtClean="0">
                          <a:latin typeface="Cambria Math"/>
                          <a:ea typeface="Cambria Math"/>
                        </a:rPr>
                        <m:t>0    </m:t>
                      </m:r>
                      <m:r>
                        <a:rPr lang="en-US" altLang="zh-TW" b="0" i="1" smtClean="0">
                          <a:latin typeface="Cambria Math"/>
                          <a:ea typeface="Cambria Math"/>
                        </a:rPr>
                        <m:t>𝑘𝑇</m:t>
                      </m:r>
                      <m:r>
                        <a:rPr lang="en-US" altLang="zh-TW" b="0" i="1" smtClean="0">
                          <a:latin typeface="Cambria Math"/>
                          <a:ea typeface="Cambria Math"/>
                        </a:rPr>
                        <m:t>≪</m:t>
                      </m:r>
                      <m:r>
                        <a:rPr lang="en-US" altLang="zh-TW" b="0" i="1" smtClean="0">
                          <a:latin typeface="Cambria Math"/>
                          <a:ea typeface="Cambria Math"/>
                        </a:rPr>
                        <m:t>h</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9" name="矩形 1">
                <a:extLst>
                  <a:ext uri="{FF2B5EF4-FFF2-40B4-BE49-F238E27FC236}">
                    <a16:creationId xmlns:a16="http://schemas.microsoft.com/office/drawing/2014/main" id="{EB2DE0A0-6D4F-014E-B232-2E2FCCE8D175}"/>
                  </a:ext>
                </a:extLst>
              </p:cNvPr>
              <p:cNvSpPr>
                <a:spLocks noRot="1" noChangeAspect="1" noMove="1" noResize="1" noEditPoints="1" noAdjustHandles="1" noChangeArrowheads="1" noChangeShapeType="1" noTextEdit="1"/>
              </p:cNvSpPr>
              <p:nvPr/>
            </p:nvSpPr>
            <p:spPr>
              <a:xfrm>
                <a:off x="683568" y="4295399"/>
                <a:ext cx="3420232" cy="621773"/>
              </a:xfrm>
              <a:prstGeom prst="rect">
                <a:avLst/>
              </a:prstGeom>
              <a:blipFill>
                <a:blip r:embed="rId5"/>
                <a:stretch>
                  <a:fillRect b="-4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矩形 2">
                <a:extLst>
                  <a:ext uri="{FF2B5EF4-FFF2-40B4-BE49-F238E27FC236}">
                    <a16:creationId xmlns:a16="http://schemas.microsoft.com/office/drawing/2014/main" id="{D4980C5C-4CCE-B243-B3A6-2666E088421E}"/>
                  </a:ext>
                </a:extLst>
              </p:cNvPr>
              <p:cNvSpPr/>
              <p:nvPr/>
            </p:nvSpPr>
            <p:spPr>
              <a:xfrm>
                <a:off x="685742" y="5482058"/>
                <a:ext cx="5504520" cy="66749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b="0" i="1" smtClean="0">
                              <a:latin typeface="Cambria Math"/>
                            </a:rPr>
                            <m:t>𝐸</m:t>
                          </m:r>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𝑘𝑇</m:t>
                              </m:r>
                            </m:sup>
                          </m:sSup>
                          <m:r>
                            <a:rPr lang="en-US" altLang="zh-TW" i="1">
                              <a:latin typeface="Cambria Math"/>
                            </a:rPr>
                            <m:t>−1</m:t>
                          </m:r>
                        </m:den>
                      </m:f>
                      <m:r>
                        <a:rPr lang="en-US" altLang="zh-TW" i="1" smtClean="0">
                          <a:latin typeface="Cambria Math"/>
                          <a:ea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r>
                            <a:rPr lang="en-US" altLang="zh-TW" b="0" i="1" smtClean="0">
                              <a:latin typeface="Cambria Math"/>
                            </a:rPr>
                            <m:t>1+</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𝑘𝑇</m:t>
                          </m:r>
                          <m:r>
                            <a:rPr lang="en-US" altLang="zh-TW" i="1">
                              <a:latin typeface="Cambria Math"/>
                            </a:rPr>
                            <m:t>−1</m:t>
                          </m:r>
                        </m:den>
                      </m:f>
                      <m:r>
                        <a:rPr lang="en-US" altLang="zh-TW" i="1" smtClean="0">
                          <a:latin typeface="Cambria Math"/>
                          <a:ea typeface="Cambria Math"/>
                        </a:rPr>
                        <m:t>→</m:t>
                      </m:r>
                      <m:r>
                        <a:rPr lang="en-US" altLang="zh-TW" b="0" i="1" smtClean="0">
                          <a:latin typeface="Cambria Math"/>
                          <a:ea typeface="Cambria Math"/>
                        </a:rPr>
                        <m:t>𝑘𝑇</m:t>
                      </m:r>
                      <m:r>
                        <a:rPr lang="en-US" altLang="zh-TW" b="0" i="1" smtClean="0">
                          <a:latin typeface="Cambria Math"/>
                          <a:ea typeface="Cambria Math"/>
                        </a:rPr>
                        <m:t>       </m:t>
                      </m:r>
                      <m:r>
                        <a:rPr lang="en-US" altLang="zh-TW" b="0" i="1" smtClean="0">
                          <a:latin typeface="Cambria Math"/>
                          <a:ea typeface="Cambria Math"/>
                        </a:rPr>
                        <m:t>𝑘𝑇</m:t>
                      </m:r>
                      <m:r>
                        <a:rPr lang="en-US" altLang="zh-TW" b="0" i="1" smtClean="0">
                          <a:latin typeface="Cambria Math"/>
                          <a:ea typeface="Cambria Math"/>
                        </a:rPr>
                        <m:t>≫</m:t>
                      </m:r>
                      <m:r>
                        <a:rPr lang="en-US" altLang="zh-TW" b="0" i="1" smtClean="0">
                          <a:latin typeface="Cambria Math"/>
                          <a:ea typeface="Cambria Math"/>
                        </a:rPr>
                        <m:t>h</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10" name="矩形 2">
                <a:extLst>
                  <a:ext uri="{FF2B5EF4-FFF2-40B4-BE49-F238E27FC236}">
                    <a16:creationId xmlns:a16="http://schemas.microsoft.com/office/drawing/2014/main" id="{D4980C5C-4CCE-B243-B3A6-2666E088421E}"/>
                  </a:ext>
                </a:extLst>
              </p:cNvPr>
              <p:cNvSpPr>
                <a:spLocks noRot="1" noChangeAspect="1" noMove="1" noResize="1" noEditPoints="1" noAdjustHandles="1" noChangeArrowheads="1" noChangeShapeType="1" noTextEdit="1"/>
              </p:cNvSpPr>
              <p:nvPr/>
            </p:nvSpPr>
            <p:spPr>
              <a:xfrm>
                <a:off x="685742" y="5482058"/>
                <a:ext cx="5504520" cy="667490"/>
              </a:xfrm>
              <a:prstGeom prst="rect">
                <a:avLst/>
              </a:prstGeom>
              <a:blipFill>
                <a:blip r:embed="rId6"/>
                <a:stretch>
                  <a:fillRect b="-9259"/>
                </a:stretch>
              </a:blipFill>
            </p:spPr>
            <p:txBody>
              <a:bodyPr/>
              <a:lstStyle/>
              <a:p>
                <a:r>
                  <a:rPr lang="en-TW">
                    <a:noFill/>
                  </a:rPr>
                  <a:t> </a:t>
                </a:r>
              </a:p>
            </p:txBody>
          </p:sp>
        </mc:Fallback>
      </mc:AlternateContent>
      <p:sp>
        <p:nvSpPr>
          <p:cNvPr id="11" name="文字方塊 3">
            <a:extLst>
              <a:ext uri="{FF2B5EF4-FFF2-40B4-BE49-F238E27FC236}">
                <a16:creationId xmlns:a16="http://schemas.microsoft.com/office/drawing/2014/main" id="{F036F033-57AF-9340-BE6F-5F441D38562E}"/>
              </a:ext>
            </a:extLst>
          </p:cNvPr>
          <p:cNvSpPr txBox="1"/>
          <p:nvPr/>
        </p:nvSpPr>
        <p:spPr>
          <a:xfrm>
            <a:off x="670985" y="5015479"/>
            <a:ext cx="4189047" cy="369332"/>
          </a:xfrm>
          <a:prstGeom prst="rect">
            <a:avLst/>
          </a:prstGeom>
          <a:noFill/>
        </p:spPr>
        <p:txBody>
          <a:bodyPr wrap="square" rtlCol="0">
            <a:spAutoFit/>
          </a:bodyPr>
          <a:lstStyle/>
          <a:p>
            <a:r>
              <a:rPr lang="zh-TW" altLang="en-US" dirty="0"/>
              <a:t>溫度低時，量子彈簧無法激發得到能量。</a:t>
            </a:r>
          </a:p>
        </p:txBody>
      </p:sp>
      <p:sp>
        <p:nvSpPr>
          <p:cNvPr id="12" name="文字方塊 4">
            <a:extLst>
              <a:ext uri="{FF2B5EF4-FFF2-40B4-BE49-F238E27FC236}">
                <a16:creationId xmlns:a16="http://schemas.microsoft.com/office/drawing/2014/main" id="{052786C6-AA2B-FD43-9456-57D2EA3E23CD}"/>
              </a:ext>
            </a:extLst>
          </p:cNvPr>
          <p:cNvSpPr txBox="1"/>
          <p:nvPr/>
        </p:nvSpPr>
        <p:spPr>
          <a:xfrm>
            <a:off x="695816" y="6279726"/>
            <a:ext cx="7260559" cy="369332"/>
          </a:xfrm>
          <a:prstGeom prst="rect">
            <a:avLst/>
          </a:prstGeom>
          <a:noFill/>
        </p:spPr>
        <p:txBody>
          <a:bodyPr wrap="square" rtlCol="0">
            <a:spAutoFit/>
          </a:bodyPr>
          <a:lstStyle/>
          <a:p>
            <a:r>
              <a:rPr lang="zh-TW" altLang="en-US" dirty="0"/>
              <a:t>溫度高時，量子彈簧激發得到兩個自由度的能量，與古典一致。</a:t>
            </a:r>
          </a:p>
        </p:txBody>
      </p:sp>
      <mc:AlternateContent xmlns:mc="http://schemas.openxmlformats.org/markup-compatibility/2006" xmlns:a14="http://schemas.microsoft.com/office/drawing/2010/main">
        <mc:Choice Requires="a14">
          <p:sp>
            <p:nvSpPr>
              <p:cNvPr id="13" name="文字方塊 5">
                <a:extLst>
                  <a:ext uri="{FF2B5EF4-FFF2-40B4-BE49-F238E27FC236}">
                    <a16:creationId xmlns:a16="http://schemas.microsoft.com/office/drawing/2014/main" id="{E3B4E309-F66E-7D45-BAB7-FA82D9452173}"/>
                  </a:ext>
                </a:extLst>
              </p:cNvPr>
              <p:cNvSpPr txBox="1"/>
              <p:nvPr/>
            </p:nvSpPr>
            <p:spPr>
              <a:xfrm>
                <a:off x="6403822" y="5631137"/>
                <a:ext cx="245214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𝑒</m:t>
                          </m:r>
                        </m:e>
                        <m:sup>
                          <m:r>
                            <a:rPr lang="en-US" altLang="zh-TW" b="0" i="1" smtClean="0">
                              <a:latin typeface="Cambria Math"/>
                            </a:rPr>
                            <m:t>𝑥</m:t>
                          </m:r>
                        </m:sup>
                      </m:sSup>
                      <m:r>
                        <a:rPr lang="en-US" altLang="zh-TW" i="1" smtClean="0">
                          <a:latin typeface="Cambria Math"/>
                          <a:ea typeface="Cambria Math"/>
                        </a:rPr>
                        <m:t>→</m:t>
                      </m:r>
                      <m:r>
                        <a:rPr lang="en-US" altLang="zh-TW" b="0" i="1" smtClean="0">
                          <a:latin typeface="Cambria Math"/>
                          <a:ea typeface="Cambria Math"/>
                        </a:rPr>
                        <m:t>1+</m:t>
                      </m:r>
                      <m:r>
                        <a:rPr lang="en-US" altLang="zh-TW" b="0" i="1" smtClean="0">
                          <a:latin typeface="Cambria Math"/>
                          <a:ea typeface="Cambria Math"/>
                        </a:rPr>
                        <m:t>𝑥</m:t>
                      </m:r>
                      <m:r>
                        <a:rPr lang="en-US" altLang="zh-TW" b="0" i="1" smtClean="0">
                          <a:latin typeface="Cambria Math"/>
                          <a:ea typeface="Cambria Math"/>
                        </a:rPr>
                        <m:t>,  </m:t>
                      </m:r>
                      <m:r>
                        <a:rPr lang="en-US" altLang="zh-TW" b="0" i="1" smtClean="0">
                          <a:latin typeface="Cambria Math"/>
                          <a:ea typeface="Cambria Math"/>
                        </a:rPr>
                        <m:t>𝑥</m:t>
                      </m:r>
                      <m:r>
                        <a:rPr lang="en-US" altLang="zh-TW" b="0" i="1" smtClean="0">
                          <a:latin typeface="Cambria Math"/>
                          <a:ea typeface="Cambria Math"/>
                        </a:rPr>
                        <m:t>≪1</m:t>
                      </m:r>
                    </m:oMath>
                  </m:oMathPara>
                </a14:m>
                <a:endParaRPr lang="zh-TW" altLang="en-US" dirty="0"/>
              </a:p>
            </p:txBody>
          </p:sp>
        </mc:Choice>
        <mc:Fallback xmlns="">
          <p:sp>
            <p:nvSpPr>
              <p:cNvPr id="13" name="文字方塊 5">
                <a:extLst>
                  <a:ext uri="{FF2B5EF4-FFF2-40B4-BE49-F238E27FC236}">
                    <a16:creationId xmlns:a16="http://schemas.microsoft.com/office/drawing/2014/main" id="{E3B4E309-F66E-7D45-BAB7-FA82D9452173}"/>
                  </a:ext>
                </a:extLst>
              </p:cNvPr>
              <p:cNvSpPr txBox="1">
                <a:spLocks noRot="1" noChangeAspect="1" noMove="1" noResize="1" noEditPoints="1" noAdjustHandles="1" noChangeArrowheads="1" noChangeShapeType="1" noTextEdit="1"/>
              </p:cNvSpPr>
              <p:nvPr/>
            </p:nvSpPr>
            <p:spPr>
              <a:xfrm>
                <a:off x="6403822" y="5631137"/>
                <a:ext cx="2452146" cy="369332"/>
              </a:xfrm>
              <a:prstGeom prst="rect">
                <a:avLst/>
              </a:prstGeom>
              <a:blipFill>
                <a:blip r:embed="rId9"/>
                <a:stretch>
                  <a:fillRect/>
                </a:stretch>
              </a:blipFill>
            </p:spPr>
            <p:txBody>
              <a:bodyPr/>
              <a:lstStyle/>
              <a:p>
                <a:r>
                  <a:rPr lang="en-TW">
                    <a:noFill/>
                  </a:rPr>
                  <a:t> </a:t>
                </a:r>
              </a:p>
            </p:txBody>
          </p:sp>
        </mc:Fallback>
      </mc:AlternateContent>
      <p:cxnSp>
        <p:nvCxnSpPr>
          <p:cNvPr id="14" name="Straight Arrow Connector 13">
            <a:extLst>
              <a:ext uri="{FF2B5EF4-FFF2-40B4-BE49-F238E27FC236}">
                <a16:creationId xmlns:a16="http://schemas.microsoft.com/office/drawing/2014/main" id="{D74EF5EF-ECC5-D94D-B4BA-3603C0F338AA}"/>
              </a:ext>
            </a:extLst>
          </p:cNvPr>
          <p:cNvCxnSpPr>
            <a:cxnSpLocks/>
          </p:cNvCxnSpPr>
          <p:nvPr/>
        </p:nvCxnSpPr>
        <p:spPr>
          <a:xfrm flipV="1">
            <a:off x="2763061" y="2422692"/>
            <a:ext cx="156724" cy="20144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90BC78F-D534-5547-BAE7-CA0507B690A8}"/>
              </a:ext>
            </a:extLst>
          </p:cNvPr>
          <p:cNvCxnSpPr>
            <a:cxnSpLocks/>
          </p:cNvCxnSpPr>
          <p:nvPr/>
        </p:nvCxnSpPr>
        <p:spPr>
          <a:xfrm flipH="1" flipV="1">
            <a:off x="4383027" y="1052736"/>
            <a:ext cx="331568" cy="46668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Graphic 1" descr="Cat with solid fill">
            <a:extLst>
              <a:ext uri="{FF2B5EF4-FFF2-40B4-BE49-F238E27FC236}">
                <a16:creationId xmlns:a16="http://schemas.microsoft.com/office/drawing/2014/main" id="{D314E624-CEB0-2967-9204-C0FD83076A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78249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SpecificHeat-I 001"/>
          <p:cNvPicPr>
            <a:picLocks noChangeAspect="1" noChangeArrowheads="1"/>
          </p:cNvPicPr>
          <p:nvPr/>
        </p:nvPicPr>
        <p:blipFill>
          <a:blip r:embed="rId2">
            <a:extLst>
              <a:ext uri="{28A0092B-C50C-407E-A947-70E740481C1C}">
                <a14:useLocalDpi xmlns:a14="http://schemas.microsoft.com/office/drawing/2010/main" val="0"/>
              </a:ext>
            </a:extLst>
          </a:blip>
          <a:srcRect l="6310" r="13243"/>
          <a:stretch>
            <a:fillRect/>
          </a:stretch>
        </p:blipFill>
        <p:spPr bwMode="auto">
          <a:xfrm>
            <a:off x="3707904" y="1916832"/>
            <a:ext cx="5029200"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File:DebyeVSEinstei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66" y="1845394"/>
            <a:ext cx="3249613"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
          <p:cNvSpPr txBox="1">
            <a:spLocks noChangeArrowheads="1"/>
          </p:cNvSpPr>
          <p:nvPr/>
        </p:nvSpPr>
        <p:spPr bwMode="auto">
          <a:xfrm>
            <a:off x="728059" y="1417322"/>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a:solidFill>
                  <a:srgbClr val="FF0000"/>
                </a:solidFill>
              </a:rPr>
              <a:t>固體的比熱</a:t>
            </a:r>
          </a:p>
        </p:txBody>
      </p:sp>
      <p:sp>
        <p:nvSpPr>
          <p:cNvPr id="16" name="Text Box 13"/>
          <p:cNvSpPr txBox="1">
            <a:spLocks noChangeArrowheads="1"/>
          </p:cNvSpPr>
          <p:nvPr/>
        </p:nvSpPr>
        <p:spPr bwMode="auto">
          <a:xfrm>
            <a:off x="2110967" y="1417322"/>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在高溫時，能量均分原則適用，在低溫時，必須考慮量子效應。</a:t>
            </a:r>
          </a:p>
        </p:txBody>
      </p:sp>
    </p:spTree>
    <p:extLst>
      <p:ext uri="{BB962C8B-B14F-4D97-AF65-F5344CB8AC3E}">
        <p14:creationId xmlns:p14="http://schemas.microsoft.com/office/powerpoint/2010/main" val="32706016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2499356" y="1519734"/>
                <a:ext cx="1049070" cy="6481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8</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2499356" y="1519734"/>
                <a:ext cx="1049070" cy="648191"/>
              </a:xfrm>
              <a:prstGeom prst="rect">
                <a:avLst/>
              </a:prstGeom>
              <a:blipFill>
                <a:blip r:embed="rId2"/>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2499355" y="3573016"/>
                <a:ext cx="1904237" cy="6224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b="0" i="1" smtClean="0">
                              <a:latin typeface="Cambria Math" panose="02040503050406030204" pitchFamily="18" charset="0"/>
                            </a:rPr>
                          </m:ctrlPr>
                        </m:dPr>
                        <m:e>
                          <m:r>
                            <a:rPr lang="en-US" altLang="zh-TW" b="0" i="1" smtClean="0">
                              <a:latin typeface="Cambria Math"/>
                            </a:rPr>
                            <m:t>𝐸</m:t>
                          </m:r>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2499355" y="3573016"/>
                <a:ext cx="1904237" cy="622414"/>
              </a:xfrm>
              <a:prstGeom prst="rect">
                <a:avLst/>
              </a:prstGeom>
              <a:blipFill>
                <a:blip r:embed="rId3"/>
                <a:stretch>
                  <a:fillRect b="-4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9"/>
              <p:cNvSpPr txBox="1">
                <a:spLocks noChangeArrowheads="1"/>
              </p:cNvSpPr>
              <p:nvPr/>
            </p:nvSpPr>
            <p:spPr bwMode="auto">
              <a:xfrm>
                <a:off x="1329378" y="3068960"/>
                <a:ext cx="527443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一個量子彈簧在溫度為</a:t>
                </a:r>
                <a14:m>
                  <m:oMath xmlns:m="http://schemas.openxmlformats.org/officeDocument/2006/math">
                    <m:r>
                      <a:rPr lang="en-US" altLang="zh-TW" sz="1800" b="0" i="1" smtClean="0">
                        <a:latin typeface="Cambria Math"/>
                      </a:rPr>
                      <m:t>𝑇</m:t>
                    </m:r>
                  </m:oMath>
                </a14:m>
                <a:r>
                  <a:rPr lang="zh-TW" altLang="en-US" sz="1800" dirty="0"/>
                  <a:t>的環境中的能量平均值：</a:t>
                </a:r>
              </a:p>
            </p:txBody>
          </p:sp>
        </mc:Choice>
        <mc:Fallback xmlns="">
          <p:sp>
            <p:nvSpPr>
              <p:cNvPr id="4" name="文字方塊 9"/>
              <p:cNvSpPr txBox="1">
                <a:spLocks noRot="1" noChangeAspect="1" noMove="1" noResize="1" noEditPoints="1" noAdjustHandles="1" noChangeArrowheads="1" noChangeShapeType="1" noTextEdit="1"/>
              </p:cNvSpPr>
              <p:nvPr/>
            </p:nvSpPr>
            <p:spPr bwMode="auto">
              <a:xfrm>
                <a:off x="1329378" y="3068960"/>
                <a:ext cx="5274434" cy="369332"/>
              </a:xfrm>
              <a:prstGeom prst="rect">
                <a:avLst/>
              </a:prstGeom>
              <a:blipFill>
                <a:blip r:embed="rId4"/>
                <a:stretch>
                  <a:fillRect l="-96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1329379" y="1015678"/>
                <a:ext cx="6426561" cy="369332"/>
              </a:xfrm>
              <a:prstGeom prst="rect">
                <a:avLst/>
              </a:prstGeom>
            </p:spPr>
            <p:txBody>
              <a:bodyPr wrap="square">
                <a:spAutoFit/>
              </a:bodyPr>
              <a:lstStyle/>
              <a:p>
                <a:r>
                  <a:rPr lang="zh-TW" altLang="en-US" dirty="0"/>
                  <a:t>單位體積內，頻率介於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之間的駐波狀態總數為</a:t>
                </a:r>
              </a:p>
            </p:txBody>
          </p:sp>
        </mc:Choice>
        <mc:Fallback xmlns="">
          <p:sp>
            <p:nvSpPr>
              <p:cNvPr id="5" name="矩形 4"/>
              <p:cNvSpPr>
                <a:spLocks noRot="1" noChangeAspect="1" noMove="1" noResize="1" noEditPoints="1" noAdjustHandles="1" noChangeArrowheads="1" noChangeShapeType="1" noTextEdit="1"/>
              </p:cNvSpPr>
              <p:nvPr/>
            </p:nvSpPr>
            <p:spPr>
              <a:xfrm>
                <a:off x="1329379" y="1015678"/>
                <a:ext cx="6426561" cy="369332"/>
              </a:xfrm>
              <a:prstGeom prst="rect">
                <a:avLst/>
              </a:prstGeom>
              <a:blipFill>
                <a:blip r:embed="rId5"/>
                <a:stretch>
                  <a:fillRect l="-789" t="-10345" b="-2413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340986" y="4330154"/>
                <a:ext cx="7335470" cy="369332"/>
              </a:xfrm>
              <a:prstGeom prst="rect">
                <a:avLst/>
              </a:prstGeom>
            </p:spPr>
            <p:txBody>
              <a:bodyPr wrap="square">
                <a:spAutoFit/>
              </a:bodyPr>
              <a:lstStyle/>
              <a:p>
                <a:r>
                  <a:rPr lang="zh-TW" altLang="en-US" dirty="0"/>
                  <a:t>相乘即為頻率介於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之間的量子彈簧即駐波的總能量為：</a:t>
                </a:r>
              </a:p>
            </p:txBody>
          </p:sp>
        </mc:Choice>
        <mc:Fallback xmlns="">
          <p:sp>
            <p:nvSpPr>
              <p:cNvPr id="6" name="矩形 5"/>
              <p:cNvSpPr>
                <a:spLocks noRot="1" noChangeAspect="1" noMove="1" noResize="1" noEditPoints="1" noAdjustHandles="1" noChangeArrowheads="1" noChangeShapeType="1" noTextEdit="1"/>
              </p:cNvSpPr>
              <p:nvPr/>
            </p:nvSpPr>
            <p:spPr>
              <a:xfrm>
                <a:off x="1340986" y="4330154"/>
                <a:ext cx="7335470" cy="369332"/>
              </a:xfrm>
              <a:prstGeom prst="rect">
                <a:avLst/>
              </a:prstGeom>
              <a:blipFill>
                <a:blip r:embed="rId6"/>
                <a:stretch>
                  <a:fillRect l="-691" t="-6452"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2503621" y="5423157"/>
                <a:ext cx="2959670" cy="67614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𝑢</m:t>
                      </m:r>
                      <m:d>
                        <m:dPr>
                          <m:ctrlPr>
                            <a:rPr lang="en-US" altLang="zh-TW" b="0"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e>
                      </m:d>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8</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b="0" i="1" smtClean="0">
                                  <a:latin typeface="Cambria Math"/>
                                  <a:ea typeface="Cambria Math"/>
                                </a:rPr>
                                <m:t>h</m:t>
                              </m:r>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3</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i="1">
                                  <a:latin typeface="Cambria Math"/>
                                  <a:ea typeface="Cambria Math"/>
                                </a:rPr>
                                <m:t>3</m:t>
                              </m:r>
                            </m:sup>
                          </m:sSup>
                        </m:den>
                      </m:f>
                      <m:f>
                        <m:fPr>
                          <m:ctrlPr>
                            <a:rPr lang="en-US" altLang="zh-TW" i="1">
                              <a:latin typeface="Cambria Math" panose="02040503050406030204" pitchFamily="18" charset="0"/>
                            </a:rPr>
                          </m:ctrlPr>
                        </m:fPr>
                        <m:num>
                          <m:r>
                            <a:rPr lang="en-US" altLang="zh-TW" b="0" i="1" smtClean="0">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503621" y="5423157"/>
                <a:ext cx="2959670" cy="676147"/>
              </a:xfrm>
              <a:prstGeom prst="rect">
                <a:avLst/>
              </a:prstGeom>
              <a:blipFill>
                <a:blip r:embed="rId7"/>
                <a:stretch>
                  <a:fillRect/>
                </a:stretch>
              </a:blipFill>
            </p:spPr>
            <p:txBody>
              <a:bodyPr/>
              <a:lstStyle/>
              <a:p>
                <a:r>
                  <a:rPr lang="en-TW">
                    <a:noFill/>
                  </a:rPr>
                  <a:t> </a:t>
                </a:r>
              </a:p>
            </p:txBody>
          </p:sp>
        </mc:Fallback>
      </mc:AlternateContent>
      <p:sp>
        <p:nvSpPr>
          <p:cNvPr id="8" name="Text Box 7"/>
          <p:cNvSpPr txBox="1">
            <a:spLocks noChangeArrowheads="1"/>
          </p:cNvSpPr>
          <p:nvPr/>
        </p:nvSpPr>
        <p:spPr bwMode="auto">
          <a:xfrm>
            <a:off x="1329690" y="2239814"/>
            <a:ext cx="6282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每一個駐波模式就對應一個量子彈簧，上式就是彈簧總數。</a:t>
            </a:r>
          </a:p>
        </p:txBody>
      </p:sp>
      <mc:AlternateContent xmlns:mc="http://schemas.openxmlformats.org/markup-compatibility/2006" xmlns:a14="http://schemas.microsoft.com/office/drawing/2010/main">
        <mc:Choice Requires="a14">
          <p:sp>
            <p:nvSpPr>
              <p:cNvPr id="9" name="矩形 8"/>
              <p:cNvSpPr/>
              <p:nvPr/>
            </p:nvSpPr>
            <p:spPr>
              <a:xfrm>
                <a:off x="1340986" y="4974634"/>
                <a:ext cx="6066522" cy="369332"/>
              </a:xfrm>
              <a:prstGeom prst="rect">
                <a:avLst/>
              </a:prstGeom>
            </p:spPr>
            <p:txBody>
              <a:bodyPr wrap="square">
                <a:spAutoFit/>
              </a:bodyPr>
              <a:lstStyle/>
              <a:p>
                <a:r>
                  <a:rPr lang="zh-TW" altLang="en-US" dirty="0"/>
                  <a:t>這對應頻率介於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之間的單位體積空腔輻射能量。</a:t>
                </a:r>
              </a:p>
            </p:txBody>
          </p:sp>
        </mc:Choice>
        <mc:Fallback xmlns="">
          <p:sp>
            <p:nvSpPr>
              <p:cNvPr id="9" name="矩形 8"/>
              <p:cNvSpPr>
                <a:spLocks noRot="1" noChangeAspect="1" noMove="1" noResize="1" noEditPoints="1" noAdjustHandles="1" noChangeArrowheads="1" noChangeShapeType="1" noTextEdit="1"/>
              </p:cNvSpPr>
              <p:nvPr/>
            </p:nvSpPr>
            <p:spPr>
              <a:xfrm>
                <a:off x="1340986" y="4974634"/>
                <a:ext cx="6066522" cy="369332"/>
              </a:xfrm>
              <a:prstGeom prst="rect">
                <a:avLst/>
              </a:prstGeom>
              <a:blipFill>
                <a:blip r:embed="rId8"/>
                <a:stretch>
                  <a:fillRect l="-835" t="-6667" b="-23333"/>
                </a:stretch>
              </a:blipFill>
            </p:spPr>
            <p:txBody>
              <a:bodyPr/>
              <a:lstStyle/>
              <a:p>
                <a:r>
                  <a:rPr lang="en-TW">
                    <a:noFill/>
                  </a:rPr>
                  <a:t> </a:t>
                </a:r>
              </a:p>
            </p:txBody>
          </p:sp>
        </mc:Fallback>
      </mc:AlternateContent>
      <p:sp>
        <p:nvSpPr>
          <p:cNvPr id="10" name="TextBox 9">
            <a:extLst>
              <a:ext uri="{FF2B5EF4-FFF2-40B4-BE49-F238E27FC236}">
                <a16:creationId xmlns:a16="http://schemas.microsoft.com/office/drawing/2014/main" id="{9E2C637E-4E20-0B4F-A1E1-B21F635EF241}"/>
              </a:ext>
            </a:extLst>
          </p:cNvPr>
          <p:cNvSpPr txBox="1"/>
          <p:nvPr/>
        </p:nvSpPr>
        <p:spPr>
          <a:xfrm>
            <a:off x="1366668" y="476672"/>
            <a:ext cx="6208275" cy="369332"/>
          </a:xfrm>
          <a:prstGeom prst="rect">
            <a:avLst/>
          </a:prstGeom>
          <a:noFill/>
        </p:spPr>
        <p:txBody>
          <a:bodyPr wrap="square" rtlCol="0">
            <a:spAutoFit/>
          </a:bodyPr>
          <a:lstStyle/>
          <a:p>
            <a:r>
              <a:rPr lang="en-TW" dirty="0"/>
              <a:t>愛因斯坦大膽假設空腔內的駐波態對應的是量子彈簧！</a:t>
            </a:r>
          </a:p>
        </p:txBody>
      </p:sp>
      <p:pic>
        <p:nvPicPr>
          <p:cNvPr id="11" name="Graphic 10" descr="Cat with solid fill">
            <a:extLst>
              <a:ext uri="{FF2B5EF4-FFF2-40B4-BE49-F238E27FC236}">
                <a16:creationId xmlns:a16="http://schemas.microsoft.com/office/drawing/2014/main" id="{6C4494A6-DF03-DC32-A205-7DB72938CA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423956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32462" y="764704"/>
            <a:ext cx="3855761" cy="3744416"/>
          </a:xfrm>
          <a:prstGeom prst="rect">
            <a:avLst/>
          </a:prstGeom>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5754041" y="6237312"/>
            <a:ext cx="3366120" cy="553998"/>
          </a:xfrm>
          <a:prstGeom prst="rect">
            <a:avLst/>
          </a:prstGeom>
        </p:spPr>
        <p:txBody>
          <a:bodyPr wrap="square">
            <a:spAutoFit/>
          </a:bodyPr>
          <a:lstStyle/>
          <a:p>
            <a:r>
              <a:rPr lang="en-US" altLang="zh-TW" sz="1200" dirty="0" err="1"/>
              <a:t>Noesis</a:t>
            </a:r>
            <a:r>
              <a:rPr lang="zh-TW" altLang="en-US" sz="1200" dirty="0"/>
              <a:t> </a:t>
            </a:r>
            <a:r>
              <a:rPr lang="en-US" altLang="zh-TW" sz="1200" b="1" dirty="0"/>
              <a:t>The Journal of the Mega Society</a:t>
            </a:r>
            <a:r>
              <a:rPr lang="en-US" altLang="zh-TW" b="1" dirty="0"/>
              <a:t>	</a:t>
            </a:r>
          </a:p>
        </p:txBody>
      </p:sp>
      <p:pic>
        <p:nvPicPr>
          <p:cNvPr id="126980" name="Picture 4" descr="\\psf\Home\Downloads\image0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328" y="1196752"/>
            <a:ext cx="3791344" cy="3669963"/>
          </a:xfrm>
          <a:prstGeom prst="rect">
            <a:avLst/>
          </a:prstGeom>
          <a:solidFill>
            <a:schemeClr val="bg1"/>
          </a:solidFill>
          <a:ln w="0">
            <a:solidFill>
              <a:schemeClr val="tx1"/>
            </a:solidFill>
          </a:ln>
        </p:spPr>
      </p:pic>
      <mc:AlternateContent xmlns:mc="http://schemas.openxmlformats.org/markup-compatibility/2006" xmlns:a14="http://schemas.microsoft.com/office/drawing/2010/main">
        <mc:Choice Requires="a14">
          <p:sp>
            <p:nvSpPr>
              <p:cNvPr id="7" name="Text Box 3"/>
              <p:cNvSpPr txBox="1">
                <a:spLocks noChangeArrowheads="1"/>
              </p:cNvSpPr>
              <p:nvPr/>
            </p:nvSpPr>
            <p:spPr bwMode="auto">
              <a:xfrm>
                <a:off x="899592" y="5003884"/>
                <a:ext cx="806489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我要證明：溫度為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的空腔輻射，及溫度為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的黑體之輻射完全相同！</a:t>
                </a:r>
              </a:p>
            </p:txBody>
          </p:sp>
        </mc:Choice>
        <mc:Fallback xmlns="">
          <p:sp>
            <p:nvSpPr>
              <p:cNvPr id="7" name="Text Box 3"/>
              <p:cNvSpPr txBox="1">
                <a:spLocks noRot="1" noChangeAspect="1" noMove="1" noResize="1" noEditPoints="1" noAdjustHandles="1" noChangeArrowheads="1" noChangeShapeType="1" noTextEdit="1"/>
              </p:cNvSpPr>
              <p:nvPr/>
            </p:nvSpPr>
            <p:spPr bwMode="auto">
              <a:xfrm>
                <a:off x="899592" y="5003884"/>
                <a:ext cx="8064896" cy="369332"/>
              </a:xfrm>
              <a:prstGeom prst="rect">
                <a:avLst/>
              </a:prstGeom>
              <a:blipFill>
                <a:blip r:embed="rId3"/>
                <a:stretch>
                  <a:fillRect l="-786" t="-10345"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extLst>
      <p:ext uri="{BB962C8B-B14F-4D97-AF65-F5344CB8AC3E}">
        <p14:creationId xmlns:p14="http://schemas.microsoft.com/office/powerpoint/2010/main" val="26772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6" descr="File:Wiens law.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056" y="1795435"/>
            <a:ext cx="3359567" cy="3105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a:spLocks noChangeArrowheads="1"/>
          </p:cNvSpPr>
          <p:nvPr/>
        </p:nvSpPr>
        <p:spPr bwMode="auto">
          <a:xfrm>
            <a:off x="5885951" y="5185129"/>
            <a:ext cx="285267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Times New Roman" panose="02020603050405020304" pitchFamily="18" charset="0"/>
                <a:cs typeface="Times New Roman" panose="02020603050405020304" pitchFamily="18" charset="0"/>
              </a:rPr>
              <a:t>Planck Blackbody Formula</a:t>
            </a:r>
            <a:endParaRPr lang="zh-TW" alt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文字方塊 5"/>
              <p:cNvSpPr txBox="1"/>
              <p:nvPr/>
            </p:nvSpPr>
            <p:spPr>
              <a:xfrm>
                <a:off x="637427" y="5044246"/>
                <a:ext cx="4510637" cy="651653"/>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𝐸</m:t>
                          </m:r>
                        </m:e>
                        <m:sub>
                          <m:r>
                            <a:rPr lang="zh-TW" altLang="en-US" i="1">
                              <a:latin typeface="Cambria Math" panose="02040503050406030204" pitchFamily="18" charset="0"/>
                            </a:rPr>
                            <m:t>黑</m:t>
                          </m:r>
                          <m:r>
                            <a:rPr lang="zh-TW" altLang="en-US" i="1" smtClean="0">
                              <a:latin typeface="Cambria Math" panose="02040503050406030204" pitchFamily="18" charset="0"/>
                            </a:rPr>
                            <m:t>、</m:t>
                          </m:r>
                          <m:r>
                            <a:rPr lang="zh-TW" altLang="en-US" i="1">
                              <a:latin typeface="Cambria Math" panose="02040503050406030204" pitchFamily="18" charset="0"/>
                            </a:rPr>
                            <m:t>空</m:t>
                          </m:r>
                        </m:sub>
                      </m:sSub>
                      <m:d>
                        <m:dPr>
                          <m:ctrlPr>
                            <a:rPr lang="en-US" altLang="zh-TW" b="0"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𝑇</m:t>
                          </m:r>
                        </m:e>
                      </m:d>
                      <m:r>
                        <a:rPr lang="en-US" altLang="zh-TW" i="1">
                          <a:latin typeface="Cambria Math"/>
                          <a:ea typeface="Cambria Math"/>
                        </a:rPr>
                        <m:t>=</m:t>
                      </m:r>
                      <m:f>
                        <m:fPr>
                          <m:ctrlPr>
                            <a:rPr lang="en-US" altLang="zh-CN" i="1">
                              <a:latin typeface="Cambria Math" panose="02040503050406030204" pitchFamily="18" charset="0"/>
                            </a:rPr>
                          </m:ctrlPr>
                        </m:fPr>
                        <m:num>
                          <m:r>
                            <a:rPr lang="en-US" altLang="zh-CN" i="1">
                              <a:latin typeface="Cambria Math"/>
                            </a:rPr>
                            <m:t>𝑐</m:t>
                          </m:r>
                        </m:num>
                        <m:den>
                          <m:r>
                            <a:rPr lang="en-US" altLang="zh-CN" i="1">
                              <a:latin typeface="Cambria Math"/>
                            </a:rPr>
                            <m:t>4</m:t>
                          </m:r>
                        </m:den>
                      </m:f>
                      <m:r>
                        <a:rPr lang="en-US" altLang="zh-CN" i="1">
                          <a:latin typeface="Cambria Math"/>
                          <a:ea typeface="Cambria Math"/>
                        </a:rPr>
                        <m:t>∙</m:t>
                      </m:r>
                      <m:r>
                        <a:rPr lang="en-US" altLang="zh-CN" b="0" i="1" smtClean="0">
                          <a:latin typeface="Cambria Math" panose="02040503050406030204" pitchFamily="18" charset="0"/>
                          <a:ea typeface="Cambria Math"/>
                        </a:rPr>
                        <m:t>𝑢</m:t>
                      </m:r>
                      <m:r>
                        <a:rPr lang="en-US" altLang="zh-CN"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2</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b="0" i="1" smtClean="0">
                                  <a:latin typeface="Cambria Math"/>
                                  <a:ea typeface="Cambria Math"/>
                                </a:rPr>
                                <m:t>h</m:t>
                              </m:r>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3</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b="0" i="1" smtClean="0">
                                  <a:latin typeface="Cambria Math"/>
                                  <a:ea typeface="Cambria Math"/>
                                </a:rPr>
                                <m:t>2</m:t>
                              </m:r>
                            </m:sup>
                          </m:sSup>
                        </m:den>
                      </m:f>
                      <m:f>
                        <m:fPr>
                          <m:ctrlPr>
                            <a:rPr lang="en-US" altLang="zh-TW" i="1">
                              <a:latin typeface="Cambria Math" panose="02040503050406030204" pitchFamily="18" charset="0"/>
                            </a:rPr>
                          </m:ctrlPr>
                        </m:fPr>
                        <m:num>
                          <m:r>
                            <a:rPr lang="en-US" altLang="zh-TW" b="0" i="1" smtClean="0">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637427" y="5044246"/>
                <a:ext cx="4510637" cy="651653"/>
              </a:xfrm>
              <a:prstGeom prst="rect">
                <a:avLst/>
              </a:prstGeom>
              <a:blipFill>
                <a:blip r:embed="rId4"/>
                <a:stretch>
                  <a:fillRect b="-3774"/>
                </a:stretch>
              </a:blipFill>
            </p:spPr>
            <p:txBody>
              <a:bodyPr/>
              <a:lstStyle/>
              <a:p>
                <a:r>
                  <a:rPr lang="en-TW">
                    <a:noFill/>
                  </a:rPr>
                  <a:t> </a:t>
                </a:r>
              </a:p>
            </p:txBody>
          </p:sp>
        </mc:Fallback>
      </mc:AlternateContent>
      <p:pic>
        <p:nvPicPr>
          <p:cNvPr id="3" name="Graphic 2" descr="Cat with solid fill">
            <a:extLst>
              <a:ext uri="{FF2B5EF4-FFF2-40B4-BE49-F238E27FC236}">
                <a16:creationId xmlns:a16="http://schemas.microsoft.com/office/drawing/2014/main" id="{20E55072-5A3A-484C-3649-37363A1103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pic>
        <p:nvPicPr>
          <p:cNvPr id="4" name="Picture 2">
            <a:extLst>
              <a:ext uri="{FF2B5EF4-FFF2-40B4-BE49-F238E27FC236}">
                <a16:creationId xmlns:a16="http://schemas.microsoft.com/office/drawing/2014/main" id="{2CBE7786-BA22-BE9B-5804-7CF8E375BC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1268760"/>
            <a:ext cx="46355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0457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2499356" y="1519734"/>
                <a:ext cx="930511" cy="61279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2</m:t>
                          </m:r>
                          <m:r>
                            <a:rPr lang="zh-TW" altLang="en-US" b="0" i="1" smtClean="0">
                              <a:latin typeface="Cambria Math"/>
                              <a:ea typeface="Cambria Math"/>
                            </a:rPr>
                            <m:t>𝜋</m:t>
                          </m:r>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panose="02040503050406030204" pitchFamily="18" charset="0"/>
                                  <a:ea typeface="Cambria Math"/>
                                </a:rPr>
                                <m:t>2</m:t>
                              </m:r>
                            </m:sup>
                          </m:sSup>
                        </m:den>
                      </m:f>
                      <m:r>
                        <a:rPr lang="en-US" altLang="zh-TW" i="1">
                          <a:latin typeface="Cambria Math" panose="02040503050406030204" pitchFamily="18" charset="0"/>
                          <a:ea typeface="Cambria Math" panose="02040503050406030204" pitchFamily="18" charset="0"/>
                        </a:rPr>
                        <m:t>𝜈</m:t>
                      </m:r>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2499356" y="1519734"/>
                <a:ext cx="930511" cy="612796"/>
              </a:xfrm>
              <a:prstGeom prst="rect">
                <a:avLst/>
              </a:prstGeom>
              <a:blipFill>
                <a:blip r:embed="rId2"/>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2499355" y="3573016"/>
                <a:ext cx="1904237" cy="6224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b="0" i="1" smtClean="0">
                              <a:latin typeface="Cambria Math" panose="02040503050406030204" pitchFamily="18" charset="0"/>
                            </a:rPr>
                          </m:ctrlPr>
                        </m:dPr>
                        <m:e>
                          <m:r>
                            <a:rPr lang="en-US" altLang="zh-TW" b="0" i="1" smtClean="0">
                              <a:latin typeface="Cambria Math"/>
                            </a:rPr>
                            <m:t>𝐸</m:t>
                          </m:r>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2499355" y="3573016"/>
                <a:ext cx="1904237" cy="622414"/>
              </a:xfrm>
              <a:prstGeom prst="rect">
                <a:avLst/>
              </a:prstGeom>
              <a:blipFill>
                <a:blip r:embed="rId3"/>
                <a:stretch>
                  <a:fillRect b="-4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9"/>
              <p:cNvSpPr txBox="1">
                <a:spLocks noChangeArrowheads="1"/>
              </p:cNvSpPr>
              <p:nvPr/>
            </p:nvSpPr>
            <p:spPr bwMode="auto">
              <a:xfrm>
                <a:off x="1329378" y="3068960"/>
                <a:ext cx="527443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一個量子彈簧在溫度為</a:t>
                </a:r>
                <a14:m>
                  <m:oMath xmlns:m="http://schemas.openxmlformats.org/officeDocument/2006/math">
                    <m:r>
                      <a:rPr lang="en-US" altLang="zh-TW" sz="1800" b="0" i="1" smtClean="0">
                        <a:latin typeface="Cambria Math"/>
                      </a:rPr>
                      <m:t>𝑇</m:t>
                    </m:r>
                  </m:oMath>
                </a14:m>
                <a:r>
                  <a:rPr lang="zh-TW" altLang="en-US" sz="1800" dirty="0"/>
                  <a:t>的環境中的能量平均值：</a:t>
                </a:r>
              </a:p>
            </p:txBody>
          </p:sp>
        </mc:Choice>
        <mc:Fallback xmlns="">
          <p:sp>
            <p:nvSpPr>
              <p:cNvPr id="4" name="文字方塊 9"/>
              <p:cNvSpPr txBox="1">
                <a:spLocks noRot="1" noChangeAspect="1" noMove="1" noResize="1" noEditPoints="1" noAdjustHandles="1" noChangeArrowheads="1" noChangeShapeType="1" noTextEdit="1"/>
              </p:cNvSpPr>
              <p:nvPr/>
            </p:nvSpPr>
            <p:spPr bwMode="auto">
              <a:xfrm>
                <a:off x="1329378" y="3068960"/>
                <a:ext cx="5274434" cy="369332"/>
              </a:xfrm>
              <a:prstGeom prst="rect">
                <a:avLst/>
              </a:prstGeom>
              <a:blipFill>
                <a:blip r:embed="rId4"/>
                <a:stretch>
                  <a:fillRect l="-96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1329379" y="1015678"/>
                <a:ext cx="6426561" cy="369332"/>
              </a:xfrm>
              <a:prstGeom prst="rect">
                <a:avLst/>
              </a:prstGeom>
            </p:spPr>
            <p:txBody>
              <a:bodyPr wrap="square">
                <a:spAutoFit/>
              </a:bodyPr>
              <a:lstStyle/>
              <a:p>
                <a:r>
                  <a:rPr lang="zh-TW" altLang="en-US" dirty="0"/>
                  <a:t>單位體積內，頻率介於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之間的駐波狀態總數為</a:t>
                </a:r>
              </a:p>
            </p:txBody>
          </p:sp>
        </mc:Choice>
        <mc:Fallback xmlns="">
          <p:sp>
            <p:nvSpPr>
              <p:cNvPr id="5" name="矩形 4"/>
              <p:cNvSpPr>
                <a:spLocks noRot="1" noChangeAspect="1" noMove="1" noResize="1" noEditPoints="1" noAdjustHandles="1" noChangeArrowheads="1" noChangeShapeType="1" noTextEdit="1"/>
              </p:cNvSpPr>
              <p:nvPr/>
            </p:nvSpPr>
            <p:spPr>
              <a:xfrm>
                <a:off x="1329379" y="1015678"/>
                <a:ext cx="6426561" cy="369332"/>
              </a:xfrm>
              <a:prstGeom prst="rect">
                <a:avLst/>
              </a:prstGeom>
              <a:blipFill>
                <a:blip r:embed="rId5"/>
                <a:stretch>
                  <a:fillRect l="-789" t="-10345" b="-2413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340986" y="4330154"/>
                <a:ext cx="7335470" cy="369332"/>
              </a:xfrm>
              <a:prstGeom prst="rect">
                <a:avLst/>
              </a:prstGeom>
            </p:spPr>
            <p:txBody>
              <a:bodyPr wrap="square">
                <a:spAutoFit/>
              </a:bodyPr>
              <a:lstStyle/>
              <a:p>
                <a:r>
                  <a:rPr lang="zh-TW" altLang="en-US" dirty="0"/>
                  <a:t>相乘即為頻率介於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之間的量子彈簧即駐波的總能量為：</a:t>
                </a:r>
              </a:p>
            </p:txBody>
          </p:sp>
        </mc:Choice>
        <mc:Fallback xmlns="">
          <p:sp>
            <p:nvSpPr>
              <p:cNvPr id="6" name="矩形 5"/>
              <p:cNvSpPr>
                <a:spLocks noRot="1" noChangeAspect="1" noMove="1" noResize="1" noEditPoints="1" noAdjustHandles="1" noChangeArrowheads="1" noChangeShapeType="1" noTextEdit="1"/>
              </p:cNvSpPr>
              <p:nvPr/>
            </p:nvSpPr>
            <p:spPr>
              <a:xfrm>
                <a:off x="1340986" y="4330154"/>
                <a:ext cx="7335470" cy="369332"/>
              </a:xfrm>
              <a:prstGeom prst="rect">
                <a:avLst/>
              </a:prstGeom>
              <a:blipFill>
                <a:blip r:embed="rId6"/>
                <a:stretch>
                  <a:fillRect l="-691" t="-6452"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2503621" y="5423157"/>
                <a:ext cx="2959670" cy="67614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𝑢</m:t>
                      </m:r>
                      <m:d>
                        <m:dPr>
                          <m:ctrlPr>
                            <a:rPr lang="en-US" altLang="zh-TW" b="0"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e>
                      </m:d>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2</m:t>
                          </m:r>
                          <m:r>
                            <a:rPr lang="zh-TW" altLang="en-US" i="1">
                              <a:latin typeface="Cambria Math"/>
                              <a:ea typeface="Cambria Math"/>
                            </a:rPr>
                            <m:t>𝜋</m:t>
                          </m:r>
                          <m:r>
                            <a:rPr lang="en-US" altLang="zh-TW" b="0" i="1" smtClean="0">
                              <a:latin typeface="Cambria Math" panose="02040503050406030204" pitchFamily="18" charset="0"/>
                              <a:ea typeface="Cambria Math"/>
                            </a:rPr>
                            <m:t>h</m:t>
                          </m:r>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b="0" i="1" smtClean="0">
                                  <a:latin typeface="Cambria Math" panose="02040503050406030204" pitchFamily="18" charset="0"/>
                                  <a:ea typeface="Cambria Math"/>
                                </a:rPr>
                                <m:t>2</m:t>
                              </m:r>
                            </m:sup>
                          </m:sSup>
                        </m:den>
                      </m:f>
                      <m:f>
                        <m:fPr>
                          <m:ctrlPr>
                            <a:rPr lang="en-US" altLang="zh-TW" i="1">
                              <a:latin typeface="Cambria Math" panose="02040503050406030204" pitchFamily="18" charset="0"/>
                            </a:rPr>
                          </m:ctrlPr>
                        </m:fPr>
                        <m:num>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panose="02040503050406030204" pitchFamily="18" charset="0"/>
                                  <a:ea typeface="Cambria Math" panose="02040503050406030204" pitchFamily="18" charset="0"/>
                                </a:rPr>
                                <m:t>2</m:t>
                              </m:r>
                            </m:sup>
                          </m:sSup>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503621" y="5423157"/>
                <a:ext cx="2959670" cy="676147"/>
              </a:xfrm>
              <a:prstGeom prst="rect">
                <a:avLst/>
              </a:prstGeom>
              <a:blipFill>
                <a:blip r:embed="rId7"/>
                <a:stretch>
                  <a:fillRect/>
                </a:stretch>
              </a:blipFill>
            </p:spPr>
            <p:txBody>
              <a:bodyPr/>
              <a:lstStyle/>
              <a:p>
                <a:r>
                  <a:rPr lang="en-TW">
                    <a:noFill/>
                  </a:rPr>
                  <a:t> </a:t>
                </a:r>
              </a:p>
            </p:txBody>
          </p:sp>
        </mc:Fallback>
      </mc:AlternateContent>
      <p:sp>
        <p:nvSpPr>
          <p:cNvPr id="8" name="Text Box 7"/>
          <p:cNvSpPr txBox="1">
            <a:spLocks noChangeArrowheads="1"/>
          </p:cNvSpPr>
          <p:nvPr/>
        </p:nvSpPr>
        <p:spPr bwMode="auto">
          <a:xfrm>
            <a:off x="1329690" y="2239814"/>
            <a:ext cx="6282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每一個駐波模式就對應一個量子彈簧，上式就是彈簧總數。</a:t>
            </a:r>
          </a:p>
        </p:txBody>
      </p:sp>
      <mc:AlternateContent xmlns:mc="http://schemas.openxmlformats.org/markup-compatibility/2006" xmlns:a14="http://schemas.microsoft.com/office/drawing/2010/main">
        <mc:Choice Requires="a14">
          <p:sp>
            <p:nvSpPr>
              <p:cNvPr id="9" name="矩形 8"/>
              <p:cNvSpPr/>
              <p:nvPr/>
            </p:nvSpPr>
            <p:spPr>
              <a:xfrm>
                <a:off x="1340986" y="4974634"/>
                <a:ext cx="6066522" cy="369332"/>
              </a:xfrm>
              <a:prstGeom prst="rect">
                <a:avLst/>
              </a:prstGeom>
            </p:spPr>
            <p:txBody>
              <a:bodyPr wrap="square">
                <a:spAutoFit/>
              </a:bodyPr>
              <a:lstStyle/>
              <a:p>
                <a:r>
                  <a:rPr lang="zh-TW" altLang="en-US" dirty="0"/>
                  <a:t>這對應頻率介於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之間的單位體積空腔輻射能量。</a:t>
                </a:r>
              </a:p>
            </p:txBody>
          </p:sp>
        </mc:Choice>
        <mc:Fallback xmlns="">
          <p:sp>
            <p:nvSpPr>
              <p:cNvPr id="9" name="矩形 8"/>
              <p:cNvSpPr>
                <a:spLocks noRot="1" noChangeAspect="1" noMove="1" noResize="1" noEditPoints="1" noAdjustHandles="1" noChangeArrowheads="1" noChangeShapeType="1" noTextEdit="1"/>
              </p:cNvSpPr>
              <p:nvPr/>
            </p:nvSpPr>
            <p:spPr>
              <a:xfrm>
                <a:off x="1340986" y="4974634"/>
                <a:ext cx="6066522" cy="369332"/>
              </a:xfrm>
              <a:prstGeom prst="rect">
                <a:avLst/>
              </a:prstGeom>
              <a:blipFill>
                <a:blip r:embed="rId8"/>
                <a:stretch>
                  <a:fillRect l="-835" t="-6667" b="-23333"/>
                </a:stretch>
              </a:blipFill>
            </p:spPr>
            <p:txBody>
              <a:bodyPr/>
              <a:lstStyle/>
              <a:p>
                <a:r>
                  <a:rPr lang="en-TW">
                    <a:noFill/>
                  </a:rPr>
                  <a:t> </a:t>
                </a:r>
              </a:p>
            </p:txBody>
          </p:sp>
        </mc:Fallback>
      </mc:AlternateContent>
      <p:pic>
        <p:nvPicPr>
          <p:cNvPr id="11" name="Graphic 10" descr="Cat with solid fill">
            <a:extLst>
              <a:ext uri="{FF2B5EF4-FFF2-40B4-BE49-F238E27FC236}">
                <a16:creationId xmlns:a16="http://schemas.microsoft.com/office/drawing/2014/main" id="{6C4494A6-DF03-DC32-A205-7DB72938CA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5756" y="6209075"/>
            <a:ext cx="619090" cy="619090"/>
          </a:xfrm>
          <a:prstGeom prst="rect">
            <a:avLst/>
          </a:prstGeom>
        </p:spPr>
      </p:pic>
      <p:sp>
        <p:nvSpPr>
          <p:cNvPr id="12" name="TextBox 11">
            <a:extLst>
              <a:ext uri="{FF2B5EF4-FFF2-40B4-BE49-F238E27FC236}">
                <a16:creationId xmlns:a16="http://schemas.microsoft.com/office/drawing/2014/main" id="{ABD2FB83-6F61-4314-E7D3-C835646EB3D9}"/>
              </a:ext>
            </a:extLst>
          </p:cNvPr>
          <p:cNvSpPr txBox="1"/>
          <p:nvPr/>
        </p:nvSpPr>
        <p:spPr>
          <a:xfrm>
            <a:off x="3707904" y="518806"/>
            <a:ext cx="1181469" cy="369332"/>
          </a:xfrm>
          <a:prstGeom prst="rect">
            <a:avLst/>
          </a:prstGeom>
          <a:noFill/>
        </p:spPr>
        <p:txBody>
          <a:bodyPr wrap="square" rtlCol="0">
            <a:spAutoFit/>
          </a:bodyPr>
          <a:lstStyle/>
          <a:p>
            <a:r>
              <a:rPr lang="en-TW" dirty="0"/>
              <a:t>二維空腔</a:t>
            </a:r>
          </a:p>
        </p:txBody>
      </p:sp>
    </p:spTree>
    <p:extLst>
      <p:ext uri="{BB962C8B-B14F-4D97-AF65-F5344CB8AC3E}">
        <p14:creationId xmlns:p14="http://schemas.microsoft.com/office/powerpoint/2010/main" val="360237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animBg="1"/>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86AEC-AF91-A920-18C2-CB30B41F20EB}"/>
              </a:ext>
            </a:extLst>
          </p:cNvPr>
          <p:cNvPicPr>
            <a:picLocks noChangeAspect="1"/>
          </p:cNvPicPr>
          <p:nvPr/>
        </p:nvPicPr>
        <p:blipFill>
          <a:blip r:embed="rId2"/>
          <a:stretch>
            <a:fillRect/>
          </a:stretch>
        </p:blipFill>
        <p:spPr>
          <a:xfrm>
            <a:off x="399420" y="1124744"/>
            <a:ext cx="8345160" cy="3528392"/>
          </a:xfrm>
          <a:prstGeom prst="rect">
            <a:avLst/>
          </a:prstGeom>
        </p:spPr>
      </p:pic>
      <p:pic>
        <p:nvPicPr>
          <p:cNvPr id="3" name="Graphic 2" descr="Cat with solid fill">
            <a:extLst>
              <a:ext uri="{FF2B5EF4-FFF2-40B4-BE49-F238E27FC236}">
                <a16:creationId xmlns:a16="http://schemas.microsoft.com/office/drawing/2014/main" id="{54ED4F12-7E75-68B0-8CD2-80A1AC2E5E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3535012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CC2C2-428B-D53D-ED88-AEEEE7FE51B8}"/>
              </a:ext>
            </a:extLst>
          </p:cNvPr>
          <p:cNvPicPr>
            <a:picLocks noChangeAspect="1"/>
          </p:cNvPicPr>
          <p:nvPr/>
        </p:nvPicPr>
        <p:blipFill>
          <a:blip r:embed="rId2"/>
          <a:stretch>
            <a:fillRect/>
          </a:stretch>
        </p:blipFill>
        <p:spPr>
          <a:xfrm>
            <a:off x="251520" y="813615"/>
            <a:ext cx="8095817" cy="4968552"/>
          </a:xfrm>
          <a:prstGeom prst="rect">
            <a:avLst/>
          </a:prstGeom>
        </p:spPr>
      </p:pic>
      <p:sp>
        <p:nvSpPr>
          <p:cNvPr id="3" name="TextBox 2">
            <a:extLst>
              <a:ext uri="{FF2B5EF4-FFF2-40B4-BE49-F238E27FC236}">
                <a16:creationId xmlns:a16="http://schemas.microsoft.com/office/drawing/2014/main" id="{05BDB569-A884-9F7F-6071-11E819B0F9F3}"/>
              </a:ext>
            </a:extLst>
          </p:cNvPr>
          <p:cNvSpPr txBox="1"/>
          <p:nvPr/>
        </p:nvSpPr>
        <p:spPr>
          <a:xfrm>
            <a:off x="5868144" y="813615"/>
            <a:ext cx="3419872" cy="369332"/>
          </a:xfrm>
          <a:prstGeom prst="rect">
            <a:avLst/>
          </a:prstGeom>
          <a:noFill/>
        </p:spPr>
        <p:txBody>
          <a:bodyPr wrap="square" rtlCol="0">
            <a:spAutoFit/>
          </a:bodyPr>
          <a:lstStyle/>
          <a:p>
            <a:r>
              <a:rPr lang="en-GB" dirty="0" err="1"/>
              <a:t>變換變數，使積分變數無單位</a:t>
            </a:r>
            <a:r>
              <a:rPr lang="en-GB" dirty="0"/>
              <a:t>！</a:t>
            </a:r>
            <a:endParaRPr lang="en-TW"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F33A54E-4CBC-92A1-5E29-13C19A099541}"/>
                  </a:ext>
                </a:extLst>
              </p:cNvPr>
              <p:cNvSpPr txBox="1"/>
              <p:nvPr/>
            </p:nvSpPr>
            <p:spPr>
              <a:xfrm>
                <a:off x="6812614" y="1916832"/>
                <a:ext cx="765466" cy="52591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h</m:t>
                          </m:r>
                          <m:r>
                            <a:rPr lang="en-US" b="0" i="1" smtClean="0">
                              <a:latin typeface="Cambria Math" panose="02040503050406030204" pitchFamily="18" charset="0"/>
                              <a:ea typeface="Cambria Math" panose="02040503050406030204" pitchFamily="18" charset="0"/>
                            </a:rPr>
                            <m:t>𝜈</m:t>
                          </m:r>
                        </m:num>
                        <m:den>
                          <m:r>
                            <a:rPr lang="en-US" b="0" i="1" smtClean="0">
                              <a:latin typeface="Cambria Math" panose="02040503050406030204" pitchFamily="18" charset="0"/>
                              <a:ea typeface="Cambria Math" panose="02040503050406030204" pitchFamily="18" charset="0"/>
                            </a:rPr>
                            <m:t>𝑘𝑇</m:t>
                          </m:r>
                        </m:den>
                      </m:f>
                    </m:oMath>
                  </m:oMathPara>
                </a14:m>
                <a:endParaRPr lang="en-TW" dirty="0"/>
              </a:p>
            </p:txBody>
          </p:sp>
        </mc:Choice>
        <mc:Fallback xmlns="">
          <p:sp>
            <p:nvSpPr>
              <p:cNvPr id="4" name="TextBox 3">
                <a:extLst>
                  <a:ext uri="{FF2B5EF4-FFF2-40B4-BE49-F238E27FC236}">
                    <a16:creationId xmlns:a16="http://schemas.microsoft.com/office/drawing/2014/main" id="{9F33A54E-4CBC-92A1-5E29-13C19A099541}"/>
                  </a:ext>
                </a:extLst>
              </p:cNvPr>
              <p:cNvSpPr txBox="1">
                <a:spLocks noRot="1" noChangeAspect="1" noMove="1" noResize="1" noEditPoints="1" noAdjustHandles="1" noChangeArrowheads="1" noChangeShapeType="1" noTextEdit="1"/>
              </p:cNvSpPr>
              <p:nvPr/>
            </p:nvSpPr>
            <p:spPr>
              <a:xfrm>
                <a:off x="6812614" y="1916832"/>
                <a:ext cx="765466" cy="525913"/>
              </a:xfrm>
              <a:prstGeom prst="rect">
                <a:avLst/>
              </a:prstGeom>
              <a:blipFill>
                <a:blip r:embed="rId3"/>
                <a:stretch>
                  <a:fillRect l="-3279" t="-2326" r="-6557" b="-1395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938CFD8-D0C5-8A24-26EA-5721321A8DF4}"/>
                  </a:ext>
                </a:extLst>
              </p:cNvPr>
              <p:cNvSpPr txBox="1"/>
              <p:nvPr/>
            </p:nvSpPr>
            <p:spPr>
              <a:xfrm>
                <a:off x="7804276" y="1924924"/>
                <a:ext cx="927690" cy="52591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𝜈</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𝑘𝑇</m:t>
                          </m:r>
                        </m:num>
                        <m:den>
                          <m:r>
                            <a:rPr lang="en-US" b="0" i="1" smtClean="0">
                              <a:latin typeface="Cambria Math" panose="02040503050406030204" pitchFamily="18" charset="0"/>
                              <a:ea typeface="Cambria Math" panose="02040503050406030204" pitchFamily="18" charset="0"/>
                            </a:rPr>
                            <m:t>h</m:t>
                          </m:r>
                        </m:den>
                      </m:f>
                      <m:r>
                        <a:rPr lang="en-US" b="0" i="1" smtClean="0">
                          <a:latin typeface="Cambria Math" panose="02040503050406030204" pitchFamily="18" charset="0"/>
                          <a:ea typeface="Cambria Math" panose="02040503050406030204" pitchFamily="18" charset="0"/>
                        </a:rPr>
                        <m:t>𝑥</m:t>
                      </m:r>
                    </m:oMath>
                  </m:oMathPara>
                </a14:m>
                <a:endParaRPr lang="en-TW" dirty="0"/>
              </a:p>
            </p:txBody>
          </p:sp>
        </mc:Choice>
        <mc:Fallback xmlns="">
          <p:sp>
            <p:nvSpPr>
              <p:cNvPr id="5" name="TextBox 4">
                <a:extLst>
                  <a:ext uri="{FF2B5EF4-FFF2-40B4-BE49-F238E27FC236}">
                    <a16:creationId xmlns:a16="http://schemas.microsoft.com/office/drawing/2014/main" id="{D938CFD8-D0C5-8A24-26EA-5721321A8DF4}"/>
                  </a:ext>
                </a:extLst>
              </p:cNvPr>
              <p:cNvSpPr txBox="1">
                <a:spLocks noRot="1" noChangeAspect="1" noMove="1" noResize="1" noEditPoints="1" noAdjustHandles="1" noChangeArrowheads="1" noChangeShapeType="1" noTextEdit="1"/>
              </p:cNvSpPr>
              <p:nvPr/>
            </p:nvSpPr>
            <p:spPr>
              <a:xfrm>
                <a:off x="7804276" y="1924924"/>
                <a:ext cx="927690" cy="525913"/>
              </a:xfrm>
              <a:prstGeom prst="rect">
                <a:avLst/>
              </a:prstGeom>
              <a:blipFill>
                <a:blip r:embed="rId4"/>
                <a:stretch>
                  <a:fillRect l="-2703" t="-2381" r="-1351" b="-16667"/>
                </a:stretch>
              </a:blipFill>
            </p:spPr>
            <p:txBody>
              <a:bodyPr/>
              <a:lstStyle/>
              <a:p>
                <a:r>
                  <a:rPr lang="en-TW">
                    <a:noFill/>
                  </a:rPr>
                  <a:t> </a:t>
                </a:r>
              </a:p>
            </p:txBody>
          </p:sp>
        </mc:Fallback>
      </mc:AlternateContent>
      <p:pic>
        <p:nvPicPr>
          <p:cNvPr id="6" name="Graphic 5" descr="Cat with solid fill">
            <a:extLst>
              <a:ext uri="{FF2B5EF4-FFF2-40B4-BE49-F238E27FC236}">
                <a16:creationId xmlns:a16="http://schemas.microsoft.com/office/drawing/2014/main" id="{324D25E6-BE8F-272D-7658-8B404D1FA9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9704341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E8C55-09FF-FABD-6168-4BA23F06D469}"/>
              </a:ext>
            </a:extLst>
          </p:cNvPr>
          <p:cNvPicPr>
            <a:picLocks noChangeAspect="1"/>
          </p:cNvPicPr>
          <p:nvPr/>
        </p:nvPicPr>
        <p:blipFill>
          <a:blip r:embed="rId2"/>
          <a:stretch>
            <a:fillRect/>
          </a:stretch>
        </p:blipFill>
        <p:spPr>
          <a:xfrm>
            <a:off x="1130555" y="768464"/>
            <a:ext cx="6273800" cy="279400"/>
          </a:xfrm>
          <a:prstGeom prst="rect">
            <a:avLst/>
          </a:prstGeom>
        </p:spPr>
      </p:pic>
      <p:pic>
        <p:nvPicPr>
          <p:cNvPr id="3" name="Picture 2">
            <a:extLst>
              <a:ext uri="{FF2B5EF4-FFF2-40B4-BE49-F238E27FC236}">
                <a16:creationId xmlns:a16="http://schemas.microsoft.com/office/drawing/2014/main" id="{8AC404F0-D324-2C8E-C842-2F0D55D4A37D}"/>
              </a:ext>
            </a:extLst>
          </p:cNvPr>
          <p:cNvPicPr>
            <a:picLocks noChangeAspect="1"/>
          </p:cNvPicPr>
          <p:nvPr/>
        </p:nvPicPr>
        <p:blipFill>
          <a:blip r:embed="rId3"/>
          <a:stretch>
            <a:fillRect/>
          </a:stretch>
        </p:blipFill>
        <p:spPr>
          <a:xfrm>
            <a:off x="7585874" y="768464"/>
            <a:ext cx="1092200" cy="508000"/>
          </a:xfrm>
          <a:prstGeom prst="rect">
            <a:avLst/>
          </a:prstGeom>
        </p:spPr>
      </p:pic>
      <mc:AlternateContent xmlns:mc="http://schemas.openxmlformats.org/markup-compatibility/2006" xmlns:a14="http://schemas.microsoft.com/office/drawing/2010/main">
        <mc:Choice Requires="a14">
          <p:sp>
            <p:nvSpPr>
              <p:cNvPr id="4" name="文字方塊 6">
                <a:extLst>
                  <a:ext uri="{FF2B5EF4-FFF2-40B4-BE49-F238E27FC236}">
                    <a16:creationId xmlns:a16="http://schemas.microsoft.com/office/drawing/2014/main" id="{49E76BC3-C657-1D30-CD5D-D14BF1E23554}"/>
                  </a:ext>
                </a:extLst>
              </p:cNvPr>
              <p:cNvSpPr txBox="1"/>
              <p:nvPr/>
            </p:nvSpPr>
            <p:spPr>
              <a:xfrm>
                <a:off x="2787620" y="1313070"/>
                <a:ext cx="2959670" cy="67614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𝑢</m:t>
                      </m:r>
                      <m:d>
                        <m:dPr>
                          <m:ctrlPr>
                            <a:rPr lang="en-US" altLang="zh-TW" b="0"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e>
                      </m:d>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8</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b="0" i="1" smtClean="0">
                                  <a:latin typeface="Cambria Math"/>
                                  <a:ea typeface="Cambria Math"/>
                                </a:rPr>
                                <m:t>h</m:t>
                              </m:r>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3</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i="1">
                                  <a:latin typeface="Cambria Math"/>
                                  <a:ea typeface="Cambria Math"/>
                                </a:rPr>
                                <m:t>3</m:t>
                              </m:r>
                            </m:sup>
                          </m:sSup>
                        </m:den>
                      </m:f>
                      <m:f>
                        <m:fPr>
                          <m:ctrlPr>
                            <a:rPr lang="en-US" altLang="zh-TW" i="1">
                              <a:latin typeface="Cambria Math" panose="02040503050406030204" pitchFamily="18" charset="0"/>
                            </a:rPr>
                          </m:ctrlPr>
                        </m:fPr>
                        <m:num>
                          <m:r>
                            <a:rPr lang="en-US" altLang="zh-TW" b="0" i="1" smtClean="0">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4" name="文字方塊 6">
                <a:extLst>
                  <a:ext uri="{FF2B5EF4-FFF2-40B4-BE49-F238E27FC236}">
                    <a16:creationId xmlns:a16="http://schemas.microsoft.com/office/drawing/2014/main" id="{49E76BC3-C657-1D30-CD5D-D14BF1E23554}"/>
                  </a:ext>
                </a:extLst>
              </p:cNvPr>
              <p:cNvSpPr txBox="1">
                <a:spLocks noRot="1" noChangeAspect="1" noMove="1" noResize="1" noEditPoints="1" noAdjustHandles="1" noChangeArrowheads="1" noChangeShapeType="1" noTextEdit="1"/>
              </p:cNvSpPr>
              <p:nvPr/>
            </p:nvSpPr>
            <p:spPr>
              <a:xfrm>
                <a:off x="2787620" y="1313070"/>
                <a:ext cx="2959670" cy="676147"/>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B558174-E237-B73C-0978-0037DE765ED7}"/>
                  </a:ext>
                </a:extLst>
              </p:cNvPr>
              <p:cNvSpPr txBox="1"/>
              <p:nvPr/>
            </p:nvSpPr>
            <p:spPr>
              <a:xfrm>
                <a:off x="1075361" y="2137575"/>
                <a:ext cx="6593284" cy="491288"/>
              </a:xfrm>
              <a:prstGeom prst="rect">
                <a:avLst/>
              </a:prstGeom>
              <a:noFill/>
            </p:spPr>
            <p:txBody>
              <a:bodyPr wrap="square" rtlCol="0">
                <a:spAutoFit/>
              </a:bodyPr>
              <a:lstStyle/>
              <a:p>
                <a:r>
                  <a:rPr lang="en-TW" dirty="0">
                    <a:latin typeface="+mn-lt"/>
                  </a:rPr>
                  <a:t>First find the </a:t>
                </a:r>
                <a14:m>
                  <m:oMath xmlns:m="http://schemas.openxmlformats.org/officeDocument/2006/math">
                    <m:sSub>
                      <m:sSubPr>
                        <m:ctrlPr>
                          <a:rPr lang="en-TW" i="1" smtClean="0">
                            <a:latin typeface="Cambria Math" panose="02040503050406030204" pitchFamily="18" charset="0"/>
                          </a:rPr>
                        </m:ctrlPr>
                      </m:sSubPr>
                      <m:e>
                        <m:r>
                          <a:rPr lang="en-TW" i="1" smtClean="0">
                            <a:latin typeface="Cambria Math" panose="02040503050406030204" pitchFamily="18" charset="0"/>
                            <a:ea typeface="Cambria Math" panose="02040503050406030204" pitchFamily="18" charset="0"/>
                          </a:rPr>
                          <m:t>𝜈</m:t>
                        </m:r>
                      </m:e>
                      <m:sub>
                        <m:r>
                          <m:rPr>
                            <m:sty m:val="p"/>
                          </m:rPr>
                          <a:rPr lang="en-US" b="0" i="0" smtClean="0">
                            <a:latin typeface="Cambria Math" panose="02040503050406030204" pitchFamily="18" charset="0"/>
                          </a:rPr>
                          <m:t>max</m:t>
                        </m:r>
                      </m:sub>
                    </m:sSub>
                  </m:oMath>
                </a14:m>
                <a:r>
                  <a:rPr lang="en-TW" dirty="0"/>
                  <a:t> </a:t>
                </a:r>
                <a:r>
                  <a:rPr lang="en-TW" dirty="0">
                    <a:latin typeface="+mj-lt"/>
                  </a:rPr>
                  <a:t>to maximize </a:t>
                </a:r>
                <a14:m>
                  <m:oMath xmlns:m="http://schemas.openxmlformats.org/officeDocument/2006/math">
                    <m:r>
                      <a:rPr lang="en-US" altLang="zh-TW" i="1">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e>
                    </m:d>
                  </m:oMath>
                </a14:m>
                <a:r>
                  <a:rPr lang="en-TW" dirty="0">
                    <a:latin typeface="+mj-lt"/>
                  </a:rPr>
                  <a:t>. Defind </a:t>
                </a:r>
                <a14:m>
                  <m:oMath xmlns:m="http://schemas.openxmlformats.org/officeDocument/2006/math">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r>
                          <a:rPr lang="en-US" altLang="zh-TW" i="1">
                            <a:latin typeface="Cambria Math"/>
                          </a:rPr>
                          <m:t>𝑘𝑇</m:t>
                        </m:r>
                      </m:den>
                    </m:f>
                    <m:r>
                      <a:rPr lang="en-US" altLang="zh-TW" b="0" i="0" smtClean="0">
                        <a:latin typeface="Cambria Math" panose="02040503050406030204" pitchFamily="18" charset="0"/>
                      </a:rPr>
                      <m:t>=</m:t>
                    </m:r>
                    <m:r>
                      <a:rPr lang="en-US" altLang="zh-TW" b="0" i="1" smtClean="0">
                        <a:latin typeface="Cambria Math" panose="02040503050406030204" pitchFamily="18" charset="0"/>
                      </a:rPr>
                      <m:t>𝑥</m:t>
                    </m:r>
                  </m:oMath>
                </a14:m>
                <a:r>
                  <a:rPr lang="en-TW" dirty="0">
                    <a:latin typeface="+mj-lt"/>
                  </a:rPr>
                  <a:t>. </a:t>
                </a:r>
              </a:p>
            </p:txBody>
          </p:sp>
        </mc:Choice>
        <mc:Fallback xmlns="">
          <p:sp>
            <p:nvSpPr>
              <p:cNvPr id="5" name="TextBox 4">
                <a:extLst>
                  <a:ext uri="{FF2B5EF4-FFF2-40B4-BE49-F238E27FC236}">
                    <a16:creationId xmlns:a16="http://schemas.microsoft.com/office/drawing/2014/main" id="{8B558174-E237-B73C-0978-0037DE765ED7}"/>
                  </a:ext>
                </a:extLst>
              </p:cNvPr>
              <p:cNvSpPr txBox="1">
                <a:spLocks noRot="1" noChangeAspect="1" noMove="1" noResize="1" noEditPoints="1" noAdjustHandles="1" noChangeArrowheads="1" noChangeShapeType="1" noTextEdit="1"/>
              </p:cNvSpPr>
              <p:nvPr/>
            </p:nvSpPr>
            <p:spPr>
              <a:xfrm>
                <a:off x="1075361" y="2137575"/>
                <a:ext cx="6593284" cy="491288"/>
              </a:xfrm>
              <a:prstGeom prst="rect">
                <a:avLst/>
              </a:prstGeom>
              <a:blipFill>
                <a:blip r:embed="rId5"/>
                <a:stretch>
                  <a:fillRect l="-769" b="-769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B46C6C5E-100C-BADF-9B99-1EB5344A2E10}"/>
                  </a:ext>
                </a:extLst>
              </p:cNvPr>
              <p:cNvSpPr txBox="1"/>
              <p:nvPr/>
            </p:nvSpPr>
            <p:spPr>
              <a:xfrm>
                <a:off x="2782763" y="3033811"/>
                <a:ext cx="1313068" cy="6127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b="0" i="1" smtClean="0">
                              <a:latin typeface="Cambria Math" panose="02040503050406030204" pitchFamily="18" charset="0"/>
                            </a:rPr>
                            <m:t>3</m:t>
                          </m:r>
                        </m:sup>
                      </m:sSup>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b="0" i="1" smtClean="0">
                                  <a:latin typeface="Cambria Math" panose="02040503050406030204" pitchFamily="18" charset="0"/>
                                </a:rPr>
                                <m:t>𝑥</m:t>
                              </m:r>
                            </m:sup>
                          </m:sSup>
                          <m:r>
                            <a:rPr lang="en-US" altLang="zh-TW" i="1">
                              <a:latin typeface="Cambria Math"/>
                            </a:rPr>
                            <m:t>−1</m:t>
                          </m:r>
                        </m:den>
                      </m:f>
                    </m:oMath>
                  </m:oMathPara>
                </a14:m>
                <a:endParaRPr lang="zh-TW" altLang="en-US" i="1" dirty="0"/>
              </a:p>
            </p:txBody>
          </p:sp>
        </mc:Choice>
        <mc:Fallback xmlns="">
          <p:sp>
            <p:nvSpPr>
              <p:cNvPr id="8" name="文字方塊 8">
                <a:extLst>
                  <a:ext uri="{FF2B5EF4-FFF2-40B4-BE49-F238E27FC236}">
                    <a16:creationId xmlns:a16="http://schemas.microsoft.com/office/drawing/2014/main" id="{B46C6C5E-100C-BADF-9B99-1EB5344A2E10}"/>
                  </a:ext>
                </a:extLst>
              </p:cNvPr>
              <p:cNvSpPr txBox="1">
                <a:spLocks noRot="1" noChangeAspect="1" noMove="1" noResize="1" noEditPoints="1" noAdjustHandles="1" noChangeArrowheads="1" noChangeShapeType="1" noTextEdit="1"/>
              </p:cNvSpPr>
              <p:nvPr/>
            </p:nvSpPr>
            <p:spPr>
              <a:xfrm>
                <a:off x="2782763" y="3033811"/>
                <a:ext cx="1313068" cy="612732"/>
              </a:xfrm>
              <a:prstGeom prst="rect">
                <a:avLst/>
              </a:prstGeom>
              <a:blipFill>
                <a:blip r:embed="rId6"/>
                <a:stretch>
                  <a:fillRect b="-2041"/>
                </a:stretch>
              </a:blipFill>
            </p:spPr>
            <p:txBody>
              <a:bodyPr/>
              <a:lstStyle/>
              <a:p>
                <a:r>
                  <a:rPr lang="en-TW">
                    <a:noFill/>
                  </a:rPr>
                  <a:t> </a:t>
                </a:r>
              </a:p>
            </p:txBody>
          </p:sp>
        </mc:Fallback>
      </mc:AlternateContent>
      <p:sp>
        <p:nvSpPr>
          <p:cNvPr id="9" name="TextBox 8">
            <a:extLst>
              <a:ext uri="{FF2B5EF4-FFF2-40B4-BE49-F238E27FC236}">
                <a16:creationId xmlns:a16="http://schemas.microsoft.com/office/drawing/2014/main" id="{55EF567B-28F8-91E5-75A1-EA359F71F293}"/>
              </a:ext>
            </a:extLst>
          </p:cNvPr>
          <p:cNvSpPr txBox="1"/>
          <p:nvPr/>
        </p:nvSpPr>
        <p:spPr>
          <a:xfrm>
            <a:off x="1075361" y="2542523"/>
            <a:ext cx="6593284" cy="369332"/>
          </a:xfrm>
          <a:prstGeom prst="rect">
            <a:avLst/>
          </a:prstGeom>
          <a:noFill/>
        </p:spPr>
        <p:txBody>
          <a:bodyPr wrap="square" rtlCol="0">
            <a:spAutoFit/>
          </a:bodyPr>
          <a:lstStyle/>
          <a:p>
            <a:r>
              <a:rPr lang="en-US" dirty="0">
                <a:latin typeface="+mn-lt"/>
              </a:rPr>
              <a:t>We only need to </a:t>
            </a:r>
            <a:r>
              <a:rPr lang="en-TW" dirty="0">
                <a:latin typeface="+mj-lt"/>
              </a:rPr>
              <a:t>maximize: </a:t>
            </a:r>
            <a:endParaRPr lang="en-TW" dirty="0"/>
          </a:p>
        </p:txBody>
      </p:sp>
      <mc:AlternateContent xmlns:mc="http://schemas.openxmlformats.org/markup-compatibility/2006" xmlns:a14="http://schemas.microsoft.com/office/drawing/2010/main">
        <mc:Choice Requires="a14">
          <p:sp>
            <p:nvSpPr>
              <p:cNvPr id="14" name="文字方塊 8">
                <a:extLst>
                  <a:ext uri="{FF2B5EF4-FFF2-40B4-BE49-F238E27FC236}">
                    <a16:creationId xmlns:a16="http://schemas.microsoft.com/office/drawing/2014/main" id="{3B0DEF97-0201-7323-3D1E-1B1295D6D9E1}"/>
                  </a:ext>
                </a:extLst>
              </p:cNvPr>
              <p:cNvSpPr txBox="1"/>
              <p:nvPr/>
            </p:nvSpPr>
            <p:spPr>
              <a:xfrm>
                <a:off x="5508104" y="3826771"/>
                <a:ext cx="2383514" cy="61824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𝑥</m:t>
                          </m:r>
                        </m:e>
                        <m:sub>
                          <m:r>
                            <m:rPr>
                              <m:sty m:val="p"/>
                            </m:rPr>
                            <a:rPr lang="en-US" altLang="zh-TW" b="0" i="0" smtClean="0">
                              <a:latin typeface="Cambria Math" panose="02040503050406030204" pitchFamily="18" charset="0"/>
                            </a:rPr>
                            <m:t>max</m:t>
                          </m:r>
                        </m:sub>
                      </m:sSub>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h</m:t>
                          </m:r>
                          <m:sSub>
                            <m:sSubPr>
                              <m:ctrlPr>
                                <a:rPr lang="en-US" altLang="zh-TW" i="1">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𝜈</m:t>
                              </m:r>
                            </m:e>
                            <m:sub>
                              <m:r>
                                <m:rPr>
                                  <m:sty m:val="p"/>
                                </m:rPr>
                                <a:rPr lang="en-US" altLang="zh-TW">
                                  <a:latin typeface="Cambria Math" panose="02040503050406030204" pitchFamily="18" charset="0"/>
                                </a:rPr>
                                <m:t>max</m:t>
                              </m:r>
                            </m:sub>
                          </m:sSub>
                        </m:num>
                        <m:den>
                          <m:r>
                            <a:rPr lang="en-US" altLang="zh-TW" i="1">
                              <a:latin typeface="Cambria Math"/>
                            </a:rPr>
                            <m:t>𝑘𝑇</m:t>
                          </m:r>
                        </m:den>
                      </m:f>
                      <m:r>
                        <a:rPr lang="en-US" altLang="zh-TW" b="0" i="1" smtClean="0">
                          <a:latin typeface="Cambria Math" panose="02040503050406030204" pitchFamily="18" charset="0"/>
                          <a:ea typeface="Cambria Math" panose="02040503050406030204" pitchFamily="18" charset="0"/>
                        </a:rPr>
                        <m:t>~2.822</m:t>
                      </m:r>
                    </m:oMath>
                  </m:oMathPara>
                </a14:m>
                <a:endParaRPr lang="zh-TW" altLang="en-US" i="1" dirty="0"/>
              </a:p>
            </p:txBody>
          </p:sp>
        </mc:Choice>
        <mc:Fallback xmlns="">
          <p:sp>
            <p:nvSpPr>
              <p:cNvPr id="14" name="文字方塊 8">
                <a:extLst>
                  <a:ext uri="{FF2B5EF4-FFF2-40B4-BE49-F238E27FC236}">
                    <a16:creationId xmlns:a16="http://schemas.microsoft.com/office/drawing/2014/main" id="{3B0DEF97-0201-7323-3D1E-1B1295D6D9E1}"/>
                  </a:ext>
                </a:extLst>
              </p:cNvPr>
              <p:cNvSpPr txBox="1">
                <a:spLocks noRot="1" noChangeAspect="1" noMove="1" noResize="1" noEditPoints="1" noAdjustHandles="1" noChangeArrowheads="1" noChangeShapeType="1" noTextEdit="1"/>
              </p:cNvSpPr>
              <p:nvPr/>
            </p:nvSpPr>
            <p:spPr>
              <a:xfrm>
                <a:off x="5508104" y="3826771"/>
                <a:ext cx="2383514" cy="618246"/>
              </a:xfrm>
              <a:prstGeom prst="rect">
                <a:avLst/>
              </a:prstGeom>
              <a:blipFill>
                <a:blip r:embed="rId7"/>
                <a:stretch>
                  <a:fillRect b="-612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8">
                <a:extLst>
                  <a:ext uri="{FF2B5EF4-FFF2-40B4-BE49-F238E27FC236}">
                    <a16:creationId xmlns:a16="http://schemas.microsoft.com/office/drawing/2014/main" id="{D14A1096-540B-BCD2-6011-5457345B2377}"/>
                  </a:ext>
                </a:extLst>
              </p:cNvPr>
              <p:cNvSpPr txBox="1"/>
              <p:nvPr/>
            </p:nvSpPr>
            <p:spPr>
              <a:xfrm>
                <a:off x="5535993" y="2880589"/>
                <a:ext cx="2592286"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3</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b="0" i="1" smtClean="0">
                              <a:latin typeface="Cambria Math" panose="02040503050406030204" pitchFamily="18" charset="0"/>
                            </a:rPr>
                            <m:t>2</m:t>
                          </m:r>
                        </m:sup>
                      </m:sSup>
                      <m:d>
                        <m:dPr>
                          <m:ctrlPr>
                            <a:rPr lang="en-US" altLang="zh-TW" b="0"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panose="02040503050406030204" pitchFamily="18" charset="0"/>
                                </a:rPr>
                                <m:t>𝑥</m:t>
                              </m:r>
                            </m:sup>
                          </m:sSup>
                          <m:r>
                            <a:rPr lang="en-US" altLang="zh-TW" i="1">
                              <a:latin typeface="Cambria Math"/>
                            </a:rPr>
                            <m:t>−1</m:t>
                          </m:r>
                        </m:e>
                      </m:d>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𝑥</m:t>
                          </m:r>
                        </m:e>
                        <m:sup>
                          <m:r>
                            <a:rPr lang="en-US" altLang="zh-TW" i="1">
                              <a:latin typeface="Cambria Math" panose="02040503050406030204" pitchFamily="18" charset="0"/>
                            </a:rPr>
                            <m:t>3</m:t>
                          </m:r>
                        </m:sup>
                      </m:sSup>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panose="02040503050406030204" pitchFamily="18" charset="0"/>
                            </a:rPr>
                            <m:t>𝑥</m:t>
                          </m:r>
                        </m:sup>
                      </m:sSup>
                      <m:r>
                        <a:rPr lang="en-US" altLang="zh-TW" b="0" i="1" smtClean="0">
                          <a:latin typeface="Cambria Math" panose="02040503050406030204" pitchFamily="18" charset="0"/>
                        </a:rPr>
                        <m:t>=0</m:t>
                      </m:r>
                    </m:oMath>
                  </m:oMathPara>
                </a14:m>
                <a:endParaRPr lang="zh-TW" altLang="en-US" i="1" dirty="0"/>
              </a:p>
            </p:txBody>
          </p:sp>
        </mc:Choice>
        <mc:Fallback xmlns="">
          <p:sp>
            <p:nvSpPr>
              <p:cNvPr id="17" name="文字方塊 8">
                <a:extLst>
                  <a:ext uri="{FF2B5EF4-FFF2-40B4-BE49-F238E27FC236}">
                    <a16:creationId xmlns:a16="http://schemas.microsoft.com/office/drawing/2014/main" id="{D14A1096-540B-BCD2-6011-5457345B2377}"/>
                  </a:ext>
                </a:extLst>
              </p:cNvPr>
              <p:cNvSpPr txBox="1">
                <a:spLocks noRot="1" noChangeAspect="1" noMove="1" noResize="1" noEditPoints="1" noAdjustHandles="1" noChangeArrowheads="1" noChangeShapeType="1" noTextEdit="1"/>
              </p:cNvSpPr>
              <p:nvPr/>
            </p:nvSpPr>
            <p:spPr>
              <a:xfrm>
                <a:off x="5535993" y="2880589"/>
                <a:ext cx="2592286" cy="369332"/>
              </a:xfrm>
              <a:prstGeom prst="rect">
                <a:avLst/>
              </a:prstGeom>
              <a:blipFill>
                <a:blip r:embed="rId10"/>
                <a:stretch>
                  <a:fillRect/>
                </a:stretch>
              </a:blipFill>
            </p:spPr>
            <p:txBody>
              <a:bodyPr/>
              <a:lstStyle/>
              <a:p>
                <a:r>
                  <a:rPr lang="en-TW">
                    <a:noFill/>
                  </a:rPr>
                  <a:t> </a:t>
                </a:r>
              </a:p>
            </p:txBody>
          </p:sp>
        </mc:Fallback>
      </mc:AlternateContent>
      <p:pic>
        <p:nvPicPr>
          <p:cNvPr id="19" name="Picture 18" descr="Chart&#10;&#10;Description automatically generated">
            <a:extLst>
              <a:ext uri="{FF2B5EF4-FFF2-40B4-BE49-F238E27FC236}">
                <a16:creationId xmlns:a16="http://schemas.microsoft.com/office/drawing/2014/main" id="{E23D7F72-25B0-3555-A366-DBB988AAFD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969" y="3826771"/>
            <a:ext cx="4578147" cy="2145006"/>
          </a:xfrm>
          <a:prstGeom prst="rect">
            <a:avLst/>
          </a:prstGeom>
        </p:spPr>
      </p:pic>
      <mc:AlternateContent xmlns:mc="http://schemas.openxmlformats.org/markup-compatibility/2006" xmlns:a14="http://schemas.microsoft.com/office/drawing/2010/main">
        <mc:Choice Requires="a14">
          <p:sp>
            <p:nvSpPr>
              <p:cNvPr id="20" name="文字方塊 8">
                <a:extLst>
                  <a:ext uri="{FF2B5EF4-FFF2-40B4-BE49-F238E27FC236}">
                    <a16:creationId xmlns:a16="http://schemas.microsoft.com/office/drawing/2014/main" id="{AED6B5E3-BE31-2BB2-0487-B8A9F9F34A47}"/>
                  </a:ext>
                </a:extLst>
              </p:cNvPr>
              <p:cNvSpPr txBox="1"/>
              <p:nvPr/>
            </p:nvSpPr>
            <p:spPr>
              <a:xfrm>
                <a:off x="5521312" y="3305802"/>
                <a:ext cx="2246927"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3</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1−</m:t>
                          </m:r>
                          <m:sSup>
                            <m:sSupPr>
                              <m:ctrlPr>
                                <a:rPr lang="en-US" altLang="zh-TW" i="1">
                                  <a:latin typeface="Cambria Math" panose="02040503050406030204" pitchFamily="18" charset="0"/>
                                </a:rPr>
                              </m:ctrlPr>
                            </m:sSupPr>
                            <m:e>
                              <m:r>
                                <a:rPr lang="en-US" altLang="zh-TW" i="1">
                                  <a:latin typeface="Cambria Math"/>
                                </a:rPr>
                                <m:t>𝑒</m:t>
                              </m:r>
                            </m:e>
                            <m:sup>
                              <m:r>
                                <a:rPr lang="en-US" altLang="zh-TW" b="0" i="1" smtClean="0">
                                  <a:latin typeface="Cambria Math" panose="02040503050406030204" pitchFamily="18" charset="0"/>
                                </a:rPr>
                                <m:t>−</m:t>
                              </m:r>
                              <m:r>
                                <a:rPr lang="en-US" altLang="zh-TW" i="1">
                                  <a:latin typeface="Cambria Math" panose="02040503050406030204" pitchFamily="18" charset="0"/>
                                </a:rPr>
                                <m:t>𝑥</m:t>
                              </m:r>
                            </m:sup>
                          </m:sSup>
                        </m:e>
                      </m:d>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=0</m:t>
                      </m:r>
                    </m:oMath>
                  </m:oMathPara>
                </a14:m>
                <a:endParaRPr lang="zh-TW" altLang="en-US" i="1" dirty="0"/>
              </a:p>
            </p:txBody>
          </p:sp>
        </mc:Choice>
        <mc:Fallback xmlns="">
          <p:sp>
            <p:nvSpPr>
              <p:cNvPr id="20" name="文字方塊 8">
                <a:extLst>
                  <a:ext uri="{FF2B5EF4-FFF2-40B4-BE49-F238E27FC236}">
                    <a16:creationId xmlns:a16="http://schemas.microsoft.com/office/drawing/2014/main" id="{AED6B5E3-BE31-2BB2-0487-B8A9F9F34A47}"/>
                  </a:ext>
                </a:extLst>
              </p:cNvPr>
              <p:cNvSpPr txBox="1">
                <a:spLocks noRot="1" noChangeAspect="1" noMove="1" noResize="1" noEditPoints="1" noAdjustHandles="1" noChangeArrowheads="1" noChangeShapeType="1" noTextEdit="1"/>
              </p:cNvSpPr>
              <p:nvPr/>
            </p:nvSpPr>
            <p:spPr>
              <a:xfrm>
                <a:off x="5521312" y="3305802"/>
                <a:ext cx="2246927" cy="369332"/>
              </a:xfrm>
              <a:prstGeom prst="rect">
                <a:avLst/>
              </a:prstGeom>
              <a:blipFill>
                <a:blip r:embed="rId12"/>
                <a:stretch>
                  <a:fillRect/>
                </a:stretch>
              </a:blipFill>
            </p:spPr>
            <p:txBody>
              <a:bodyPr/>
              <a:lstStyle/>
              <a:p>
                <a:r>
                  <a:rPr lang="en-TW">
                    <a:noFill/>
                  </a:rPr>
                  <a:t> </a:t>
                </a:r>
              </a:p>
            </p:txBody>
          </p:sp>
        </mc:Fallback>
      </mc:AlternateContent>
      <p:pic>
        <p:nvPicPr>
          <p:cNvPr id="6" name="Graphic 5" descr="Cat with solid fill">
            <a:extLst>
              <a:ext uri="{FF2B5EF4-FFF2-40B4-BE49-F238E27FC236}">
                <a16:creationId xmlns:a16="http://schemas.microsoft.com/office/drawing/2014/main" id="{C5917510-C304-320F-2450-8FF5D6DF5DD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4877933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E8C55-09FF-FABD-6168-4BA23F06D469}"/>
              </a:ext>
            </a:extLst>
          </p:cNvPr>
          <p:cNvPicPr>
            <a:picLocks noChangeAspect="1"/>
          </p:cNvPicPr>
          <p:nvPr/>
        </p:nvPicPr>
        <p:blipFill>
          <a:blip r:embed="rId2"/>
          <a:stretch>
            <a:fillRect/>
          </a:stretch>
        </p:blipFill>
        <p:spPr>
          <a:xfrm>
            <a:off x="1311950" y="53916"/>
            <a:ext cx="6273800" cy="279400"/>
          </a:xfrm>
          <a:prstGeom prst="rect">
            <a:avLst/>
          </a:prstGeom>
        </p:spPr>
      </p:pic>
      <p:pic>
        <p:nvPicPr>
          <p:cNvPr id="3" name="Picture 2">
            <a:extLst>
              <a:ext uri="{FF2B5EF4-FFF2-40B4-BE49-F238E27FC236}">
                <a16:creationId xmlns:a16="http://schemas.microsoft.com/office/drawing/2014/main" id="{8AC404F0-D324-2C8E-C842-2F0D55D4A37D}"/>
              </a:ext>
            </a:extLst>
          </p:cNvPr>
          <p:cNvPicPr>
            <a:picLocks noChangeAspect="1"/>
          </p:cNvPicPr>
          <p:nvPr/>
        </p:nvPicPr>
        <p:blipFill>
          <a:blip r:embed="rId3"/>
          <a:stretch>
            <a:fillRect/>
          </a:stretch>
        </p:blipFill>
        <p:spPr>
          <a:xfrm>
            <a:off x="3584754" y="485964"/>
            <a:ext cx="1092200" cy="508000"/>
          </a:xfrm>
          <a:prstGeom prst="rect">
            <a:avLst/>
          </a:prstGeom>
        </p:spPr>
      </p:pic>
      <mc:AlternateContent xmlns:mc="http://schemas.openxmlformats.org/markup-compatibility/2006" xmlns:a14="http://schemas.microsoft.com/office/drawing/2010/main">
        <mc:Choice Requires="a14">
          <p:sp>
            <p:nvSpPr>
              <p:cNvPr id="4" name="文字方塊 6">
                <a:extLst>
                  <a:ext uri="{FF2B5EF4-FFF2-40B4-BE49-F238E27FC236}">
                    <a16:creationId xmlns:a16="http://schemas.microsoft.com/office/drawing/2014/main" id="{49E76BC3-C657-1D30-CD5D-D14BF1E23554}"/>
                  </a:ext>
                </a:extLst>
              </p:cNvPr>
              <p:cNvSpPr txBox="1"/>
              <p:nvPr/>
            </p:nvSpPr>
            <p:spPr>
              <a:xfrm>
                <a:off x="2792666" y="1146612"/>
                <a:ext cx="2959670" cy="67614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𝑢</m:t>
                      </m:r>
                      <m:d>
                        <m:dPr>
                          <m:ctrlPr>
                            <a:rPr lang="en-US" altLang="zh-TW" b="0"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e>
                      </m:d>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8</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b="0" i="1" smtClean="0">
                                  <a:latin typeface="Cambria Math"/>
                                  <a:ea typeface="Cambria Math"/>
                                </a:rPr>
                                <m:t>h</m:t>
                              </m:r>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3</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i="1">
                                  <a:latin typeface="Cambria Math"/>
                                  <a:ea typeface="Cambria Math"/>
                                </a:rPr>
                                <m:t>3</m:t>
                              </m:r>
                            </m:sup>
                          </m:sSup>
                        </m:den>
                      </m:f>
                      <m:f>
                        <m:fPr>
                          <m:ctrlPr>
                            <a:rPr lang="en-US" altLang="zh-TW" i="1">
                              <a:latin typeface="Cambria Math" panose="02040503050406030204" pitchFamily="18" charset="0"/>
                            </a:rPr>
                          </m:ctrlPr>
                        </m:fPr>
                        <m:num>
                          <m:r>
                            <a:rPr lang="en-US" altLang="zh-TW" b="0" i="1" smtClean="0">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4" name="文字方塊 6">
                <a:extLst>
                  <a:ext uri="{FF2B5EF4-FFF2-40B4-BE49-F238E27FC236}">
                    <a16:creationId xmlns:a16="http://schemas.microsoft.com/office/drawing/2014/main" id="{49E76BC3-C657-1D30-CD5D-D14BF1E23554}"/>
                  </a:ext>
                </a:extLst>
              </p:cNvPr>
              <p:cNvSpPr txBox="1">
                <a:spLocks noRot="1" noChangeAspect="1" noMove="1" noResize="1" noEditPoints="1" noAdjustHandles="1" noChangeArrowheads="1" noChangeShapeType="1" noTextEdit="1"/>
              </p:cNvSpPr>
              <p:nvPr/>
            </p:nvSpPr>
            <p:spPr>
              <a:xfrm>
                <a:off x="2792666" y="1146612"/>
                <a:ext cx="2959670" cy="676147"/>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B558174-E237-B73C-0978-0037DE765ED7}"/>
                  </a:ext>
                </a:extLst>
              </p:cNvPr>
              <p:cNvSpPr txBox="1"/>
              <p:nvPr/>
            </p:nvSpPr>
            <p:spPr>
              <a:xfrm>
                <a:off x="1259512" y="1926124"/>
                <a:ext cx="6593284" cy="369332"/>
              </a:xfrm>
              <a:prstGeom prst="rect">
                <a:avLst/>
              </a:prstGeom>
              <a:noFill/>
            </p:spPr>
            <p:txBody>
              <a:bodyPr wrap="square" rtlCol="0">
                <a:spAutoFit/>
              </a:bodyPr>
              <a:lstStyle/>
              <a:p>
                <a:r>
                  <a:rPr lang="en-TW" dirty="0">
                    <a:latin typeface="+mn-lt"/>
                  </a:rPr>
                  <a:t>The key is </a:t>
                </a:r>
                <a14:m>
                  <m:oMath xmlns:m="http://schemas.openxmlformats.org/officeDocument/2006/math">
                    <m:sSub>
                      <m:sSubPr>
                        <m:ctrlPr>
                          <a:rPr lang="en-TW" i="1" smtClean="0">
                            <a:latin typeface="Cambria Math" panose="02040503050406030204" pitchFamily="18" charset="0"/>
                          </a:rPr>
                        </m:ctrlPr>
                      </m:sSubPr>
                      <m:e>
                        <m:r>
                          <a:rPr lang="en-TW" i="1" smtClean="0">
                            <a:latin typeface="Cambria Math" panose="02040503050406030204" pitchFamily="18" charset="0"/>
                            <a:ea typeface="Cambria Math" panose="02040503050406030204" pitchFamily="18" charset="0"/>
                          </a:rPr>
                          <m:t>𝜆</m:t>
                        </m:r>
                      </m:e>
                      <m:sub>
                        <m:r>
                          <m:rPr>
                            <m:sty m:val="p"/>
                          </m:rPr>
                          <a:rPr lang="en-US" b="0" i="0" smtClean="0">
                            <a:latin typeface="Cambria Math" panose="02040503050406030204" pitchFamily="18" charset="0"/>
                          </a:rPr>
                          <m:t>max</m:t>
                        </m:r>
                      </m:sub>
                    </m:sSub>
                  </m:oMath>
                </a14:m>
                <a:r>
                  <a:rPr lang="en-TW" dirty="0"/>
                  <a:t> </a:t>
                </a:r>
                <a:r>
                  <a:rPr lang="en-TW" dirty="0">
                    <a:latin typeface="+mj-lt"/>
                  </a:rPr>
                  <a:t>is to maximize </a:t>
                </a:r>
                <a14:m>
                  <m:oMath xmlns:m="http://schemas.openxmlformats.org/officeDocument/2006/math">
                    <m:r>
                      <a:rPr lang="en-US" b="0" i="1" smtClean="0">
                        <a:latin typeface="Cambria Math" panose="02040503050406030204" pitchFamily="18" charset="0"/>
                      </a:rPr>
                      <m:t>𝑤</m:t>
                    </m:r>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𝜆</m:t>
                        </m:r>
                      </m:e>
                    </m:d>
                  </m:oMath>
                </a14:m>
                <a:r>
                  <a:rPr lang="en-TW" dirty="0"/>
                  <a:t> </a:t>
                </a:r>
                <a:r>
                  <a:rPr lang="en-TW" dirty="0">
                    <a:latin typeface="+mn-lt"/>
                  </a:rPr>
                  <a:t>instead of </a:t>
                </a:r>
                <a14:m>
                  <m:oMath xmlns:m="http://schemas.openxmlformats.org/officeDocument/2006/math">
                    <m:r>
                      <a:rPr lang="en-US" altLang="zh-TW" i="1">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e>
                    </m:d>
                  </m:oMath>
                </a14:m>
                <a:r>
                  <a:rPr lang="en-TW" dirty="0"/>
                  <a:t>.</a:t>
                </a:r>
              </a:p>
            </p:txBody>
          </p:sp>
        </mc:Choice>
        <mc:Fallback xmlns="">
          <p:sp>
            <p:nvSpPr>
              <p:cNvPr id="5" name="TextBox 4">
                <a:extLst>
                  <a:ext uri="{FF2B5EF4-FFF2-40B4-BE49-F238E27FC236}">
                    <a16:creationId xmlns:a16="http://schemas.microsoft.com/office/drawing/2014/main" id="{8B558174-E237-B73C-0978-0037DE765ED7}"/>
                  </a:ext>
                </a:extLst>
              </p:cNvPr>
              <p:cNvSpPr txBox="1">
                <a:spLocks noRot="1" noChangeAspect="1" noMove="1" noResize="1" noEditPoints="1" noAdjustHandles="1" noChangeArrowheads="1" noChangeShapeType="1" noTextEdit="1"/>
              </p:cNvSpPr>
              <p:nvPr/>
            </p:nvSpPr>
            <p:spPr>
              <a:xfrm>
                <a:off x="1259512" y="1926124"/>
                <a:ext cx="6593284" cy="369332"/>
              </a:xfrm>
              <a:prstGeom prst="rect">
                <a:avLst/>
              </a:prstGeom>
              <a:blipFill>
                <a:blip r:embed="rId5"/>
                <a:stretch>
                  <a:fillRect l="-769" t="-10000"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8">
                <a:extLst>
                  <a:ext uri="{FF2B5EF4-FFF2-40B4-BE49-F238E27FC236}">
                    <a16:creationId xmlns:a16="http://schemas.microsoft.com/office/drawing/2014/main" id="{89F1A1E4-D324-3369-1B60-0BDD3BE2E082}"/>
                  </a:ext>
                </a:extLst>
              </p:cNvPr>
              <p:cNvSpPr txBox="1"/>
              <p:nvPr/>
            </p:nvSpPr>
            <p:spPr>
              <a:xfrm>
                <a:off x="2414447" y="2477314"/>
                <a:ext cx="4068806" cy="62581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𝑤</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TW" i="1" smtClean="0">
                          <a:latin typeface="Cambria Math" panose="02040503050406030204" pitchFamily="18" charset="0"/>
                          <a:ea typeface="Cambria Math" panose="02040503050406030204" pitchFamily="18" charset="0"/>
                        </a:rPr>
                        <m:t>∙</m:t>
                      </m:r>
                      <m:d>
                        <m:dPr>
                          <m:begChr m:val="|"/>
                          <m:endChr m:val="|"/>
                          <m:ctrlPr>
                            <a:rPr lang="en-US" altLang="zh-TW" i="1" smtClean="0">
                              <a:latin typeface="Cambria Math" panose="02040503050406030204" pitchFamily="18" charset="0"/>
                              <a:ea typeface="Cambria Math" panose="02040503050406030204" pitchFamily="18" charset="0"/>
                            </a:rPr>
                          </m:ctrlPr>
                        </m:dPr>
                        <m:e>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𝜆</m:t>
                              </m:r>
                            </m:num>
                            <m:den>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𝜈</m:t>
                              </m:r>
                            </m:den>
                          </m:f>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𝑤</m:t>
                      </m:r>
                      <m:d>
                        <m:dPr>
                          <m:ctrlPr>
                            <a:rPr lang="en-US" altLang="zh-TW" i="1">
                              <a:latin typeface="Cambria Math" panose="02040503050406030204" pitchFamily="18" charset="0"/>
                            </a:rPr>
                          </m:ctrlPr>
                        </m:dPr>
                        <m:e>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𝑐</m:t>
                              </m:r>
                            </m:num>
                            <m:den>
                              <m:r>
                                <a:rPr lang="en-US" altLang="zh-TW" i="1" smtClean="0">
                                  <a:latin typeface="Cambria Math" panose="02040503050406030204" pitchFamily="18" charset="0"/>
                                  <a:ea typeface="Cambria Math" panose="02040503050406030204" pitchFamily="18" charset="0"/>
                                </a:rPr>
                                <m:t>𝜈</m:t>
                              </m:r>
                            </m:den>
                          </m:f>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𝑐</m:t>
                          </m:r>
                        </m:num>
                        <m:den>
                          <m:sSup>
                            <m:sSupPr>
                              <m:ctrlPr>
                                <a:rPr lang="en-US" altLang="zh-TW"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𝜈</m:t>
                              </m:r>
                            </m:e>
                            <m:sup>
                              <m:r>
                                <a:rPr lang="en-US" altLang="zh-TW" b="0" i="1" smtClean="0">
                                  <a:latin typeface="Cambria Math" panose="02040503050406030204" pitchFamily="18" charset="0"/>
                                  <a:ea typeface="Cambria Math" panose="02040503050406030204" pitchFamily="18" charset="0"/>
                                </a:rPr>
                                <m:t>2</m:t>
                              </m:r>
                            </m:sup>
                          </m:sSup>
                        </m:den>
                      </m:f>
                    </m:oMath>
                  </m:oMathPara>
                </a14:m>
                <a:endParaRPr lang="zh-TW" altLang="en-US" i="1" dirty="0"/>
              </a:p>
            </p:txBody>
          </p:sp>
        </mc:Choice>
        <mc:Fallback xmlns="">
          <p:sp>
            <p:nvSpPr>
              <p:cNvPr id="6" name="文字方塊 8">
                <a:extLst>
                  <a:ext uri="{FF2B5EF4-FFF2-40B4-BE49-F238E27FC236}">
                    <a16:creationId xmlns:a16="http://schemas.microsoft.com/office/drawing/2014/main" id="{89F1A1E4-D324-3369-1B60-0BDD3BE2E082}"/>
                  </a:ext>
                </a:extLst>
              </p:cNvPr>
              <p:cNvSpPr txBox="1">
                <a:spLocks noRot="1" noChangeAspect="1" noMove="1" noResize="1" noEditPoints="1" noAdjustHandles="1" noChangeArrowheads="1" noChangeShapeType="1" noTextEdit="1"/>
              </p:cNvSpPr>
              <p:nvPr/>
            </p:nvSpPr>
            <p:spPr>
              <a:xfrm>
                <a:off x="2414447" y="2477314"/>
                <a:ext cx="4068806" cy="625812"/>
              </a:xfrm>
              <a:prstGeom prst="rect">
                <a:avLst/>
              </a:prstGeom>
              <a:blipFill>
                <a:blip r:embed="rId6"/>
                <a:stretch>
                  <a:fillRect b="-392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8">
                <a:extLst>
                  <a:ext uri="{FF2B5EF4-FFF2-40B4-BE49-F238E27FC236}">
                    <a16:creationId xmlns:a16="http://schemas.microsoft.com/office/drawing/2014/main" id="{20C10C04-F96D-C3F1-780A-48146B309FEC}"/>
                  </a:ext>
                </a:extLst>
              </p:cNvPr>
              <p:cNvSpPr txBox="1"/>
              <p:nvPr/>
            </p:nvSpPr>
            <p:spPr>
              <a:xfrm>
                <a:off x="1259632" y="3284984"/>
                <a:ext cx="7344816" cy="81701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𝑤</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sSup>
                            <m:sSupPr>
                              <m:ctrlPr>
                                <a:rPr lang="en-US" altLang="zh-TW" i="1">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𝜈</m:t>
                              </m:r>
                            </m:e>
                            <m:sup>
                              <m:r>
                                <a:rPr lang="en-US" altLang="zh-TW" i="1">
                                  <a:latin typeface="Cambria Math" panose="02040503050406030204" pitchFamily="18" charset="0"/>
                                  <a:ea typeface="Cambria Math" panose="02040503050406030204" pitchFamily="18" charset="0"/>
                                </a:rPr>
                                <m:t>2</m:t>
                              </m:r>
                            </m:sup>
                          </m:sSup>
                        </m:num>
                        <m:den>
                          <m:r>
                            <a:rPr lang="en-US" altLang="zh-TW" b="0" i="1" smtClean="0">
                              <a:latin typeface="Cambria Math" panose="02040503050406030204" pitchFamily="18" charset="0"/>
                              <a:ea typeface="Cambria Math" panose="02040503050406030204" pitchFamily="18" charset="0"/>
                            </a:rPr>
                            <m:t>𝑐</m:t>
                          </m:r>
                        </m:den>
                      </m:f>
                      <m:r>
                        <a:rPr lang="en-US" altLang="zh-TW" b="0"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a:rPr>
                          </m:ctrlPr>
                        </m:fPr>
                        <m:num>
                          <m:r>
                            <a:rPr lang="en-US" altLang="zh-TW" i="1">
                              <a:latin typeface="Cambria Math"/>
                              <a:ea typeface="Cambria Math"/>
                            </a:rPr>
                            <m:t>8</m:t>
                          </m:r>
                          <m:r>
                            <a:rPr lang="zh-TW" altLang="en-US" i="1">
                              <a:latin typeface="Cambria Math"/>
                              <a:ea typeface="Cambria Math"/>
                            </a:rPr>
                            <m:t>𝜋</m:t>
                          </m:r>
                          <m:r>
                            <a:rPr lang="en-US" altLang="zh-TW" b="0" i="1" smtClean="0">
                              <a:latin typeface="Cambria Math" panose="02040503050406030204" pitchFamily="18" charset="0"/>
                              <a:ea typeface="Cambria Math"/>
                            </a:rPr>
                            <m:t>h𝑐</m:t>
                          </m:r>
                        </m:num>
                        <m:den>
                          <m:sSup>
                            <m:sSupPr>
                              <m:ctrlPr>
                                <a:rPr lang="en-US" altLang="zh-TW" b="0" i="1" smtClean="0">
                                  <a:latin typeface="Cambria Math" panose="02040503050406030204" pitchFamily="18" charset="0"/>
                                  <a:ea typeface="Cambria Math"/>
                                </a:rPr>
                              </m:ctrlPr>
                            </m:sSupPr>
                            <m:e>
                              <m:r>
                                <a:rPr lang="en-US" altLang="zh-TW" b="0" i="1" smtClean="0">
                                  <a:latin typeface="Cambria Math" panose="02040503050406030204" pitchFamily="18" charset="0"/>
                                  <a:ea typeface="Cambria Math" panose="02040503050406030204" pitchFamily="18" charset="0"/>
                                </a:rPr>
                                <m:t>𝜆</m:t>
                              </m:r>
                            </m:e>
                            <m:sup>
                              <m:r>
                                <a:rPr lang="en-US" altLang="zh-TW" b="0" i="1" smtClean="0">
                                  <a:latin typeface="Cambria Math" panose="02040503050406030204" pitchFamily="18" charset="0"/>
                                  <a:ea typeface="Cambria Math"/>
                                </a:rPr>
                                <m:t>5</m:t>
                              </m:r>
                            </m:sup>
                          </m:sSup>
                        </m:den>
                      </m:f>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f>
                                <m:fPr>
                                  <m:ctrlPr>
                                    <a:rPr lang="en-US" altLang="zh-TW" i="1">
                                      <a:latin typeface="Cambria Math" panose="02040503050406030204" pitchFamily="18" charset="0"/>
                                    </a:rPr>
                                  </m:ctrlPr>
                                </m:fPr>
                                <m:num>
                                  <m:r>
                                    <a:rPr lang="en-US" altLang="zh-TW" i="1">
                                      <a:latin typeface="Cambria Math"/>
                                    </a:rPr>
                                    <m:t>h</m:t>
                                  </m:r>
                                  <m:r>
                                    <a:rPr lang="en-US" altLang="zh-TW" b="0" i="1" smtClean="0">
                                      <a:latin typeface="Cambria Math" panose="02040503050406030204" pitchFamily="18" charset="0"/>
                                    </a:rPr>
                                    <m:t>𝑐</m:t>
                                  </m:r>
                                </m:num>
                                <m:den>
                                  <m:r>
                                    <a:rPr lang="en-US" altLang="zh-TW" i="1">
                                      <a:latin typeface="Cambria Math"/>
                                    </a:rPr>
                                    <m:t>𝑘</m:t>
                                  </m:r>
                                  <m:r>
                                    <a:rPr lang="en-US" altLang="zh-TW" i="1" smtClean="0">
                                      <a:latin typeface="Cambria Math" panose="02040503050406030204" pitchFamily="18" charset="0"/>
                                      <a:ea typeface="Cambria Math" panose="02040503050406030204" pitchFamily="18" charset="0"/>
                                    </a:rPr>
                                    <m:t>𝜆</m:t>
                                  </m:r>
                                  <m:r>
                                    <a:rPr lang="en-US" altLang="zh-TW" i="1">
                                      <a:latin typeface="Cambria Math"/>
                                    </a:rPr>
                                    <m:t>𝑇</m:t>
                                  </m:r>
                                </m:den>
                              </m:f>
                            </m:sup>
                          </m:sSup>
                          <m:r>
                            <a:rPr lang="en-US" altLang="zh-TW" i="1">
                              <a:latin typeface="Cambria Math"/>
                            </a:rPr>
                            <m:t>−1</m:t>
                          </m:r>
                        </m:den>
                      </m:f>
                      <m:r>
                        <a:rPr lang="en-US" altLang="zh-TW" b="0" i="1" smtClean="0">
                          <a:latin typeface="Cambria Math" panose="02040503050406030204" pitchFamily="18" charset="0"/>
                        </a:rPr>
                        <m:t>=</m:t>
                      </m:r>
                      <m:r>
                        <a:rPr lang="en-US" altLang="zh-TW" i="1">
                          <a:latin typeface="Cambria Math"/>
                          <a:ea typeface="Cambria Math"/>
                        </a:rPr>
                        <m:t>8</m:t>
                      </m:r>
                      <m:r>
                        <a:rPr lang="zh-TW" altLang="en-US" i="1">
                          <a:latin typeface="Cambria Math"/>
                          <a:ea typeface="Cambria Math"/>
                        </a:rPr>
                        <m:t>𝜋</m:t>
                      </m:r>
                      <m:r>
                        <a:rPr lang="en-US" altLang="zh-TW" i="1">
                          <a:latin typeface="Cambria Math" panose="02040503050406030204" pitchFamily="18" charset="0"/>
                          <a:ea typeface="Cambria Math"/>
                        </a:rPr>
                        <m:t>h</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a:rPr>
                            <m:t>𝑇</m:t>
                          </m:r>
                        </m:e>
                        <m:sup>
                          <m:r>
                            <a:rPr lang="en-US" altLang="zh-TW" i="1">
                              <a:latin typeface="Cambria Math" panose="02040503050406030204" pitchFamily="18" charset="0"/>
                              <a:ea typeface="Cambria Math"/>
                            </a:rPr>
                            <m:t>5</m:t>
                          </m:r>
                        </m:sup>
                      </m:sSup>
                      <m:r>
                        <a:rPr lang="en-US" altLang="zh-TW" b="0" i="1" smtClean="0">
                          <a:latin typeface="Cambria Math" panose="02040503050406030204" pitchFamily="18" charset="0"/>
                          <a:ea typeface="Cambria Math"/>
                        </a:rPr>
                        <m:t>𝑐</m:t>
                      </m:r>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1</m:t>
                          </m:r>
                        </m:num>
                        <m:den>
                          <m:sSup>
                            <m:sSupPr>
                              <m:ctrlPr>
                                <a:rPr lang="en-US" altLang="zh-TW" b="0" i="1" smtClean="0">
                                  <a:latin typeface="Cambria Math" panose="02040503050406030204" pitchFamily="18" charset="0"/>
                                  <a:ea typeface="Cambria Math"/>
                                </a:rPr>
                              </m:ctrlPr>
                            </m:sSupPr>
                            <m:e>
                              <m:d>
                                <m:dPr>
                                  <m:ctrlPr>
                                    <a:rPr lang="en-US" altLang="zh-TW" b="0" i="1" smtClean="0">
                                      <a:latin typeface="Cambria Math" panose="02040503050406030204" pitchFamily="18" charset="0"/>
                                      <a:ea typeface="Cambria Math"/>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𝑇</m:t>
                                  </m:r>
                                </m:e>
                              </m:d>
                            </m:e>
                            <m:sup>
                              <m:r>
                                <a:rPr lang="en-US" altLang="zh-TW" b="0" i="1" smtClean="0">
                                  <a:latin typeface="Cambria Math" panose="02040503050406030204" pitchFamily="18" charset="0"/>
                                  <a:ea typeface="Cambria Math"/>
                                </a:rPr>
                                <m:t>5</m:t>
                              </m:r>
                            </m:sup>
                          </m:sSup>
                        </m:den>
                      </m:f>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rPr>
                                    <m:t>𝑐</m:t>
                                  </m:r>
                                </m:num>
                                <m:den>
                                  <m:r>
                                    <a:rPr lang="en-US" altLang="zh-TW" i="1">
                                      <a:latin typeface="Cambria Math"/>
                                    </a:rPr>
                                    <m:t>𝑘</m:t>
                                  </m:r>
                                  <m:r>
                                    <a:rPr lang="en-US" altLang="zh-TW" i="1">
                                      <a:latin typeface="Cambria Math" panose="02040503050406030204" pitchFamily="18" charset="0"/>
                                      <a:ea typeface="Cambria Math" panose="02040503050406030204" pitchFamily="18" charset="0"/>
                                    </a:rPr>
                                    <m:t>𝜆</m:t>
                                  </m:r>
                                  <m:r>
                                    <a:rPr lang="en-US" altLang="zh-TW" i="1">
                                      <a:latin typeface="Cambria Math"/>
                                    </a:rPr>
                                    <m:t>𝑇</m:t>
                                  </m:r>
                                </m:den>
                              </m:f>
                            </m:sup>
                          </m:sSup>
                          <m:r>
                            <a:rPr lang="en-US" altLang="zh-TW" i="1">
                              <a:latin typeface="Cambria Math"/>
                            </a:rPr>
                            <m:t>−1</m:t>
                          </m:r>
                        </m:den>
                      </m:f>
                    </m:oMath>
                  </m:oMathPara>
                </a14:m>
                <a:endParaRPr lang="zh-TW" altLang="en-US" i="1" dirty="0"/>
              </a:p>
            </p:txBody>
          </p:sp>
        </mc:Choice>
        <mc:Fallback xmlns="">
          <p:sp>
            <p:nvSpPr>
              <p:cNvPr id="7" name="文字方塊 8">
                <a:extLst>
                  <a:ext uri="{FF2B5EF4-FFF2-40B4-BE49-F238E27FC236}">
                    <a16:creationId xmlns:a16="http://schemas.microsoft.com/office/drawing/2014/main" id="{20C10C04-F96D-C3F1-780A-48146B309FEC}"/>
                  </a:ext>
                </a:extLst>
              </p:cNvPr>
              <p:cNvSpPr txBox="1">
                <a:spLocks noRot="1" noChangeAspect="1" noMove="1" noResize="1" noEditPoints="1" noAdjustHandles="1" noChangeArrowheads="1" noChangeShapeType="1" noTextEdit="1"/>
              </p:cNvSpPr>
              <p:nvPr/>
            </p:nvSpPr>
            <p:spPr>
              <a:xfrm>
                <a:off x="1259632" y="3284984"/>
                <a:ext cx="7344816" cy="817019"/>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B46C6C5E-100C-BADF-9B99-1EB5344A2E10}"/>
                  </a:ext>
                </a:extLst>
              </p:cNvPr>
              <p:cNvSpPr txBox="1"/>
              <p:nvPr/>
            </p:nvSpPr>
            <p:spPr>
              <a:xfrm>
                <a:off x="1263405" y="4685440"/>
                <a:ext cx="1296143" cy="6127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b="0" i="1" smtClean="0">
                              <a:latin typeface="Cambria Math" panose="02040503050406030204" pitchFamily="18" charset="0"/>
                            </a:rPr>
                            <m:t>5</m:t>
                          </m:r>
                        </m:sup>
                      </m:sSup>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b="0" i="1" smtClean="0">
                                  <a:latin typeface="Cambria Math" panose="02040503050406030204" pitchFamily="18" charset="0"/>
                                </a:rPr>
                                <m:t>𝑥</m:t>
                              </m:r>
                            </m:sup>
                          </m:sSup>
                          <m:r>
                            <a:rPr lang="en-US" altLang="zh-TW" i="1">
                              <a:latin typeface="Cambria Math"/>
                            </a:rPr>
                            <m:t>−1</m:t>
                          </m:r>
                        </m:den>
                      </m:f>
                    </m:oMath>
                  </m:oMathPara>
                </a14:m>
                <a:endParaRPr lang="zh-TW" altLang="en-US" i="1" dirty="0"/>
              </a:p>
            </p:txBody>
          </p:sp>
        </mc:Choice>
        <mc:Fallback xmlns="">
          <p:sp>
            <p:nvSpPr>
              <p:cNvPr id="8" name="文字方塊 8">
                <a:extLst>
                  <a:ext uri="{FF2B5EF4-FFF2-40B4-BE49-F238E27FC236}">
                    <a16:creationId xmlns:a16="http://schemas.microsoft.com/office/drawing/2014/main" id="{B46C6C5E-100C-BADF-9B99-1EB5344A2E10}"/>
                  </a:ext>
                </a:extLst>
              </p:cNvPr>
              <p:cNvSpPr txBox="1">
                <a:spLocks noRot="1" noChangeAspect="1" noMove="1" noResize="1" noEditPoints="1" noAdjustHandles="1" noChangeArrowheads="1" noChangeShapeType="1" noTextEdit="1"/>
              </p:cNvSpPr>
              <p:nvPr/>
            </p:nvSpPr>
            <p:spPr>
              <a:xfrm>
                <a:off x="1263405" y="4685440"/>
                <a:ext cx="1296143" cy="612732"/>
              </a:xfrm>
              <a:prstGeom prst="rect">
                <a:avLst/>
              </a:prstGeom>
              <a:blipFill>
                <a:blip r:embed="rId8"/>
                <a:stretch>
                  <a:fillRect b="-40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5EF567B-28F8-91E5-75A1-EA359F71F293}"/>
                  </a:ext>
                </a:extLst>
              </p:cNvPr>
              <p:cNvSpPr txBox="1"/>
              <p:nvPr/>
            </p:nvSpPr>
            <p:spPr>
              <a:xfrm>
                <a:off x="1263284" y="4090849"/>
                <a:ext cx="4604860" cy="491288"/>
              </a:xfrm>
              <a:prstGeom prst="rect">
                <a:avLst/>
              </a:prstGeom>
              <a:noFill/>
            </p:spPr>
            <p:txBody>
              <a:bodyPr wrap="square" rtlCol="0">
                <a:spAutoFit/>
              </a:bodyPr>
              <a:lstStyle/>
              <a:p>
                <a:r>
                  <a:rPr lang="en-US" dirty="0">
                    <a:latin typeface="+mn-lt"/>
                  </a:rPr>
                  <a:t>Define:</a:t>
                </a:r>
                <a14:m>
                  <m:oMath xmlns:m="http://schemas.openxmlformats.org/officeDocument/2006/math">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rPr>
                          <m:t>𝑐</m:t>
                        </m:r>
                      </m:num>
                      <m:den>
                        <m:r>
                          <a:rPr lang="en-US" altLang="zh-TW" i="1">
                            <a:latin typeface="Cambria Math"/>
                          </a:rPr>
                          <m:t>𝑘</m:t>
                        </m:r>
                        <m:r>
                          <a:rPr lang="en-US" altLang="zh-TW" i="1">
                            <a:latin typeface="Cambria Math" panose="02040503050406030204" pitchFamily="18" charset="0"/>
                            <a:ea typeface="Cambria Math" panose="02040503050406030204" pitchFamily="18" charset="0"/>
                          </a:rPr>
                          <m:t>𝜆</m:t>
                        </m:r>
                        <m:r>
                          <a:rPr lang="en-US" altLang="zh-TW" i="1">
                            <a:latin typeface="Cambria Math"/>
                          </a:rPr>
                          <m:t>𝑇</m:t>
                        </m:r>
                      </m:den>
                    </m:f>
                    <m:r>
                      <a:rPr lang="en-US" altLang="zh-TW">
                        <a:latin typeface="Cambria Math" panose="02040503050406030204" pitchFamily="18" charset="0"/>
                      </a:rPr>
                      <m:t>=</m:t>
                    </m:r>
                    <m:r>
                      <a:rPr lang="en-US" altLang="zh-TW" i="1">
                        <a:latin typeface="Cambria Math" panose="02040503050406030204" pitchFamily="18" charset="0"/>
                      </a:rPr>
                      <m:t>𝑥</m:t>
                    </m:r>
                  </m:oMath>
                </a14:m>
                <a:r>
                  <a:rPr lang="en-US" dirty="0">
                    <a:latin typeface="+mn-lt"/>
                  </a:rPr>
                  <a:t>. We only need to </a:t>
                </a:r>
                <a:r>
                  <a:rPr lang="en-TW" dirty="0">
                    <a:latin typeface="+mj-lt"/>
                  </a:rPr>
                  <a:t>maximize: </a:t>
                </a:r>
                <a:endParaRPr lang="en-TW" dirty="0"/>
              </a:p>
            </p:txBody>
          </p:sp>
        </mc:Choice>
        <mc:Fallback xmlns="">
          <p:sp>
            <p:nvSpPr>
              <p:cNvPr id="9" name="TextBox 8">
                <a:extLst>
                  <a:ext uri="{FF2B5EF4-FFF2-40B4-BE49-F238E27FC236}">
                    <a16:creationId xmlns:a16="http://schemas.microsoft.com/office/drawing/2014/main" id="{55EF567B-28F8-91E5-75A1-EA359F71F293}"/>
                  </a:ext>
                </a:extLst>
              </p:cNvPr>
              <p:cNvSpPr txBox="1">
                <a:spLocks noRot="1" noChangeAspect="1" noMove="1" noResize="1" noEditPoints="1" noAdjustHandles="1" noChangeArrowheads="1" noChangeShapeType="1" noTextEdit="1"/>
              </p:cNvSpPr>
              <p:nvPr/>
            </p:nvSpPr>
            <p:spPr>
              <a:xfrm>
                <a:off x="1263284" y="4090849"/>
                <a:ext cx="4604860" cy="491288"/>
              </a:xfrm>
              <a:prstGeom prst="rect">
                <a:avLst/>
              </a:prstGeom>
              <a:blipFill>
                <a:blip r:embed="rId9"/>
                <a:stretch>
                  <a:fillRect l="-1099" b="-5128"/>
                </a:stretch>
              </a:blipFill>
            </p:spPr>
            <p:txBody>
              <a:bodyPr/>
              <a:lstStyle/>
              <a:p>
                <a:r>
                  <a:rPr lang="en-TW">
                    <a:noFill/>
                  </a:rPr>
                  <a:t> </a:t>
                </a:r>
              </a:p>
            </p:txBody>
          </p:sp>
        </mc:Fallback>
      </mc:AlternateContent>
      <p:sp>
        <p:nvSpPr>
          <p:cNvPr id="10" name="Right Arrow 9">
            <a:extLst>
              <a:ext uri="{FF2B5EF4-FFF2-40B4-BE49-F238E27FC236}">
                <a16:creationId xmlns:a16="http://schemas.microsoft.com/office/drawing/2014/main" id="{9F2DA703-633D-74FF-9034-04F2E0F395EA}"/>
              </a:ext>
            </a:extLst>
          </p:cNvPr>
          <p:cNvSpPr/>
          <p:nvPr/>
        </p:nvSpPr>
        <p:spPr>
          <a:xfrm>
            <a:off x="3279628" y="4892172"/>
            <a:ext cx="504056" cy="21602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2" name="文字方塊 8">
                <a:extLst>
                  <a:ext uri="{FF2B5EF4-FFF2-40B4-BE49-F238E27FC236}">
                    <a16:creationId xmlns:a16="http://schemas.microsoft.com/office/drawing/2014/main" id="{22C3F9F8-15E8-79C4-F443-4C153DFAFC08}"/>
                  </a:ext>
                </a:extLst>
              </p:cNvPr>
              <p:cNvSpPr txBox="1"/>
              <p:nvPr/>
            </p:nvSpPr>
            <p:spPr>
              <a:xfrm>
                <a:off x="4680726" y="4613630"/>
                <a:ext cx="2592286" cy="372410"/>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5</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b="0" i="1" smtClean="0">
                              <a:latin typeface="Cambria Math" panose="02040503050406030204" pitchFamily="18" charset="0"/>
                            </a:rPr>
                            <m:t>4</m:t>
                          </m:r>
                        </m:sup>
                      </m:sSup>
                      <m:d>
                        <m:dPr>
                          <m:ctrlPr>
                            <a:rPr lang="en-US" altLang="zh-TW" b="0"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panose="02040503050406030204" pitchFamily="18" charset="0"/>
                                </a:rPr>
                                <m:t>𝑥</m:t>
                              </m:r>
                            </m:sup>
                          </m:sSup>
                          <m:r>
                            <a:rPr lang="en-US" altLang="zh-TW" i="1">
                              <a:latin typeface="Cambria Math"/>
                            </a:rPr>
                            <m:t>−1</m:t>
                          </m:r>
                        </m:e>
                      </m:d>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𝑥</m:t>
                          </m:r>
                        </m:e>
                        <m:sup>
                          <m:r>
                            <a:rPr lang="en-US" altLang="zh-TW" b="0" i="1" smtClean="0">
                              <a:latin typeface="Cambria Math" panose="02040503050406030204" pitchFamily="18" charset="0"/>
                            </a:rPr>
                            <m:t>5</m:t>
                          </m:r>
                        </m:sup>
                      </m:sSup>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panose="02040503050406030204" pitchFamily="18" charset="0"/>
                            </a:rPr>
                            <m:t>𝑥</m:t>
                          </m:r>
                        </m:sup>
                      </m:sSup>
                      <m:r>
                        <a:rPr lang="en-US" altLang="zh-TW" b="0" i="1" smtClean="0">
                          <a:latin typeface="Cambria Math" panose="02040503050406030204" pitchFamily="18" charset="0"/>
                        </a:rPr>
                        <m:t>=0</m:t>
                      </m:r>
                    </m:oMath>
                  </m:oMathPara>
                </a14:m>
                <a:endParaRPr lang="zh-TW" altLang="en-US" i="1" dirty="0"/>
              </a:p>
            </p:txBody>
          </p:sp>
        </mc:Choice>
        <mc:Fallback xmlns="">
          <p:sp>
            <p:nvSpPr>
              <p:cNvPr id="12" name="文字方塊 8">
                <a:extLst>
                  <a:ext uri="{FF2B5EF4-FFF2-40B4-BE49-F238E27FC236}">
                    <a16:creationId xmlns:a16="http://schemas.microsoft.com/office/drawing/2014/main" id="{22C3F9F8-15E8-79C4-F443-4C153DFAFC08}"/>
                  </a:ext>
                </a:extLst>
              </p:cNvPr>
              <p:cNvSpPr txBox="1">
                <a:spLocks noRot="1" noChangeAspect="1" noMove="1" noResize="1" noEditPoints="1" noAdjustHandles="1" noChangeArrowheads="1" noChangeShapeType="1" noTextEdit="1"/>
              </p:cNvSpPr>
              <p:nvPr/>
            </p:nvSpPr>
            <p:spPr>
              <a:xfrm>
                <a:off x="4680726" y="4613630"/>
                <a:ext cx="2592286" cy="372410"/>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8">
                <a:extLst>
                  <a:ext uri="{FF2B5EF4-FFF2-40B4-BE49-F238E27FC236}">
                    <a16:creationId xmlns:a16="http://schemas.microsoft.com/office/drawing/2014/main" id="{30E84760-DAD2-186B-1AA7-AB7FA952E509}"/>
                  </a:ext>
                </a:extLst>
              </p:cNvPr>
              <p:cNvSpPr txBox="1"/>
              <p:nvPr/>
            </p:nvSpPr>
            <p:spPr>
              <a:xfrm>
                <a:off x="4680726" y="5108196"/>
                <a:ext cx="2246927"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5</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1−</m:t>
                          </m:r>
                          <m:sSup>
                            <m:sSupPr>
                              <m:ctrlPr>
                                <a:rPr lang="en-US" altLang="zh-TW" i="1">
                                  <a:latin typeface="Cambria Math" panose="02040503050406030204" pitchFamily="18" charset="0"/>
                                </a:rPr>
                              </m:ctrlPr>
                            </m:sSupPr>
                            <m:e>
                              <m:r>
                                <a:rPr lang="en-US" altLang="zh-TW" i="1">
                                  <a:latin typeface="Cambria Math"/>
                                </a:rPr>
                                <m:t>𝑒</m:t>
                              </m:r>
                            </m:e>
                            <m:sup>
                              <m:r>
                                <a:rPr lang="en-US" altLang="zh-TW" b="0" i="1" smtClean="0">
                                  <a:latin typeface="Cambria Math" panose="02040503050406030204" pitchFamily="18" charset="0"/>
                                </a:rPr>
                                <m:t>−</m:t>
                              </m:r>
                              <m:r>
                                <a:rPr lang="en-US" altLang="zh-TW" i="1">
                                  <a:latin typeface="Cambria Math" panose="02040503050406030204" pitchFamily="18" charset="0"/>
                                </a:rPr>
                                <m:t>𝑥</m:t>
                              </m:r>
                            </m:sup>
                          </m:sSup>
                        </m:e>
                      </m:d>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=0</m:t>
                      </m:r>
                    </m:oMath>
                  </m:oMathPara>
                </a14:m>
                <a:endParaRPr lang="zh-TW" altLang="en-US" i="1" dirty="0"/>
              </a:p>
            </p:txBody>
          </p:sp>
        </mc:Choice>
        <mc:Fallback xmlns="">
          <p:sp>
            <p:nvSpPr>
              <p:cNvPr id="13" name="文字方塊 8">
                <a:extLst>
                  <a:ext uri="{FF2B5EF4-FFF2-40B4-BE49-F238E27FC236}">
                    <a16:creationId xmlns:a16="http://schemas.microsoft.com/office/drawing/2014/main" id="{30E84760-DAD2-186B-1AA7-AB7FA952E509}"/>
                  </a:ext>
                </a:extLst>
              </p:cNvPr>
              <p:cNvSpPr txBox="1">
                <a:spLocks noRot="1" noChangeAspect="1" noMove="1" noResize="1" noEditPoints="1" noAdjustHandles="1" noChangeArrowheads="1" noChangeShapeType="1" noTextEdit="1"/>
              </p:cNvSpPr>
              <p:nvPr/>
            </p:nvSpPr>
            <p:spPr>
              <a:xfrm>
                <a:off x="4680726" y="5108196"/>
                <a:ext cx="2246927" cy="369332"/>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8">
                <a:extLst>
                  <a:ext uri="{FF2B5EF4-FFF2-40B4-BE49-F238E27FC236}">
                    <a16:creationId xmlns:a16="http://schemas.microsoft.com/office/drawing/2014/main" id="{B2045F89-4B98-6F54-88D7-472B3F77FC1A}"/>
                  </a:ext>
                </a:extLst>
              </p:cNvPr>
              <p:cNvSpPr txBox="1"/>
              <p:nvPr/>
            </p:nvSpPr>
            <p:spPr>
              <a:xfrm>
                <a:off x="4700474" y="6055715"/>
                <a:ext cx="2260135" cy="665054"/>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𝜆</m:t>
                          </m:r>
                        </m:e>
                        <m:sub>
                          <m:r>
                            <m:rPr>
                              <m:sty m:val="p"/>
                            </m:rPr>
                            <a:rPr lang="en-US" altLang="zh-TW">
                              <a:latin typeface="Cambria Math" panose="02040503050406030204" pitchFamily="18" charset="0"/>
                            </a:rPr>
                            <m:t>max</m:t>
                          </m:r>
                        </m:sub>
                      </m:sSub>
                      <m:r>
                        <a:rPr lang="en-US" altLang="zh-TW" i="1">
                          <a:latin typeface="Cambria Math" panose="02040503050406030204" pitchFamily="18" charset="0"/>
                        </a:rPr>
                        <m:t>𝑇</m:t>
                      </m:r>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h𝑐</m:t>
                          </m:r>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m:rPr>
                                  <m:sty m:val="p"/>
                                </m:rPr>
                                <a:rPr lang="en-US" altLang="zh-TW">
                                  <a:latin typeface="Cambria Math" panose="02040503050406030204" pitchFamily="18" charset="0"/>
                                </a:rPr>
                                <m:t>max</m:t>
                              </m:r>
                            </m:sub>
                          </m:sSub>
                          <m:r>
                            <a:rPr lang="en-US" altLang="zh-TW" b="0" i="1" smtClean="0">
                              <a:latin typeface="Cambria Math" panose="02040503050406030204" pitchFamily="18" charset="0"/>
                            </a:rPr>
                            <m:t>𝑘</m:t>
                          </m:r>
                        </m:den>
                      </m:f>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rPr>
                        <m:t>𝑏</m:t>
                      </m:r>
                    </m:oMath>
                  </m:oMathPara>
                </a14:m>
                <a:endParaRPr lang="zh-TW" altLang="en-US" i="1" dirty="0"/>
              </a:p>
            </p:txBody>
          </p:sp>
        </mc:Choice>
        <mc:Fallback xmlns="">
          <p:sp>
            <p:nvSpPr>
              <p:cNvPr id="14" name="文字方塊 8">
                <a:extLst>
                  <a:ext uri="{FF2B5EF4-FFF2-40B4-BE49-F238E27FC236}">
                    <a16:creationId xmlns:a16="http://schemas.microsoft.com/office/drawing/2014/main" id="{B2045F89-4B98-6F54-88D7-472B3F77FC1A}"/>
                  </a:ext>
                </a:extLst>
              </p:cNvPr>
              <p:cNvSpPr txBox="1">
                <a:spLocks noRot="1" noChangeAspect="1" noMove="1" noResize="1" noEditPoints="1" noAdjustHandles="1" noChangeArrowheads="1" noChangeShapeType="1" noTextEdit="1"/>
              </p:cNvSpPr>
              <p:nvPr/>
            </p:nvSpPr>
            <p:spPr>
              <a:xfrm>
                <a:off x="4700474" y="6055715"/>
                <a:ext cx="2260135" cy="665054"/>
              </a:xfrm>
              <a:prstGeom prst="rect">
                <a:avLst/>
              </a:prstGeom>
              <a:blipFill>
                <a:blip r:embed="rId12"/>
                <a:stretch>
                  <a:fillRect/>
                </a:stretch>
              </a:blipFill>
            </p:spPr>
            <p:txBody>
              <a:bodyPr/>
              <a:lstStyle/>
              <a:p>
                <a:r>
                  <a:rPr lang="en-TW">
                    <a:noFill/>
                  </a:rPr>
                  <a:t> </a:t>
                </a:r>
              </a:p>
            </p:txBody>
          </p:sp>
        </mc:Fallback>
      </mc:AlternateContent>
      <p:pic>
        <p:nvPicPr>
          <p:cNvPr id="15" name="Picture 14" descr="Chart, line chart&#10;&#10;Description automatically generated">
            <a:extLst>
              <a:ext uri="{FF2B5EF4-FFF2-40B4-BE49-F238E27FC236}">
                <a16:creationId xmlns:a16="http://schemas.microsoft.com/office/drawing/2014/main" id="{27015EA2-1B94-4B59-A200-A44521EBC7F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9512" y="5340877"/>
            <a:ext cx="3122964" cy="1463207"/>
          </a:xfrm>
          <a:prstGeom prst="rect">
            <a:avLst/>
          </a:prstGeom>
        </p:spPr>
      </p:pic>
      <p:pic>
        <p:nvPicPr>
          <p:cNvPr id="11" name="Graphic 10" descr="Cat with solid fill">
            <a:extLst>
              <a:ext uri="{FF2B5EF4-FFF2-40B4-BE49-F238E27FC236}">
                <a16:creationId xmlns:a16="http://schemas.microsoft.com/office/drawing/2014/main" id="{70F07A0C-4A41-9203-11C4-D266C6A37C6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446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9" grpId="0"/>
      <p:bldP spid="10" grpId="0" animBg="1"/>
      <p:bldP spid="12" grpId="0" animBg="1"/>
      <p:bldP spid="13" grpId="0" animBg="1"/>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2277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549275"/>
            <a:ext cx="28416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3" descr="180px-Max_plan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49275"/>
            <a:ext cx="222408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descr="412px-Max-Planck-und-Albert-Einste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692150"/>
            <a:ext cx="217805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6" descr="Planck2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4214813"/>
            <a:ext cx="44418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文字方塊 5"/>
          <p:cNvSpPr txBox="1">
            <a:spLocks noChangeArrowheads="1"/>
          </p:cNvSpPr>
          <p:nvPr/>
        </p:nvSpPr>
        <p:spPr bwMode="auto">
          <a:xfrm>
            <a:off x="6060066" y="4029869"/>
            <a:ext cx="200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Times New Roman" panose="02020603050405020304" pitchFamily="18" charset="0"/>
                <a:cs typeface="Times New Roman" panose="02020603050405020304" pitchFamily="18" charset="0"/>
              </a:rPr>
              <a:t>Max Planck  1900</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22443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文字方塊 1"/>
          <p:cNvSpPr txBox="1">
            <a:spLocks noChangeArrowheads="1"/>
          </p:cNvSpPr>
          <p:nvPr/>
        </p:nvSpPr>
        <p:spPr bwMode="auto">
          <a:xfrm>
            <a:off x="764107" y="692696"/>
            <a:ext cx="295225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latin typeface="Times New Roman" panose="02020603050405020304" pitchFamily="18" charset="0"/>
                <a:cs typeface="Times New Roman" panose="02020603050405020304" pitchFamily="18" charset="0"/>
              </a:rPr>
              <a:t>量子  </a:t>
            </a:r>
            <a:r>
              <a:rPr lang="en-US" altLang="zh-TW" sz="1800" dirty="0">
                <a:solidFill>
                  <a:srgbClr val="FF0000"/>
                </a:solidFill>
                <a:latin typeface="Times New Roman" panose="02020603050405020304" pitchFamily="18" charset="0"/>
                <a:cs typeface="Times New Roman" panose="02020603050405020304" pitchFamily="18" charset="0"/>
              </a:rPr>
              <a:t>Quantum (Quanta)</a:t>
            </a:r>
            <a:endParaRPr lang="zh-TW" altLang="en-US" sz="1800" dirty="0">
              <a:solidFill>
                <a:srgbClr val="FF0000"/>
              </a:solidFill>
              <a:latin typeface="Times New Roman" panose="02020603050405020304" pitchFamily="18" charset="0"/>
              <a:cs typeface="Times New Roman" panose="02020603050405020304" pitchFamily="18" charset="0"/>
            </a:endParaRPr>
          </a:p>
        </p:txBody>
      </p:sp>
      <p:pic>
        <p:nvPicPr>
          <p:cNvPr id="102404"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b="1942"/>
          <a:stretch>
            <a:fillRect/>
          </a:stretch>
        </p:blipFill>
        <p:spPr bwMode="auto">
          <a:xfrm>
            <a:off x="3522662" y="664158"/>
            <a:ext cx="195421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9" descr="11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5335369"/>
            <a:ext cx="1507273" cy="131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11" descr="f_1994480_1"/>
          <p:cNvPicPr>
            <a:picLocks noChangeAspect="1" noChangeArrowheads="1"/>
          </p:cNvPicPr>
          <p:nvPr/>
        </p:nvPicPr>
        <p:blipFill>
          <a:blip r:embed="rId4">
            <a:extLst>
              <a:ext uri="{28A0092B-C50C-407E-A947-70E740481C1C}">
                <a14:useLocalDpi xmlns:a14="http://schemas.microsoft.com/office/drawing/2010/main" val="0"/>
              </a:ext>
            </a:extLst>
          </a:blip>
          <a:srcRect t="18132" b="6320"/>
          <a:stretch>
            <a:fillRect/>
          </a:stretch>
        </p:blipFill>
        <p:spPr bwMode="auto">
          <a:xfrm>
            <a:off x="5712660" y="629169"/>
            <a:ext cx="23828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13"/>
          <p:cNvSpPr txBox="1">
            <a:spLocks noChangeArrowheads="1"/>
          </p:cNvSpPr>
          <p:nvPr/>
        </p:nvSpPr>
        <p:spPr bwMode="auto">
          <a:xfrm>
            <a:off x="755650" y="3066740"/>
            <a:ext cx="7488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在微觀世界中有許多物理量的值只能是一個最小量或此最小量的整數倍。</a:t>
            </a:r>
          </a:p>
        </p:txBody>
      </p:sp>
      <p:sp>
        <p:nvSpPr>
          <p:cNvPr id="102409" name="Text Box 14"/>
          <p:cNvSpPr txBox="1">
            <a:spLocks noChangeArrowheads="1"/>
          </p:cNvSpPr>
          <p:nvPr/>
        </p:nvSpPr>
        <p:spPr bwMode="auto">
          <a:xfrm>
            <a:off x="755650" y="3534372"/>
            <a:ext cx="662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這個最小量稱為量子，此物理量即稱被</a:t>
            </a:r>
            <a:r>
              <a:rPr lang="zh-TW" altLang="en-US" sz="1800" dirty="0">
                <a:solidFill>
                  <a:srgbClr val="FF0000"/>
                </a:solidFill>
              </a:rPr>
              <a:t>量子化 </a:t>
            </a:r>
            <a:r>
              <a:rPr lang="en-US" altLang="zh-TW" sz="1800" dirty="0">
                <a:solidFill>
                  <a:srgbClr val="FF0000"/>
                </a:solidFill>
                <a:latin typeface="Times New Roman" pitchFamily="18" charset="0"/>
              </a:rPr>
              <a:t>Quantized</a:t>
            </a:r>
            <a:r>
              <a:rPr lang="zh-TW" altLang="en-US" sz="1800" dirty="0">
                <a:latin typeface="Times New Roman" pitchFamily="18" charset="0"/>
              </a:rPr>
              <a:t>。</a:t>
            </a:r>
          </a:p>
        </p:txBody>
      </p:sp>
      <p:sp>
        <p:nvSpPr>
          <p:cNvPr id="102410" name="Text Box 15"/>
          <p:cNvSpPr txBox="1">
            <a:spLocks noChangeArrowheads="1"/>
          </p:cNvSpPr>
          <p:nvPr/>
        </p:nvSpPr>
        <p:spPr bwMode="auto">
          <a:xfrm>
            <a:off x="3203575" y="4435215"/>
            <a:ext cx="39608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這在古典物理中是完全無法想像的！</a:t>
            </a:r>
          </a:p>
        </p:txBody>
      </p:sp>
      <p:sp>
        <p:nvSpPr>
          <p:cNvPr id="102411" name="Text Box 16"/>
          <p:cNvSpPr txBox="1">
            <a:spLocks noChangeArrowheads="1"/>
          </p:cNvSpPr>
          <p:nvPr/>
        </p:nvSpPr>
        <p:spPr bwMode="auto">
          <a:xfrm>
            <a:off x="755650" y="4003415"/>
            <a:ext cx="4752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此物理量可以想像是由整數個量子所組成。</a:t>
            </a:r>
          </a:p>
        </p:txBody>
      </p:sp>
      <p:sp>
        <p:nvSpPr>
          <p:cNvPr id="102412" name="Text Box 17"/>
          <p:cNvSpPr txBox="1">
            <a:spLocks noChangeArrowheads="1"/>
          </p:cNvSpPr>
          <p:nvPr/>
        </p:nvSpPr>
        <p:spPr bwMode="auto">
          <a:xfrm>
            <a:off x="755650" y="4982368"/>
            <a:ext cx="561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有時量子化的型式會比較複雜一點：如角動量的大小</a:t>
            </a:r>
          </a:p>
        </p:txBody>
      </p:sp>
      <p:sp>
        <p:nvSpPr>
          <p:cNvPr id="102413" name="Text Box 18"/>
          <p:cNvSpPr txBox="1">
            <a:spLocks noChangeArrowheads="1"/>
          </p:cNvSpPr>
          <p:nvPr/>
        </p:nvSpPr>
        <p:spPr bwMode="auto">
          <a:xfrm>
            <a:off x="755650" y="5990431"/>
            <a:ext cx="583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但基本上量子化的測量值指的是非連續的、離散的。</a:t>
            </a:r>
          </a:p>
        </p:txBody>
      </p:sp>
      <p:sp>
        <p:nvSpPr>
          <p:cNvPr id="102414" name="Text Box 19"/>
          <p:cNvSpPr txBox="1">
            <a:spLocks noChangeArrowheads="1"/>
          </p:cNvSpPr>
          <p:nvPr/>
        </p:nvSpPr>
        <p:spPr bwMode="auto">
          <a:xfrm>
            <a:off x="755650" y="4435215"/>
            <a:ext cx="338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而量子是</a:t>
            </a:r>
            <a:r>
              <a:rPr lang="zh-TW" altLang="en-US" sz="1800">
                <a:solidFill>
                  <a:srgbClr val="FF0000"/>
                </a:solidFill>
              </a:rPr>
              <a:t>無法分割</a:t>
            </a:r>
            <a:r>
              <a:rPr lang="zh-TW" altLang="en-US" sz="1800"/>
              <a:t>的。</a:t>
            </a:r>
          </a:p>
        </p:txBody>
      </p:sp>
      <mc:AlternateContent xmlns:mc="http://schemas.openxmlformats.org/markup-compatibility/2006" xmlns:a14="http://schemas.microsoft.com/office/drawing/2010/main">
        <mc:Choice Requires="a14">
          <p:sp>
            <p:nvSpPr>
              <p:cNvPr id="2" name="矩形 1"/>
              <p:cNvSpPr/>
              <p:nvPr/>
            </p:nvSpPr>
            <p:spPr>
              <a:xfrm>
                <a:off x="1259632" y="1484784"/>
                <a:ext cx="1362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𝑛</m:t>
                          </m:r>
                        </m:sub>
                      </m:sSub>
                      <m:r>
                        <a:rPr lang="en-US" altLang="zh-TW" b="0" i="1" smtClean="0">
                          <a:latin typeface="Cambria Math"/>
                        </a:rPr>
                        <m:t>=</m:t>
                      </m:r>
                      <m:r>
                        <a:rPr lang="en-US" altLang="zh-TW" i="1">
                          <a:latin typeface="Cambria Math"/>
                        </a:rPr>
                        <m:t>𝑛</m:t>
                      </m:r>
                      <m:r>
                        <a:rPr lang="en-US" altLang="zh-TW" i="1" smtClean="0">
                          <a:latin typeface="Cambria Math"/>
                          <a:ea typeface="Cambria Math"/>
                        </a:rPr>
                        <m:t>∙</m:t>
                      </m:r>
                      <m:r>
                        <a:rPr lang="en-US" altLang="zh-TW" i="1">
                          <a:latin typeface="Cambria Math"/>
                        </a:rPr>
                        <m:t>h𝑓</m:t>
                      </m:r>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1259632" y="1484784"/>
                <a:ext cx="1362424" cy="369332"/>
              </a:xfrm>
              <a:prstGeom prst="rect">
                <a:avLst/>
              </a:prstGeom>
              <a:blipFill rotWithShape="1">
                <a:blip r:embed="rId8"/>
                <a:stretch>
                  <a:fillRect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9E10F24-E54B-0349-BE92-9E4E3A3C88BB}"/>
                  </a:ext>
                </a:extLst>
              </p:cNvPr>
              <p:cNvSpPr txBox="1"/>
              <p:nvPr/>
            </p:nvSpPr>
            <p:spPr>
              <a:xfrm>
                <a:off x="2135352" y="5550086"/>
                <a:ext cx="158100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rPr>
                          </m:ctrlPr>
                        </m:sSupPr>
                        <m:e>
                          <m:r>
                            <a:rPr lang="en-US" b="0" i="1" smtClean="0">
                              <a:latin typeface="Cambria Math" panose="02040503050406030204" pitchFamily="18" charset="0"/>
                            </a:rPr>
                            <m:t>𝐿</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US" b="0" i="1" smtClean="0">
                              <a:latin typeface="Cambria Math" panose="02040503050406030204" pitchFamily="18" charset="0"/>
                            </a:rPr>
                            <m:t>𝑙</m:t>
                          </m:r>
                          <m:r>
                            <a:rPr lang="en-US" b="0" i="1" smtClean="0">
                              <a:latin typeface="Cambria Math" panose="02040503050406030204" pitchFamily="18" charset="0"/>
                            </a:rPr>
                            <m:t>+1</m:t>
                          </m:r>
                        </m:e>
                      </m:d>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ℏ</m:t>
                          </m:r>
                        </m:e>
                        <m:sup>
                          <m:r>
                            <a:rPr lang="en-US" b="0" i="1" smtClean="0">
                              <a:latin typeface="Cambria Math" panose="02040503050406030204" pitchFamily="18" charset="0"/>
                            </a:rPr>
                            <m:t>2</m:t>
                          </m:r>
                        </m:sup>
                      </m:sSup>
                    </m:oMath>
                  </m:oMathPara>
                </a14:m>
                <a:endParaRPr lang="en-TW" dirty="0"/>
              </a:p>
            </p:txBody>
          </p:sp>
        </mc:Choice>
        <mc:Fallback xmlns="">
          <p:sp>
            <p:nvSpPr>
              <p:cNvPr id="3" name="TextBox 2">
                <a:extLst>
                  <a:ext uri="{FF2B5EF4-FFF2-40B4-BE49-F238E27FC236}">
                    <a16:creationId xmlns:a16="http://schemas.microsoft.com/office/drawing/2014/main" id="{89E10F24-E54B-0349-BE92-9E4E3A3C88BB}"/>
                  </a:ext>
                </a:extLst>
              </p:cNvPr>
              <p:cNvSpPr txBox="1">
                <a:spLocks noRot="1" noChangeAspect="1" noMove="1" noResize="1" noEditPoints="1" noAdjustHandles="1" noChangeArrowheads="1" noChangeShapeType="1" noTextEdit="1"/>
              </p:cNvSpPr>
              <p:nvPr/>
            </p:nvSpPr>
            <p:spPr>
              <a:xfrm>
                <a:off x="2135352" y="5550086"/>
                <a:ext cx="1581009" cy="276999"/>
              </a:xfrm>
              <a:prstGeom prst="rect">
                <a:avLst/>
              </a:prstGeom>
              <a:blipFill>
                <a:blip r:embed="rId9"/>
                <a:stretch>
                  <a:fillRect l="-2400" r="-800" b="-13043"/>
                </a:stretch>
              </a:blipFill>
            </p:spPr>
            <p:txBody>
              <a:bodyPr/>
              <a:lstStyle/>
              <a:p>
                <a:r>
                  <a:rPr lang="en-TW">
                    <a:noFill/>
                  </a:rPr>
                  <a:t> </a:t>
                </a:r>
              </a:p>
            </p:txBody>
          </p:sp>
        </mc:Fallback>
      </mc:AlternateContent>
      <p:pic>
        <p:nvPicPr>
          <p:cNvPr id="4" name="Graphic 3" descr="Cat with solid fill">
            <a:extLst>
              <a:ext uri="{FF2B5EF4-FFF2-40B4-BE49-F238E27FC236}">
                <a16:creationId xmlns:a16="http://schemas.microsoft.com/office/drawing/2014/main" id="{FB55525F-0359-B130-182C-5C33DDCBA3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5155283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619672" y="193675"/>
            <a:ext cx="6120680" cy="532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2062163" y="3306763"/>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2214563" y="368776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橢圓 3"/>
          <p:cNvSpPr/>
          <p:nvPr/>
        </p:nvSpPr>
        <p:spPr>
          <a:xfrm>
            <a:off x="2519363" y="368776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2052638" y="256857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2205038" y="29495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2509838" y="29495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2357438" y="27971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27384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p:cNvSpPr/>
          <p:nvPr/>
        </p:nvSpPr>
        <p:spPr>
          <a:xfrm>
            <a:off x="2052638" y="1776413"/>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22050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p:cNvSpPr/>
          <p:nvPr/>
        </p:nvSpPr>
        <p:spPr>
          <a:xfrm>
            <a:off x="25098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p:cNvSpPr/>
          <p:nvPr/>
        </p:nvSpPr>
        <p:spPr>
          <a:xfrm>
            <a:off x="2357438" y="20050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p:cNvSpPr/>
          <p:nvPr/>
        </p:nvSpPr>
        <p:spPr>
          <a:xfrm>
            <a:off x="2052638" y="19367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2052638" y="5746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27384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2205038" y="4222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2509838" y="4222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2586038" y="5746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2357438" y="5746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p:cNvSpPr/>
          <p:nvPr/>
        </p:nvSpPr>
        <p:spPr>
          <a:xfrm>
            <a:off x="2586038" y="2698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2738438" y="4222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p:cNvSpPr/>
          <p:nvPr/>
        </p:nvSpPr>
        <p:spPr>
          <a:xfrm>
            <a:off x="2281238" y="2698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2" name="文字方塊 35"/>
          <p:cNvSpPr txBox="1">
            <a:spLocks noChangeArrowheads="1"/>
          </p:cNvSpPr>
          <p:nvPr/>
        </p:nvSpPr>
        <p:spPr bwMode="auto">
          <a:xfrm rot="16200000">
            <a:off x="2053432" y="1272381"/>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a:latin typeface="Times New Roman" pitchFamily="18" charset="0"/>
                <a:cs typeface="Times New Roman" pitchFamily="18" charset="0"/>
              </a:rPr>
              <a:t>…….</a:t>
            </a:r>
            <a:endParaRPr lang="zh-TW" altLang="en-US" sz="1800">
              <a:latin typeface="Times New Roman" pitchFamily="18" charset="0"/>
              <a:cs typeface="Times New Roman" pitchFamily="18" charset="0"/>
            </a:endParaRPr>
          </a:p>
        </p:txBody>
      </p:sp>
      <p:pic>
        <p:nvPicPr>
          <p:cNvPr id="104473"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725" y="409575"/>
            <a:ext cx="43878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2052638" y="401002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p:cNvSpPr/>
          <p:nvPr/>
        </p:nvSpPr>
        <p:spPr>
          <a:xfrm>
            <a:off x="2509838" y="439102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p:cNvSpPr/>
          <p:nvPr/>
        </p:nvSpPr>
        <p:spPr>
          <a:xfrm>
            <a:off x="2052638" y="487362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7" name="文字方塊 33"/>
          <p:cNvSpPr txBox="1">
            <a:spLocks noChangeArrowheads="1"/>
          </p:cNvSpPr>
          <p:nvPr/>
        </p:nvSpPr>
        <p:spPr bwMode="auto">
          <a:xfrm>
            <a:off x="1692275" y="5592763"/>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這個量子彈簧的能階像極了在盒子中一個一個裝入能量相同的粒子。</a:t>
            </a:r>
          </a:p>
        </p:txBody>
      </p:sp>
      <p:sp>
        <p:nvSpPr>
          <p:cNvPr id="35" name="文字方塊 34"/>
          <p:cNvSpPr txBox="1">
            <a:spLocks noChangeArrowheads="1"/>
          </p:cNvSpPr>
          <p:nvPr/>
        </p:nvSpPr>
        <p:spPr bwMode="auto">
          <a:xfrm>
            <a:off x="1765300" y="6026150"/>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量子</a:t>
            </a:r>
          </a:p>
        </p:txBody>
      </p:sp>
      <p:sp>
        <p:nvSpPr>
          <p:cNvPr id="36" name="文字方塊 35"/>
          <p:cNvSpPr txBox="1">
            <a:spLocks noChangeArrowheads="1"/>
          </p:cNvSpPr>
          <p:nvPr/>
        </p:nvSpPr>
        <p:spPr bwMode="auto">
          <a:xfrm>
            <a:off x="3205163" y="6026150"/>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粒子</a:t>
            </a:r>
          </a:p>
        </p:txBody>
      </p:sp>
      <p:sp>
        <p:nvSpPr>
          <p:cNvPr id="37" name="向右箭號 36"/>
          <p:cNvSpPr/>
          <p:nvPr/>
        </p:nvSpPr>
        <p:spPr>
          <a:xfrm>
            <a:off x="2557463" y="6097588"/>
            <a:ext cx="431800" cy="2873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文字方塊 38"/>
          <p:cNvSpPr txBox="1">
            <a:spLocks noChangeArrowheads="1"/>
          </p:cNvSpPr>
          <p:nvPr/>
        </p:nvSpPr>
        <p:spPr bwMode="auto">
          <a:xfrm>
            <a:off x="4141788" y="6026150"/>
            <a:ext cx="935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粒子數</a:t>
            </a:r>
          </a:p>
        </p:txBody>
      </p:sp>
      <mc:AlternateContent xmlns:mc="http://schemas.openxmlformats.org/markup-compatibility/2006" xmlns:a14="http://schemas.microsoft.com/office/drawing/2010/main">
        <mc:Choice Requires="a14">
          <p:sp>
            <p:nvSpPr>
              <p:cNvPr id="38" name="矩形 37"/>
              <p:cNvSpPr/>
              <p:nvPr/>
            </p:nvSpPr>
            <p:spPr>
              <a:xfrm>
                <a:off x="5184775" y="5962095"/>
                <a:ext cx="948786" cy="65947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𝑛</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𝐸</m:t>
                          </m:r>
                        </m:num>
                        <m:den>
                          <m:r>
                            <a:rPr lang="en-US" altLang="zh-TW" i="1">
                              <a:latin typeface="Cambria Math"/>
                            </a:rPr>
                            <m:t>h𝑓</m:t>
                          </m:r>
                        </m:den>
                      </m:f>
                    </m:oMath>
                  </m:oMathPara>
                </a14:m>
                <a:endParaRPr lang="zh-TW" altLang="en-US" dirty="0"/>
              </a:p>
            </p:txBody>
          </p:sp>
        </mc:Choice>
        <mc:Fallback xmlns="">
          <p:sp>
            <p:nvSpPr>
              <p:cNvPr id="38" name="矩形 37"/>
              <p:cNvSpPr>
                <a:spLocks noRot="1" noChangeAspect="1" noMove="1" noResize="1" noEditPoints="1" noAdjustHandles="1" noChangeArrowheads="1" noChangeShapeType="1" noTextEdit="1"/>
              </p:cNvSpPr>
              <p:nvPr/>
            </p:nvSpPr>
            <p:spPr>
              <a:xfrm>
                <a:off x="5184775" y="5962095"/>
                <a:ext cx="948786" cy="659476"/>
              </a:xfrm>
              <a:prstGeom prst="rect">
                <a:avLst/>
              </a:prstGeom>
              <a:blipFill rotWithShape="1">
                <a:blip r:embed="rId3"/>
                <a:stretch>
                  <a:fillRect/>
                </a:stretch>
              </a:blipFill>
            </p:spPr>
            <p:txBody>
              <a:bodyPr/>
              <a:lstStyle/>
              <a:p>
                <a:r>
                  <a:rPr lang="zh-TW" altLang="en-US">
                    <a:noFill/>
                  </a:rPr>
                  <a:t> </a:t>
                </a:r>
              </a:p>
            </p:txBody>
          </p:sp>
        </mc:Fallback>
      </mc:AlternateContent>
      <p:pic>
        <p:nvPicPr>
          <p:cNvPr id="25" name="Graphic 24" descr="Cat with solid fill">
            <a:extLst>
              <a:ext uri="{FF2B5EF4-FFF2-40B4-BE49-F238E27FC236}">
                <a16:creationId xmlns:a16="http://schemas.microsoft.com/office/drawing/2014/main" id="{1A360210-6660-9EA5-4222-0B78427B54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737424478"/>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 2">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10119</TotalTime>
  <Words>5689</Words>
  <Application>Microsoft Macintosh PowerPoint</Application>
  <PresentationFormat>On-screen Show (4:3)</PresentationFormat>
  <Paragraphs>582</Paragraphs>
  <Slides>141</Slides>
  <Notes>1</Notes>
  <HiddenSlides>3</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141</vt:i4>
      </vt:variant>
    </vt:vector>
  </HeadingPairs>
  <TitlesOfParts>
    <vt:vector size="149" baseType="lpstr">
      <vt:lpstr>PMingLiU</vt:lpstr>
      <vt:lpstr>PMingLiU</vt:lpstr>
      <vt:lpstr>Arial</vt:lpstr>
      <vt:lpstr>Calibri</vt:lpstr>
      <vt:lpstr>Cambria Math</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Chia-Hung Chang</dc:creator>
  <cp:lastModifiedBy>Chia-Hung Vincent Chang</cp:lastModifiedBy>
  <cp:revision>689</cp:revision>
  <dcterms:created xsi:type="dcterms:W3CDTF">2008-01-01T08:07:31Z</dcterms:created>
  <dcterms:modified xsi:type="dcterms:W3CDTF">2023-09-21T05:11:59Z</dcterms:modified>
</cp:coreProperties>
</file>