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405" r:id="rId2"/>
    <p:sldId id="286" r:id="rId3"/>
    <p:sldId id="834" r:id="rId4"/>
    <p:sldId id="835" r:id="rId5"/>
    <p:sldId id="836" r:id="rId6"/>
    <p:sldId id="1755" r:id="rId7"/>
    <p:sldId id="414" r:id="rId8"/>
    <p:sldId id="529" r:id="rId9"/>
    <p:sldId id="530" r:id="rId10"/>
    <p:sldId id="531" r:id="rId11"/>
    <p:sldId id="533" r:id="rId12"/>
    <p:sldId id="539" r:id="rId13"/>
    <p:sldId id="534" r:id="rId14"/>
    <p:sldId id="535" r:id="rId15"/>
    <p:sldId id="846" r:id="rId16"/>
    <p:sldId id="591" r:id="rId17"/>
    <p:sldId id="590" r:id="rId18"/>
    <p:sldId id="592" r:id="rId19"/>
    <p:sldId id="593" r:id="rId20"/>
    <p:sldId id="594" r:id="rId21"/>
    <p:sldId id="537" r:id="rId22"/>
    <p:sldId id="510" r:id="rId23"/>
    <p:sldId id="528" r:id="rId24"/>
    <p:sldId id="582" r:id="rId25"/>
    <p:sldId id="848" r:id="rId26"/>
    <p:sldId id="538" r:id="rId27"/>
    <p:sldId id="587" r:id="rId28"/>
    <p:sldId id="586" r:id="rId29"/>
    <p:sldId id="1798" r:id="rId30"/>
    <p:sldId id="391" r:id="rId31"/>
    <p:sldId id="541" r:id="rId32"/>
    <p:sldId id="542" r:id="rId33"/>
    <p:sldId id="550" r:id="rId34"/>
    <p:sldId id="596" r:id="rId35"/>
    <p:sldId id="543" r:id="rId36"/>
    <p:sldId id="544" r:id="rId37"/>
    <p:sldId id="1754" r:id="rId38"/>
    <p:sldId id="557" r:id="rId39"/>
    <p:sldId id="289" r:id="rId40"/>
    <p:sldId id="545" r:id="rId41"/>
    <p:sldId id="546" r:id="rId42"/>
    <p:sldId id="595" r:id="rId43"/>
    <p:sldId id="1799" r:id="rId44"/>
    <p:sldId id="549" r:id="rId45"/>
    <p:sldId id="551" r:id="rId46"/>
    <p:sldId id="849" r:id="rId47"/>
    <p:sldId id="838" r:id="rId48"/>
    <p:sldId id="579" r:id="rId49"/>
    <p:sldId id="552" r:id="rId50"/>
    <p:sldId id="553" r:id="rId51"/>
    <p:sldId id="845" r:id="rId52"/>
    <p:sldId id="554" r:id="rId53"/>
    <p:sldId id="1796" r:id="rId54"/>
    <p:sldId id="1797" r:id="rId55"/>
    <p:sldId id="1800" r:id="rId56"/>
    <p:sldId id="1756" r:id="rId57"/>
    <p:sldId id="548" r:id="rId58"/>
    <p:sldId id="840" r:id="rId59"/>
    <p:sldId id="842" r:id="rId60"/>
    <p:sldId id="844" r:id="rId61"/>
    <p:sldId id="843" r:id="rId62"/>
    <p:sldId id="290" r:id="rId63"/>
    <p:sldId id="360" r:id="rId64"/>
    <p:sldId id="555" r:id="rId65"/>
    <p:sldId id="402" r:id="rId66"/>
    <p:sldId id="1801" r:id="rId67"/>
    <p:sldId id="295" r:id="rId68"/>
    <p:sldId id="395" r:id="rId69"/>
    <p:sldId id="576" r:id="rId70"/>
    <p:sldId id="363" r:id="rId71"/>
    <p:sldId id="1802" r:id="rId72"/>
    <p:sldId id="1803" r:id="rId73"/>
    <p:sldId id="403" r:id="rId74"/>
    <p:sldId id="1804" r:id="rId75"/>
    <p:sldId id="298" r:id="rId7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9"/>
    <p:restoredTop sz="96197" autoAdjust="0"/>
  </p:normalViewPr>
  <p:slideViewPr>
    <p:cSldViewPr>
      <p:cViewPr varScale="1">
        <p:scale>
          <a:sx n="124" d="100"/>
          <a:sy n="124" d="100"/>
        </p:scale>
        <p:origin x="1208" y="168"/>
      </p:cViewPr>
      <p:guideLst>
        <p:guide orient="horz" pos="2160"/>
        <p:guide pos="39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2024/4/2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28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png"/><Relationship Id="rId13" Type="http://schemas.openxmlformats.org/officeDocument/2006/relationships/image" Target="../media/image770.png"/><Relationship Id="rId3" Type="http://schemas.openxmlformats.org/officeDocument/2006/relationships/image" Target="../media/image700.png"/><Relationship Id="rId7" Type="http://schemas.openxmlformats.org/officeDocument/2006/relationships/image" Target="../media/image710.png"/><Relationship Id="rId12" Type="http://schemas.openxmlformats.org/officeDocument/2006/relationships/image" Target="../media/image7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0.png"/><Relationship Id="rId11" Type="http://schemas.openxmlformats.org/officeDocument/2006/relationships/image" Target="../media/image752.png"/><Relationship Id="rId5" Type="http://schemas.openxmlformats.org/officeDocument/2006/relationships/image" Target="NULL"/><Relationship Id="rId10" Type="http://schemas.openxmlformats.org/officeDocument/2006/relationships/image" Target="../media/image742.png"/><Relationship Id="rId4" Type="http://schemas.openxmlformats.org/officeDocument/2006/relationships/image" Target="NULL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70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25.png"/><Relationship Id="rId4" Type="http://schemas.openxmlformats.org/officeDocument/2006/relationships/image" Target="../media/image701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660.png"/><Relationship Id="rId10" Type="http://schemas.openxmlformats.org/officeDocument/2006/relationships/image" Target="../media/image91.png"/><Relationship Id="rId4" Type="http://schemas.openxmlformats.org/officeDocument/2006/relationships/image" Target="../media/image69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3.png"/><Relationship Id="rId3" Type="http://schemas.openxmlformats.org/officeDocument/2006/relationships/image" Target="../media/image85.png"/><Relationship Id="rId7" Type="http://schemas.openxmlformats.org/officeDocument/2006/relationships/image" Target="../media/image95.png"/><Relationship Id="rId12" Type="http://schemas.openxmlformats.org/officeDocument/2006/relationships/image" Target="../media/image10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1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0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17.pn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.jpeg"/><Relationship Id="rId7" Type="http://schemas.openxmlformats.org/officeDocument/2006/relationships/image" Target="../media/image1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8.png"/><Relationship Id="rId5" Type="http://schemas.openxmlformats.org/officeDocument/2006/relationships/image" Target="../media/image1101.png"/><Relationship Id="rId10" Type="http://schemas.openxmlformats.org/officeDocument/2006/relationships/image" Target="../media/image127.png"/><Relationship Id="rId4" Type="http://schemas.openxmlformats.org/officeDocument/2006/relationships/image" Target="../media/image114.png"/><Relationship Id="rId9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50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60.png"/><Relationship Id="rId9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1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0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0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0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0.png"/><Relationship Id="rId7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0.png"/><Relationship Id="rId9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52.jpe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51.jpe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3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2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1.png"/><Relationship Id="rId2" Type="http://schemas.openxmlformats.org/officeDocument/2006/relationships/image" Target="../media/image13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611.png"/><Relationship Id="rId10" Type="http://schemas.openxmlformats.org/officeDocument/2006/relationships/image" Target="../media/image1622.png"/><Relationship Id="rId4" Type="http://schemas.openxmlformats.org/officeDocument/2006/relationships/image" Target="../media/image1321.png"/><Relationship Id="rId9" Type="http://schemas.openxmlformats.org/officeDocument/2006/relationships/image" Target="../media/image9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3.png"/><Relationship Id="rId7" Type="http://schemas.openxmlformats.org/officeDocument/2006/relationships/image" Target="../media/image185.png"/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420.png"/><Relationship Id="rId10" Type="http://schemas.openxmlformats.org/officeDocument/2006/relationships/image" Target="../media/image1470.png"/><Relationship Id="rId4" Type="http://schemas.openxmlformats.org/officeDocument/2006/relationships/image" Target="../media/image1410.png"/><Relationship Id="rId9" Type="http://schemas.openxmlformats.org/officeDocument/2006/relationships/image" Target="../media/image1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0.png"/><Relationship Id="rId7" Type="http://schemas.openxmlformats.org/officeDocument/2006/relationships/image" Target="../media/image189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1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7" Type="http://schemas.openxmlformats.org/officeDocument/2006/relationships/image" Target="../media/image152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501.png"/><Relationship Id="rId10" Type="http://schemas.openxmlformats.org/officeDocument/2006/relationships/image" Target="../media/image196.png"/><Relationship Id="rId4" Type="http://schemas.openxmlformats.org/officeDocument/2006/relationships/image" Target="../media/image1491.png"/><Relationship Id="rId9" Type="http://schemas.openxmlformats.org/officeDocument/2006/relationships/image" Target="../media/image15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1.png"/><Relationship Id="rId13" Type="http://schemas.openxmlformats.org/officeDocument/2006/relationships/image" Target="../media/image2000.png"/><Relationship Id="rId3" Type="http://schemas.openxmlformats.org/officeDocument/2006/relationships/image" Target="../media/image1921.png"/><Relationship Id="rId7" Type="http://schemas.openxmlformats.org/officeDocument/2006/relationships/image" Target="../media/image200.png"/><Relationship Id="rId12" Type="http://schemas.openxmlformats.org/officeDocument/2006/relationships/image" Target="../media/image199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11" Type="http://schemas.openxmlformats.org/officeDocument/2006/relationships/image" Target="../media/image201.png"/><Relationship Id="rId5" Type="http://schemas.openxmlformats.org/officeDocument/2006/relationships/image" Target="../media/image198.png"/><Relationship Id="rId15" Type="http://schemas.openxmlformats.org/officeDocument/2006/relationships/image" Target="../media/image2020.png"/><Relationship Id="rId10" Type="http://schemas.openxmlformats.org/officeDocument/2006/relationships/image" Target="../media/image1971.png"/><Relationship Id="rId4" Type="http://schemas.openxmlformats.org/officeDocument/2006/relationships/image" Target="../media/image1580.png"/><Relationship Id="rId9" Type="http://schemas.openxmlformats.org/officeDocument/2006/relationships/image" Target="../media/image1631.png"/><Relationship Id="rId14" Type="http://schemas.openxmlformats.org/officeDocument/2006/relationships/image" Target="../media/image2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2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11" Type="http://schemas.openxmlformats.org/officeDocument/2006/relationships/image" Target="../media/image211.png"/><Relationship Id="rId5" Type="http://schemas.openxmlformats.org/officeDocument/2006/relationships/image" Target="../media/image206.png"/><Relationship Id="rId10" Type="http://schemas.openxmlformats.org/officeDocument/2006/relationships/image" Target="../media/image210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4.png"/><Relationship Id="rId7" Type="http://schemas.openxmlformats.org/officeDocument/2006/relationships/image" Target="../media/image1751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1.png"/><Relationship Id="rId5" Type="http://schemas.openxmlformats.org/officeDocument/2006/relationships/image" Target="../media/image1730.png"/><Relationship Id="rId4" Type="http://schemas.openxmlformats.org/officeDocument/2006/relationships/image" Target="../media/image1720.png"/><Relationship Id="rId9" Type="http://schemas.openxmlformats.org/officeDocument/2006/relationships/image" Target="../media/image17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0.png"/><Relationship Id="rId3" Type="http://schemas.openxmlformats.org/officeDocument/2006/relationships/image" Target="../media/image216.png"/><Relationship Id="rId7" Type="http://schemas.openxmlformats.org/officeDocument/2006/relationships/image" Target="../media/image1251.png"/><Relationship Id="rId12" Type="http://schemas.openxmlformats.org/officeDocument/2006/relationships/image" Target="../media/image219.png"/><Relationship Id="rId2" Type="http://schemas.openxmlformats.org/officeDocument/2006/relationships/image" Target="../media/image1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291.png"/><Relationship Id="rId15" Type="http://schemas.openxmlformats.org/officeDocument/2006/relationships/image" Target="../media/image1700.png"/><Relationship Id="rId10" Type="http://schemas.openxmlformats.org/officeDocument/2006/relationships/image" Target="../media/image218.png"/><Relationship Id="rId4" Type="http://schemas.openxmlformats.org/officeDocument/2006/relationships/image" Target="../media/image217.png"/><Relationship Id="rId9" Type="http://schemas.openxmlformats.org/officeDocument/2006/relationships/image" Target="../media/image1271.png"/><Relationship Id="rId14" Type="http://schemas.openxmlformats.org/officeDocument/2006/relationships/image" Target="../media/image13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5" Type="http://schemas.openxmlformats.org/officeDocument/2006/relationships/image" Target="../media/image221.png"/><Relationship Id="rId4" Type="http://schemas.openxmlformats.org/officeDocument/2006/relationships/image" Target="../media/image10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4.png"/><Relationship Id="rId7" Type="http://schemas.openxmlformats.org/officeDocument/2006/relationships/image" Target="../media/image22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29.png"/><Relationship Id="rId5" Type="http://schemas.openxmlformats.org/officeDocument/2006/relationships/image" Target="../media/image225.png"/><Relationship Id="rId10" Type="http://schemas.openxmlformats.org/officeDocument/2006/relationships/image" Target="../media/image2282.png"/><Relationship Id="rId4" Type="http://schemas.openxmlformats.org/officeDocument/2006/relationships/image" Target="../media/image2241.png"/><Relationship Id="rId9" Type="http://schemas.openxmlformats.org/officeDocument/2006/relationships/image" Target="../media/image22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240.png"/><Relationship Id="rId7" Type="http://schemas.openxmlformats.org/officeDocument/2006/relationships/image" Target="../media/image1940.png"/><Relationship Id="rId12" Type="http://schemas.openxmlformats.org/officeDocument/2006/relationships/image" Target="../media/image238.png"/><Relationship Id="rId2" Type="http://schemas.openxmlformats.org/officeDocument/2006/relationships/image" Target="../media/image23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11" Type="http://schemas.openxmlformats.org/officeDocument/2006/relationships/image" Target="../media/image2252.png"/><Relationship Id="rId5" Type="http://schemas.openxmlformats.org/officeDocument/2006/relationships/image" Target="../media/image1920.png"/><Relationship Id="rId10" Type="http://schemas.openxmlformats.org/officeDocument/2006/relationships/image" Target="../media/image237.png"/><Relationship Id="rId4" Type="http://schemas.openxmlformats.org/officeDocument/2006/relationships/image" Target="../media/image1911.png"/><Relationship Id="rId9" Type="http://schemas.openxmlformats.org/officeDocument/2006/relationships/image" Target="../media/image19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1.png"/><Relationship Id="rId3" Type="http://schemas.openxmlformats.org/officeDocument/2006/relationships/image" Target="../media/image2201.png"/><Relationship Id="rId7" Type="http://schemas.openxmlformats.org/officeDocument/2006/relationships/image" Target="../media/image2290.png"/><Relationship Id="rId2" Type="http://schemas.openxmlformats.org/officeDocument/2006/relationships/image" Target="../media/image2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0.png"/><Relationship Id="rId11" Type="http://schemas.openxmlformats.org/officeDocument/2006/relationships/image" Target="../media/image2281.png"/><Relationship Id="rId5" Type="http://schemas.openxmlformats.org/officeDocument/2006/relationships/image" Target="../media/image2270.png"/><Relationship Id="rId10" Type="http://schemas.openxmlformats.org/officeDocument/2006/relationships/image" Target="../media/image2271.png"/><Relationship Id="rId4" Type="http://schemas.openxmlformats.org/officeDocument/2006/relationships/image" Target="../media/image2260.png"/><Relationship Id="rId9" Type="http://schemas.openxmlformats.org/officeDocument/2006/relationships/image" Target="../media/image2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1.png"/><Relationship Id="rId3" Type="http://schemas.openxmlformats.org/officeDocument/2006/relationships/image" Target="../media/image2312.png"/><Relationship Id="rId7" Type="http://schemas.openxmlformats.org/officeDocument/2006/relationships/image" Target="../media/image2341.png"/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1.png"/><Relationship Id="rId5" Type="http://schemas.openxmlformats.org/officeDocument/2006/relationships/image" Target="../media/image2321.png"/><Relationship Id="rId10" Type="http://schemas.openxmlformats.org/officeDocument/2006/relationships/image" Target="../media/image2371.png"/><Relationship Id="rId4" Type="http://schemas.openxmlformats.org/officeDocument/2006/relationships/image" Target="../media/image2311.png"/><Relationship Id="rId9" Type="http://schemas.openxmlformats.org/officeDocument/2006/relationships/image" Target="../media/image23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0.png"/><Relationship Id="rId3" Type="http://schemas.openxmlformats.org/officeDocument/2006/relationships/image" Target="../media/image2120.png"/><Relationship Id="rId7" Type="http://schemas.openxmlformats.org/officeDocument/2006/relationships/image" Target="../media/image2160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0.png"/><Relationship Id="rId5" Type="http://schemas.openxmlformats.org/officeDocument/2006/relationships/image" Target="../media/image2140.png"/><Relationship Id="rId10" Type="http://schemas.openxmlformats.org/officeDocument/2006/relationships/image" Target="../media/image2190.png"/><Relationship Id="rId4" Type="http://schemas.openxmlformats.org/officeDocument/2006/relationships/image" Target="../media/image2130.png"/><Relationship Id="rId9" Type="http://schemas.openxmlformats.org/officeDocument/2006/relationships/image" Target="../media/image23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2391.png"/><Relationship Id="rId7" Type="http://schemas.openxmlformats.org/officeDocument/2006/relationships/image" Target="../media/image243.png"/><Relationship Id="rId12" Type="http://schemas.openxmlformats.org/officeDocument/2006/relationships/image" Target="../media/image234.jpeg"/><Relationship Id="rId2" Type="http://schemas.openxmlformats.org/officeDocument/2006/relationships/image" Target="../media/image2381.png"/><Relationship Id="rId16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5" Type="http://schemas.openxmlformats.org/officeDocument/2006/relationships/image" Target="../media/image25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0.png"/><Relationship Id="rId3" Type="http://schemas.openxmlformats.org/officeDocument/2006/relationships/image" Target="../media/image2330.png"/><Relationship Id="rId7" Type="http://schemas.openxmlformats.org/officeDocument/2006/relationships/image" Target="../media/image2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0.png"/><Relationship Id="rId5" Type="http://schemas.openxmlformats.org/officeDocument/2006/relationships/image" Target="../media/image2350.png"/><Relationship Id="rId10" Type="http://schemas.openxmlformats.org/officeDocument/2006/relationships/image" Target="../media/image2101.png"/><Relationship Id="rId4" Type="http://schemas.openxmlformats.org/officeDocument/2006/relationships/image" Target="../media/image2340.png"/><Relationship Id="rId9" Type="http://schemas.openxmlformats.org/officeDocument/2006/relationships/image" Target="../media/image23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jbourj/images/money/addition/schrodinger12.jp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0.png"/><Relationship Id="rId3" Type="http://schemas.openxmlformats.org/officeDocument/2006/relationships/image" Target="../media/image253.png"/><Relationship Id="rId7" Type="http://schemas.openxmlformats.org/officeDocument/2006/relationships/image" Target="../media/image2320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0.png"/><Relationship Id="rId5" Type="http://schemas.openxmlformats.org/officeDocument/2006/relationships/image" Target="../media/image2420.png"/><Relationship Id="rId4" Type="http://schemas.openxmlformats.org/officeDocument/2006/relationships/image" Target="../media/image2410.png"/><Relationship Id="rId9" Type="http://schemas.openxmlformats.org/officeDocument/2006/relationships/image" Target="../media/image2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6.png"/><Relationship Id="rId7" Type="http://schemas.openxmlformats.org/officeDocument/2006/relationships/image" Target="../media/image257.png"/><Relationship Id="rId12" Type="http://schemas.openxmlformats.org/officeDocument/2006/relationships/image" Target="../media/image2540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0.png"/><Relationship Id="rId11" Type="http://schemas.openxmlformats.org/officeDocument/2006/relationships/image" Target="../media/image2530.png"/><Relationship Id="rId5" Type="http://schemas.openxmlformats.org/officeDocument/2006/relationships/image" Target="../media/image2470.png"/><Relationship Id="rId10" Type="http://schemas.openxmlformats.org/officeDocument/2006/relationships/image" Target="../media/image2520.png"/><Relationship Id="rId4" Type="http://schemas.openxmlformats.org/officeDocument/2006/relationships/image" Target="../media/image2460.png"/><Relationship Id="rId9" Type="http://schemas.openxmlformats.org/officeDocument/2006/relationships/image" Target="../media/image25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1.png"/><Relationship Id="rId4" Type="http://schemas.openxmlformats.org/officeDocument/2006/relationships/image" Target="../media/image25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62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78.png"/><Relationship Id="rId7" Type="http://schemas.openxmlformats.org/officeDocument/2006/relationships/image" Target="../media/image281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67.png"/><Relationship Id="rId9" Type="http://schemas.openxmlformats.org/officeDocument/2006/relationships/image" Target="../media/image27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781.png"/><Relationship Id="rId7" Type="http://schemas.openxmlformats.org/officeDocument/2006/relationships/image" Target="../media/image28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1.png"/><Relationship Id="rId5" Type="http://schemas.openxmlformats.org/officeDocument/2006/relationships/image" Target="../media/image2801.png"/><Relationship Id="rId4" Type="http://schemas.openxmlformats.org/officeDocument/2006/relationships/image" Target="../media/image2791.png"/><Relationship Id="rId9" Type="http://schemas.openxmlformats.org/officeDocument/2006/relationships/image" Target="../media/image28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85.jpeg"/><Relationship Id="rId7" Type="http://schemas.openxmlformats.org/officeDocument/2006/relationships/image" Target="../media/image2651.png"/><Relationship Id="rId12" Type="http://schemas.openxmlformats.org/officeDocument/2006/relationships/image" Target="../media/image2660.pn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0.png"/><Relationship Id="rId5" Type="http://schemas.openxmlformats.org/officeDocument/2006/relationships/image" Target="../media/image2640.png"/><Relationship Id="rId4" Type="http://schemas.openxmlformats.org/officeDocument/2006/relationships/image" Target="../media/image25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0.png"/><Relationship Id="rId3" Type="http://schemas.openxmlformats.org/officeDocument/2006/relationships/image" Target="../media/image2670.png"/><Relationship Id="rId7" Type="http://schemas.openxmlformats.org/officeDocument/2006/relationships/image" Target="../media/image2710.pn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0.png"/><Relationship Id="rId5" Type="http://schemas.openxmlformats.org/officeDocument/2006/relationships/image" Target="../media/image288.jpeg"/><Relationship Id="rId4" Type="http://schemas.openxmlformats.org/officeDocument/2006/relationships/image" Target="../media/image2680.png"/><Relationship Id="rId9" Type="http://schemas.openxmlformats.org/officeDocument/2006/relationships/image" Target="../media/image27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2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0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289.png"/><Relationship Id="rId4" Type="http://schemas.openxmlformats.org/officeDocument/2006/relationships/image" Target="../media/image282.png"/><Relationship Id="rId9" Type="http://schemas.openxmlformats.org/officeDocument/2006/relationships/image" Target="../media/image18.png"/><Relationship Id="rId14" Type="http://schemas.openxmlformats.org/officeDocument/2006/relationships/image" Target="../media/image20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861.png"/><Relationship Id="rId7" Type="http://schemas.openxmlformats.org/officeDocument/2006/relationships/image" Target="../media/image292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Relationship Id="rId9" Type="http://schemas.openxmlformats.org/officeDocument/2006/relationships/image" Target="../media/image29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2.jpeg"/><Relationship Id="rId16" Type="http://schemas.openxmlformats.org/officeDocument/2006/relationships/image" Target="../media/image2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0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289.png"/><Relationship Id="rId4" Type="http://schemas.openxmlformats.org/officeDocument/2006/relationships/image" Target="../media/image282.png"/><Relationship Id="rId9" Type="http://schemas.openxmlformats.org/officeDocument/2006/relationships/image" Target="../media/image18.png"/><Relationship Id="rId14" Type="http://schemas.openxmlformats.org/officeDocument/2006/relationships/image" Target="../media/image20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0.png"/><Relationship Id="rId3" Type="http://schemas.openxmlformats.org/officeDocument/2006/relationships/image" Target="../media/image2810.png"/><Relationship Id="rId7" Type="http://schemas.openxmlformats.org/officeDocument/2006/relationships/image" Target="../media/image2850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png"/><Relationship Id="rId5" Type="http://schemas.openxmlformats.org/officeDocument/2006/relationships/image" Target="../media/image294.png"/><Relationship Id="rId4" Type="http://schemas.openxmlformats.org/officeDocument/2006/relationships/image" Target="../media/image295.png"/><Relationship Id="rId9" Type="http://schemas.openxmlformats.org/officeDocument/2006/relationships/image" Target="../media/image28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jpeg"/><Relationship Id="rId4" Type="http://schemas.openxmlformats.org/officeDocument/2006/relationships/image" Target="../media/image3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00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7.jpeg"/><Relationship Id="rId4" Type="http://schemas.openxmlformats.org/officeDocument/2006/relationships/image" Target="../media/image2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305.png"/><Relationship Id="rId7" Type="http://schemas.openxmlformats.org/officeDocument/2006/relationships/image" Target="../media/image311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10" Type="http://schemas.openxmlformats.org/officeDocument/2006/relationships/image" Target="../media/image314.png"/><Relationship Id="rId4" Type="http://schemas.openxmlformats.org/officeDocument/2006/relationships/image" Target="../media/image306.jpeg"/><Relationship Id="rId9" Type="http://schemas.openxmlformats.org/officeDocument/2006/relationships/image" Target="../media/image3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0.pn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1.png"/><Relationship Id="rId3" Type="http://schemas.openxmlformats.org/officeDocument/2006/relationships/image" Target="../media/image1610.png"/><Relationship Id="rId7" Type="http://schemas.openxmlformats.org/officeDocument/2006/relationships/image" Target="../media/image20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5" Type="http://schemas.openxmlformats.org/officeDocument/2006/relationships/image" Target="../media/image1811.png"/><Relationship Id="rId10" Type="http://schemas.openxmlformats.org/officeDocument/2006/relationships/image" Target="../media/image2310.png"/><Relationship Id="rId4" Type="http://schemas.openxmlformats.org/officeDocument/2006/relationships/image" Target="../media/image1710.png"/><Relationship Id="rId9" Type="http://schemas.openxmlformats.org/officeDocument/2006/relationships/image" Target="../media/image22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Relationship Id="rId9" Type="http://schemas.openxmlformats.org/officeDocument/2006/relationships/image" Target="../media/image2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7" Type="http://schemas.openxmlformats.org/officeDocument/2006/relationships/image" Target="../media/image332.pn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3010.png"/><Relationship Id="rId4" Type="http://schemas.openxmlformats.org/officeDocument/2006/relationships/image" Target="../media/image3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6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30" y="409542"/>
            <a:ext cx="2447478" cy="203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2298736" y="2484409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2339752" y="3317618"/>
                <a:ext cx="423841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3317618"/>
                <a:ext cx="4238415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2339752" y="4117050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17050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2349048" y="4865506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9048" y="4865506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2349049" y="5646219"/>
                <a:ext cx="2438976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9049" y="5646219"/>
                <a:ext cx="2438976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AC15C09-BCE3-19AD-CEF9-D28E9A071EE4}"/>
              </a:ext>
            </a:extLst>
          </p:cNvPr>
          <p:cNvSpPr txBox="1"/>
          <p:nvPr/>
        </p:nvSpPr>
        <p:spPr bwMode="auto">
          <a:xfrm>
            <a:off x="2298736" y="2884885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3維空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間與時間無關的薛丁格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D7FC8-E568-B2D2-1F8C-0C02AC3F8EEA}"/>
              </a:ext>
            </a:extLst>
          </p:cNvPr>
          <p:cNvSpPr txBox="1"/>
          <p:nvPr/>
        </p:nvSpPr>
        <p:spPr bwMode="auto">
          <a:xfrm>
            <a:off x="2308768" y="6426932"/>
            <a:ext cx="432044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3維空間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量子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動能為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微分算子。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85236-F08E-94B7-F7B6-DD5AB59D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48"/>
          <a:stretch/>
        </p:blipFill>
        <p:spPr>
          <a:xfrm>
            <a:off x="892926" y="928691"/>
            <a:ext cx="6856262" cy="153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002A9D-93B0-5C30-33F0-1450C279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58338"/>
            <a:ext cx="6868455" cy="2232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7F2987-20DB-81B1-AF7F-87EF69197D89}"/>
                  </a:ext>
                </a:extLst>
              </p:cNvPr>
              <p:cNvSpPr txBox="1"/>
              <p:nvPr/>
            </p:nvSpPr>
            <p:spPr bwMode="auto">
              <a:xfrm>
                <a:off x="861392" y="134890"/>
                <a:ext cx="7240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一個座標的小變化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，不再是對應的位移大小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7F2987-20DB-81B1-AF7F-87EF69197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392" y="134890"/>
                <a:ext cx="7240016" cy="369332"/>
              </a:xfrm>
              <a:prstGeom prst="rect">
                <a:avLst/>
              </a:prstGeom>
              <a:blipFill>
                <a:blip r:embed="rId4"/>
                <a:stretch>
                  <a:fillRect l="-70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388C42-E760-7FB0-B13A-B8940073AA86}"/>
                  </a:ext>
                </a:extLst>
              </p:cNvPr>
              <p:cNvSpPr txBox="1"/>
              <p:nvPr/>
            </p:nvSpPr>
            <p:spPr bwMode="auto">
              <a:xfrm>
                <a:off x="4042933" y="487003"/>
                <a:ext cx="144016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388C42-E760-7FB0-B13A-B8940073A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2933" y="487003"/>
                <a:ext cx="144016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4E7DD20-7221-84D3-35CA-0874D21CED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320" b="5274"/>
          <a:stretch/>
        </p:blipFill>
        <p:spPr>
          <a:xfrm>
            <a:off x="899592" y="4869160"/>
            <a:ext cx="6895492" cy="1872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EFB1D-B015-4DF7-56AE-F381676EC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30" y="4162717"/>
            <a:ext cx="6895492" cy="69164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292C1F-ED05-80BF-0771-79F0E79F5E47}"/>
              </a:ext>
            </a:extLst>
          </p:cNvPr>
          <p:cNvCxnSpPr>
            <a:cxnSpLocks/>
          </p:cNvCxnSpPr>
          <p:nvPr/>
        </p:nvCxnSpPr>
        <p:spPr>
          <a:xfrm flipV="1">
            <a:off x="4532828" y="4869160"/>
            <a:ext cx="323857" cy="334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998DAE-BB5B-980A-E32F-EDB6283875E1}"/>
              </a:ext>
            </a:extLst>
          </p:cNvPr>
          <p:cNvCxnSpPr>
            <a:cxnSpLocks/>
          </p:cNvCxnSpPr>
          <p:nvPr/>
        </p:nvCxnSpPr>
        <p:spPr>
          <a:xfrm>
            <a:off x="4532828" y="5185624"/>
            <a:ext cx="246558" cy="331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A07208-2A89-E586-82CE-76A6B00981C6}"/>
              </a:ext>
            </a:extLst>
          </p:cNvPr>
          <p:cNvCxnSpPr>
            <a:cxnSpLocks/>
          </p:cNvCxnSpPr>
          <p:nvPr/>
        </p:nvCxnSpPr>
        <p:spPr>
          <a:xfrm flipV="1">
            <a:off x="4532828" y="5138540"/>
            <a:ext cx="499595" cy="65507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204EBB-A8F0-5191-CF20-47B3258016C4}"/>
                  </a:ext>
                </a:extLst>
              </p:cNvPr>
              <p:cNvSpPr txBox="1"/>
              <p:nvPr/>
            </p:nvSpPr>
            <p:spPr bwMode="auto">
              <a:xfrm>
                <a:off x="4856685" y="4869160"/>
                <a:ext cx="23801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204EBB-A8F0-5191-CF20-47B325801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6685" y="4869160"/>
                <a:ext cx="238014" cy="215444"/>
              </a:xfrm>
              <a:prstGeom prst="rect">
                <a:avLst/>
              </a:prstGeom>
              <a:blipFill>
                <a:blip r:embed="rId8"/>
                <a:stretch>
                  <a:fillRect l="-20000" r="-15000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D4112C-0853-D76E-4968-888FF237CA07}"/>
                  </a:ext>
                </a:extLst>
              </p:cNvPr>
              <p:cNvSpPr txBox="1"/>
              <p:nvPr/>
            </p:nvSpPr>
            <p:spPr bwMode="auto">
              <a:xfrm>
                <a:off x="4805549" y="5409510"/>
                <a:ext cx="34028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D4112C-0853-D76E-4968-888FF237C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5549" y="5409510"/>
                <a:ext cx="340286" cy="215444"/>
              </a:xfrm>
              <a:prstGeom prst="rect">
                <a:avLst/>
              </a:prstGeom>
              <a:blipFill>
                <a:blip r:embed="rId9"/>
                <a:stretch>
                  <a:fillRect l="-14286" r="-10714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A6F4BF-BC4E-7083-A5EC-45941DE7EF14}"/>
                  </a:ext>
                </a:extLst>
              </p:cNvPr>
              <p:cNvSpPr txBox="1"/>
              <p:nvPr/>
            </p:nvSpPr>
            <p:spPr bwMode="auto">
              <a:xfrm>
                <a:off x="5088594" y="5030818"/>
                <a:ext cx="78899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A6F4BF-BC4E-7083-A5EC-45941DE7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594" y="5030818"/>
                <a:ext cx="788999" cy="215444"/>
              </a:xfrm>
              <a:prstGeom prst="rect">
                <a:avLst/>
              </a:prstGeom>
              <a:blipFill>
                <a:blip r:embed="rId10"/>
                <a:stretch>
                  <a:fillRect l="-3175" r="-7937" b="-3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A81F193-E724-C508-1604-8A9BF65693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282"/>
          <a:stretch/>
        </p:blipFill>
        <p:spPr>
          <a:xfrm>
            <a:off x="5609674" y="3905127"/>
            <a:ext cx="3301488" cy="28362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62FC30-2404-84B1-871B-5836F25BBE87}"/>
              </a:ext>
            </a:extLst>
          </p:cNvPr>
          <p:cNvCxnSpPr>
            <a:cxnSpLocks/>
          </p:cNvCxnSpPr>
          <p:nvPr/>
        </p:nvCxnSpPr>
        <p:spPr>
          <a:xfrm flipV="1">
            <a:off x="7478496" y="4464191"/>
            <a:ext cx="622912" cy="554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D2A90B-2C1B-5AC5-0470-D73143D76626}"/>
                  </a:ext>
                </a:extLst>
              </p:cNvPr>
              <p:cNvSpPr txBox="1"/>
              <p:nvPr/>
            </p:nvSpPr>
            <p:spPr bwMode="auto">
              <a:xfrm>
                <a:off x="8115109" y="4248747"/>
                <a:ext cx="23801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D2A90B-2C1B-5AC5-0470-D73143D76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5109" y="4248747"/>
                <a:ext cx="238014" cy="215444"/>
              </a:xfrm>
              <a:prstGeom prst="rect">
                <a:avLst/>
              </a:prstGeom>
              <a:blipFill>
                <a:blip r:embed="rId12"/>
                <a:stretch>
                  <a:fillRect l="-15000" r="-15000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8D8DA6-53E8-E686-B72F-130304E54C7C}"/>
              </a:ext>
            </a:extLst>
          </p:cNvPr>
          <p:cNvCxnSpPr>
            <a:cxnSpLocks/>
          </p:cNvCxnSpPr>
          <p:nvPr/>
        </p:nvCxnSpPr>
        <p:spPr>
          <a:xfrm>
            <a:off x="7471227" y="5005498"/>
            <a:ext cx="290723" cy="404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A890BE-7031-CC70-B959-E900D2C1DC0F}"/>
                  </a:ext>
                </a:extLst>
              </p:cNvPr>
              <p:cNvSpPr txBox="1"/>
              <p:nvPr/>
            </p:nvSpPr>
            <p:spPr bwMode="auto">
              <a:xfrm>
                <a:off x="7798988" y="5265602"/>
                <a:ext cx="34028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A890BE-7031-CC70-B959-E900D2C1D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8988" y="5265602"/>
                <a:ext cx="340286" cy="215444"/>
              </a:xfrm>
              <a:prstGeom prst="rect">
                <a:avLst/>
              </a:prstGeom>
              <a:blipFill>
                <a:blip r:embed="rId13"/>
                <a:stretch>
                  <a:fillRect l="-10714" r="-10714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64068C-D4CF-E397-6631-2CD8B57B3B64}"/>
              </a:ext>
            </a:extLst>
          </p:cNvPr>
          <p:cNvCxnSpPr>
            <a:cxnSpLocks/>
          </p:cNvCxnSpPr>
          <p:nvPr/>
        </p:nvCxnSpPr>
        <p:spPr>
          <a:xfrm flipV="1">
            <a:off x="7446388" y="4869160"/>
            <a:ext cx="668721" cy="15299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0AB4E1-F28C-E901-4B4D-2AB833151F02}"/>
                  </a:ext>
                </a:extLst>
              </p:cNvPr>
              <p:cNvSpPr txBox="1"/>
              <p:nvPr/>
            </p:nvSpPr>
            <p:spPr bwMode="auto">
              <a:xfrm>
                <a:off x="7986847" y="4618848"/>
                <a:ext cx="78899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0AB4E1-F28C-E901-4B4D-2AB833151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6847" y="4618848"/>
                <a:ext cx="788999" cy="215444"/>
              </a:xfrm>
              <a:prstGeom prst="rect">
                <a:avLst/>
              </a:prstGeom>
              <a:blipFill>
                <a:blip r:embed="rId14"/>
                <a:stretch>
                  <a:fillRect l="-1563" r="-6250" b="-3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988033-D2F9-15CE-D8A0-B919474FCA46}"/>
                  </a:ext>
                </a:extLst>
              </p:cNvPr>
              <p:cNvSpPr txBox="1"/>
              <p:nvPr/>
            </p:nvSpPr>
            <p:spPr bwMode="auto">
              <a:xfrm>
                <a:off x="861392" y="493282"/>
                <a:ext cx="32785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但兩者有一定比例，記為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988033-D2F9-15CE-D8A0-B919474FC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392" y="493282"/>
                <a:ext cx="3278560" cy="369332"/>
              </a:xfrm>
              <a:prstGeom prst="rect">
                <a:avLst/>
              </a:prstGeom>
              <a:blipFill>
                <a:blip r:embed="rId15"/>
                <a:stretch>
                  <a:fillRect l="-15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C4FFBC-BB64-A12A-BC06-DB845228BAE3}"/>
                  </a:ext>
                </a:extLst>
              </p:cNvPr>
              <p:cNvSpPr txBox="1"/>
              <p:nvPr/>
            </p:nvSpPr>
            <p:spPr bwMode="auto">
              <a:xfrm>
                <a:off x="6407457" y="487316"/>
                <a:ext cx="121468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C4FFBC-BB64-A12A-BC06-DB845228B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457" y="487316"/>
                <a:ext cx="121468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38C2A1B-2001-403B-3705-713F1543C1EE}"/>
              </a:ext>
            </a:extLst>
          </p:cNvPr>
          <p:cNvSpPr txBox="1"/>
          <p:nvPr/>
        </p:nvSpPr>
        <p:spPr bwMode="auto">
          <a:xfrm>
            <a:off x="5609674" y="481303"/>
            <a:ext cx="1214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例如：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DE637A-8ADD-2114-57DF-B623BF3ABF6C}"/>
                  </a:ext>
                </a:extLst>
              </p:cNvPr>
              <p:cNvSpPr txBox="1"/>
              <p:nvPr/>
            </p:nvSpPr>
            <p:spPr bwMode="auto">
              <a:xfrm>
                <a:off x="7790059" y="504222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DE637A-8ADD-2114-57DF-B623BF3AB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0059" y="504222"/>
                <a:ext cx="105826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316046-6F1F-5808-26BD-FF500F1816D4}"/>
                  </a:ext>
                </a:extLst>
              </p:cNvPr>
              <p:cNvSpPr txBox="1"/>
              <p:nvPr/>
            </p:nvSpPr>
            <p:spPr bwMode="auto">
              <a:xfrm>
                <a:off x="7551954" y="922725"/>
                <a:ext cx="1534469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316046-6F1F-5808-26BD-FF500F181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1954" y="922725"/>
                <a:ext cx="1534469" cy="394082"/>
              </a:xfrm>
              <a:prstGeom prst="rect">
                <a:avLst/>
              </a:prstGeom>
              <a:blipFill>
                <a:blip r:embed="rId18"/>
                <a:stretch>
                  <a:fillRect b="-9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86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6C0EA-9702-C6C1-A599-D0976DDAC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99" y="1723400"/>
            <a:ext cx="6758465" cy="2376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90E6BD-FA52-F97F-9E35-3777E78B0DEB}"/>
                  </a:ext>
                </a:extLst>
              </p:cNvPr>
              <p:cNvSpPr txBox="1"/>
              <p:nvPr/>
            </p:nvSpPr>
            <p:spPr bwMode="auto">
              <a:xfrm>
                <a:off x="6224029" y="2339516"/>
                <a:ext cx="2184701" cy="572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∇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𝜑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90E6BD-FA52-F97F-9E35-3777E78B0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4029" y="2339516"/>
                <a:ext cx="2184701" cy="572016"/>
              </a:xfrm>
              <a:prstGeom prst="rect">
                <a:avLst/>
              </a:prstGeom>
              <a:blipFill>
                <a:blip r:embed="rId3"/>
                <a:stretch>
                  <a:fillRect t="-434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CFD0F6B-5EB2-5D54-7F0E-115346D7A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47" r="37360" b="51613"/>
          <a:stretch/>
        </p:blipFill>
        <p:spPr>
          <a:xfrm>
            <a:off x="877299" y="4750752"/>
            <a:ext cx="5558413" cy="622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E87B2B-0958-AAA1-34F6-4E434F4F3BB9}"/>
              </a:ext>
            </a:extLst>
          </p:cNvPr>
          <p:cNvSpPr txBox="1"/>
          <p:nvPr/>
        </p:nvSpPr>
        <p:spPr bwMode="auto">
          <a:xfrm>
            <a:off x="1691680" y="4243680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極座標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DA683B-A66E-C0C1-2132-F38F817DD30A}"/>
                  </a:ext>
                </a:extLst>
              </p:cNvPr>
              <p:cNvSpPr txBox="1"/>
              <p:nvPr/>
            </p:nvSpPr>
            <p:spPr bwMode="auto">
              <a:xfrm>
                <a:off x="864827" y="765509"/>
                <a:ext cx="144016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DA683B-A66E-C0C1-2132-F38F817DD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827" y="765509"/>
                <a:ext cx="144016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FC43AAA-3E3E-ED09-EEB2-9819A1F8DE09}"/>
              </a:ext>
            </a:extLst>
          </p:cNvPr>
          <p:cNvSpPr txBox="1"/>
          <p:nvPr/>
        </p:nvSpPr>
        <p:spPr bwMode="auto">
          <a:xfrm>
            <a:off x="2435527" y="765509"/>
            <a:ext cx="4824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對應三個極座標小變化的位移彼此垂直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601E0C-2BB6-029F-1E07-7CBABAA9F803}"/>
                  </a:ext>
                </a:extLst>
              </p:cNvPr>
              <p:cNvSpPr txBox="1"/>
              <p:nvPr/>
            </p:nvSpPr>
            <p:spPr bwMode="auto">
              <a:xfrm>
                <a:off x="850496" y="1159979"/>
                <a:ext cx="71510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梯度便可定義於這三個位移方向，以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為位移。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601E0C-2BB6-029F-1E07-7CBABAA9F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496" y="1159979"/>
                <a:ext cx="7151085" cy="369332"/>
              </a:xfrm>
              <a:prstGeom prst="rect">
                <a:avLst/>
              </a:prstGeom>
              <a:blipFill>
                <a:blip r:embed="rId6"/>
                <a:stretch>
                  <a:fillRect l="-8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0401A76-3CAC-663F-B856-7F23FB89CA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077" t="82056" r="28987"/>
          <a:stretch/>
        </p:blipFill>
        <p:spPr>
          <a:xfrm>
            <a:off x="5904645" y="3707005"/>
            <a:ext cx="2823467" cy="392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62D281-3043-2A23-8818-D7AA33404227}"/>
                  </a:ext>
                </a:extLst>
              </p:cNvPr>
              <p:cNvSpPr txBox="1"/>
              <p:nvPr/>
            </p:nvSpPr>
            <p:spPr bwMode="auto">
              <a:xfrm>
                <a:off x="6217912" y="3118446"/>
                <a:ext cx="2612831" cy="5734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𝜕𝜑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𝜕𝜑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𝜕𝜑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62D281-3043-2A23-8818-D7AA33404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7912" y="3118446"/>
                <a:ext cx="2612831" cy="573427"/>
              </a:xfrm>
              <a:prstGeom prst="rect">
                <a:avLst/>
              </a:prstGeom>
              <a:blipFill>
                <a:blip r:embed="rId8"/>
                <a:stretch>
                  <a:fillRect t="-4348" b="-152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67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70DA1-7713-4A38-CDC7-FB8A063F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26093"/>
            <a:ext cx="6912768" cy="3424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FCE767-22A3-6CF8-178C-BCB50DA53EDE}"/>
                  </a:ext>
                </a:extLst>
              </p:cNvPr>
              <p:cNvSpPr txBox="1"/>
              <p:nvPr/>
            </p:nvSpPr>
            <p:spPr bwMode="auto">
              <a:xfrm>
                <a:off x="976743" y="4437112"/>
                <a:ext cx="66144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散度：考慮由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組成的小體積，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通量等於散度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∇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乘體積！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FCE767-22A3-6CF8-178C-BCB50DA53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6743" y="4437112"/>
                <a:ext cx="6614449" cy="369332"/>
              </a:xfrm>
              <a:prstGeom prst="rect">
                <a:avLst/>
              </a:prstGeom>
              <a:blipFill>
                <a:blip r:embed="rId3"/>
                <a:stretch>
                  <a:fillRect l="-766" t="-6667" r="-38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236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45B53B-9FAC-1472-FCBB-AE5C0798F923}"/>
              </a:ext>
            </a:extLst>
          </p:cNvPr>
          <p:cNvSpPr/>
          <p:nvPr/>
        </p:nvSpPr>
        <p:spPr>
          <a:xfrm>
            <a:off x="1210073" y="291478"/>
            <a:ext cx="6723854" cy="138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0B31D-9B9E-24D6-3A28-647947225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6" b="37061"/>
          <a:stretch/>
        </p:blipFill>
        <p:spPr>
          <a:xfrm>
            <a:off x="899592" y="2243882"/>
            <a:ext cx="7833558" cy="4065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5D893-9985-44BB-1461-C82C87DE0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7" t="42053" b="13792"/>
          <a:stretch/>
        </p:blipFill>
        <p:spPr>
          <a:xfrm>
            <a:off x="1619442" y="291478"/>
            <a:ext cx="5969114" cy="1384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024ABC-B9EF-9057-147A-9622F63BBFE5}"/>
                  </a:ext>
                </a:extLst>
              </p:cNvPr>
              <p:cNvSpPr txBox="1"/>
              <p:nvPr/>
            </p:nvSpPr>
            <p:spPr bwMode="auto">
              <a:xfrm>
                <a:off x="1210073" y="850030"/>
                <a:ext cx="2347502" cy="2673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TW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TW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TW" sz="1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024ABC-B9EF-9057-147A-9622F63B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0073" y="850030"/>
                <a:ext cx="2347502" cy="267381"/>
              </a:xfrm>
              <a:prstGeom prst="rect">
                <a:avLst/>
              </a:prstGeom>
              <a:blipFill>
                <a:blip r:embed="rId4"/>
                <a:stretch>
                  <a:fillRect l="-1613" t="-150000" r="-2688" b="-2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F99888-0B8E-123A-90CD-E27BBC3E38C2}"/>
                  </a:ext>
                </a:extLst>
              </p:cNvPr>
              <p:cNvSpPr txBox="1"/>
              <p:nvPr/>
            </p:nvSpPr>
            <p:spPr bwMode="auto">
              <a:xfrm>
                <a:off x="5362839" y="859396"/>
                <a:ext cx="2571088" cy="2673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TW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TW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TW" sz="1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F99888-0B8E-123A-90CD-E27BBC3E3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2839" y="859396"/>
                <a:ext cx="2571088" cy="267381"/>
              </a:xfrm>
              <a:prstGeom prst="rect">
                <a:avLst/>
              </a:prstGeom>
              <a:blipFill>
                <a:blip r:embed="rId5"/>
                <a:stretch>
                  <a:fillRect l="-2956" t="-154545" b="-2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105D1D-ACCD-9825-D1D0-3BE19BFBF3EB}"/>
                  </a:ext>
                </a:extLst>
              </p:cNvPr>
              <p:cNvSpPr txBox="1"/>
              <p:nvPr/>
            </p:nvSpPr>
            <p:spPr bwMode="auto">
              <a:xfrm>
                <a:off x="2891260" y="2332435"/>
                <a:ext cx="5841890" cy="4828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TW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TW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105D1D-ACCD-9825-D1D0-3BE19BFBF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1260" y="2332435"/>
                <a:ext cx="5841890" cy="482889"/>
              </a:xfrm>
              <a:prstGeom prst="rect">
                <a:avLst/>
              </a:prstGeom>
              <a:blipFill>
                <a:blip r:embed="rId6"/>
                <a:stretch>
                  <a:fillRect t="-184615" b="-2589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47ED73-2F31-A790-D222-D1CAF338DC42}"/>
                  </a:ext>
                </a:extLst>
              </p:cNvPr>
              <p:cNvSpPr txBox="1"/>
              <p:nvPr/>
            </p:nvSpPr>
            <p:spPr bwMode="auto">
              <a:xfrm>
                <a:off x="1393968" y="5445224"/>
                <a:ext cx="989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通量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47ED73-2F31-A790-D222-D1CAF338D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3968" y="5445224"/>
                <a:ext cx="98985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E776D-B50D-098F-31AF-661BBC1D5A34}"/>
                  </a:ext>
                </a:extLst>
              </p:cNvPr>
              <p:cNvSpPr txBox="1"/>
              <p:nvPr/>
            </p:nvSpPr>
            <p:spPr bwMode="auto">
              <a:xfrm>
                <a:off x="2909144" y="2824690"/>
                <a:ext cx="3592620" cy="5733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TW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E776D-B50D-098F-31AF-661BBC1D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9144" y="2824690"/>
                <a:ext cx="3592620" cy="573362"/>
              </a:xfrm>
              <a:prstGeom prst="rect">
                <a:avLst/>
              </a:prstGeom>
              <a:blipFill>
                <a:blip r:embed="rId8"/>
                <a:stretch>
                  <a:fillRect t="-2174" b="-152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74ABB2-B1A7-9B9F-1C11-B7E7B13B461B}"/>
                  </a:ext>
                </a:extLst>
              </p:cNvPr>
              <p:cNvSpPr txBox="1"/>
              <p:nvPr/>
            </p:nvSpPr>
            <p:spPr bwMode="auto">
              <a:xfrm>
                <a:off x="4283968" y="4286929"/>
                <a:ext cx="2936884" cy="5733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74ABB2-B1A7-9B9F-1C11-B7E7B13B4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286929"/>
                <a:ext cx="2936884" cy="573362"/>
              </a:xfrm>
              <a:prstGeom prst="rect">
                <a:avLst/>
              </a:prstGeom>
              <a:blipFill>
                <a:blip r:embed="rId9"/>
                <a:stretch>
                  <a:fillRect t="-2174" b="-152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0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E3B41-39A4-A416-AF17-7748BD826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17" b="24604"/>
          <a:stretch/>
        </p:blipFill>
        <p:spPr>
          <a:xfrm>
            <a:off x="952665" y="3284985"/>
            <a:ext cx="7623365" cy="1246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4DFD34-9F39-A898-78A0-E329A3DD561C}"/>
                  </a:ext>
                </a:extLst>
              </p:cNvPr>
              <p:cNvSpPr txBox="1"/>
              <p:nvPr/>
            </p:nvSpPr>
            <p:spPr bwMode="auto">
              <a:xfrm>
                <a:off x="1835696" y="4653136"/>
                <a:ext cx="6653360" cy="6948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4DFD34-9F39-A898-78A0-E329A3DD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4653136"/>
                <a:ext cx="6653360" cy="694806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81FE02-C2DA-0791-225A-3DF36F395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739" b="10664"/>
          <a:stretch/>
        </p:blipFill>
        <p:spPr>
          <a:xfrm>
            <a:off x="960925" y="1239029"/>
            <a:ext cx="7818666" cy="1050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7C715-FD6F-3E57-C3CD-A3913EEE0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372" r="10886"/>
          <a:stretch/>
        </p:blipFill>
        <p:spPr>
          <a:xfrm>
            <a:off x="952665" y="2639193"/>
            <a:ext cx="7623365" cy="490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DF60A-7414-852F-40C7-BDB37D726932}"/>
              </a:ext>
            </a:extLst>
          </p:cNvPr>
          <p:cNvSpPr txBox="1"/>
          <p:nvPr/>
        </p:nvSpPr>
        <p:spPr bwMode="auto">
          <a:xfrm>
            <a:off x="952665" y="266187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極座標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2F71F-7A86-2D3B-19E6-2BDFD042FDA7}"/>
              </a:ext>
            </a:extLst>
          </p:cNvPr>
          <p:cNvSpPr txBox="1"/>
          <p:nvPr/>
        </p:nvSpPr>
        <p:spPr bwMode="auto">
          <a:xfrm>
            <a:off x="1831876" y="5722098"/>
            <a:ext cx="5819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這看起來很複雜，但第二項及第三項就是角動量大小！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76E16D2-36E1-A65D-8D95-9B9D3AED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876" y="5352766"/>
            <a:ext cx="511256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可以寫成</a:t>
            </a:r>
            <a:r>
              <a:rPr lang="zh-TW" altLang="en-US" dirty="0"/>
              <a:t>極座標兩次微分，沒有交差項。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02075E-4AB3-CBCE-3EEA-EB0193B198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42" t="33333" r="19762" b="41406"/>
          <a:stretch/>
        </p:blipFill>
        <p:spPr>
          <a:xfrm>
            <a:off x="4642476" y="739861"/>
            <a:ext cx="4105987" cy="590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1A0DE7-FCA2-E7EC-9642-2F85153E1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3" t="54115" r="14865" b="37060"/>
          <a:stretch/>
        </p:blipFill>
        <p:spPr>
          <a:xfrm>
            <a:off x="960925" y="71875"/>
            <a:ext cx="6133087" cy="636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B2B1BD-48D1-0029-6431-CF127A49FCC3}"/>
              </a:ext>
            </a:extLst>
          </p:cNvPr>
          <p:cNvSpPr txBox="1"/>
          <p:nvPr/>
        </p:nvSpPr>
        <p:spPr bwMode="auto">
          <a:xfrm>
            <a:off x="960925" y="869696"/>
            <a:ext cx="3395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代入梯度就可以得到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A1671-FDCC-2B6B-B2A8-99BA8209D940}"/>
              </a:ext>
            </a:extLst>
          </p:cNvPr>
          <p:cNvSpPr/>
          <p:nvPr/>
        </p:nvSpPr>
        <p:spPr>
          <a:xfrm>
            <a:off x="4427984" y="4653136"/>
            <a:ext cx="4061072" cy="69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3094D0F2-F0A2-B126-022D-FBD61FAEC241}"/>
                  </a:ext>
                </a:extLst>
              </p:cNvPr>
              <p:cNvSpPr txBox="1"/>
              <p:nvPr/>
            </p:nvSpPr>
            <p:spPr bwMode="auto">
              <a:xfrm>
                <a:off x="17494" y="6068813"/>
                <a:ext cx="910901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3094D0F2-F0A2-B126-022D-FBD61FAEC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94" y="6068813"/>
                <a:ext cx="9109011" cy="717312"/>
              </a:xfrm>
              <a:prstGeom prst="rect">
                <a:avLst/>
              </a:prstGeom>
              <a:blipFill>
                <a:blip r:embed="rId7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7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7" grpId="0"/>
      <p:bldP spid="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48866" y="3349510"/>
                <a:ext cx="5410134" cy="74212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𝑑𝑟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8866" y="3349510"/>
                <a:ext cx="5410134" cy="7421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660858" y="4836606"/>
                <a:ext cx="5448479" cy="67884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𝑑𝑟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𝑑𝑟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0858" y="4836606"/>
                <a:ext cx="5448479" cy="678840"/>
              </a:xfrm>
              <a:prstGeom prst="rect">
                <a:avLst/>
              </a:prstGeom>
              <a:blipFill>
                <a:blip r:embed="rId3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880168" y="6030002"/>
                <a:ext cx="2477345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anose="020206030504050203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168" y="6030002"/>
                <a:ext cx="2477345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660858" y="5575857"/>
                <a:ext cx="6248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二維運動等效於一個在有效位能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eff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作用下的一維運動！</a:t>
                </a:r>
                <a:endParaRPr lang="en-US" altLang="zh-TW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0858" y="5575857"/>
                <a:ext cx="6248400" cy="369332"/>
              </a:xfrm>
              <a:prstGeom prst="rect">
                <a:avLst/>
              </a:prstGeom>
              <a:blipFill>
                <a:blip r:embed="rId5"/>
                <a:stretch>
                  <a:fillRect l="-81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0D4E65D5-3D22-7F4D-A8B2-492275C4AEAB}"/>
              </a:ext>
            </a:extLst>
          </p:cNvPr>
          <p:cNvSpPr txBox="1"/>
          <p:nvPr/>
        </p:nvSpPr>
        <p:spPr>
          <a:xfrm>
            <a:off x="1614518" y="2207092"/>
            <a:ext cx="660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將在中心力中運動的粒子的速度及能量以極座標表示：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7769223-8601-0C45-B702-7767716E9FDA}"/>
                  </a:ext>
                </a:extLst>
              </p:cNvPr>
              <p:cNvSpPr txBox="1"/>
              <p:nvPr/>
            </p:nvSpPr>
            <p:spPr bwMode="auto">
              <a:xfrm>
                <a:off x="1648866" y="4120634"/>
                <a:ext cx="1482973" cy="61824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7769223-8601-0C45-B702-7767716E9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8866" y="4120634"/>
                <a:ext cx="1482973" cy="61824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AD4C3D3-49E5-F844-B481-B0AF2F9EC717}"/>
                  </a:ext>
                </a:extLst>
              </p:cNvPr>
              <p:cNvSpPr/>
              <p:nvPr/>
            </p:nvSpPr>
            <p:spPr>
              <a:xfrm>
                <a:off x="3166293" y="4164673"/>
                <a:ext cx="5691735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anose="02020603050405020304" pitchFamily="18" charset="0"/>
                  </a:rPr>
                  <a:t>角度變化率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dirty="0"/>
                  <a:t>由距離決定！轉動動能如同位能一樣！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AD4C3D3-49E5-F844-B481-B0AF2F9EC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293" y="4164673"/>
                <a:ext cx="5691735" cy="496996"/>
              </a:xfrm>
              <a:prstGeom prst="rect">
                <a:avLst/>
              </a:prstGeom>
              <a:blipFill>
                <a:blip r:embed="rId7"/>
                <a:stretch>
                  <a:fillRect l="-89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C35AF46-1464-934B-A737-768FC0268DC5}"/>
              </a:ext>
            </a:extLst>
          </p:cNvPr>
          <p:cNvSpPr txBox="1"/>
          <p:nvPr/>
        </p:nvSpPr>
        <p:spPr>
          <a:xfrm>
            <a:off x="4168073" y="2794912"/>
            <a:ext cx="353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注意兩個方向隨時都垂直！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42C135F9-0439-FD42-831C-D7F1054D57BD}"/>
                  </a:ext>
                </a:extLst>
              </p:cNvPr>
              <p:cNvSpPr txBox="1"/>
              <p:nvPr/>
            </p:nvSpPr>
            <p:spPr bwMode="auto">
              <a:xfrm>
                <a:off x="1648866" y="2612942"/>
                <a:ext cx="2544543" cy="67884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𝑑𝑟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42C135F9-0439-FD42-831C-D7F1054D5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8866" y="2612942"/>
                <a:ext cx="2544543" cy="678840"/>
              </a:xfrm>
              <a:prstGeom prst="rect">
                <a:avLst/>
              </a:prstGeom>
              <a:blipFill>
                <a:blip r:embed="rId8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A725AB-CB09-069D-45B4-01ADA94320B9}"/>
              </a:ext>
            </a:extLst>
          </p:cNvPr>
          <p:cNvSpPr txBox="1"/>
          <p:nvPr/>
        </p:nvSpPr>
        <p:spPr bwMode="auto">
          <a:xfrm>
            <a:off x="1649488" y="1846445"/>
            <a:ext cx="4718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動能中的角動量項在古典中心力運動就有！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D0DBE3-0D41-D164-AB59-D7E9CAC8A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 bwMode="auto">
          <a:xfrm>
            <a:off x="1614518" y="91413"/>
            <a:ext cx="4914900" cy="17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4934A34-A941-969C-B466-799C332C58F7}"/>
              </a:ext>
            </a:extLst>
          </p:cNvPr>
          <p:cNvCxnSpPr>
            <a:cxnSpLocks/>
          </p:cNvCxnSpPr>
          <p:nvPr/>
        </p:nvCxnSpPr>
        <p:spPr>
          <a:xfrm flipV="1">
            <a:off x="4762087" y="748022"/>
            <a:ext cx="416957" cy="58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2">
            <a:extLst>
              <a:ext uri="{FF2B5EF4-FFF2-40B4-BE49-F238E27FC236}">
                <a16:creationId xmlns:a16="http://schemas.microsoft.com/office/drawing/2014/main" id="{0B0B78A4-16B7-4E41-1010-AF9AE7B5F050}"/>
              </a:ext>
            </a:extLst>
          </p:cNvPr>
          <p:cNvCxnSpPr>
            <a:cxnSpLocks/>
          </p:cNvCxnSpPr>
          <p:nvPr/>
        </p:nvCxnSpPr>
        <p:spPr>
          <a:xfrm>
            <a:off x="4762087" y="832161"/>
            <a:ext cx="82175" cy="3589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7">
            <a:extLst>
              <a:ext uri="{FF2B5EF4-FFF2-40B4-BE49-F238E27FC236}">
                <a16:creationId xmlns:a16="http://schemas.microsoft.com/office/drawing/2014/main" id="{A56A2603-F6E3-06BA-8E11-E8DCA2A5F17D}"/>
              </a:ext>
            </a:extLst>
          </p:cNvPr>
          <p:cNvCxnSpPr>
            <a:cxnSpLocks/>
          </p:cNvCxnSpPr>
          <p:nvPr/>
        </p:nvCxnSpPr>
        <p:spPr>
          <a:xfrm>
            <a:off x="4738718" y="811683"/>
            <a:ext cx="450194" cy="3431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7">
                <a:extLst>
                  <a:ext uri="{FF2B5EF4-FFF2-40B4-BE49-F238E27FC236}">
                    <a16:creationId xmlns:a16="http://schemas.microsoft.com/office/drawing/2014/main" id="{9576B6B5-0BA5-11A5-AC6D-7EF18CD99C35}"/>
                  </a:ext>
                </a:extLst>
              </p:cNvPr>
              <p:cNvSpPr/>
              <p:nvPr/>
            </p:nvSpPr>
            <p:spPr>
              <a:xfrm>
                <a:off x="5178065" y="573377"/>
                <a:ext cx="1599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矩形 27">
                <a:extLst>
                  <a:ext uri="{FF2B5EF4-FFF2-40B4-BE49-F238E27FC236}">
                    <a16:creationId xmlns:a16="http://schemas.microsoft.com/office/drawing/2014/main" id="{9576B6B5-0BA5-11A5-AC6D-7EF18CD99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65" y="573377"/>
                <a:ext cx="159980" cy="246221"/>
              </a:xfrm>
              <a:prstGeom prst="rect">
                <a:avLst/>
              </a:prstGeom>
              <a:blipFill>
                <a:blip r:embed="rId10"/>
                <a:stretch>
                  <a:fillRect l="-14286" r="-714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1">
                <a:extLst>
                  <a:ext uri="{FF2B5EF4-FFF2-40B4-BE49-F238E27FC236}">
                    <a16:creationId xmlns:a16="http://schemas.microsoft.com/office/drawing/2014/main" id="{D1027BCF-C1BA-3F1D-E318-961E787F8EAC}"/>
                  </a:ext>
                </a:extLst>
              </p:cNvPr>
              <p:cNvSpPr/>
              <p:nvPr/>
            </p:nvSpPr>
            <p:spPr>
              <a:xfrm>
                <a:off x="4394068" y="984317"/>
                <a:ext cx="265906" cy="2255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/>
                          <a:cs typeface="Times New Roman" panose="02020603050405020304" pitchFamily="18" charset="0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7" name="矩形 31">
                <a:extLst>
                  <a:ext uri="{FF2B5EF4-FFF2-40B4-BE49-F238E27FC236}">
                    <a16:creationId xmlns:a16="http://schemas.microsoft.com/office/drawing/2014/main" id="{D1027BCF-C1BA-3F1D-E318-961E787F8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068" y="984317"/>
                <a:ext cx="265906" cy="225511"/>
              </a:xfrm>
              <a:prstGeom prst="rect">
                <a:avLst/>
              </a:prstGeom>
              <a:blipFill>
                <a:blip r:embed="rId11"/>
                <a:stretch>
                  <a:fillRect l="-9524" t="-21053" r="-23810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2">
                <a:extLst>
                  <a:ext uri="{FF2B5EF4-FFF2-40B4-BE49-F238E27FC236}">
                    <a16:creationId xmlns:a16="http://schemas.microsoft.com/office/drawing/2014/main" id="{53F2E37F-6B8F-33E2-55F5-E9CEA7F40435}"/>
                  </a:ext>
                </a:extLst>
              </p:cNvPr>
              <p:cNvSpPr/>
              <p:nvPr/>
            </p:nvSpPr>
            <p:spPr>
              <a:xfrm>
                <a:off x="5212281" y="968929"/>
                <a:ext cx="17594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矩形 32">
                <a:extLst>
                  <a:ext uri="{FF2B5EF4-FFF2-40B4-BE49-F238E27FC236}">
                    <a16:creationId xmlns:a16="http://schemas.microsoft.com/office/drawing/2014/main" id="{53F2E37F-6B8F-33E2-55F5-E9CEA7F40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281" y="968929"/>
                <a:ext cx="175946" cy="246221"/>
              </a:xfrm>
              <a:prstGeom prst="rect">
                <a:avLst/>
              </a:prstGeom>
              <a:blipFill>
                <a:blip r:embed="rId12"/>
                <a:stretch>
                  <a:fillRect l="-20000" t="-35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3">
                <a:extLst>
                  <a:ext uri="{FF2B5EF4-FFF2-40B4-BE49-F238E27FC236}">
                    <a16:creationId xmlns:a16="http://schemas.microsoft.com/office/drawing/2014/main" id="{B1CCEF6B-9977-92CC-0FF3-C90910D2C2F5}"/>
                  </a:ext>
                </a:extLst>
              </p:cNvPr>
              <p:cNvSpPr/>
              <p:nvPr/>
            </p:nvSpPr>
            <p:spPr>
              <a:xfrm>
                <a:off x="3017153" y="1154817"/>
                <a:ext cx="24378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l-GR" altLang="zh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21" name="矩形 33">
                <a:extLst>
                  <a:ext uri="{FF2B5EF4-FFF2-40B4-BE49-F238E27FC236}">
                    <a16:creationId xmlns:a16="http://schemas.microsoft.com/office/drawing/2014/main" id="{B1CCEF6B-9977-92CC-0FF3-C90910D2C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53" y="1154817"/>
                <a:ext cx="243785" cy="184666"/>
              </a:xfrm>
              <a:prstGeom prst="rect">
                <a:avLst/>
              </a:prstGeom>
              <a:blipFill>
                <a:blip r:embed="rId13"/>
                <a:stretch>
                  <a:fillRect l="-10000" r="-2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052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4E8DAD-D123-6F21-73EF-5F8BCA90E54D}"/>
                  </a:ext>
                </a:extLst>
              </p:cNvPr>
              <p:cNvSpPr txBox="1"/>
              <p:nvPr/>
            </p:nvSpPr>
            <p:spPr bwMode="auto">
              <a:xfrm>
                <a:off x="381085" y="953681"/>
                <a:ext cx="5919107" cy="53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角動量算子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可以表示為極座標的微分！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4E8DAD-D123-6F21-73EF-5F8BCA90E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85" y="953681"/>
                <a:ext cx="5919107" cy="530979"/>
              </a:xfrm>
              <a:prstGeom prst="rect">
                <a:avLst/>
              </a:prstGeom>
              <a:blipFill>
                <a:blip r:embed="rId2"/>
                <a:stretch>
                  <a:fillRect l="-1073" b="-2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7FC63BB-7DA0-DD40-EE5F-62CFA4704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" r="28728" b="85822"/>
          <a:stretch/>
        </p:blipFill>
        <p:spPr>
          <a:xfrm>
            <a:off x="439347" y="183520"/>
            <a:ext cx="3240360" cy="713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C2BD8D-EBCD-2838-3212-F1335D2A24DD}"/>
                  </a:ext>
                </a:extLst>
              </p:cNvPr>
              <p:cNvSpPr txBox="1"/>
              <p:nvPr/>
            </p:nvSpPr>
            <p:spPr bwMode="auto">
              <a:xfrm>
                <a:off x="405632" y="3505578"/>
                <a:ext cx="4914761" cy="96359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C2BD8D-EBCD-2838-3212-F1335D2A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632" y="3505578"/>
                <a:ext cx="4914761" cy="9635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555B0CA-E2C0-B0ED-6925-06046267DDBB}"/>
              </a:ext>
            </a:extLst>
          </p:cNvPr>
          <p:cNvSpPr txBox="1"/>
          <p:nvPr/>
        </p:nvSpPr>
        <p:spPr bwMode="auto">
          <a:xfrm>
            <a:off x="381085" y="2035298"/>
            <a:ext cx="697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首先要將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一般座標微分，先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表示為極座標的微分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83BF5-7F25-278E-C173-0A6663340CF8}"/>
                  </a:ext>
                </a:extLst>
              </p:cNvPr>
              <p:cNvSpPr txBox="1"/>
              <p:nvPr/>
            </p:nvSpPr>
            <p:spPr bwMode="auto">
              <a:xfrm>
                <a:off x="2747775" y="1501940"/>
                <a:ext cx="1404156" cy="56297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83BF5-7F25-278E-C173-0A6663340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7775" y="1501940"/>
                <a:ext cx="1404156" cy="562975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6FE4D-0BEE-0CB5-C41F-192ECF0EF71C}"/>
                  </a:ext>
                </a:extLst>
              </p:cNvPr>
              <p:cNvSpPr txBox="1"/>
              <p:nvPr/>
            </p:nvSpPr>
            <p:spPr bwMode="auto">
              <a:xfrm>
                <a:off x="4260559" y="1481252"/>
                <a:ext cx="1404156" cy="56663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6FE4D-0BEE-0CB5-C41F-192ECF0EF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559" y="1481252"/>
                <a:ext cx="1404156" cy="566630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54E504-AF43-3ADF-DB9D-8A59D733FE13}"/>
                  </a:ext>
                </a:extLst>
              </p:cNvPr>
              <p:cNvSpPr txBox="1"/>
              <p:nvPr/>
            </p:nvSpPr>
            <p:spPr bwMode="auto">
              <a:xfrm>
                <a:off x="424680" y="4526387"/>
                <a:ext cx="5269282" cy="10306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54E504-AF43-3ADF-DB9D-8A59D733F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680" y="4526387"/>
                <a:ext cx="5269282" cy="10306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CDEB15-ECA1-D3E2-7B74-978000929CDF}"/>
                  </a:ext>
                </a:extLst>
              </p:cNvPr>
              <p:cNvSpPr txBox="1"/>
              <p:nvPr/>
            </p:nvSpPr>
            <p:spPr bwMode="auto">
              <a:xfrm>
                <a:off x="424680" y="5838268"/>
                <a:ext cx="4339897" cy="8813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CDEB15-ECA1-D3E2-7B74-978000929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680" y="5838268"/>
                <a:ext cx="4339897" cy="881395"/>
              </a:xfrm>
              <a:prstGeom prst="rect">
                <a:avLst/>
              </a:prstGeom>
              <a:blipFill>
                <a:blip r:embed="rId8"/>
                <a:stretch>
                  <a:fillRect b="-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880432-520B-DAF0-08F0-4B9A10887C71}"/>
                  </a:ext>
                </a:extLst>
              </p:cNvPr>
              <p:cNvSpPr txBox="1"/>
              <p:nvPr/>
            </p:nvSpPr>
            <p:spPr bwMode="auto">
              <a:xfrm>
                <a:off x="4912964" y="5838269"/>
                <a:ext cx="3846914" cy="8813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880432-520B-DAF0-08F0-4B9A10887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2964" y="5838269"/>
                <a:ext cx="3846914" cy="881395"/>
              </a:xfrm>
              <a:prstGeom prst="rect">
                <a:avLst/>
              </a:prstGeom>
              <a:blipFill>
                <a:blip r:embed="rId9"/>
                <a:stretch>
                  <a:fillRect b="-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1FB58A4-7CDA-D604-1BC4-520D858CFE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114" t="60320" r="36947" b="5274"/>
          <a:stretch/>
        </p:blipFill>
        <p:spPr>
          <a:xfrm>
            <a:off x="6601241" y="70278"/>
            <a:ext cx="2340260" cy="187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337E14-9D7A-FAD1-F4DF-7916EE3FA22D}"/>
                  </a:ext>
                </a:extLst>
              </p:cNvPr>
              <p:cNvSpPr txBox="1"/>
              <p:nvPr/>
            </p:nvSpPr>
            <p:spPr bwMode="auto">
              <a:xfrm>
                <a:off x="381085" y="2751340"/>
                <a:ext cx="889493" cy="6663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337E14-9D7A-FAD1-F4DF-7916EE3FA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85" y="2751340"/>
                <a:ext cx="889493" cy="666336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954293-78AA-ECD2-5730-94712AC7E2AD}"/>
                  </a:ext>
                </a:extLst>
              </p:cNvPr>
              <p:cNvSpPr txBox="1"/>
              <p:nvPr/>
            </p:nvSpPr>
            <p:spPr bwMode="auto">
              <a:xfrm>
                <a:off x="392424" y="1513266"/>
                <a:ext cx="2222150" cy="42922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954293-78AA-ECD2-5730-94712AC7E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24" y="1513266"/>
                <a:ext cx="2222150" cy="429220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547862A2-F0F4-1591-380B-A958DE8A086F}"/>
                  </a:ext>
                </a:extLst>
              </p:cNvPr>
              <p:cNvSpPr/>
              <p:nvPr/>
            </p:nvSpPr>
            <p:spPr>
              <a:xfrm>
                <a:off x="5823675" y="2069185"/>
                <a:ext cx="3232167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547862A2-F0F4-1591-380B-A958DE8A0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675" y="2069185"/>
                <a:ext cx="3232167" cy="670889"/>
              </a:xfrm>
              <a:prstGeom prst="rect">
                <a:avLst/>
              </a:prstGeom>
              <a:blipFill>
                <a:blip r:embed="rId13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AD158CF-E138-0B99-3FCE-7BA85C2D3943}"/>
              </a:ext>
            </a:extLst>
          </p:cNvPr>
          <p:cNvSpPr txBox="1"/>
          <p:nvPr/>
        </p:nvSpPr>
        <p:spPr bwMode="auto">
          <a:xfrm>
            <a:off x="381085" y="2360339"/>
            <a:ext cx="5269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式中的偏微分保留一般座標的形式會使式子簡單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82A9ACF-93C1-811E-4C12-7C817FC25D84}"/>
                  </a:ext>
                </a:extLst>
              </p:cNvPr>
              <p:cNvSpPr txBox="1"/>
              <p:nvPr/>
            </p:nvSpPr>
            <p:spPr bwMode="auto">
              <a:xfrm>
                <a:off x="2169828" y="2750327"/>
                <a:ext cx="889493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82A9ACF-93C1-811E-4C12-7C817FC25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9828" y="2750327"/>
                <a:ext cx="889493" cy="619016"/>
              </a:xfrm>
              <a:prstGeom prst="rect">
                <a:avLst/>
              </a:prstGeom>
              <a:blipFill>
                <a:blip r:embed="rId14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3F3CA6-D877-1957-DBC7-A9EAC63ECA16}"/>
                  </a:ext>
                </a:extLst>
              </p:cNvPr>
              <p:cNvSpPr txBox="1"/>
              <p:nvPr/>
            </p:nvSpPr>
            <p:spPr bwMode="auto">
              <a:xfrm>
                <a:off x="3234961" y="2757544"/>
                <a:ext cx="889493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3F3CA6-D877-1957-DBC7-A9EAC63EC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4961" y="2757544"/>
                <a:ext cx="889493" cy="619016"/>
              </a:xfrm>
              <a:prstGeom prst="rect">
                <a:avLst/>
              </a:prstGeom>
              <a:blipFill>
                <a:blip r:embed="rId15"/>
                <a:stretch>
                  <a:fillRect b="-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E0EFC1-E165-2D1C-DC78-131BF39A5528}"/>
                  </a:ext>
                </a:extLst>
              </p:cNvPr>
              <p:cNvSpPr txBox="1"/>
              <p:nvPr/>
            </p:nvSpPr>
            <p:spPr bwMode="auto">
              <a:xfrm>
                <a:off x="5436095" y="3502898"/>
                <a:ext cx="3630702" cy="6708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E0EFC1-E165-2D1C-DC78-131BF39A5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5" y="3502898"/>
                <a:ext cx="3630702" cy="67088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B1D32F-26E5-B2B3-EBE7-35F8CBE8792B}"/>
                  </a:ext>
                </a:extLst>
              </p:cNvPr>
              <p:cNvSpPr txBox="1"/>
              <p:nvPr/>
            </p:nvSpPr>
            <p:spPr bwMode="auto">
              <a:xfrm>
                <a:off x="7730813" y="5047170"/>
                <a:ext cx="988507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B1D32F-26E5-B2B3-EBE7-35F8CBE87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0813" y="5047170"/>
                <a:ext cx="988507" cy="619016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D093ADB7-2BBD-4687-3F78-6D2F5B05886D}"/>
              </a:ext>
            </a:extLst>
          </p:cNvPr>
          <p:cNvSpPr txBox="1"/>
          <p:nvPr/>
        </p:nvSpPr>
        <p:spPr bwMode="auto">
          <a:xfrm>
            <a:off x="4260559" y="2857462"/>
            <a:ext cx="30977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需要九個偏微分為係數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951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6" grpId="0" animBg="1"/>
      <p:bldP spid="19" grpId="0" animBg="1"/>
      <p:bldP spid="22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04B35F33-E48F-8712-1928-2C5B62B4B146}"/>
                  </a:ext>
                </a:extLst>
              </p:cNvPr>
              <p:cNvSpPr/>
              <p:nvPr/>
            </p:nvSpPr>
            <p:spPr>
              <a:xfrm>
                <a:off x="761316" y="2330373"/>
                <a:ext cx="395470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04B35F33-E48F-8712-1928-2C5B62B4B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16" y="2330373"/>
                <a:ext cx="3954700" cy="666336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4E8DAD-D123-6F21-73EF-5F8BCA90E54D}"/>
              </a:ext>
            </a:extLst>
          </p:cNvPr>
          <p:cNvSpPr txBox="1"/>
          <p:nvPr/>
        </p:nvSpPr>
        <p:spPr bwMode="auto">
          <a:xfrm>
            <a:off x="2991787" y="5827313"/>
            <a:ext cx="4096262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角動量算子可以表示為極座標的微分！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F6452E83-48EC-FB11-E80F-5B94BBB0598F}"/>
                  </a:ext>
                </a:extLst>
              </p:cNvPr>
              <p:cNvSpPr/>
              <p:nvPr/>
            </p:nvSpPr>
            <p:spPr>
              <a:xfrm>
                <a:off x="755576" y="3137602"/>
                <a:ext cx="5292589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F6452E83-48EC-FB11-E80F-5B94BBB05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137602"/>
                <a:ext cx="5292589" cy="670889"/>
              </a:xfrm>
              <a:prstGeom prst="rect">
                <a:avLst/>
              </a:prstGeom>
              <a:blipFill>
                <a:blip r:embed="rId3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1709EB77-DB70-B86B-C3AE-0C57320D8E00}"/>
                  </a:ext>
                </a:extLst>
              </p:cNvPr>
              <p:cNvSpPr/>
              <p:nvPr/>
            </p:nvSpPr>
            <p:spPr>
              <a:xfrm>
                <a:off x="755576" y="3900133"/>
                <a:ext cx="5292589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1709EB77-DB70-B86B-C3AE-0C57320D8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900133"/>
                <a:ext cx="5292589" cy="670889"/>
              </a:xfrm>
              <a:prstGeom prst="rect">
                <a:avLst/>
              </a:prstGeom>
              <a:blipFill>
                <a:blip r:embed="rId4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46F10A3E-8884-398B-35C8-8941A110671F}"/>
                  </a:ext>
                </a:extLst>
              </p:cNvPr>
              <p:cNvSpPr/>
              <p:nvPr/>
            </p:nvSpPr>
            <p:spPr>
              <a:xfrm>
                <a:off x="835441" y="5681351"/>
                <a:ext cx="1530316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=−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46F10A3E-8884-398B-35C8-8941A1106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41" y="5681351"/>
                <a:ext cx="1530316" cy="665695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8203B5-101A-CAC1-4967-781671142E1C}"/>
                  </a:ext>
                </a:extLst>
              </p:cNvPr>
              <p:cNvSpPr txBox="1"/>
              <p:nvPr/>
            </p:nvSpPr>
            <p:spPr bwMode="auto">
              <a:xfrm>
                <a:off x="725162" y="4613799"/>
                <a:ext cx="8148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括號內的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的偏微分正好彼此抵消，角動量只與角度座標有關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8203B5-101A-CAC1-4967-781671142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5162" y="4613799"/>
                <a:ext cx="8148107" cy="369332"/>
              </a:xfrm>
              <a:prstGeom prst="rect">
                <a:avLst/>
              </a:prstGeom>
              <a:blipFill>
                <a:blip r:embed="rId6"/>
                <a:stretch>
                  <a:fillRect l="-62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760608-CC76-35B3-36B5-C4BC980D71D7}"/>
                  </a:ext>
                </a:extLst>
              </p:cNvPr>
              <p:cNvSpPr txBox="1"/>
              <p:nvPr/>
            </p:nvSpPr>
            <p:spPr bwMode="auto">
              <a:xfrm>
                <a:off x="742865" y="529083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繞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𝑧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軸的旋轉正好是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的變化！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760608-CC76-35B3-36B5-C4BC980D7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865" y="5290839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834C8259-8049-90B3-1BFA-8FB731323469}"/>
                  </a:ext>
                </a:extLst>
              </p:cNvPr>
              <p:cNvSpPr/>
              <p:nvPr/>
            </p:nvSpPr>
            <p:spPr>
              <a:xfrm>
                <a:off x="723385" y="1030687"/>
                <a:ext cx="3232167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834C8259-8049-90B3-1BFA-8FB731323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85" y="1030687"/>
                <a:ext cx="3232167" cy="670889"/>
              </a:xfrm>
              <a:prstGeom prst="rect">
                <a:avLst/>
              </a:prstGeom>
              <a:blipFill>
                <a:blip r:embed="rId8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66ADEC-AEF9-7BAC-F346-B725EED73C59}"/>
                  </a:ext>
                </a:extLst>
              </p:cNvPr>
              <p:cNvSpPr txBox="1"/>
              <p:nvPr/>
            </p:nvSpPr>
            <p:spPr bwMode="auto">
              <a:xfrm>
                <a:off x="5116484" y="1038316"/>
                <a:ext cx="2043246" cy="6708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66ADEC-AEF9-7BAC-F346-B725EED73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6484" y="1038316"/>
                <a:ext cx="2043246" cy="670889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A3B256-A4F9-7C2A-EC7B-0BEA6154E483}"/>
                  </a:ext>
                </a:extLst>
              </p:cNvPr>
              <p:cNvSpPr txBox="1"/>
              <p:nvPr/>
            </p:nvSpPr>
            <p:spPr bwMode="auto">
              <a:xfrm>
                <a:off x="7236296" y="1038003"/>
                <a:ext cx="1636973" cy="6663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A3B256-A4F9-7C2A-EC7B-0BEA6154E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6296" y="1038003"/>
                <a:ext cx="1636973" cy="666336"/>
              </a:xfrm>
              <a:prstGeom prst="rect">
                <a:avLst/>
              </a:prstGeom>
              <a:blipFill>
                <a:blip r:embed="rId10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176743-A29A-A2C7-2F08-46E5B12576F5}"/>
                  </a:ext>
                </a:extLst>
              </p:cNvPr>
              <p:cNvSpPr txBox="1"/>
              <p:nvPr/>
            </p:nvSpPr>
            <p:spPr bwMode="auto">
              <a:xfrm>
                <a:off x="4076510" y="1030687"/>
                <a:ext cx="963408" cy="6663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176743-A29A-A2C7-2F08-46E5B1257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6510" y="1030687"/>
                <a:ext cx="963408" cy="666336"/>
              </a:xfrm>
              <a:prstGeom prst="rect">
                <a:avLst/>
              </a:prstGeom>
              <a:blipFill>
                <a:blip r:embed="rId11"/>
                <a:stretch>
                  <a:fillRect b="-56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E4F0EB-0F69-67F9-5636-CA59D9BC6D29}"/>
              </a:ext>
            </a:extLst>
          </p:cNvPr>
          <p:cNvCxnSpPr/>
          <p:nvPr/>
        </p:nvCxnSpPr>
        <p:spPr>
          <a:xfrm flipV="1">
            <a:off x="1619672" y="3137602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2DD5A4-34B9-5934-7B31-3235C35669AC}"/>
              </a:ext>
            </a:extLst>
          </p:cNvPr>
          <p:cNvCxnSpPr/>
          <p:nvPr/>
        </p:nvCxnSpPr>
        <p:spPr>
          <a:xfrm flipV="1">
            <a:off x="1584068" y="4020894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2E86BB-D743-B1C1-438F-8D7C1BC57469}"/>
              </a:ext>
            </a:extLst>
          </p:cNvPr>
          <p:cNvSpPr txBox="1"/>
          <p:nvPr/>
        </p:nvSpPr>
        <p:spPr bwMode="auto">
          <a:xfrm>
            <a:off x="665492" y="596540"/>
            <a:ext cx="5850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將相關的極座標微分代入以下一般微分的式子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24C7E-832C-CE0A-877F-03F87D972BCE}"/>
              </a:ext>
            </a:extLst>
          </p:cNvPr>
          <p:cNvSpPr txBox="1"/>
          <p:nvPr/>
        </p:nvSpPr>
        <p:spPr bwMode="auto">
          <a:xfrm>
            <a:off x="665492" y="1828859"/>
            <a:ext cx="7506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一般微分就可再代入角動量算子的定義，得到以極座標微分表示的定義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90F2D588-78F6-AB79-7EEB-5F35D04E56D8}"/>
              </a:ext>
            </a:extLst>
          </p:cNvPr>
          <p:cNvSpPr/>
          <p:nvPr/>
        </p:nvSpPr>
        <p:spPr>
          <a:xfrm>
            <a:off x="3779912" y="1339873"/>
            <a:ext cx="360040" cy="24359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E00EF-F98F-9EF7-0BFF-F87A077B020E}"/>
                  </a:ext>
                </a:extLst>
              </p:cNvPr>
              <p:cNvSpPr txBox="1"/>
              <p:nvPr/>
            </p:nvSpPr>
            <p:spPr bwMode="auto">
              <a:xfrm>
                <a:off x="742865" y="4952319"/>
                <a:ext cx="8148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括號內的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的偏微分也正好彼此抵消，角動量只與角度座標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E00EF-F98F-9EF7-0BFF-F87A077B0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865" y="4952319"/>
                <a:ext cx="8148107" cy="369332"/>
              </a:xfrm>
              <a:prstGeom prst="rect">
                <a:avLst/>
              </a:prstGeom>
              <a:blipFill>
                <a:blip r:embed="rId12"/>
                <a:stretch>
                  <a:fillRect l="-62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97D996-6694-4AF6-BE16-8352873E3521}"/>
              </a:ext>
            </a:extLst>
          </p:cNvPr>
          <p:cNvCxnSpPr/>
          <p:nvPr/>
        </p:nvCxnSpPr>
        <p:spPr>
          <a:xfrm flipV="1">
            <a:off x="3049515" y="3251539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1701FD-9FAF-1E06-D7CE-7D9D1598541E}"/>
              </a:ext>
            </a:extLst>
          </p:cNvPr>
          <p:cNvCxnSpPr/>
          <p:nvPr/>
        </p:nvCxnSpPr>
        <p:spPr>
          <a:xfrm flipV="1">
            <a:off x="3091456" y="3987247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5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2" grpId="0" animBg="1"/>
      <p:bldP spid="13" grpId="0" animBg="1"/>
      <p:bldP spid="16" grpId="0"/>
      <p:bldP spid="20" grpId="0"/>
      <p:bldP spid="18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4EDD7AEB-1745-A057-E0AA-85F765FE0DEE}"/>
                  </a:ext>
                </a:extLst>
              </p:cNvPr>
              <p:cNvSpPr/>
              <p:nvPr/>
            </p:nvSpPr>
            <p:spPr>
              <a:xfrm>
                <a:off x="804173" y="503927"/>
                <a:ext cx="3827369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4EDD7AEB-1745-A057-E0AA-85F765FE0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73" y="503927"/>
                <a:ext cx="3827369" cy="66633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7137D370-759B-F4FB-33AA-7F69272CA6FE}"/>
                  </a:ext>
                </a:extLst>
              </p:cNvPr>
              <p:cNvSpPr/>
              <p:nvPr/>
            </p:nvSpPr>
            <p:spPr>
              <a:xfrm>
                <a:off x="838632" y="1231403"/>
                <a:ext cx="3430436" cy="7582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7137D370-759B-F4FB-33AA-7F69272CA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32" y="1231403"/>
                <a:ext cx="3430436" cy="7582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1C52CBB-0329-3079-BD1F-E5FA92DB1EAD}"/>
                  </a:ext>
                </a:extLst>
              </p:cNvPr>
              <p:cNvSpPr/>
              <p:nvPr/>
            </p:nvSpPr>
            <p:spPr>
              <a:xfrm>
                <a:off x="809834" y="2065180"/>
                <a:ext cx="5292589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1C52CBB-0329-3079-BD1F-E5FA92DB1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4" y="2065180"/>
                <a:ext cx="5292589" cy="666336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0C6AF98-7EED-39CE-657F-B8E2D7F14F31}"/>
                  </a:ext>
                </a:extLst>
              </p:cNvPr>
              <p:cNvSpPr/>
              <p:nvPr/>
            </p:nvSpPr>
            <p:spPr>
              <a:xfrm>
                <a:off x="791527" y="3190213"/>
                <a:ext cx="6238748" cy="7582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0C6AF98-7EED-39CE-657F-B8E2D7F14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" y="3190213"/>
                <a:ext cx="6238748" cy="758285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08C0D-4592-92F8-ECFD-B86ED856ABBD}"/>
                  </a:ext>
                </a:extLst>
              </p:cNvPr>
              <p:cNvSpPr txBox="1"/>
              <p:nvPr/>
            </p:nvSpPr>
            <p:spPr bwMode="auto">
              <a:xfrm>
                <a:off x="809834" y="2765975"/>
                <a:ext cx="3299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如預料的對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的偏微分消掉了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08C0D-4592-92F8-ECFD-B86ED856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834" y="2765975"/>
                <a:ext cx="3299558" cy="369332"/>
              </a:xfrm>
              <a:prstGeom prst="rect">
                <a:avLst/>
              </a:prstGeom>
              <a:blipFill>
                <a:blip r:embed="rId6"/>
                <a:stretch>
                  <a:fillRect l="-1533" t="-6667" r="-38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CA1CA0E6-10E5-B055-EB57-8ABB79C85C11}"/>
                  </a:ext>
                </a:extLst>
              </p:cNvPr>
              <p:cNvSpPr/>
              <p:nvPr/>
            </p:nvSpPr>
            <p:spPr>
              <a:xfrm>
                <a:off x="791527" y="3978704"/>
                <a:ext cx="4222524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CA1CA0E6-10E5-B055-EB57-8ABB79C85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" y="3978704"/>
                <a:ext cx="4222524" cy="670889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1F03FB8-05A7-D13E-74FC-AB87ED2631EE}"/>
              </a:ext>
            </a:extLst>
          </p:cNvPr>
          <p:cNvSpPr txBox="1"/>
          <p:nvPr/>
        </p:nvSpPr>
        <p:spPr bwMode="auto">
          <a:xfrm>
            <a:off x="781524" y="4797597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換成極座標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8CF80-3207-9485-DF0C-E51418A6EB00}"/>
                  </a:ext>
                </a:extLst>
              </p:cNvPr>
              <p:cNvSpPr txBox="1"/>
              <p:nvPr/>
            </p:nvSpPr>
            <p:spPr bwMode="auto">
              <a:xfrm>
                <a:off x="2308140" y="4795492"/>
                <a:ext cx="29942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8CF80-3207-9485-DF0C-E51418A6E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8140" y="4795492"/>
                <a:ext cx="2994275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C0BA506A-AF79-D242-31A4-E97DB5814407}"/>
                  </a:ext>
                </a:extLst>
              </p:cNvPr>
              <p:cNvSpPr/>
              <p:nvPr/>
            </p:nvSpPr>
            <p:spPr>
              <a:xfrm>
                <a:off x="791527" y="5314934"/>
                <a:ext cx="4119185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C0BA506A-AF79-D242-31A4-E97DB5814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" y="5314934"/>
                <a:ext cx="4119185" cy="665695"/>
              </a:xfrm>
              <a:prstGeom prst="rect">
                <a:avLst/>
              </a:prstGeom>
              <a:blipFill>
                <a:blip r:embed="rId9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044814-FD26-46C4-9C04-74B822851B9D}"/>
              </a:ext>
            </a:extLst>
          </p:cNvPr>
          <p:cNvCxnSpPr/>
          <p:nvPr/>
        </p:nvCxnSpPr>
        <p:spPr>
          <a:xfrm flipV="1">
            <a:off x="1615756" y="2120992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330E98-4963-DA62-9329-564F327CE81C}"/>
              </a:ext>
            </a:extLst>
          </p:cNvPr>
          <p:cNvCxnSpPr/>
          <p:nvPr/>
        </p:nvCxnSpPr>
        <p:spPr>
          <a:xfrm flipV="1">
            <a:off x="1615756" y="1264696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615CE363-97FE-BDD8-F569-EA61C9CE0183}"/>
                  </a:ext>
                </a:extLst>
              </p:cNvPr>
              <p:cNvSpPr/>
              <p:nvPr/>
            </p:nvSpPr>
            <p:spPr>
              <a:xfrm>
                <a:off x="811612" y="6040374"/>
                <a:ext cx="3959905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615CE363-97FE-BDD8-F569-EA61C9CE0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12" y="6040374"/>
                <a:ext cx="3959905" cy="66569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A0BCDA-3C6D-7A03-D147-D600206534B5}"/>
                  </a:ext>
                </a:extLst>
              </p:cNvPr>
              <p:cNvSpPr txBox="1"/>
              <p:nvPr/>
            </p:nvSpPr>
            <p:spPr bwMode="auto">
              <a:xfrm>
                <a:off x="811612" y="100135"/>
                <a:ext cx="30703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也可以以同樣手續得到：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A0BCDA-3C6D-7A03-D147-D60020653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612" y="100135"/>
                <a:ext cx="3070396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B5F3E-977A-F819-54BC-771B6C1F799B}"/>
                  </a:ext>
                </a:extLst>
              </p:cNvPr>
              <p:cNvSpPr txBox="1"/>
              <p:nvPr/>
            </p:nvSpPr>
            <p:spPr bwMode="auto">
              <a:xfrm>
                <a:off x="6590151" y="1076309"/>
                <a:ext cx="2426740" cy="6860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B5F3E-977A-F819-54BC-771B6C1F7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0151" y="1076309"/>
                <a:ext cx="2426740" cy="686085"/>
              </a:xfrm>
              <a:prstGeom prst="rect">
                <a:avLst/>
              </a:prstGeom>
              <a:blipFill>
                <a:blip r:embed="rId12"/>
                <a:stretch>
                  <a:fillRect b="-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4673F9-14D1-0C90-F598-968DD961454C}"/>
                  </a:ext>
                </a:extLst>
              </p:cNvPr>
              <p:cNvSpPr txBox="1"/>
              <p:nvPr/>
            </p:nvSpPr>
            <p:spPr bwMode="auto">
              <a:xfrm>
                <a:off x="8028384" y="1857287"/>
                <a:ext cx="988507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4673F9-14D1-0C90-F598-968DD961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8384" y="1857287"/>
                <a:ext cx="988507" cy="619016"/>
              </a:xfrm>
              <a:prstGeom prst="rect">
                <a:avLst/>
              </a:prstGeom>
              <a:blipFill>
                <a:blip r:embed="rId1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4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/>
      <p:bldP spid="9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5525B-247B-FA2D-F69C-5AA0F58DF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02" y="0"/>
            <a:ext cx="62069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1C398-8CF3-3F61-D0DA-15E08CB665AD}"/>
              </a:ext>
            </a:extLst>
          </p:cNvPr>
          <p:cNvSpPr txBox="1"/>
          <p:nvPr/>
        </p:nvSpPr>
        <p:spPr bwMode="auto">
          <a:xfrm>
            <a:off x="4283968" y="846004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用向量符號作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11385-F699-BB62-7D18-E766172B72C4}"/>
              </a:ext>
            </a:extLst>
          </p:cNvPr>
          <p:cNvSpPr txBox="1"/>
          <p:nvPr/>
        </p:nvSpPr>
        <p:spPr bwMode="auto">
          <a:xfrm>
            <a:off x="4283968" y="476672"/>
            <a:ext cx="2016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另一個推導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80247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F39_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1"/>
          <a:stretch/>
        </p:blipFill>
        <p:spPr bwMode="auto">
          <a:xfrm>
            <a:off x="1403350" y="2060575"/>
            <a:ext cx="2274888" cy="29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F39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000250"/>
            <a:ext cx="4681538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131840" y="908720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氫原子中的電子定態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9C085F95-3ABE-9643-B191-7B28409E15B7}"/>
                  </a:ext>
                </a:extLst>
              </p:cNvPr>
              <p:cNvSpPr txBox="1"/>
              <p:nvPr/>
            </p:nvSpPr>
            <p:spPr bwMode="auto">
              <a:xfrm>
                <a:off x="5292080" y="5014694"/>
                <a:ext cx="1414810" cy="6463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9C085F95-3ABE-9643-B191-7B28409E1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2080" y="5014694"/>
                <a:ext cx="1414810" cy="646331"/>
              </a:xfrm>
              <a:prstGeom prst="rect">
                <a:avLst/>
              </a:prstGeom>
              <a:blipFill>
                <a:blip r:embed="rId4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40D95D4-74F0-3487-50FE-941B10BD6157}"/>
              </a:ext>
            </a:extLst>
          </p:cNvPr>
          <p:cNvSpPr txBox="1"/>
          <p:nvPr/>
        </p:nvSpPr>
        <p:spPr bwMode="auto">
          <a:xfrm>
            <a:off x="2584289" y="1354266"/>
            <a:ext cx="397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電子受到來自原子核的庫倫位能。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5B56B-81B8-A28F-91D6-9B42042A1B07}"/>
              </a:ext>
            </a:extLst>
          </p:cNvPr>
          <p:cNvSpPr txBox="1"/>
          <p:nvPr/>
        </p:nvSpPr>
        <p:spPr bwMode="auto">
          <a:xfrm>
            <a:off x="2533454" y="5939460"/>
            <a:ext cx="4868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以下推導有許多也適用於其他中心力位能。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42CE53-EB39-7374-E48D-E02FD702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68" y="188640"/>
            <a:ext cx="6793798" cy="144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6ACE14-6AD1-797A-16CA-0CA2722B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8" y="1628799"/>
            <a:ext cx="8156064" cy="3153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29AA9-091E-142A-BB92-BCB256EBF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67" y="4782073"/>
            <a:ext cx="6724943" cy="1663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8C7145F6-3D90-E27B-028B-0D93D3286278}"/>
                  </a:ext>
                </a:extLst>
              </p:cNvPr>
              <p:cNvSpPr/>
              <p:nvPr/>
            </p:nvSpPr>
            <p:spPr>
              <a:xfrm>
                <a:off x="3473220" y="1110890"/>
                <a:ext cx="3383686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8C7145F6-3D90-E27B-028B-0D93D3286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220" y="1110890"/>
                <a:ext cx="3383686" cy="665695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8EB6C5EF-9C0C-F926-C44A-F701B52184AB}"/>
                  </a:ext>
                </a:extLst>
              </p:cNvPr>
              <p:cNvSpPr/>
              <p:nvPr/>
            </p:nvSpPr>
            <p:spPr>
              <a:xfrm>
                <a:off x="767551" y="1857591"/>
                <a:ext cx="6246631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8EB6C5EF-9C0C-F926-C44A-F701B5218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51" y="1857591"/>
                <a:ext cx="6246631" cy="665695"/>
              </a:xfrm>
              <a:prstGeom prst="rect">
                <a:avLst/>
              </a:prstGeom>
              <a:blipFill>
                <a:blip r:embed="rId6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-turn Arrow 9">
            <a:extLst>
              <a:ext uri="{FF2B5EF4-FFF2-40B4-BE49-F238E27FC236}">
                <a16:creationId xmlns:a16="http://schemas.microsoft.com/office/drawing/2014/main" id="{6FD992D8-AFED-3CD2-96D6-DDF32D0E7950}"/>
              </a:ext>
            </a:extLst>
          </p:cNvPr>
          <p:cNvSpPr/>
          <p:nvPr/>
        </p:nvSpPr>
        <p:spPr>
          <a:xfrm>
            <a:off x="4067944" y="1674641"/>
            <a:ext cx="647476" cy="373355"/>
          </a:xfrm>
          <a:prstGeom prst="utur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-turn Arrow 10">
            <a:extLst>
              <a:ext uri="{FF2B5EF4-FFF2-40B4-BE49-F238E27FC236}">
                <a16:creationId xmlns:a16="http://schemas.microsoft.com/office/drawing/2014/main" id="{55735AD9-C58B-C9F0-2EDC-9F623F854A75}"/>
              </a:ext>
            </a:extLst>
          </p:cNvPr>
          <p:cNvSpPr/>
          <p:nvPr/>
        </p:nvSpPr>
        <p:spPr>
          <a:xfrm flipV="1">
            <a:off x="2843808" y="2446313"/>
            <a:ext cx="3456980" cy="373356"/>
          </a:xfrm>
          <a:prstGeom prst="utur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E250E4-2EF1-F4D3-B099-D04B261B6993}"/>
                  </a:ext>
                </a:extLst>
              </p:cNvPr>
              <p:cNvSpPr txBox="1"/>
              <p:nvPr/>
            </p:nvSpPr>
            <p:spPr bwMode="auto">
              <a:xfrm>
                <a:off x="5036790" y="142799"/>
                <a:ext cx="2286000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寫出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dirty="0"/>
                  <a:t>比較方便：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E250E4-2EF1-F4D3-B099-D04B261B6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6790" y="142799"/>
                <a:ext cx="2286000" cy="375616"/>
              </a:xfrm>
              <a:prstGeom prst="rect">
                <a:avLst/>
              </a:prstGeom>
              <a:blipFill>
                <a:blip r:embed="rId7"/>
                <a:stretch>
                  <a:fillRect l="-22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F6186759-DF0E-6206-C827-7CDE41133A11}"/>
                  </a:ext>
                </a:extLst>
              </p:cNvPr>
              <p:cNvSpPr/>
              <p:nvPr/>
            </p:nvSpPr>
            <p:spPr>
              <a:xfrm>
                <a:off x="4620898" y="6083182"/>
                <a:ext cx="24179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F6186759-DF0E-6206-C827-7CDE41133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98" y="6083182"/>
                <a:ext cx="24179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U-turn Arrow 14">
            <a:extLst>
              <a:ext uri="{FF2B5EF4-FFF2-40B4-BE49-F238E27FC236}">
                <a16:creationId xmlns:a16="http://schemas.microsoft.com/office/drawing/2014/main" id="{127962E8-7CDD-89CB-F6A3-F5B777EFA5BD}"/>
              </a:ext>
            </a:extLst>
          </p:cNvPr>
          <p:cNvSpPr/>
          <p:nvPr/>
        </p:nvSpPr>
        <p:spPr>
          <a:xfrm>
            <a:off x="3920666" y="1562665"/>
            <a:ext cx="2019486" cy="373355"/>
          </a:xfrm>
          <a:prstGeom prst="utur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F71DB-FFFE-3520-22D6-30CAD285C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81"/>
          <a:stretch/>
        </p:blipFill>
        <p:spPr>
          <a:xfrm>
            <a:off x="843032" y="477239"/>
            <a:ext cx="7639475" cy="2087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0F55EB9C-3EF4-979D-5C71-16C4F2DE8F24}"/>
                  </a:ext>
                </a:extLst>
              </p:cNvPr>
              <p:cNvSpPr txBox="1"/>
              <p:nvPr/>
            </p:nvSpPr>
            <p:spPr bwMode="auto">
              <a:xfrm>
                <a:off x="858973" y="3812958"/>
                <a:ext cx="5972019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0F55EB9C-3EF4-979D-5C71-16C4F2DE8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973" y="3812958"/>
                <a:ext cx="5972019" cy="694806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C6C209F5-88DC-6425-36BF-FF3333626075}"/>
                  </a:ext>
                </a:extLst>
              </p:cNvPr>
              <p:cNvSpPr txBox="1"/>
              <p:nvPr/>
            </p:nvSpPr>
            <p:spPr bwMode="auto">
              <a:xfrm>
                <a:off x="877177" y="5173554"/>
                <a:ext cx="3017557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C6C209F5-88DC-6425-36BF-FF333362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177" y="5173554"/>
                <a:ext cx="3017557" cy="6249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B4EB43C-95C3-F842-5F55-638A88363EC8}"/>
              </a:ext>
            </a:extLst>
          </p:cNvPr>
          <p:cNvSpPr/>
          <p:nvPr/>
        </p:nvSpPr>
        <p:spPr>
          <a:xfrm>
            <a:off x="3059832" y="3812958"/>
            <a:ext cx="3771160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D890F-6E49-8765-65A2-75278B401316}"/>
                  </a:ext>
                </a:extLst>
              </p:cNvPr>
              <p:cNvSpPr txBox="1"/>
              <p:nvPr/>
            </p:nvSpPr>
            <p:spPr bwMode="auto">
              <a:xfrm>
                <a:off x="877177" y="5994349"/>
                <a:ext cx="7275119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Laplacian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中與角度微分關的部分，其實就是角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量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D890F-6E49-8765-65A2-75278B401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177" y="5994349"/>
                <a:ext cx="7275119" cy="369332"/>
              </a:xfrm>
              <a:prstGeom prst="rect">
                <a:avLst/>
              </a:prstGeom>
              <a:blipFill>
                <a:blip r:embed="rId5"/>
                <a:stretch>
                  <a:fillRect l="-696" t="-6452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09242B7-9DC5-4832-5DB3-9AA3ED1261A7}"/>
              </a:ext>
            </a:extLst>
          </p:cNvPr>
          <p:cNvSpPr txBox="1"/>
          <p:nvPr/>
        </p:nvSpPr>
        <p:spPr bwMode="auto">
          <a:xfrm>
            <a:off x="848970" y="468429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Laplacian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算子可以大幅簡化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8D162-20A0-BE45-AF50-C76526DE163A}"/>
              </a:ext>
            </a:extLst>
          </p:cNvPr>
          <p:cNvSpPr txBox="1"/>
          <p:nvPr/>
        </p:nvSpPr>
        <p:spPr bwMode="auto">
          <a:xfrm>
            <a:off x="4218145" y="548680"/>
            <a:ext cx="2016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另一個推導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4C0C0B62-4885-120B-1C7C-609DF44DA38E}"/>
                  </a:ext>
                </a:extLst>
              </p:cNvPr>
              <p:cNvSpPr txBox="1"/>
              <p:nvPr/>
            </p:nvSpPr>
            <p:spPr bwMode="auto">
              <a:xfrm>
                <a:off x="843032" y="2810816"/>
                <a:ext cx="4587986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4C0C0B62-4885-120B-1C7C-609DF44D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032" y="2810816"/>
                <a:ext cx="4587986" cy="717312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29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48866" y="3349510"/>
                <a:ext cx="5410134" cy="74212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𝑑𝑟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8866" y="3349510"/>
                <a:ext cx="5410134" cy="7421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646008" y="5065230"/>
                <a:ext cx="3245247" cy="67884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𝑑𝑟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6008" y="5065230"/>
                <a:ext cx="3245247" cy="678840"/>
              </a:xfrm>
              <a:prstGeom prst="rect">
                <a:avLst/>
              </a:prstGeom>
              <a:blipFill>
                <a:blip r:embed="rId3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7769223-8601-0C45-B702-7767716E9FDA}"/>
                  </a:ext>
                </a:extLst>
              </p:cNvPr>
              <p:cNvSpPr txBox="1"/>
              <p:nvPr/>
            </p:nvSpPr>
            <p:spPr bwMode="auto">
              <a:xfrm>
                <a:off x="1632617" y="4245204"/>
                <a:ext cx="1482973" cy="61824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7769223-8601-0C45-B702-7767716E9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617" y="4245204"/>
                <a:ext cx="1482973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AD4C3D3-49E5-F844-B481-B0AF2F9EC717}"/>
                  </a:ext>
                </a:extLst>
              </p:cNvPr>
              <p:cNvSpPr/>
              <p:nvPr/>
            </p:nvSpPr>
            <p:spPr>
              <a:xfrm>
                <a:off x="3138423" y="4323686"/>
                <a:ext cx="5691735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anose="02020603050405020304" pitchFamily="18" charset="0"/>
                  </a:rPr>
                  <a:t>角度變化率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dirty="0"/>
                  <a:t>由距離決定！轉動動能如同位能一樣！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AD4C3D3-49E5-F844-B481-B0AF2F9EC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423" y="4323686"/>
                <a:ext cx="5691735" cy="496996"/>
              </a:xfrm>
              <a:prstGeom prst="rect">
                <a:avLst/>
              </a:prstGeom>
              <a:blipFill>
                <a:blip r:embed="rId5"/>
                <a:stretch>
                  <a:fillRect l="-1114"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A725AB-CB09-069D-45B4-01ADA94320B9}"/>
              </a:ext>
            </a:extLst>
          </p:cNvPr>
          <p:cNvSpPr txBox="1"/>
          <p:nvPr/>
        </p:nvSpPr>
        <p:spPr bwMode="auto">
          <a:xfrm>
            <a:off x="1648866" y="2868962"/>
            <a:ext cx="4718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動能中的角動量項在古典中心力運動就有！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D0DBE3-0D41-D164-AB59-D7E9CAC8A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 bwMode="auto">
          <a:xfrm>
            <a:off x="1613896" y="1113930"/>
            <a:ext cx="4914900" cy="17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4934A34-A941-969C-B466-799C332C58F7}"/>
              </a:ext>
            </a:extLst>
          </p:cNvPr>
          <p:cNvCxnSpPr>
            <a:cxnSpLocks/>
          </p:cNvCxnSpPr>
          <p:nvPr/>
        </p:nvCxnSpPr>
        <p:spPr>
          <a:xfrm flipV="1">
            <a:off x="4761465" y="1770539"/>
            <a:ext cx="416957" cy="58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2">
            <a:extLst>
              <a:ext uri="{FF2B5EF4-FFF2-40B4-BE49-F238E27FC236}">
                <a16:creationId xmlns:a16="http://schemas.microsoft.com/office/drawing/2014/main" id="{0B0B78A4-16B7-4E41-1010-AF9AE7B5F050}"/>
              </a:ext>
            </a:extLst>
          </p:cNvPr>
          <p:cNvCxnSpPr>
            <a:cxnSpLocks/>
          </p:cNvCxnSpPr>
          <p:nvPr/>
        </p:nvCxnSpPr>
        <p:spPr>
          <a:xfrm>
            <a:off x="4761465" y="1854678"/>
            <a:ext cx="82175" cy="3589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7">
            <a:extLst>
              <a:ext uri="{FF2B5EF4-FFF2-40B4-BE49-F238E27FC236}">
                <a16:creationId xmlns:a16="http://schemas.microsoft.com/office/drawing/2014/main" id="{A56A2603-F6E3-06BA-8E11-E8DCA2A5F17D}"/>
              </a:ext>
            </a:extLst>
          </p:cNvPr>
          <p:cNvCxnSpPr>
            <a:cxnSpLocks/>
          </p:cNvCxnSpPr>
          <p:nvPr/>
        </p:nvCxnSpPr>
        <p:spPr>
          <a:xfrm>
            <a:off x="4738096" y="1834200"/>
            <a:ext cx="450194" cy="3431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7">
                <a:extLst>
                  <a:ext uri="{FF2B5EF4-FFF2-40B4-BE49-F238E27FC236}">
                    <a16:creationId xmlns:a16="http://schemas.microsoft.com/office/drawing/2014/main" id="{9576B6B5-0BA5-11A5-AC6D-7EF18CD99C35}"/>
                  </a:ext>
                </a:extLst>
              </p:cNvPr>
              <p:cNvSpPr/>
              <p:nvPr/>
            </p:nvSpPr>
            <p:spPr>
              <a:xfrm>
                <a:off x="5177443" y="1595894"/>
                <a:ext cx="1599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矩形 27">
                <a:extLst>
                  <a:ext uri="{FF2B5EF4-FFF2-40B4-BE49-F238E27FC236}">
                    <a16:creationId xmlns:a16="http://schemas.microsoft.com/office/drawing/2014/main" id="{9576B6B5-0BA5-11A5-AC6D-7EF18CD99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443" y="1595894"/>
                <a:ext cx="159980" cy="246221"/>
              </a:xfrm>
              <a:prstGeom prst="rect">
                <a:avLst/>
              </a:prstGeom>
              <a:blipFill>
                <a:blip r:embed="rId7"/>
                <a:stretch>
                  <a:fillRect l="-14286" r="-7143"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1">
                <a:extLst>
                  <a:ext uri="{FF2B5EF4-FFF2-40B4-BE49-F238E27FC236}">
                    <a16:creationId xmlns:a16="http://schemas.microsoft.com/office/drawing/2014/main" id="{D1027BCF-C1BA-3F1D-E318-961E787F8EAC}"/>
                  </a:ext>
                </a:extLst>
              </p:cNvPr>
              <p:cNvSpPr/>
              <p:nvPr/>
            </p:nvSpPr>
            <p:spPr>
              <a:xfrm>
                <a:off x="4393446" y="2006834"/>
                <a:ext cx="265906" cy="2255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/>
                          <a:cs typeface="Times New Roman" panose="02020603050405020304" pitchFamily="18" charset="0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7" name="矩形 31">
                <a:extLst>
                  <a:ext uri="{FF2B5EF4-FFF2-40B4-BE49-F238E27FC236}">
                    <a16:creationId xmlns:a16="http://schemas.microsoft.com/office/drawing/2014/main" id="{D1027BCF-C1BA-3F1D-E318-961E787F8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446" y="2006834"/>
                <a:ext cx="265906" cy="225511"/>
              </a:xfrm>
              <a:prstGeom prst="rect">
                <a:avLst/>
              </a:prstGeom>
              <a:blipFill>
                <a:blip r:embed="rId8"/>
                <a:stretch>
                  <a:fillRect l="-9524" t="-15789" r="-23810" b="-3157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2">
                <a:extLst>
                  <a:ext uri="{FF2B5EF4-FFF2-40B4-BE49-F238E27FC236}">
                    <a16:creationId xmlns:a16="http://schemas.microsoft.com/office/drawing/2014/main" id="{53F2E37F-6B8F-33E2-55F5-E9CEA7F40435}"/>
                  </a:ext>
                </a:extLst>
              </p:cNvPr>
              <p:cNvSpPr/>
              <p:nvPr/>
            </p:nvSpPr>
            <p:spPr>
              <a:xfrm>
                <a:off x="5211659" y="1991446"/>
                <a:ext cx="17594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矩形 32">
                <a:extLst>
                  <a:ext uri="{FF2B5EF4-FFF2-40B4-BE49-F238E27FC236}">
                    <a16:creationId xmlns:a16="http://schemas.microsoft.com/office/drawing/2014/main" id="{53F2E37F-6B8F-33E2-55F5-E9CEA7F40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659" y="1991446"/>
                <a:ext cx="175946" cy="246221"/>
              </a:xfrm>
              <a:prstGeom prst="rect">
                <a:avLst/>
              </a:prstGeom>
              <a:blipFill>
                <a:blip r:embed="rId9"/>
                <a:stretch>
                  <a:fillRect l="-20000" t="-33333" r="-6667" b="-95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3">
                <a:extLst>
                  <a:ext uri="{FF2B5EF4-FFF2-40B4-BE49-F238E27FC236}">
                    <a16:creationId xmlns:a16="http://schemas.microsoft.com/office/drawing/2014/main" id="{B1CCEF6B-9977-92CC-0FF3-C90910D2C2F5}"/>
                  </a:ext>
                </a:extLst>
              </p:cNvPr>
              <p:cNvSpPr/>
              <p:nvPr/>
            </p:nvSpPr>
            <p:spPr>
              <a:xfrm>
                <a:off x="3016531" y="2177334"/>
                <a:ext cx="24378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l-GR" altLang="zh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21" name="矩形 33">
                <a:extLst>
                  <a:ext uri="{FF2B5EF4-FFF2-40B4-BE49-F238E27FC236}">
                    <a16:creationId xmlns:a16="http://schemas.microsoft.com/office/drawing/2014/main" id="{B1CCEF6B-9977-92CC-0FF3-C90910D2C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531" y="2177334"/>
                <a:ext cx="243785" cy="184666"/>
              </a:xfrm>
              <a:prstGeom prst="rect">
                <a:avLst/>
              </a:prstGeom>
              <a:blipFill>
                <a:blip r:embed="rId10"/>
                <a:stretch>
                  <a:fillRect l="-10000" r="-20000" b="-4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379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6" name="Text Box 10"/>
              <p:cNvSpPr txBox="1">
                <a:spLocks noChangeArrowheads="1"/>
              </p:cNvSpPr>
              <p:nvPr/>
            </p:nvSpPr>
            <p:spPr bwMode="auto">
              <a:xfrm>
                <a:off x="712393" y="1794118"/>
                <a:ext cx="60905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/>
                  <a:t>與對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dirty="0"/>
                  <a:t>的微分是分開的，並沒有交叉項。</a:t>
                </a:r>
              </a:p>
            </p:txBody>
          </p:sp>
        </mc:Choice>
        <mc:Fallback xmlns="">
          <p:sp>
            <p:nvSpPr>
              <p:cNvPr id="2056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393" y="1794118"/>
                <a:ext cx="6090530" cy="369332"/>
              </a:xfrm>
              <a:prstGeom prst="rect">
                <a:avLst/>
              </a:prstGeom>
              <a:blipFill>
                <a:blip r:embed="rId2"/>
                <a:stretch>
                  <a:fillRect l="-10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9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01" y="459119"/>
            <a:ext cx="1520886" cy="182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40082" y="2638965"/>
                <a:ext cx="299418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082" y="2638965"/>
                <a:ext cx="2994184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/>
              <p:nvPr/>
            </p:nvSpPr>
            <p:spPr bwMode="auto">
              <a:xfrm>
                <a:off x="758413" y="1059697"/>
                <a:ext cx="5757803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13" y="1059697"/>
                <a:ext cx="5757803" cy="62491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/>
              <p:nvPr/>
            </p:nvSpPr>
            <p:spPr bwMode="auto">
              <a:xfrm>
                <a:off x="712393" y="3536491"/>
                <a:ext cx="5278740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𝑅𝑌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393" y="3536491"/>
                <a:ext cx="5278740" cy="624915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E563C-690F-BD5E-C155-976EE3247E37}"/>
                  </a:ext>
                </a:extLst>
              </p:cNvPr>
              <p:cNvSpPr txBox="1"/>
              <p:nvPr/>
            </p:nvSpPr>
            <p:spPr bwMode="auto">
              <a:xfrm>
                <a:off x="673352" y="4290061"/>
                <a:ext cx="72830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，第二項與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移到右邊，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其餘指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有關，移到左邊</a:t>
                </a:r>
                <a:r>
                  <a:rPr lang="en-TW" dirty="0"/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E563C-690F-BD5E-C155-976EE3247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352" y="4290061"/>
                <a:ext cx="7283024" cy="369332"/>
              </a:xfrm>
              <a:prstGeom prst="rect">
                <a:avLst/>
              </a:prstGeom>
              <a:blipFill>
                <a:blip r:embed="rId7"/>
                <a:stretch>
                  <a:fillRect l="-6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832B8C-C52B-5A32-AF1F-A56E48D08A52}"/>
                  </a:ext>
                </a:extLst>
              </p:cNvPr>
              <p:cNvSpPr txBox="1"/>
              <p:nvPr/>
            </p:nvSpPr>
            <p:spPr bwMode="auto">
              <a:xfrm>
                <a:off x="651379" y="3059291"/>
                <a:ext cx="79788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要得到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個別滿足的方程式，將上式代入定態方程式：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832B8C-C52B-5A32-AF1F-A56E48D08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379" y="3059291"/>
                <a:ext cx="7978804" cy="369332"/>
              </a:xfrm>
              <a:prstGeom prst="rect">
                <a:avLst/>
              </a:prstGeom>
              <a:blipFill>
                <a:blip r:embed="rId8"/>
                <a:stretch>
                  <a:fillRect l="-6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2FC17D-3ED7-F876-FDB8-57E2B97C15C6}"/>
                  </a:ext>
                </a:extLst>
              </p:cNvPr>
              <p:cNvSpPr txBox="1"/>
              <p:nvPr/>
            </p:nvSpPr>
            <p:spPr bwMode="auto">
              <a:xfrm>
                <a:off x="693000" y="5613637"/>
                <a:ext cx="82027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現在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右邊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只與</m:t>
                    </m:r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有關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只與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有關，因此兩邊都只能是常數</a:t>
                </a:r>
                <a:r>
                  <a:rPr lang="en-TW"/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2FC17D-3ED7-F876-FDB8-57E2B97C1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000" y="5613637"/>
                <a:ext cx="8202785" cy="369332"/>
              </a:xfrm>
              <a:prstGeom prst="rect">
                <a:avLst/>
              </a:prstGeom>
              <a:blipFill>
                <a:blip r:embed="rId9"/>
                <a:stretch>
                  <a:fillRect l="-618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10">
            <a:extLst>
              <a:ext uri="{FF2B5EF4-FFF2-40B4-BE49-F238E27FC236}">
                <a16:creationId xmlns:a16="http://schemas.microsoft.com/office/drawing/2014/main" id="{C637E945-D358-AF9A-B4D5-D75CB33C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00" y="579939"/>
            <a:ext cx="4959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定態波函數的與時間無關薛定格方程式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DB4178AC-F097-B931-23F6-C4A279104A0F}"/>
                  </a:ext>
                </a:extLst>
              </p:cNvPr>
              <p:cNvSpPr txBox="1"/>
              <p:nvPr/>
            </p:nvSpPr>
            <p:spPr bwMode="auto">
              <a:xfrm>
                <a:off x="727866" y="4806148"/>
                <a:ext cx="5904656" cy="714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DB4178AC-F097-B931-23F6-C4A279104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866" y="4806148"/>
                <a:ext cx="5904656" cy="7146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/>
              <p:nvPr/>
            </p:nvSpPr>
            <p:spPr bwMode="auto">
              <a:xfrm>
                <a:off x="686372" y="2214444"/>
                <a:ext cx="66219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我們預期一個解可以分解為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/>
                  <a:t>的函數與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dirty="0"/>
                  <a:t>的函數的乘積：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372" y="2214444"/>
                <a:ext cx="6621931" cy="369332"/>
              </a:xfrm>
              <a:prstGeom prst="rect">
                <a:avLst/>
              </a:prstGeom>
              <a:blipFill>
                <a:blip r:embed="rId11"/>
                <a:stretch>
                  <a:fillRect l="-9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4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52EA242F-F07C-9575-D0BC-E574148480EC}"/>
                  </a:ext>
                </a:extLst>
              </p:cNvPr>
              <p:cNvSpPr txBox="1"/>
              <p:nvPr/>
            </p:nvSpPr>
            <p:spPr bwMode="auto">
              <a:xfrm>
                <a:off x="872353" y="1292113"/>
                <a:ext cx="2007728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52EA242F-F07C-9575-D0BC-E57414848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2353" y="1292113"/>
                <a:ext cx="2007728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037E14-85DD-EA2E-F525-444E0412B514}"/>
                  </a:ext>
                </a:extLst>
              </p:cNvPr>
              <p:cNvSpPr txBox="1"/>
              <p:nvPr/>
            </p:nvSpPr>
            <p:spPr bwMode="auto">
              <a:xfrm>
                <a:off x="827584" y="864824"/>
                <a:ext cx="20162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右邊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等於常數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/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037E14-85DD-EA2E-F525-444E0412B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864824"/>
                <a:ext cx="2016224" cy="369332"/>
              </a:xfrm>
              <a:prstGeom prst="rect">
                <a:avLst/>
              </a:prstGeom>
              <a:blipFill>
                <a:blip r:embed="rId3"/>
                <a:stretch>
                  <a:fillRect l="-1250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34D9DD88-1EF2-41B2-ABF0-05A3E8EBCDA6}"/>
                  </a:ext>
                </a:extLst>
              </p:cNvPr>
              <p:cNvSpPr txBox="1"/>
              <p:nvPr/>
            </p:nvSpPr>
            <p:spPr bwMode="auto">
              <a:xfrm>
                <a:off x="884761" y="1995537"/>
                <a:ext cx="239930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34D9DD88-1EF2-41B2-ABF0-05A3E8EBC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761" y="1995537"/>
                <a:ext cx="2399308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59AFA602-FE05-FC38-80AE-F5BF77F50701}"/>
                  </a:ext>
                </a:extLst>
              </p:cNvPr>
              <p:cNvSpPr txBox="1"/>
              <p:nvPr/>
            </p:nvSpPr>
            <p:spPr bwMode="auto">
              <a:xfrm>
                <a:off x="2840907" y="3716571"/>
                <a:ext cx="32716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59AFA602-FE05-FC38-80AE-F5BF77F50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0907" y="3716571"/>
                <a:ext cx="327160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A44776-2A76-C966-F114-04F1A7605F5F}"/>
                  </a:ext>
                </a:extLst>
              </p:cNvPr>
              <p:cNvSpPr txBox="1"/>
              <p:nvPr/>
            </p:nvSpPr>
            <p:spPr bwMode="auto">
              <a:xfrm>
                <a:off x="863712" y="3244334"/>
                <a:ext cx="7933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的本徵態</a:t>
                </a:r>
                <a:r>
                  <a:rPr lang="en-GB" dirty="0" err="1"/>
                  <a:t>方程式</a:t>
                </a:r>
                <a:r>
                  <a:rPr lang="en-TW"/>
                  <a:t>。</a:t>
                </a:r>
                <a:r>
                  <a:rPr lang="en-US" dirty="0" err="1"/>
                  <a:t>已知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/>
                  <a:t>本徵值只能是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A44776-2A76-C966-F114-04F1A7605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712" y="3244334"/>
                <a:ext cx="7933288" cy="369332"/>
              </a:xfrm>
              <a:prstGeom prst="rect">
                <a:avLst/>
              </a:prstGeom>
              <a:blipFill>
                <a:blip r:embed="rId6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FD48FAD1-74C9-2C05-60F5-651D717D87F5}"/>
                  </a:ext>
                </a:extLst>
              </p:cNvPr>
              <p:cNvSpPr txBox="1"/>
              <p:nvPr/>
            </p:nvSpPr>
            <p:spPr bwMode="auto">
              <a:xfrm>
                <a:off x="884616" y="3716571"/>
                <a:ext cx="147701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FD48FAD1-74C9-2C05-60F5-651D717D8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616" y="3716571"/>
                <a:ext cx="147701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0571B1-11BA-0682-2B09-F240EB6AB766}"/>
                  </a:ext>
                </a:extLst>
              </p:cNvPr>
              <p:cNvSpPr txBox="1"/>
              <p:nvPr/>
            </p:nvSpPr>
            <p:spPr bwMode="auto">
              <a:xfrm>
                <a:off x="836702" y="4189335"/>
                <a:ext cx="7434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這表示能量的本徵態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，也會</a:t>
                </a:r>
                <a:r>
                  <a:rPr lang="en-TW">
                    <a:solidFill>
                      <a:srgbClr val="FF0000"/>
                    </a:solidFill>
                  </a:rPr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0571B1-11BA-0682-2B09-F240EB6AB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702" y="4189335"/>
                <a:ext cx="7434800" cy="369332"/>
              </a:xfrm>
              <a:prstGeom prst="rect">
                <a:avLst/>
              </a:prstGeom>
              <a:blipFill>
                <a:blip r:embed="rId8"/>
                <a:stretch>
                  <a:fillRect l="-68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4327F721-FED5-B58E-F253-969293DBAF2F}"/>
                  </a:ext>
                </a:extLst>
              </p:cNvPr>
              <p:cNvSpPr txBox="1"/>
              <p:nvPr/>
            </p:nvSpPr>
            <p:spPr bwMode="auto">
              <a:xfrm>
                <a:off x="872208" y="4643170"/>
                <a:ext cx="449173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4327F721-FED5-B58E-F253-969293DBA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2208" y="4643170"/>
                <a:ext cx="4491735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11D9C-1700-F9F5-4F09-212635AE3670}"/>
                  </a:ext>
                </a:extLst>
              </p:cNvPr>
              <p:cNvSpPr txBox="1"/>
              <p:nvPr/>
            </p:nvSpPr>
            <p:spPr bwMode="auto">
              <a:xfrm>
                <a:off x="863711" y="5134336"/>
                <a:ext cx="55083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/>
                  <a:t>只包含角度座標的微分，對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 err="1"/>
                  <a:t>沒有作用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11D9C-1700-F9F5-4F09-212635AE3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711" y="5134336"/>
                <a:ext cx="5508343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7EE49A-B198-AD04-5687-062B63E6358B}"/>
                  </a:ext>
                </a:extLst>
              </p:cNvPr>
              <p:cNvSpPr txBox="1"/>
              <p:nvPr/>
            </p:nvSpPr>
            <p:spPr bwMode="auto">
              <a:xfrm>
                <a:off x="863711" y="5583100"/>
                <a:ext cx="64807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這顯示能量算子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是對易的。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7EE49A-B198-AD04-5687-062B63E63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711" y="5583100"/>
                <a:ext cx="6480720" cy="369332"/>
              </a:xfrm>
              <a:prstGeom prst="rect">
                <a:avLst/>
              </a:prstGeom>
              <a:blipFill>
                <a:blip r:embed="rId11"/>
                <a:stretch>
                  <a:fillRect l="-9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16CE8B74-EA9E-5D1F-F6CE-AC97E590E149}"/>
                  </a:ext>
                </a:extLst>
              </p:cNvPr>
              <p:cNvSpPr txBox="1"/>
              <p:nvPr/>
            </p:nvSpPr>
            <p:spPr bwMode="auto">
              <a:xfrm>
                <a:off x="894357" y="2427694"/>
                <a:ext cx="4104970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16CE8B74-EA9E-5D1F-F6CE-AC97E590E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357" y="2427694"/>
                <a:ext cx="4104970" cy="694806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FC82F2-0F34-141D-0D9F-79B18F673DC0}"/>
                  </a:ext>
                </a:extLst>
              </p:cNvPr>
              <p:cNvSpPr txBox="1"/>
              <p:nvPr/>
            </p:nvSpPr>
            <p:spPr bwMode="auto">
              <a:xfrm>
                <a:off x="5052584" y="2619936"/>
                <a:ext cx="3744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注意，位能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未出現於此方程式。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FC82F2-0F34-141D-0D9F-79B18F673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2584" y="2619936"/>
                <a:ext cx="3744416" cy="369332"/>
              </a:xfrm>
              <a:prstGeom prst="rect">
                <a:avLst/>
              </a:prstGeom>
              <a:blipFill>
                <a:blip r:embed="rId13"/>
                <a:stretch>
                  <a:fillRect l="-135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277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8EE5B-B665-5B7F-BAAC-7F792BFC8D39}"/>
                  </a:ext>
                </a:extLst>
              </p:cNvPr>
              <p:cNvSpPr txBox="1"/>
              <p:nvPr/>
            </p:nvSpPr>
            <p:spPr bwMode="auto">
              <a:xfrm>
                <a:off x="850253" y="212540"/>
                <a:ext cx="64807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很容易可以導出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對易。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8EE5B-B665-5B7F-BAAC-7F792BFC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253" y="212540"/>
                <a:ext cx="6480720" cy="369332"/>
              </a:xfrm>
              <a:prstGeom prst="rect">
                <a:avLst/>
              </a:prstGeom>
              <a:blipFill>
                <a:blip r:embed="rId2"/>
                <a:stretch>
                  <a:fillRect l="-7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4F2A43-BAE1-228D-449B-2F99D407B09D}"/>
                  </a:ext>
                </a:extLst>
              </p:cNvPr>
              <p:cNvSpPr txBox="1"/>
              <p:nvPr/>
            </p:nvSpPr>
            <p:spPr bwMode="auto">
              <a:xfrm>
                <a:off x="848631" y="4803577"/>
                <a:ext cx="502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</a:rPr>
                  <a:t>就是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所代表的波函數。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4F2A43-BAE1-228D-449B-2F99D407B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631" y="4803577"/>
                <a:ext cx="5029054" cy="369332"/>
              </a:xfrm>
              <a:prstGeom prst="rect">
                <a:avLst/>
              </a:prstGeom>
              <a:blipFill>
                <a:blip r:embed="rId3"/>
                <a:stretch>
                  <a:fillRect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7A3376E0-3847-5F49-FE06-897B26270DF3}"/>
                  </a:ext>
                </a:extLst>
              </p:cNvPr>
              <p:cNvSpPr txBox="1"/>
              <p:nvPr/>
            </p:nvSpPr>
            <p:spPr bwMode="auto">
              <a:xfrm>
                <a:off x="857758" y="1148030"/>
                <a:ext cx="7912289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</a:rPr>
                                        <m:t>𝜕𝜃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7A3376E0-3847-5F49-FE06-897B26270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58" y="1148030"/>
                <a:ext cx="7912289" cy="717312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D8438-FDB9-8608-1D8C-03D6656FA9E0}"/>
                  </a:ext>
                </a:extLst>
              </p:cNvPr>
              <p:cNvSpPr txBox="1"/>
              <p:nvPr/>
            </p:nvSpPr>
            <p:spPr bwMode="auto">
              <a:xfrm>
                <a:off x="886415" y="1922028"/>
                <a:ext cx="6142892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算子中完全沒有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/>
                  <a:t>座標，自然與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對易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D8438-FDB9-8608-1D8C-03D6656FA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415" y="1922028"/>
                <a:ext cx="6142892" cy="533351"/>
              </a:xfrm>
              <a:prstGeom prst="rect">
                <a:avLst/>
              </a:prstGeom>
              <a:blipFill>
                <a:blip r:embed="rId5"/>
                <a:stretch>
                  <a:fillRect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B97B09-770F-835D-CC5D-98EAF235E244}"/>
                  </a:ext>
                </a:extLst>
              </p:cNvPr>
              <p:cNvSpPr txBox="1"/>
              <p:nvPr/>
            </p:nvSpPr>
            <p:spPr bwMode="auto">
              <a:xfrm>
                <a:off x="848631" y="4374007"/>
                <a:ext cx="7681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因此可以選擇能量的本徵態，同時也是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</a:rPr>
                  <a:t>記為</a:t>
                </a:r>
                <a:r>
                  <a:rPr 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B97B09-770F-835D-CC5D-98EAF235E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631" y="4374007"/>
                <a:ext cx="7681529" cy="369332"/>
              </a:xfrm>
              <a:prstGeom prst="rect">
                <a:avLst/>
              </a:prstGeom>
              <a:blipFill>
                <a:blip r:embed="rId6"/>
                <a:stretch>
                  <a:fillRect l="-6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C2818EF-062C-236C-6BAB-D57DB07640DF}"/>
                  </a:ext>
                </a:extLst>
              </p:cNvPr>
              <p:cNvSpPr txBox="1"/>
              <p:nvPr/>
            </p:nvSpPr>
            <p:spPr bwMode="auto">
              <a:xfrm>
                <a:off x="857758" y="5275361"/>
                <a:ext cx="374833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C2818EF-062C-236C-6BAB-D57DB0764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58" y="5275361"/>
                <a:ext cx="374833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9001E36B-CDCE-2C37-57F3-9AD5C5DC2A94}"/>
                  </a:ext>
                </a:extLst>
              </p:cNvPr>
              <p:cNvSpPr txBox="1"/>
              <p:nvPr/>
            </p:nvSpPr>
            <p:spPr bwMode="auto">
              <a:xfrm>
                <a:off x="848631" y="5744545"/>
                <a:ext cx="308950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9001E36B-CDCE-2C37-57F3-9AD5C5DC2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631" y="5744545"/>
                <a:ext cx="3089500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DBCF2A-27FF-749E-C8E5-F74EACA74798}"/>
                  </a:ext>
                </a:extLst>
              </p:cNvPr>
              <p:cNvSpPr txBox="1"/>
              <p:nvPr/>
            </p:nvSpPr>
            <p:spPr bwMode="auto">
              <a:xfrm>
                <a:off x="886415" y="3329935"/>
                <a:ext cx="4577442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組成，自然也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對易。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DBCF2A-27FF-749E-C8E5-F74EACA7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415" y="3329935"/>
                <a:ext cx="4577442" cy="391261"/>
              </a:xfrm>
              <a:prstGeom prst="rect">
                <a:avLst/>
              </a:prstGeom>
              <a:blipFill>
                <a:blip r:embed="rId9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B2B2DCC5-9FA4-2495-2DD8-A10E3867EA5F}"/>
                  </a:ext>
                </a:extLst>
              </p:cNvPr>
              <p:cNvSpPr txBox="1"/>
              <p:nvPr/>
            </p:nvSpPr>
            <p:spPr bwMode="auto">
              <a:xfrm>
                <a:off x="878357" y="680285"/>
                <a:ext cx="125945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B2B2DCC5-9FA4-2495-2DD8-A10E3867E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357" y="680285"/>
                <a:ext cx="125945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1D094-3DE7-5F7C-D917-EF072D041A13}"/>
                  </a:ext>
                </a:extLst>
              </p:cNvPr>
              <p:cNvSpPr txBox="1"/>
              <p:nvPr/>
            </p:nvSpPr>
            <p:spPr bwMode="auto">
              <a:xfrm>
                <a:off x="857758" y="2415878"/>
                <a:ext cx="7692752" cy="668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因為旋轉對稱，三個角動量分量的性質應該沒有區別，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</a:rPr>
                  <a:t>也與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1D094-3DE7-5F7C-D917-EF072D04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58" y="2415878"/>
                <a:ext cx="7692752" cy="668260"/>
              </a:xfrm>
              <a:prstGeom prst="rect">
                <a:avLst/>
              </a:prstGeom>
              <a:blipFill>
                <a:blip r:embed="rId11"/>
                <a:stretch>
                  <a:fillRect l="-659" t="-3774" b="-150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77C2A5AD-D558-D7E7-B750-E6158D074791}"/>
                  </a:ext>
                </a:extLst>
              </p:cNvPr>
              <p:cNvSpPr txBox="1"/>
              <p:nvPr/>
            </p:nvSpPr>
            <p:spPr bwMode="auto">
              <a:xfrm>
                <a:off x="923947" y="2839748"/>
                <a:ext cx="3312369" cy="41101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77C2A5AD-D558-D7E7-B750-E6158D074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3947" y="2839748"/>
                <a:ext cx="3312369" cy="411010"/>
              </a:xfrm>
              <a:prstGeom prst="rect">
                <a:avLst/>
              </a:prstGeom>
              <a:blipFill>
                <a:blip r:embed="rId12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C0F6CDE3-CE18-2220-30AD-2AB6E1994F38}"/>
                  </a:ext>
                </a:extLst>
              </p:cNvPr>
              <p:cNvSpPr txBox="1"/>
              <p:nvPr/>
            </p:nvSpPr>
            <p:spPr bwMode="auto">
              <a:xfrm>
                <a:off x="953969" y="3759146"/>
                <a:ext cx="139986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C0F6CDE3-CE18-2220-30AD-2AB6E1994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969" y="3759146"/>
                <a:ext cx="139986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2">
                <a:extLst>
                  <a:ext uri="{FF2B5EF4-FFF2-40B4-BE49-F238E27FC236}">
                    <a16:creationId xmlns:a16="http://schemas.microsoft.com/office/drawing/2014/main" id="{AA80644F-8DAA-3DF0-F4E0-32ABAC5F6D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8104" y="5229200"/>
                <a:ext cx="3042406" cy="4023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5" name="文字方塊 2">
                <a:extLst>
                  <a:ext uri="{FF2B5EF4-FFF2-40B4-BE49-F238E27FC236}">
                    <a16:creationId xmlns:a16="http://schemas.microsoft.com/office/drawing/2014/main" id="{AA80644F-8DAA-3DF0-F4E0-32ABAC5F6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5229200"/>
                <a:ext cx="3042406" cy="402354"/>
              </a:xfrm>
              <a:prstGeom prst="rect">
                <a:avLst/>
              </a:prstGeom>
              <a:blipFill>
                <a:blip r:embed="rId14"/>
                <a:stretch>
                  <a:fillRect l="-415" t="-100000" r="-4979" b="-14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78EE9229-879B-F046-7C74-E36ED652AB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0567" y="5738592"/>
                <a:ext cx="235777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78EE9229-879B-F046-7C74-E36ED652A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0567" y="5738592"/>
                <a:ext cx="2357773" cy="369332"/>
              </a:xfrm>
              <a:prstGeom prst="rect">
                <a:avLst/>
              </a:prstGeom>
              <a:blipFill>
                <a:blip r:embed="rId15"/>
                <a:stretch>
                  <a:fillRect t="-110000" r="-6417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7897CD-85FD-1DCA-C0A9-95F8BDF60D06}"/>
                  </a:ext>
                </a:extLst>
              </p:cNvPr>
              <p:cNvSpPr txBox="1"/>
              <p:nvPr/>
            </p:nvSpPr>
            <p:spPr bwMode="auto">
              <a:xfrm>
                <a:off x="886415" y="6177715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這個結果適用於任何的中心力位能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，不限於氫原子中的庫倫位能。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87897CD-85FD-1DCA-C0A9-95F8BDF60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415" y="6177715"/>
                <a:ext cx="7560840" cy="369332"/>
              </a:xfrm>
              <a:prstGeom prst="rect">
                <a:avLst/>
              </a:prstGeom>
              <a:blipFill>
                <a:blip r:embed="rId16"/>
                <a:stretch>
                  <a:fillRect l="-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8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5" grpId="0" animBg="1"/>
      <p:bldP spid="18" grpId="0"/>
      <p:bldP spid="20" grpId="0"/>
      <p:bldP spid="21" grpId="0" animBg="1"/>
      <p:bldP spid="22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FB150-5241-FB4D-2A45-CC3BA490E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7"/>
          <a:stretch/>
        </p:blipFill>
        <p:spPr>
          <a:xfrm>
            <a:off x="1691680" y="548680"/>
            <a:ext cx="5976664" cy="2880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A4858F-60DF-8F7D-0B73-CCBA80E0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429000"/>
            <a:ext cx="5979868" cy="2797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A56AE-5EE0-66C9-0369-82C6951547BB}"/>
              </a:ext>
            </a:extLst>
          </p:cNvPr>
          <p:cNvSpPr txBox="1"/>
          <p:nvPr/>
        </p:nvSpPr>
        <p:spPr bwMode="auto">
          <a:xfrm>
            <a:off x="1475656" y="6272806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位能若有球對稱，角動量守恆，則角動量算子與能量算子對易。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1B61A-B7B8-F64C-A7C4-868FAA7A542C}"/>
              </a:ext>
            </a:extLst>
          </p:cNvPr>
          <p:cNvSpPr txBox="1"/>
          <p:nvPr/>
        </p:nvSpPr>
        <p:spPr bwMode="auto">
          <a:xfrm>
            <a:off x="1475656" y="188640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這裡有直接的推導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5416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C75F4928-0D86-1518-5016-6B95B5116813}"/>
                  </a:ext>
                </a:extLst>
              </p:cNvPr>
              <p:cNvSpPr txBox="1"/>
              <p:nvPr/>
            </p:nvSpPr>
            <p:spPr bwMode="auto">
              <a:xfrm>
                <a:off x="886208" y="3758737"/>
                <a:ext cx="5558000" cy="6241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C75F4928-0D86-1518-5016-6B95B511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208" y="3758737"/>
                <a:ext cx="5558000" cy="624145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7C1437-6A11-598F-F3C8-5BE619990DEC}"/>
                  </a:ext>
                </a:extLst>
              </p:cNvPr>
              <p:cNvSpPr txBox="1"/>
              <p:nvPr/>
            </p:nvSpPr>
            <p:spPr bwMode="auto">
              <a:xfrm>
                <a:off x="788560" y="2173616"/>
                <a:ext cx="4071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/>
                  <a:t>方程式左手邊的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滿足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7C1437-6A11-598F-F3C8-5BE619990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560" y="2173616"/>
                <a:ext cx="4071472" cy="369332"/>
              </a:xfrm>
              <a:prstGeom prst="rect">
                <a:avLst/>
              </a:prstGeom>
              <a:blipFill>
                <a:blip r:embed="rId3"/>
                <a:stretch>
                  <a:fillRect l="-93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52EA242F-F07C-9575-D0BC-E574148480EC}"/>
                  </a:ext>
                </a:extLst>
              </p:cNvPr>
              <p:cNvSpPr txBox="1"/>
              <p:nvPr/>
            </p:nvSpPr>
            <p:spPr bwMode="auto">
              <a:xfrm>
                <a:off x="886208" y="1312974"/>
                <a:ext cx="5803432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52EA242F-F07C-9575-D0BC-E57414848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208" y="1312974"/>
                <a:ext cx="5803432" cy="6249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1">
                <a:extLst>
                  <a:ext uri="{FF2B5EF4-FFF2-40B4-BE49-F238E27FC236}">
                    <a16:creationId xmlns:a16="http://schemas.microsoft.com/office/drawing/2014/main" id="{1314E20A-7906-6841-74A0-1FF27A8702C6}"/>
                  </a:ext>
                </a:extLst>
              </p:cNvPr>
              <p:cNvSpPr txBox="1"/>
              <p:nvPr/>
            </p:nvSpPr>
            <p:spPr bwMode="auto">
              <a:xfrm>
                <a:off x="893548" y="2597727"/>
                <a:ext cx="5046604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1">
                <a:extLst>
                  <a:ext uri="{FF2B5EF4-FFF2-40B4-BE49-F238E27FC236}">
                    <a16:creationId xmlns:a16="http://schemas.microsoft.com/office/drawing/2014/main" id="{1314E20A-7906-6841-74A0-1FF27A870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3548" y="2597727"/>
                <a:ext cx="5046604" cy="62491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own Arrow 17">
            <a:extLst>
              <a:ext uri="{FF2B5EF4-FFF2-40B4-BE49-F238E27FC236}">
                <a16:creationId xmlns:a16="http://schemas.microsoft.com/office/drawing/2014/main" id="{7FCEA228-CE56-A5F8-38A5-EF589039503E}"/>
              </a:ext>
            </a:extLst>
          </p:cNvPr>
          <p:cNvSpPr/>
          <p:nvPr/>
        </p:nvSpPr>
        <p:spPr>
          <a:xfrm>
            <a:off x="3364864" y="3400337"/>
            <a:ext cx="21602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4">
                <a:extLst>
                  <a:ext uri="{FF2B5EF4-FFF2-40B4-BE49-F238E27FC236}">
                    <a16:creationId xmlns:a16="http://schemas.microsoft.com/office/drawing/2014/main" id="{77292320-45D1-A100-B38A-D3AC8531A374}"/>
                  </a:ext>
                </a:extLst>
              </p:cNvPr>
              <p:cNvSpPr txBox="1"/>
              <p:nvPr/>
            </p:nvSpPr>
            <p:spPr bwMode="auto">
              <a:xfrm>
                <a:off x="869532" y="5319345"/>
                <a:ext cx="313913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4">
                <a:extLst>
                  <a:ext uri="{FF2B5EF4-FFF2-40B4-BE49-F238E27FC236}">
                    <a16:creationId xmlns:a16="http://schemas.microsoft.com/office/drawing/2014/main" id="{77292320-45D1-A100-B38A-D3AC8531A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532" y="5319345"/>
                <a:ext cx="3139136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14971E-B5F8-916A-E65A-24AAFFCBAF56}"/>
                  </a:ext>
                </a:extLst>
              </p:cNvPr>
              <p:cNvSpPr txBox="1"/>
              <p:nvPr/>
            </p:nvSpPr>
            <p:spPr bwMode="auto">
              <a:xfrm>
                <a:off x="871666" y="5826960"/>
                <a:ext cx="4490288" cy="37677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定態波函數可分解。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14971E-B5F8-916A-E65A-24AAFFCBA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666" y="5826960"/>
                <a:ext cx="4490288" cy="376770"/>
              </a:xfrm>
              <a:prstGeom prst="rect">
                <a:avLst/>
              </a:prstGeom>
              <a:blipFill>
                <a:blip r:embed="rId7"/>
                <a:stretch>
                  <a:fillRect l="-1127" t="-3125" r="-563" b="-18750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93B650-B9F2-F1DF-42C2-3EBE1FA97F9B}"/>
                  </a:ext>
                </a:extLst>
              </p:cNvPr>
              <p:cNvSpPr txBox="1"/>
              <p:nvPr/>
            </p:nvSpPr>
            <p:spPr bwMode="auto">
              <a:xfrm>
                <a:off x="893548" y="908720"/>
                <a:ext cx="55506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在薛丁格定態方程式中，代入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的本徵值：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93B650-B9F2-F1DF-42C2-3EBE1FA97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3548" y="908720"/>
                <a:ext cx="5550660" cy="369332"/>
              </a:xfrm>
              <a:prstGeom prst="rect">
                <a:avLst/>
              </a:prstGeom>
              <a:blipFill>
                <a:blip r:embed="rId8"/>
                <a:stretch>
                  <a:fillRect l="-9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525414-C684-BFB7-A75F-097F0542774A}"/>
                  </a:ext>
                </a:extLst>
              </p:cNvPr>
              <p:cNvSpPr txBox="1"/>
              <p:nvPr/>
            </p:nvSpPr>
            <p:spPr bwMode="auto">
              <a:xfrm>
                <a:off x="871666" y="4438431"/>
                <a:ext cx="4071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這是求解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zh-TW" altLang="en-US" b="0" dirty="0"/>
                  <a:t>的方程式。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525414-C684-BFB7-A75F-097F05427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666" y="4438431"/>
                <a:ext cx="4071472" cy="369332"/>
              </a:xfrm>
              <a:prstGeom prst="rect">
                <a:avLst/>
              </a:prstGeom>
              <a:blipFill>
                <a:blip r:embed="rId9"/>
                <a:stretch>
                  <a:fillRect l="-12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47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7" grpId="0" animBg="1"/>
      <p:bldP spid="18" grpId="0" animBg="1"/>
      <p:bldP spid="19" grpId="0" animBg="1"/>
      <p:bldP spid="20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1698C6-F538-43E0-76CF-B2B2FCA0C570}"/>
              </a:ext>
            </a:extLst>
          </p:cNvPr>
          <p:cNvSpPr txBox="1"/>
          <p:nvPr/>
        </p:nvSpPr>
        <p:spPr bwMode="auto">
          <a:xfrm>
            <a:off x="1402670" y="700127"/>
            <a:ext cx="432044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3維空間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量子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動能為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微分算子。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F6ABCA6-924E-430D-475D-8216579DE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974" y="1276191"/>
            <a:ext cx="3580207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cs typeface="Times New Roman" panose="02020603050405020304" pitchFamily="18" charset="0"/>
              </a:rPr>
              <a:t>可以以</a:t>
            </a:r>
            <a:r>
              <a:rPr lang="zh-TW" altLang="en-US" dirty="0"/>
              <a:t>極座標微分書寫。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D250E09-33FE-9519-26E9-FC5D97E6D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670" y="1832516"/>
            <a:ext cx="511256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可以寫成</a:t>
            </a:r>
            <a:r>
              <a:rPr lang="zh-TW" altLang="en-US" dirty="0"/>
              <a:t>極座標兩次微分，沒有交差項。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BC646-03EA-1C9A-33C8-CF4D17C330D1}"/>
              </a:ext>
            </a:extLst>
          </p:cNvPr>
          <p:cNvSpPr txBox="1"/>
          <p:nvPr/>
        </p:nvSpPr>
        <p:spPr bwMode="auto">
          <a:xfrm>
            <a:off x="1402670" y="3399281"/>
            <a:ext cx="530928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角動量算子可以表示為極座標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兩個角度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的微分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B6738D-3EFA-CA24-B42D-C131B2F754FC}"/>
                  </a:ext>
                </a:extLst>
              </p:cNvPr>
              <p:cNvSpPr txBox="1"/>
              <p:nvPr/>
            </p:nvSpPr>
            <p:spPr bwMode="auto">
              <a:xfrm>
                <a:off x="1381232" y="4038062"/>
                <a:ext cx="7563151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Laplacian方程式中與角度微分關的部分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，其實就是角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量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B6738D-3EFA-CA24-B42D-C131B2F7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232" y="4038062"/>
                <a:ext cx="7563151" cy="369332"/>
              </a:xfrm>
              <a:prstGeom prst="rect">
                <a:avLst/>
              </a:prstGeom>
              <a:blipFill>
                <a:blip r:embed="rId2"/>
                <a:stretch>
                  <a:fillRect l="-670" t="-6452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902BEE34-D773-9772-BC85-1856A480D388}"/>
                  </a:ext>
                </a:extLst>
              </p:cNvPr>
              <p:cNvSpPr txBox="1"/>
              <p:nvPr/>
            </p:nvSpPr>
            <p:spPr bwMode="auto">
              <a:xfrm>
                <a:off x="1381232" y="5212946"/>
                <a:ext cx="313913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902BEE34-D773-9772-BC85-1856A480D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232" y="5212946"/>
                <a:ext cx="313913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71E37-D8B2-0E41-A67C-3C598F96F2F4}"/>
                  </a:ext>
                </a:extLst>
              </p:cNvPr>
              <p:cNvSpPr txBox="1"/>
              <p:nvPr/>
            </p:nvSpPr>
            <p:spPr bwMode="auto">
              <a:xfrm>
                <a:off x="1381232" y="5769271"/>
                <a:ext cx="4490288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定態波函數可分解。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</a:rPr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</a:rPr>
                  <a:t>的本徵態</a:t>
                </a:r>
                <a:r>
                  <a:rPr lang="en-GB" dirty="0">
                    <a:solidFill>
                      <a:schemeClr val="tx1"/>
                    </a:solidFill>
                  </a:rPr>
                  <a:t>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71E37-D8B2-0E41-A67C-3C598F96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232" y="5769271"/>
                <a:ext cx="4490288" cy="369332"/>
              </a:xfrm>
              <a:prstGeom prst="rect">
                <a:avLst/>
              </a:prstGeom>
              <a:blipFill>
                <a:blip r:embed="rId4"/>
                <a:stretch>
                  <a:fillRect l="-1127" t="-3226" r="-563" b="-2258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C3BE56-036B-F415-D71B-BA2033733E30}"/>
              </a:ext>
            </a:extLst>
          </p:cNvPr>
          <p:cNvSpPr txBox="1"/>
          <p:nvPr/>
        </p:nvSpPr>
        <p:spPr bwMode="auto">
          <a:xfrm>
            <a:off x="4647384" y="5212946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38C9E398-D6F3-3E73-B9B5-063C13048D9D}"/>
                  </a:ext>
                </a:extLst>
              </p:cNvPr>
              <p:cNvSpPr txBox="1"/>
              <p:nvPr/>
            </p:nvSpPr>
            <p:spPr bwMode="auto">
              <a:xfrm>
                <a:off x="536515" y="2429072"/>
                <a:ext cx="7745838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38C9E398-D6F3-3E73-B9B5-063C13048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515" y="2429072"/>
                <a:ext cx="7745838" cy="694806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D4B760C-613B-4D8F-729F-7ECAED19238E}"/>
              </a:ext>
            </a:extLst>
          </p:cNvPr>
          <p:cNvSpPr/>
          <p:nvPr/>
        </p:nvSpPr>
        <p:spPr>
          <a:xfrm>
            <a:off x="2408723" y="2429071"/>
            <a:ext cx="3888432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55E1D1-2883-9320-A7DD-FB76454F430A}"/>
                  </a:ext>
                </a:extLst>
              </p:cNvPr>
              <p:cNvSpPr txBox="1"/>
              <p:nvPr/>
            </p:nvSpPr>
            <p:spPr bwMode="auto">
              <a:xfrm>
                <a:off x="1390229" y="4622434"/>
                <a:ext cx="3611952" cy="39126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</a:t>
                </a:r>
                <a:r>
                  <a:rPr lang="en-US" dirty="0">
                    <a:solidFill>
                      <a:schemeClr val="tx1"/>
                    </a:solidFill>
                  </a:rPr>
                  <a:t>，因此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55E1D1-2883-9320-A7DD-FB76454F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229" y="4622434"/>
                <a:ext cx="3611952" cy="391261"/>
              </a:xfrm>
              <a:prstGeom prst="rect">
                <a:avLst/>
              </a:prstGeom>
              <a:blipFill>
                <a:blip r:embed="rId6"/>
                <a:stretch>
                  <a:fillRect t="-6061" b="-1212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0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0E4C598-A588-525D-F7FF-63FAF62853BE}"/>
                  </a:ext>
                </a:extLst>
              </p:cNvPr>
              <p:cNvSpPr txBox="1"/>
              <p:nvPr/>
            </p:nvSpPr>
            <p:spPr bwMode="auto">
              <a:xfrm>
                <a:off x="899592" y="2420888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以上結果適用於任何的中心力位能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，不限於氫原子中的庫倫位能。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0E4C598-A588-525D-F7FF-63FAF628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420888"/>
                <a:ext cx="7560840" cy="369332"/>
              </a:xfrm>
              <a:prstGeom prst="rect">
                <a:avLst/>
              </a:prstGeom>
              <a:blipFill>
                <a:blip r:embed="rId2"/>
                <a:stretch>
                  <a:fillRect l="-8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9B2439BF-FCC8-3961-9527-5400128D78D9}"/>
                  </a:ext>
                </a:extLst>
              </p:cNvPr>
              <p:cNvSpPr txBox="1"/>
              <p:nvPr/>
            </p:nvSpPr>
            <p:spPr bwMode="auto">
              <a:xfrm>
                <a:off x="2699792" y="3024601"/>
                <a:ext cx="313913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9B2439BF-FCC8-3961-9527-5400128D7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024601"/>
                <a:ext cx="313913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3999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" y="1232537"/>
            <a:ext cx="4529138" cy="54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420303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as an Eigenvalue Problem 1926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23728" y="764704"/>
            <a:ext cx="56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能量的量子化作為</a:t>
            </a:r>
            <a:r>
              <a:rPr lang="zh-TW" altLang="en-US" sz="1800" dirty="0">
                <a:solidFill>
                  <a:srgbClr val="FF0000"/>
                </a:solidFill>
              </a:rPr>
              <a:t>（不過就是）</a:t>
            </a:r>
            <a:r>
              <a:rPr lang="zh-TW" altLang="en-US" sz="1800" dirty="0"/>
              <a:t>一個本徵值問題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56C8B-ACE5-241A-199D-D1CDF8C4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019840"/>
            <a:ext cx="6568617" cy="4642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EB68BF-8347-95EB-839E-5A642953AA27}"/>
              </a:ext>
            </a:extLst>
          </p:cNvPr>
          <p:cNvSpPr/>
          <p:nvPr/>
        </p:nvSpPr>
        <p:spPr bwMode="auto">
          <a:xfrm>
            <a:off x="2627784" y="4869160"/>
            <a:ext cx="6336704" cy="8640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28487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12" descr="deBroglie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3931089"/>
            <a:ext cx="2531503" cy="19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9" y="716026"/>
            <a:ext cx="25209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文字方塊 10"/>
          <p:cNvSpPr txBox="1">
            <a:spLocks noChangeArrowheads="1"/>
          </p:cNvSpPr>
          <p:nvPr/>
        </p:nvSpPr>
        <p:spPr bwMode="auto">
          <a:xfrm>
            <a:off x="3455271" y="4545149"/>
            <a:ext cx="5010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這的確像德布羅意提出在軌道上傳播的波。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508723" y="1496656"/>
                <a:ext cx="263687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8723" y="1496656"/>
                <a:ext cx="2636876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6033388" y="4097253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3388" y="4097253"/>
                <a:ext cx="1602169" cy="379976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567930" y="5003033"/>
                <a:ext cx="1287084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∙2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7930" y="5003033"/>
                <a:ext cx="1287084" cy="3782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567930" y="5473992"/>
                <a:ext cx="14534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integer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7930" y="5473992"/>
                <a:ext cx="1453411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B8F96C-66AD-4FE3-1D48-8C7FC408B835}"/>
                  </a:ext>
                </a:extLst>
              </p:cNvPr>
              <p:cNvSpPr txBox="1"/>
              <p:nvPr/>
            </p:nvSpPr>
            <p:spPr bwMode="auto">
              <a:xfrm>
                <a:off x="3491521" y="678062"/>
                <a:ext cx="26642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/>
                  <a:t>的本徵態，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B8F96C-66AD-4FE3-1D48-8C7FC408B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521" y="678062"/>
                <a:ext cx="2664296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FF34FEB4-1D3C-206F-7EE3-995BD673B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9140" y="679388"/>
                <a:ext cx="176641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FF34FEB4-1D3C-206F-7EE3-995BD673B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9140" y="679388"/>
                <a:ext cx="1766417" cy="369332"/>
              </a:xfrm>
              <a:prstGeom prst="rect">
                <a:avLst/>
              </a:prstGeom>
              <a:blipFill>
                <a:blip r:embed="rId9"/>
                <a:stretch>
                  <a:fillRect l="-17857" t="-1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F7E0E424-6D23-7E4B-FE2D-B212D65DFB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0665" y="1069637"/>
                <a:ext cx="3916906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dirty="0"/>
                  <a:t>分解為兩個部分的乘積：</a:t>
                </a: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F7E0E424-6D23-7E4B-FE2D-B212D65DF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0665" y="1069637"/>
                <a:ext cx="3916906" cy="376770"/>
              </a:xfrm>
              <a:prstGeom prst="rect">
                <a:avLst/>
              </a:prstGeom>
              <a:blipFill>
                <a:blip r:embed="rId10"/>
                <a:stretch>
                  <a:fillRect l="-129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7B9B88-F892-D227-82F8-AF0041769037}"/>
                  </a:ext>
                </a:extLst>
              </p:cNvPr>
              <p:cNvSpPr txBox="1"/>
              <p:nvPr/>
            </p:nvSpPr>
            <p:spPr bwMode="auto">
              <a:xfrm>
                <a:off x="3455271" y="1920042"/>
                <a:ext cx="56863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已知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/>
                  <a:t>的微分，與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dirty="0"/>
                  <a:t>無關，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7B9B88-F892-D227-82F8-AF0041769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5271" y="1920042"/>
                <a:ext cx="5686359" cy="369332"/>
              </a:xfrm>
              <a:prstGeom prst="rect">
                <a:avLst/>
              </a:prstGeom>
              <a:blipFill>
                <a:blip r:embed="rId11"/>
                <a:stretch>
                  <a:fillRect l="-11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C74BD27A-EE2F-D414-901B-C505C286FD25}"/>
                  </a:ext>
                </a:extLst>
              </p:cNvPr>
              <p:cNvSpPr/>
              <p:nvPr/>
            </p:nvSpPr>
            <p:spPr>
              <a:xfrm>
                <a:off x="3491521" y="2386955"/>
                <a:ext cx="4144036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C74BD27A-EE2F-D414-901B-C505C286F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521" y="2386955"/>
                <a:ext cx="4144036" cy="665695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24F9D6C-78FA-D55C-58A1-6CFC0219F324}"/>
                  </a:ext>
                </a:extLst>
              </p:cNvPr>
              <p:cNvSpPr txBox="1"/>
              <p:nvPr/>
            </p:nvSpPr>
            <p:spPr bwMode="auto">
              <a:xfrm>
                <a:off x="3458215" y="251043"/>
                <a:ext cx="26642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先來解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24F9D6C-78FA-D55C-58A1-6CFC0219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8215" y="251043"/>
                <a:ext cx="2664296" cy="369332"/>
              </a:xfrm>
              <a:prstGeom prst="rect">
                <a:avLst/>
              </a:prstGeom>
              <a:blipFill>
                <a:blip r:embed="rId13"/>
                <a:stretch>
                  <a:fillRect l="-190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5BC0E-C27D-60D4-D444-FAC52C8DA84D}"/>
                  </a:ext>
                </a:extLst>
              </p:cNvPr>
              <p:cNvSpPr txBox="1"/>
              <p:nvPr/>
            </p:nvSpPr>
            <p:spPr bwMode="auto">
              <a:xfrm>
                <a:off x="4902875" y="5011946"/>
                <a:ext cx="3974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要求波函數繞一圈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加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後值不變。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5BC0E-C27D-60D4-D444-FAC52C8D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2875" y="5011946"/>
                <a:ext cx="3974023" cy="369332"/>
              </a:xfrm>
              <a:prstGeom prst="rect">
                <a:avLst/>
              </a:prstGeom>
              <a:blipFill>
                <a:blip r:embed="rId14"/>
                <a:stretch>
                  <a:fillRect l="-9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B9BF0-836D-1AC9-277D-5EF87BBDA99A}"/>
                  </a:ext>
                </a:extLst>
              </p:cNvPr>
              <p:cNvSpPr txBox="1"/>
              <p:nvPr/>
            </p:nvSpPr>
            <p:spPr bwMode="auto">
              <a:xfrm>
                <a:off x="3567930" y="5928520"/>
                <a:ext cx="48979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再一次確認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的本徵值為量子化的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B9BF0-836D-1AC9-277D-5EF87BBDA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7930" y="5928520"/>
                <a:ext cx="4897994" cy="369332"/>
              </a:xfrm>
              <a:prstGeom prst="rect">
                <a:avLst/>
              </a:prstGeom>
              <a:blipFill>
                <a:blip r:embed="rId15"/>
                <a:stretch>
                  <a:fillRect l="-103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30AC41-349B-FD22-FCCD-25D29543B967}"/>
                  </a:ext>
                </a:extLst>
              </p:cNvPr>
              <p:cNvSpPr txBox="1"/>
              <p:nvPr/>
            </p:nvSpPr>
            <p:spPr bwMode="auto">
              <a:xfrm>
                <a:off x="3480665" y="4075034"/>
                <a:ext cx="30278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 smtClean="0">
                        <a:latin typeface="Cambria Math"/>
                        <a:ea typeface="Cambria Math"/>
                      </a:rPr>
                      <m:t>Φ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/>
                  <a:t>可以很容易解出：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30AC41-349B-FD22-FCCD-25D29543B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0665" y="4075034"/>
                <a:ext cx="3027851" cy="369332"/>
              </a:xfrm>
              <a:prstGeom prst="rect">
                <a:avLst/>
              </a:prstGeom>
              <a:blipFill>
                <a:blip r:embed="rId1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45491D4-22FA-EA4E-5CC4-F878B08E495D}"/>
              </a:ext>
            </a:extLst>
          </p:cNvPr>
          <p:cNvSpPr txBox="1"/>
          <p:nvPr/>
        </p:nvSpPr>
        <p:spPr bwMode="auto">
          <a:xfrm>
            <a:off x="3567930" y="6320095"/>
            <a:ext cx="3829641" cy="37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這一次連波函數都得到了。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11AD85E-7ADE-59BF-D1D6-2E5FB00ED0E5}"/>
                  </a:ext>
                </a:extLst>
              </p:cNvPr>
              <p:cNvSpPr/>
              <p:nvPr/>
            </p:nvSpPr>
            <p:spPr>
              <a:xfrm>
                <a:off x="3508723" y="3248126"/>
                <a:ext cx="1927373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11AD85E-7ADE-59BF-D1D6-2E5FB00ED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723" y="3248126"/>
                <a:ext cx="1927373" cy="665695"/>
              </a:xfrm>
              <a:prstGeom prst="rect">
                <a:avLst/>
              </a:prstGeom>
              <a:blipFill>
                <a:blip r:embed="rId1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12" grpId="0" animBg="1"/>
      <p:bldP spid="14" grpId="0" animBg="1"/>
      <p:bldP spid="15" grpId="0" animBg="1"/>
      <p:bldP spid="17" grpId="0" animBg="1"/>
      <p:bldP spid="8" grpId="0"/>
      <p:bldP spid="9" grpId="0"/>
      <p:bldP spid="10" grpId="0" animBg="1"/>
      <p:bldP spid="11" grpId="0"/>
      <p:bldP spid="13" grpId="0"/>
      <p:bldP spid="18" grpId="0"/>
      <p:bldP spid="3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AA41B25-92EE-0F6C-E71F-D7163EE302D9}"/>
                  </a:ext>
                </a:extLst>
              </p:cNvPr>
              <p:cNvSpPr txBox="1"/>
              <p:nvPr/>
            </p:nvSpPr>
            <p:spPr bwMode="auto">
              <a:xfrm>
                <a:off x="918607" y="1360206"/>
                <a:ext cx="6128473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𝑙𝑚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AA41B25-92EE-0F6C-E71F-D7163EE3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607" y="1360206"/>
                <a:ext cx="6128473" cy="694806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1DEFF4-065E-1BAF-C254-E0568C0F8981}"/>
                  </a:ext>
                </a:extLst>
              </p:cNvPr>
              <p:cNvSpPr txBox="1"/>
              <p:nvPr/>
            </p:nvSpPr>
            <p:spPr bwMode="auto">
              <a:xfrm>
                <a:off x="1814565" y="2166691"/>
                <a:ext cx="3045577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1DEFF4-065E-1BAF-C254-E0568C0F8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4565" y="2166691"/>
                <a:ext cx="3045577" cy="664606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9B552C-87DE-A9BC-58D1-9DE549FBCBB5}"/>
              </a:ext>
            </a:extLst>
          </p:cNvPr>
          <p:cNvSpPr txBox="1"/>
          <p:nvPr/>
        </p:nvSpPr>
        <p:spPr bwMode="auto">
          <a:xfrm>
            <a:off x="918607" y="2326314"/>
            <a:ext cx="10853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395EFAD-241D-15F2-28AA-560384D500F8}"/>
                  </a:ext>
                </a:extLst>
              </p:cNvPr>
              <p:cNvSpPr txBox="1"/>
              <p:nvPr/>
            </p:nvSpPr>
            <p:spPr bwMode="auto">
              <a:xfrm>
                <a:off x="995824" y="2966948"/>
                <a:ext cx="6312480" cy="7062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395EFAD-241D-15F2-28AA-560384D50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24" y="2966948"/>
                <a:ext cx="6312480" cy="706284"/>
              </a:xfrm>
              <a:prstGeom prst="rect">
                <a:avLst/>
              </a:prstGeom>
              <a:blipFill>
                <a:blip r:embed="rId4"/>
                <a:stretch>
                  <a:fillRect b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6572B198-0781-EE7E-1A6A-58588D924586}"/>
                  </a:ext>
                </a:extLst>
              </p:cNvPr>
              <p:cNvSpPr txBox="1"/>
              <p:nvPr/>
            </p:nvSpPr>
            <p:spPr bwMode="auto">
              <a:xfrm>
                <a:off x="995824" y="3870855"/>
                <a:ext cx="4896543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6572B198-0781-EE7E-1A6A-58588D924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24" y="3870855"/>
                <a:ext cx="4896543" cy="624915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E15BA6CE-447C-E313-99B4-0575990A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02637"/>
            <a:ext cx="1857424" cy="22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49234D-7CBE-C431-66D7-068D41AA776C}"/>
                  </a:ext>
                </a:extLst>
              </p:cNvPr>
              <p:cNvSpPr txBox="1"/>
              <p:nvPr/>
            </p:nvSpPr>
            <p:spPr bwMode="auto">
              <a:xfrm>
                <a:off x="947217" y="900519"/>
                <a:ext cx="642406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/>
                  <a:t>的本徵態，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49234D-7CBE-C431-66D7-068D41AA7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217" y="900519"/>
                <a:ext cx="6424069" cy="376770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89490-278D-A97D-4341-88EE84DE3856}"/>
                  </a:ext>
                </a:extLst>
              </p:cNvPr>
              <p:cNvSpPr txBox="1"/>
              <p:nvPr/>
            </p:nvSpPr>
            <p:spPr bwMode="auto">
              <a:xfrm>
                <a:off x="947217" y="4595807"/>
                <a:ext cx="29765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的方程式。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89490-278D-A97D-4341-88EE84DE3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217" y="4595807"/>
                <a:ext cx="2976553" cy="369332"/>
              </a:xfrm>
              <a:prstGeom prst="rect">
                <a:avLst/>
              </a:prstGeom>
              <a:blipFill>
                <a:blip r:embed="rId10"/>
                <a:stretch>
                  <a:fillRect l="-169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5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E752140-464D-A164-72C1-D4F9C8DD49DB}"/>
                  </a:ext>
                </a:extLst>
              </p:cNvPr>
              <p:cNvSpPr txBox="1"/>
              <p:nvPr/>
            </p:nvSpPr>
            <p:spPr bwMode="auto">
              <a:xfrm>
                <a:off x="1259632" y="978153"/>
                <a:ext cx="5041156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E752140-464D-A164-72C1-D4F9C8DD4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978153"/>
                <a:ext cx="5041156" cy="7203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D9EEDB-EB51-DEF1-73F3-E9D45D603CA0}"/>
                  </a:ext>
                </a:extLst>
              </p:cNvPr>
              <p:cNvSpPr txBox="1"/>
              <p:nvPr/>
            </p:nvSpPr>
            <p:spPr bwMode="auto">
              <a:xfrm>
                <a:off x="1259632" y="548680"/>
                <a:ext cx="7884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依舊記為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以簡化符號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同時也可以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方程式求解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再次確認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是整數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D9EEDB-EB51-DEF1-73F3-E9D45D603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8680"/>
                <a:ext cx="7884368" cy="369332"/>
              </a:xfrm>
              <a:prstGeom prst="rect">
                <a:avLst/>
              </a:prstGeom>
              <a:blipFill>
                <a:blip r:embed="rId3"/>
                <a:stretch>
                  <a:fillRect l="-6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33DFA52-E66E-C8EC-9861-395C091E25A3}"/>
              </a:ext>
            </a:extLst>
          </p:cNvPr>
          <p:cNvSpPr txBox="1"/>
          <p:nvPr/>
        </p:nvSpPr>
        <p:spPr bwMode="auto">
          <a:xfrm>
            <a:off x="1268396" y="2642154"/>
            <a:ext cx="1915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變更變數：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425E6770-BA89-63A4-CD31-291403A74CE8}"/>
                  </a:ext>
                </a:extLst>
              </p:cNvPr>
              <p:cNvSpPr txBox="1"/>
              <p:nvPr/>
            </p:nvSpPr>
            <p:spPr bwMode="auto">
              <a:xfrm>
                <a:off x="1259632" y="5586807"/>
                <a:ext cx="53285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425E6770-BA89-63A4-CD31-291403A7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586807"/>
                <a:ext cx="5328592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14A8CD6-8C32-F103-EBA1-79E6B201CE01}"/>
                  </a:ext>
                </a:extLst>
              </p:cNvPr>
              <p:cNvSpPr txBox="1"/>
              <p:nvPr/>
            </p:nvSpPr>
            <p:spPr bwMode="auto">
              <a:xfrm>
                <a:off x="5076056" y="2611754"/>
                <a:ext cx="18002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14A8CD6-8C32-F103-EBA1-79E6B201C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2611754"/>
                <a:ext cx="1800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060D2569-7A85-0705-CE4F-A62A72FA672E}"/>
                  </a:ext>
                </a:extLst>
              </p:cNvPr>
              <p:cNvSpPr txBox="1"/>
              <p:nvPr/>
            </p:nvSpPr>
            <p:spPr bwMode="auto">
              <a:xfrm>
                <a:off x="1268396" y="1823257"/>
                <a:ext cx="3980804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060D2569-7A85-0705-CE4F-A62A72FA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396" y="1823257"/>
                <a:ext cx="3980804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3510FE58-D677-6EEF-0DA6-28B5F0A23E34}"/>
                  </a:ext>
                </a:extLst>
              </p:cNvPr>
              <p:cNvSpPr txBox="1"/>
              <p:nvPr/>
            </p:nvSpPr>
            <p:spPr bwMode="auto">
              <a:xfrm>
                <a:off x="2611483" y="2611754"/>
                <a:ext cx="232055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𝑧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≡</m:t>
                    </m:r>
                    <m:func>
                      <m:func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i="0" smtClean="0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/>
                      </a:rPr>
                      <m:t>0&lt;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&lt;1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3510FE58-D677-6EEF-0DA6-28B5F0A2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1483" y="2611754"/>
                <a:ext cx="2320559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C6CA454-73ED-BA57-DC6D-92E435E79E2E}"/>
                  </a:ext>
                </a:extLst>
              </p:cNvPr>
              <p:cNvSpPr txBox="1"/>
              <p:nvPr/>
            </p:nvSpPr>
            <p:spPr bwMode="auto">
              <a:xfrm>
                <a:off x="1268396" y="3208536"/>
                <a:ext cx="2943564" cy="61831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C6CA454-73ED-BA57-DC6D-92E435E79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396" y="3208536"/>
                <a:ext cx="2943564" cy="618311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FDADB2C-5E56-EA3A-6D59-E4BA4F63B19B}"/>
                  </a:ext>
                </a:extLst>
              </p:cNvPr>
              <p:cNvSpPr txBox="1"/>
              <p:nvPr/>
            </p:nvSpPr>
            <p:spPr bwMode="auto">
              <a:xfrm>
                <a:off x="1259632" y="3979315"/>
                <a:ext cx="5895892" cy="6481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FDADB2C-5E56-EA3A-6D59-E4BA4F63B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979315"/>
                <a:ext cx="5895892" cy="648191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24D56963-738C-C5F8-C86C-5D55176D9531}"/>
              </a:ext>
            </a:extLst>
          </p:cNvPr>
          <p:cNvSpPr/>
          <p:nvPr/>
        </p:nvSpPr>
        <p:spPr>
          <a:xfrm>
            <a:off x="3563888" y="4953592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68F2A-0A3C-F74E-12F4-8BE6D4E449ED}"/>
                  </a:ext>
                </a:extLst>
              </p:cNvPr>
              <p:cNvSpPr txBox="1"/>
              <p:nvPr/>
            </p:nvSpPr>
            <p:spPr bwMode="auto">
              <a:xfrm>
                <a:off x="1204210" y="3290153"/>
                <a:ext cx="3134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會是一個有限次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多項式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68F2A-0A3C-F74E-12F4-8BE6D4E44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0" y="3290153"/>
                <a:ext cx="3134922" cy="369332"/>
              </a:xfrm>
              <a:prstGeom prst="rect">
                <a:avLst/>
              </a:prstGeom>
              <a:blipFill>
                <a:blip r:embed="rId2"/>
                <a:stretch>
                  <a:fillRect l="-20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/>
              <p:nvPr/>
            </p:nvSpPr>
            <p:spPr bwMode="auto">
              <a:xfrm>
                <a:off x="1253836" y="4272679"/>
                <a:ext cx="4291303" cy="281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3836" y="4272679"/>
                <a:ext cx="4291303" cy="281937"/>
              </a:xfrm>
              <a:prstGeom prst="rect">
                <a:avLst/>
              </a:prstGeom>
              <a:blipFill>
                <a:blip r:embed="rId3"/>
                <a:stretch>
                  <a:fillRect r="-885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9CD48-DD93-8AF1-7B05-4AF06767E5A8}"/>
                  </a:ext>
                </a:extLst>
              </p:cNvPr>
              <p:cNvSpPr txBox="1"/>
              <p:nvPr/>
            </p:nvSpPr>
            <p:spPr bwMode="auto">
              <a:xfrm>
                <a:off x="1204210" y="305316"/>
                <a:ext cx="73290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先考慮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的情況求解較為簡單，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的解可以由此解得到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9CD48-DD93-8AF1-7B05-4AF06767E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0" y="305316"/>
                <a:ext cx="7329098" cy="369332"/>
              </a:xfrm>
              <a:prstGeom prst="rect">
                <a:avLst/>
              </a:prstGeom>
              <a:blipFill>
                <a:blip r:embed="rId4"/>
                <a:stretch>
                  <a:fillRect l="-8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/>
              <p:nvPr/>
            </p:nvSpPr>
            <p:spPr bwMode="auto">
              <a:xfrm>
                <a:off x="4080141" y="2950210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0141" y="2950210"/>
                <a:ext cx="1761622" cy="877100"/>
              </a:xfrm>
              <a:prstGeom prst="rect">
                <a:avLst/>
              </a:prstGeom>
              <a:blipFill>
                <a:blip r:embed="rId5"/>
                <a:stretch>
                  <a:fillRect t="-94286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/>
              <p:nvPr/>
            </p:nvSpPr>
            <p:spPr bwMode="auto">
              <a:xfrm>
                <a:off x="1204210" y="680309"/>
                <a:ext cx="42250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0" y="680309"/>
                <a:ext cx="4225079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A2FD4-D91A-A246-C8A1-7968147D0FF4}"/>
              </a:ext>
            </a:extLst>
          </p:cNvPr>
          <p:cNvSpPr txBox="1"/>
          <p:nvPr/>
        </p:nvSpPr>
        <p:spPr bwMode="auto">
          <a:xfrm>
            <a:off x="1204210" y="3816790"/>
            <a:ext cx="4647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代入微分方程式，各項取最高次項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D7AC3-E315-A68B-2605-B0A7C9229B42}"/>
                  </a:ext>
                </a:extLst>
              </p:cNvPr>
              <p:cNvSpPr txBox="1"/>
              <p:nvPr/>
            </p:nvSpPr>
            <p:spPr bwMode="auto">
              <a:xfrm>
                <a:off x="1283643" y="4831589"/>
                <a:ext cx="3489993" cy="281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D7AC3-E315-A68B-2605-B0A7C9229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3643" y="4831589"/>
                <a:ext cx="3489993" cy="281937"/>
              </a:xfrm>
              <a:prstGeom prst="rect">
                <a:avLst/>
              </a:prstGeom>
              <a:blipFill>
                <a:blip r:embed="rId7"/>
                <a:stretch>
                  <a:fillRect l="-364" r="-1455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9E98DC-D1AE-7648-C183-FF5E2742D34B}"/>
                  </a:ext>
                </a:extLst>
              </p:cNvPr>
              <p:cNvSpPr txBox="1"/>
              <p:nvPr/>
            </p:nvSpPr>
            <p:spPr bwMode="auto">
              <a:xfrm>
                <a:off x="1304193" y="5351704"/>
                <a:ext cx="124553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+1)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9E98DC-D1AE-7648-C183-FF5E2742D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4193" y="5351704"/>
                <a:ext cx="1245533" cy="276999"/>
              </a:xfrm>
              <a:prstGeom prst="rect">
                <a:avLst/>
              </a:prstGeom>
              <a:blipFill>
                <a:blip r:embed="rId8"/>
                <a:stretch>
                  <a:fillRect l="-2020" t="-4348" r="-6061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67BFA-35E1-7EDE-7FB4-1814F9769CA2}"/>
                  </a:ext>
                </a:extLst>
              </p:cNvPr>
              <p:cNvSpPr txBox="1"/>
              <p:nvPr/>
            </p:nvSpPr>
            <p:spPr bwMode="auto">
              <a:xfrm>
                <a:off x="1213595" y="5683434"/>
                <a:ext cx="646163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67BFA-35E1-7EDE-7FB4-1814F9769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595" y="5683434"/>
                <a:ext cx="6461630" cy="376770"/>
              </a:xfrm>
              <a:prstGeom prst="rect">
                <a:avLst/>
              </a:prstGeom>
              <a:blipFill>
                <a:blip r:embed="rId9"/>
                <a:stretch>
                  <a:fillRect l="-784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BCAA2-7EF3-C1FA-55B6-3078C5B39305}"/>
                  </a:ext>
                </a:extLst>
              </p:cNvPr>
              <p:cNvSpPr txBox="1"/>
              <p:nvPr/>
            </p:nvSpPr>
            <p:spPr bwMode="auto">
              <a:xfrm>
                <a:off x="1199962" y="6114322"/>
                <a:ext cx="646163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而且證實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軌道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角動量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必須是正整數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半整數是不允許的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BCAA2-7EF3-C1FA-55B6-3078C5B39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9962" y="6114322"/>
                <a:ext cx="6461630" cy="376770"/>
              </a:xfrm>
              <a:prstGeom prst="rect">
                <a:avLst/>
              </a:prstGeom>
              <a:blipFill>
                <a:blip r:embed="rId10"/>
                <a:stretch>
                  <a:fillRect l="-78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1D784C1-03A6-78FE-9EDD-4E59B9EE52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9003"/>
          <a:stretch/>
        </p:blipFill>
        <p:spPr>
          <a:xfrm>
            <a:off x="1199962" y="1412776"/>
            <a:ext cx="5549900" cy="15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7" grpId="0"/>
      <p:bldP spid="2" grpId="0" animBg="1"/>
      <p:bldP spid="3" grpId="0" animBg="1"/>
      <p:bldP spid="4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C68F2A-0A3C-F74E-12F4-8BE6D4E449ED}"/>
              </a:ext>
            </a:extLst>
          </p:cNvPr>
          <p:cNvSpPr txBox="1"/>
          <p:nvPr/>
        </p:nvSpPr>
        <p:spPr bwMode="auto">
          <a:xfrm>
            <a:off x="1187624" y="1887589"/>
            <a:ext cx="3134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會是一個有限次多項式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/>
              <p:nvPr/>
            </p:nvSpPr>
            <p:spPr bwMode="auto">
              <a:xfrm>
                <a:off x="1187624" y="2808814"/>
                <a:ext cx="5851474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808814"/>
                <a:ext cx="5851474" cy="784767"/>
              </a:xfrm>
              <a:prstGeom prst="rect">
                <a:avLst/>
              </a:prstGeom>
              <a:blipFill>
                <a:blip r:embed="rId2"/>
                <a:stretch>
                  <a:fillRect t="-111290" r="-433" b="-1741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B440-0964-95A0-6969-A0936A409F39}"/>
                  </a:ext>
                </a:extLst>
              </p:cNvPr>
              <p:cNvSpPr txBox="1"/>
              <p:nvPr/>
            </p:nvSpPr>
            <p:spPr bwMode="auto">
              <a:xfrm>
                <a:off x="3259397" y="5697045"/>
                <a:ext cx="2795189" cy="5767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B440-0964-95A0-6969-A0936A409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9397" y="5697045"/>
                <a:ext cx="2795189" cy="576761"/>
              </a:xfrm>
              <a:prstGeom prst="rect">
                <a:avLst/>
              </a:prstGeom>
              <a:blipFill>
                <a:blip r:embed="rId3"/>
                <a:stretch>
                  <a:fillRect l="-905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93093-23F1-AC47-F9B7-0AAFB4F15C83}"/>
                  </a:ext>
                </a:extLst>
              </p:cNvPr>
              <p:cNvSpPr txBox="1"/>
              <p:nvPr/>
            </p:nvSpPr>
            <p:spPr bwMode="auto">
              <a:xfrm>
                <a:off x="1198273" y="3787670"/>
                <a:ext cx="6391172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93093-23F1-AC47-F9B7-0AAFB4F1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273" y="3787670"/>
                <a:ext cx="6391172" cy="784767"/>
              </a:xfrm>
              <a:prstGeom prst="rect">
                <a:avLst/>
              </a:prstGeom>
              <a:blipFill>
                <a:blip r:embed="rId4"/>
                <a:stretch>
                  <a:fillRect l="-12897" t="-112903" r="-397" b="-1741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78EE2-F95B-FE3B-5388-5D1DD5ADBF6C}"/>
                  </a:ext>
                </a:extLst>
              </p:cNvPr>
              <p:cNvSpPr txBox="1"/>
              <p:nvPr/>
            </p:nvSpPr>
            <p:spPr bwMode="auto">
              <a:xfrm>
                <a:off x="2358936" y="5210124"/>
                <a:ext cx="490403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78EE2-F95B-FE3B-5388-5D1DD5ADB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8936" y="5210124"/>
                <a:ext cx="490403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>
            <a:extLst>
              <a:ext uri="{FF2B5EF4-FFF2-40B4-BE49-F238E27FC236}">
                <a16:creationId xmlns:a16="http://schemas.microsoft.com/office/drawing/2014/main" id="{05F3EB9C-867E-E126-098C-032CEA915789}"/>
              </a:ext>
            </a:extLst>
          </p:cNvPr>
          <p:cNvSpPr/>
          <p:nvPr/>
        </p:nvSpPr>
        <p:spPr>
          <a:xfrm>
            <a:off x="4211960" y="4718189"/>
            <a:ext cx="398618" cy="36699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8A3B0-107F-ABE2-7ABA-54A787C64A90}"/>
              </a:ext>
            </a:extLst>
          </p:cNvPr>
          <p:cNvSpPr txBox="1"/>
          <p:nvPr/>
        </p:nvSpPr>
        <p:spPr bwMode="auto">
          <a:xfrm>
            <a:off x="6012160" y="5805264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ecursion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/>
              <p:nvPr/>
            </p:nvSpPr>
            <p:spPr bwMode="auto">
              <a:xfrm>
                <a:off x="4073829" y="1629455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3829" y="1629455"/>
                <a:ext cx="1761622" cy="877100"/>
              </a:xfrm>
              <a:prstGeom prst="rect">
                <a:avLst/>
              </a:prstGeom>
              <a:blipFill>
                <a:blip r:embed="rId6"/>
                <a:stretch>
                  <a:fillRect t="-94286" b="-14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5F6FC-68B9-70E2-5C64-7C2F0A9189B3}"/>
                  </a:ext>
                </a:extLst>
              </p:cNvPr>
              <p:cNvSpPr txBox="1"/>
              <p:nvPr/>
            </p:nvSpPr>
            <p:spPr bwMode="auto">
              <a:xfrm>
                <a:off x="4771869" y="4692444"/>
                <a:ext cx="21383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的係數為零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5F6FC-68B9-70E2-5C64-7C2F0A918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1869" y="4692444"/>
                <a:ext cx="2138393" cy="369332"/>
              </a:xfrm>
              <a:prstGeom prst="rect">
                <a:avLst/>
              </a:prstGeom>
              <a:blipFill>
                <a:blip r:embed="rId7"/>
                <a:stretch>
                  <a:fillRect l="-23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/>
              <p:nvPr/>
            </p:nvSpPr>
            <p:spPr bwMode="auto">
              <a:xfrm>
                <a:off x="1206769" y="856389"/>
                <a:ext cx="44768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769" y="856389"/>
                <a:ext cx="4476815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A2FD4-D91A-A246-C8A1-7968147D0FF4}"/>
              </a:ext>
            </a:extLst>
          </p:cNvPr>
          <p:cNvSpPr txBox="1"/>
          <p:nvPr/>
        </p:nvSpPr>
        <p:spPr bwMode="auto">
          <a:xfrm>
            <a:off x="1187624" y="2348880"/>
            <a:ext cx="2071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代入微分方程式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BB81B-8EDC-DE28-2C92-F09BA207B41B}"/>
              </a:ext>
            </a:extLst>
          </p:cNvPr>
          <p:cNvSpPr txBox="1"/>
          <p:nvPr/>
        </p:nvSpPr>
        <p:spPr bwMode="auto">
          <a:xfrm>
            <a:off x="1206769" y="404664"/>
            <a:ext cx="2573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完整求解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7696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B25058-69E7-B31F-939D-5F6CEA76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9" b="54200"/>
          <a:stretch/>
        </p:blipFill>
        <p:spPr>
          <a:xfrm>
            <a:off x="648996" y="4675267"/>
            <a:ext cx="7846008" cy="204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263E7-2787-3D1E-9515-C3BF288D5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33"/>
          <a:stretch/>
        </p:blipFill>
        <p:spPr>
          <a:xfrm>
            <a:off x="699608" y="7020"/>
            <a:ext cx="7846008" cy="2708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5A172C-6942-A760-CD7E-0A8B8C8D34C2}"/>
              </a:ext>
            </a:extLst>
          </p:cNvPr>
          <p:cNvSpPr/>
          <p:nvPr/>
        </p:nvSpPr>
        <p:spPr>
          <a:xfrm>
            <a:off x="806188" y="43024"/>
            <a:ext cx="40324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B6F94C-9BF9-BABE-9BA9-0F4024B70415}"/>
                  </a:ext>
                </a:extLst>
              </p:cNvPr>
              <p:cNvSpPr txBox="1"/>
              <p:nvPr/>
            </p:nvSpPr>
            <p:spPr bwMode="auto">
              <a:xfrm>
                <a:off x="6103867" y="3710932"/>
                <a:ext cx="90980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B6F94C-9BF9-BABE-9BA9-0F4024B70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3867" y="3710932"/>
                <a:ext cx="909800" cy="276999"/>
              </a:xfrm>
              <a:prstGeom prst="rect">
                <a:avLst/>
              </a:prstGeom>
              <a:blipFill>
                <a:blip r:embed="rId3"/>
                <a:stretch>
                  <a:fillRect l="-2740" r="-4110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0ACE9B-1398-759D-3F79-A8D104991316}"/>
                  </a:ext>
                </a:extLst>
              </p:cNvPr>
              <p:cNvSpPr txBox="1"/>
              <p:nvPr/>
            </p:nvSpPr>
            <p:spPr bwMode="auto">
              <a:xfrm>
                <a:off x="2192139" y="3537514"/>
                <a:ext cx="3229795" cy="576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0ACE9B-1398-759D-3F79-A8D104991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2139" y="3537514"/>
                <a:ext cx="3229795" cy="576761"/>
              </a:xfrm>
              <a:prstGeom prst="rect">
                <a:avLst/>
              </a:prstGeom>
              <a:blipFill>
                <a:blip r:embed="rId4"/>
                <a:stretch>
                  <a:fillRect l="-392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FEBF75B8-9FD4-AF27-BA17-D49E7FE27BB8}"/>
              </a:ext>
            </a:extLst>
          </p:cNvPr>
          <p:cNvSpPr/>
          <p:nvPr/>
        </p:nvSpPr>
        <p:spPr>
          <a:xfrm>
            <a:off x="5609154" y="3701747"/>
            <a:ext cx="360040" cy="29536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69882-0505-1DBC-4E71-4BAD5D42C72A}"/>
              </a:ext>
            </a:extLst>
          </p:cNvPr>
          <p:cNvSpPr/>
          <p:nvPr/>
        </p:nvSpPr>
        <p:spPr>
          <a:xfrm>
            <a:off x="777250" y="4675266"/>
            <a:ext cx="7323142" cy="506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43B8DB-7727-EA98-D00C-F1DF557FC5B4}"/>
                  </a:ext>
                </a:extLst>
              </p:cNvPr>
              <p:cNvSpPr txBox="1"/>
              <p:nvPr/>
            </p:nvSpPr>
            <p:spPr bwMode="auto">
              <a:xfrm>
                <a:off x="7086999" y="3672987"/>
                <a:ext cx="1224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為正整數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43B8DB-7727-EA98-D00C-F1DF557FC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6999" y="3672987"/>
                <a:ext cx="1224136" cy="369332"/>
              </a:xfrm>
              <a:prstGeom prst="rect">
                <a:avLst/>
              </a:prstGeom>
              <a:blipFill>
                <a:blip r:embed="rId5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5D2099-3446-72BB-DFCF-4532867F3E10}"/>
                  </a:ext>
                </a:extLst>
              </p:cNvPr>
              <p:cNvSpPr txBox="1"/>
              <p:nvPr/>
            </p:nvSpPr>
            <p:spPr bwMode="auto">
              <a:xfrm>
                <a:off x="794365" y="3691967"/>
                <a:ext cx="123771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5D2099-3446-72BB-DFCF-4532867F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365" y="3691967"/>
                <a:ext cx="1237711" cy="276999"/>
              </a:xfrm>
              <a:prstGeom prst="rect">
                <a:avLst/>
              </a:prstGeom>
              <a:blipFill>
                <a:blip r:embed="rId6"/>
                <a:stretch>
                  <a:fillRect l="-2041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BB93DA-C545-C52B-EB53-B0C476B38242}"/>
                  </a:ext>
                </a:extLst>
              </p:cNvPr>
              <p:cNvSpPr txBox="1"/>
              <p:nvPr/>
            </p:nvSpPr>
            <p:spPr bwMode="auto">
              <a:xfrm>
                <a:off x="3627254" y="2960108"/>
                <a:ext cx="46838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此式的分子必須在某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時為零：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BB93DA-C545-C52B-EB53-B0C476B38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7254" y="2960108"/>
                <a:ext cx="4683881" cy="369332"/>
              </a:xfrm>
              <a:prstGeom prst="rect">
                <a:avLst/>
              </a:prstGeom>
              <a:blipFill>
                <a:blip r:embed="rId7"/>
                <a:stretch>
                  <a:fillRect l="-108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F3D524-4DE2-D01D-5849-3AD7C30206FF}"/>
                  </a:ext>
                </a:extLst>
              </p:cNvPr>
              <p:cNvSpPr txBox="1"/>
              <p:nvPr/>
            </p:nvSpPr>
            <p:spPr bwMode="auto">
              <a:xfrm>
                <a:off x="6084656" y="4212775"/>
                <a:ext cx="241034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F3D524-4DE2-D01D-5849-3AD7C3020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4656" y="4212775"/>
                <a:ext cx="2410348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7A0854-F211-B5BD-9B92-6DF30429E4A9}"/>
                  </a:ext>
                </a:extLst>
              </p:cNvPr>
              <p:cNvSpPr txBox="1"/>
              <p:nvPr/>
            </p:nvSpPr>
            <p:spPr bwMode="auto">
              <a:xfrm>
                <a:off x="806188" y="2824337"/>
                <a:ext cx="2795189" cy="576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7A0854-F211-B5BD-9B92-6DF30429E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188" y="2824337"/>
                <a:ext cx="2795189" cy="576761"/>
              </a:xfrm>
              <a:prstGeom prst="rect">
                <a:avLst/>
              </a:prstGeom>
              <a:blipFill>
                <a:blip r:embed="rId10"/>
                <a:stretch>
                  <a:fillRect l="-905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9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2" grpId="0" animBg="1"/>
      <p:bldP spid="13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38F3D9-0A93-8B3B-9D76-BA6B6B2ED191}"/>
                  </a:ext>
                </a:extLst>
              </p:cNvPr>
              <p:cNvSpPr txBox="1"/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比較起原式，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這樣的選擇使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項被除掉了。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方程式中無發散的項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38F3D9-0A93-8B3B-9D76-BA6B6B2ED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blipFill>
                <a:blip r:embed="rId2"/>
                <a:stretch>
                  <a:fillRect l="-641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C7D14-D2D9-F0F6-E770-D19AB23548EB}"/>
                  </a:ext>
                </a:extLst>
              </p:cNvPr>
              <p:cNvSpPr txBox="1"/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我們可以取法SHO，解可能是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的函數乘上一個多項式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C7D14-D2D9-F0F6-E770-D19AB2354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blipFill>
                <a:blip r:embed="rId3"/>
                <a:stretch>
                  <a:fillRect l="-70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9211C-2138-96E7-E2F6-4EEC02B9E194}"/>
                  </a:ext>
                </a:extLst>
              </p:cNvPr>
              <p:cNvSpPr txBox="1"/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代入上式，經過整理，可以得到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需要滿足的方程式：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9211C-2138-96E7-E2F6-4EEC02B9E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blipFill>
                <a:blip r:embed="rId4"/>
                <a:stretch>
                  <a:fillRect l="-59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06E2C8-32D3-CBDF-CACD-534D0D908EC3}"/>
                  </a:ext>
                </a:extLst>
              </p:cNvPr>
              <p:cNvSpPr txBox="1"/>
              <p:nvPr/>
            </p:nvSpPr>
            <p:spPr bwMode="auto">
              <a:xfrm>
                <a:off x="1009805" y="139110"/>
                <a:ext cx="3874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已確認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06E2C8-32D3-CBDF-CACD-534D0D908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5" y="139110"/>
                <a:ext cx="3874682" cy="369332"/>
              </a:xfrm>
              <a:prstGeom prst="rect">
                <a:avLst/>
              </a:prstGeom>
              <a:blipFill>
                <a:blip r:embed="rId5"/>
                <a:stretch>
                  <a:fillRect l="-1307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02BBFF-F47C-1C4E-124B-C4BC5E16692E}"/>
                  </a:ext>
                </a:extLst>
              </p:cNvPr>
              <p:cNvSpPr txBox="1"/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注意式中只出現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，所以若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，結果與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完全相同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02BBFF-F47C-1C4E-124B-C4BC5E16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blipFill>
                <a:blip r:embed="rId6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F3D3DB-FCDD-EABE-D5DD-69A5A8AE2C50}"/>
                  </a:ext>
                </a:extLst>
              </p:cNvPr>
              <p:cNvSpPr txBox="1"/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F3D3DB-FCDD-EABE-D5DD-69A5A8AE2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6070CDC-8DC4-36B8-F7A3-1ECA80E4501F}"/>
                  </a:ext>
                </a:extLst>
              </p:cNvPr>
              <p:cNvSpPr txBox="1"/>
              <p:nvPr/>
            </p:nvSpPr>
            <p:spPr bwMode="auto">
              <a:xfrm>
                <a:off x="1006703" y="514647"/>
                <a:ext cx="6099008" cy="8082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6070CDC-8DC4-36B8-F7A3-1ECA80E45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514647"/>
                <a:ext cx="6099008" cy="8082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A79399D7-0AF8-B899-04FE-9E696E66BDEF}"/>
                  </a:ext>
                </a:extLst>
              </p:cNvPr>
              <p:cNvSpPr txBox="1"/>
              <p:nvPr/>
            </p:nvSpPr>
            <p:spPr bwMode="auto">
              <a:xfrm>
                <a:off x="1082368" y="5070306"/>
                <a:ext cx="587459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A79399D7-0AF8-B899-04FE-9E696E66B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368" y="5070306"/>
                <a:ext cx="587459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5AF5F-48DD-245C-0758-ECB40B811007}"/>
                  </a:ext>
                </a:extLst>
              </p:cNvPr>
              <p:cNvSpPr txBox="1"/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𝐹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會是一個有限次多項式。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5AF5F-48DD-245C-0758-ECB40B811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blipFill>
                <a:blip r:embed="rId10"/>
                <a:stretch>
                  <a:fillRect l="-161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6B7BE5-059C-71BA-0219-92089E8FFC3D}"/>
                  </a:ext>
                </a:extLst>
              </p:cNvPr>
              <p:cNvSpPr txBox="1"/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因為多了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此項當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會發散，此式的的解不再是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6B7BE5-059C-71BA-0219-92089E8FF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blipFill>
                <a:blip r:embed="rId11"/>
                <a:stretch>
                  <a:fillRect l="-637" b="-73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24FE0C-12ED-6101-F45D-E05854547966}"/>
                  </a:ext>
                </a:extLst>
              </p:cNvPr>
              <p:cNvSpPr txBox="1"/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要找到這函數，取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方程式趨近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24FE0C-12ED-6101-F45D-E05854547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blipFill>
                <a:blip r:embed="rId12"/>
                <a:stretch>
                  <a:fillRect l="-11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A38A327A-2075-DB37-C298-A7E6E80789E3}"/>
                  </a:ext>
                </a:extLst>
              </p:cNvPr>
              <p:cNvSpPr txBox="1"/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A38A327A-2075-DB37-C298-A7E6E8078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51CA04-4412-96C5-822B-A0F6D73E957D}"/>
                  </a:ext>
                </a:extLst>
              </p:cNvPr>
              <p:cNvSpPr txBox="1"/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因此猜想解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可能是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51CA04-4412-96C5-822B-A0F6D73E9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blipFill>
                <a:blip r:embed="rId14"/>
                <a:stretch>
                  <a:fillRect l="-982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ACCE1C-4771-1045-C74D-FD5AD27452E3}"/>
                  </a:ext>
                </a:extLst>
              </p:cNvPr>
              <p:cNvSpPr txBox="1"/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ACCE1C-4771-1045-C74D-FD5AD2745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7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4" grpId="0" animBg="1"/>
      <p:bldP spid="5" grpId="0" animBg="1"/>
      <p:bldP spid="6" grpId="0"/>
      <p:bldP spid="9" grpId="0"/>
      <p:bldP spid="11" grpId="0" animBg="1"/>
      <p:bldP spid="13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190166" y="3081572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166" y="3081572"/>
                <a:ext cx="1931041" cy="695447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846293" y="1995334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3" y="1995334"/>
                <a:ext cx="7857490" cy="369332"/>
              </a:xfrm>
              <a:prstGeom prst="rect">
                <a:avLst/>
              </a:prstGeom>
              <a:blipFill>
                <a:blip r:embed="rId3"/>
                <a:stretch>
                  <a:fillRect l="-64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912418" y="869703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418" y="869703"/>
                <a:ext cx="2250681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846292" y="2668472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他的想法是：非多項式函數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比較重要。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2" y="2668472"/>
                <a:ext cx="7857491" cy="369332"/>
              </a:xfrm>
              <a:prstGeom prst="rect">
                <a:avLst/>
              </a:prstGeom>
              <a:blipFill>
                <a:blip r:embed="rId5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4190166" y="3825137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166" y="3825137"/>
                <a:ext cx="1576201" cy="532518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3200763" y="2920204"/>
                <a:ext cx="98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763" y="2920204"/>
                <a:ext cx="989403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878017" y="3906730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17" y="3906730"/>
                <a:ext cx="3380909" cy="369332"/>
              </a:xfrm>
              <a:prstGeom prst="rect">
                <a:avLst/>
              </a:prstGeom>
              <a:blipFill>
                <a:blip r:embed="rId8"/>
                <a:stretch>
                  <a:fillRect l="-14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EEFCB3-682C-9DDA-1A65-A0C07AF76784}"/>
                  </a:ext>
                </a:extLst>
              </p:cNvPr>
              <p:cNvSpPr txBox="1"/>
              <p:nvPr/>
            </p:nvSpPr>
            <p:spPr bwMode="auto">
              <a:xfrm>
                <a:off x="846293" y="1589079"/>
                <a:ext cx="7071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此式沒有有限次多項式解。第二項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EEFCB3-682C-9DDA-1A65-A0C07AF76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3" y="1589079"/>
                <a:ext cx="7071187" cy="369332"/>
              </a:xfrm>
              <a:prstGeom prst="rect">
                <a:avLst/>
              </a:prstGeom>
              <a:blipFill>
                <a:blip r:embed="rId9"/>
                <a:stretch>
                  <a:fillRect l="-71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941985" y="3057809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985" y="3057809"/>
                <a:ext cx="2310697" cy="695447"/>
              </a:xfrm>
              <a:prstGeom prst="rect">
                <a:avLst/>
              </a:prstGeom>
              <a:blipFill>
                <a:blip r:embed="rId10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505400" y="3272724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57868DBF-E3E4-99C2-E77E-391370891721}"/>
                  </a:ext>
                </a:extLst>
              </p:cNvPr>
              <p:cNvSpPr txBox="1"/>
              <p:nvPr/>
            </p:nvSpPr>
            <p:spPr bwMode="auto">
              <a:xfrm>
                <a:off x="899592" y="4725556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57868DBF-E3E4-99C2-E77E-391370891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725556"/>
                <a:ext cx="2097434" cy="532518"/>
              </a:xfrm>
              <a:prstGeom prst="rect">
                <a:avLst/>
              </a:prstGeom>
              <a:blipFill>
                <a:blip r:embed="rId11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6280EB61-C42D-7A15-669D-0C8CAE83DFED}"/>
                  </a:ext>
                </a:extLst>
              </p:cNvPr>
              <p:cNvSpPr txBox="1"/>
              <p:nvPr/>
            </p:nvSpPr>
            <p:spPr bwMode="auto">
              <a:xfrm>
                <a:off x="880586" y="5410576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6280EB61-C42D-7A15-669D-0C8CAE83D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586" y="5410576"/>
                <a:ext cx="3026919" cy="695447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5A394F5-E17E-8972-18F8-F1A878724A59}"/>
              </a:ext>
            </a:extLst>
          </p:cNvPr>
          <p:cNvSpPr txBox="1"/>
          <p:nvPr/>
        </p:nvSpPr>
        <p:spPr bwMode="auto">
          <a:xfrm>
            <a:off x="3940033" y="5564050"/>
            <a:ext cx="2594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此式真的有多項式解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314F5-501B-4BD4-036B-F7312CDEC123}"/>
              </a:ext>
            </a:extLst>
          </p:cNvPr>
          <p:cNvSpPr txBox="1"/>
          <p:nvPr/>
        </p:nvSpPr>
        <p:spPr bwMode="auto">
          <a:xfrm>
            <a:off x="3337125" y="1039541"/>
            <a:ext cx="857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44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FE8C1-A2C2-AC52-91F0-43EF257B4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24" r="31475" b="29365"/>
          <a:stretch/>
        </p:blipFill>
        <p:spPr>
          <a:xfrm>
            <a:off x="2483768" y="6020564"/>
            <a:ext cx="5328592" cy="288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869E82-43E8-721D-CB15-CD36724D1F59}"/>
                  </a:ext>
                </a:extLst>
              </p:cNvPr>
              <p:cNvSpPr txBox="1"/>
              <p:nvPr/>
            </p:nvSpPr>
            <p:spPr bwMode="auto">
              <a:xfrm>
                <a:off x="827585" y="2783562"/>
                <a:ext cx="6147061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比較兩式，這是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一樣的式子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869E82-43E8-721D-CB15-CD36724D1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2783562"/>
                <a:ext cx="6147061" cy="491288"/>
              </a:xfrm>
              <a:prstGeom prst="rect">
                <a:avLst/>
              </a:prstGeom>
              <a:blipFill>
                <a:blip r:embed="rId3"/>
                <a:stretch>
                  <a:fillRect l="-1031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D31FF5-E9A5-FB3D-B74B-C2461C56A294}"/>
                  </a:ext>
                </a:extLst>
              </p:cNvPr>
              <p:cNvSpPr txBox="1"/>
              <p:nvPr/>
            </p:nvSpPr>
            <p:spPr bwMode="auto">
              <a:xfrm>
                <a:off x="827585" y="3784698"/>
                <a:ext cx="76504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因此我們可以推論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的解）的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次微分。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D31FF5-E9A5-FB3D-B74B-C2461C56A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3784698"/>
                <a:ext cx="7650478" cy="369332"/>
              </a:xfrm>
              <a:prstGeom prst="rect">
                <a:avLst/>
              </a:prstGeom>
              <a:blipFill>
                <a:blip r:embed="rId4"/>
                <a:stretch>
                  <a:fillRect l="-829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6A770-1387-8DC2-7409-2A05BFA4BB75}"/>
                  </a:ext>
                </a:extLst>
              </p:cNvPr>
              <p:cNvSpPr txBox="1"/>
              <p:nvPr/>
            </p:nvSpPr>
            <p:spPr bwMode="auto">
              <a:xfrm>
                <a:off x="827585" y="3258570"/>
                <a:ext cx="7903284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某一個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的解，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6A770-1387-8DC2-7409-2A05BFA4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3258570"/>
                <a:ext cx="7903284" cy="491288"/>
              </a:xfrm>
              <a:prstGeom prst="rect">
                <a:avLst/>
              </a:prstGeom>
              <a:blipFill>
                <a:blip r:embed="rId5"/>
                <a:stretch>
                  <a:fillRect l="-803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39F2B6-80AD-F7E7-06F2-38D0F1736628}"/>
                  </a:ext>
                </a:extLst>
              </p:cNvPr>
              <p:cNvSpPr txBox="1"/>
              <p:nvPr/>
            </p:nvSpPr>
            <p:spPr bwMode="auto">
              <a:xfrm>
                <a:off x="2877497" y="5267853"/>
                <a:ext cx="3385863" cy="563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39F2B6-80AD-F7E7-06F2-38D0F1736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7497" y="5267853"/>
                <a:ext cx="3385863" cy="563937"/>
              </a:xfrm>
              <a:prstGeom prst="rect">
                <a:avLst/>
              </a:prstGeom>
              <a:blipFill>
                <a:blip r:embed="rId6"/>
                <a:stretch>
                  <a:fillRect l="-1124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C54DB3-571E-EBBB-390A-21FA3A7EBA22}"/>
                  </a:ext>
                </a:extLst>
              </p:cNvPr>
              <p:cNvSpPr txBox="1"/>
              <p:nvPr/>
            </p:nvSpPr>
            <p:spPr bwMode="auto">
              <a:xfrm>
                <a:off x="2855395" y="4227110"/>
                <a:ext cx="2002600" cy="563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C54DB3-571E-EBBB-390A-21FA3A7E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5395" y="4227110"/>
                <a:ext cx="2002600" cy="563937"/>
              </a:xfrm>
              <a:prstGeom prst="rect">
                <a:avLst/>
              </a:prstGeom>
              <a:blipFill>
                <a:blip r:embed="rId7"/>
                <a:stretch>
                  <a:fillRect l="-1887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7D1BD71-3E5A-399F-8F32-6CEAA3BFC394}"/>
                  </a:ext>
                </a:extLst>
              </p:cNvPr>
              <p:cNvSpPr txBox="1"/>
              <p:nvPr/>
            </p:nvSpPr>
            <p:spPr bwMode="auto">
              <a:xfrm>
                <a:off x="836984" y="943152"/>
                <a:ext cx="587459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7D1BD71-3E5A-399F-8F32-6CEAA3BFC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943152"/>
                <a:ext cx="5874599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D26ABE0-7AAE-C14D-0C20-772EA6E02B3C}"/>
              </a:ext>
            </a:extLst>
          </p:cNvPr>
          <p:cNvSpPr txBox="1"/>
          <p:nvPr/>
        </p:nvSpPr>
        <p:spPr bwMode="auto">
          <a:xfrm>
            <a:off x="819533" y="546085"/>
            <a:ext cx="6155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這時可以代入有限次多項式，找到R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ecursion Relation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34F83-1AA2-1401-A294-CF2FF63DC407}"/>
              </a:ext>
            </a:extLst>
          </p:cNvPr>
          <p:cNvSpPr txBox="1"/>
          <p:nvPr/>
        </p:nvSpPr>
        <p:spPr bwMode="auto">
          <a:xfrm>
            <a:off x="819533" y="1685665"/>
            <a:ext cx="4578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但有一更快的作法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上式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微分，得到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9B6BB185-ADE9-E899-6CDA-D1CA7FB26ED0}"/>
                  </a:ext>
                </a:extLst>
              </p:cNvPr>
              <p:cNvSpPr txBox="1"/>
              <p:nvPr/>
            </p:nvSpPr>
            <p:spPr bwMode="auto">
              <a:xfrm>
                <a:off x="836984" y="2102237"/>
                <a:ext cx="6649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9B6BB185-ADE9-E899-6CDA-D1CA7FB26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2102237"/>
                <a:ext cx="664976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D25548-1F4D-EA43-A573-D0902E2B16B4}"/>
              </a:ext>
            </a:extLst>
          </p:cNvPr>
          <p:cNvSpPr txBox="1"/>
          <p:nvPr/>
        </p:nvSpPr>
        <p:spPr bwMode="auto">
          <a:xfrm>
            <a:off x="836984" y="484478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綜合兩個公式的結果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9459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083389" y="346796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/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/>
              <p:nvPr/>
            </p:nvSpPr>
            <p:spPr bwMode="auto">
              <a:xfrm>
                <a:off x="4231146" y="5931737"/>
                <a:ext cx="295459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1146" y="5931737"/>
                <a:ext cx="2954593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/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次的多項式，微分次數不能超過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/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blipFill>
                <a:blip r:embed="rId6"/>
                <a:stretch>
                  <a:fillRect r="-645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/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blipFill>
                <a:blip r:embed="rId7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/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blipFill>
                <a:blip r:embed="rId8"/>
                <a:stretch>
                  <a:fillRect b="-102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/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blipFill>
                <a:blip r:embed="rId9"/>
                <a:stretch>
                  <a:fillRect r="-3158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/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的本徵值滿足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blipFill>
                <a:blip r:embed="rId10"/>
                <a:stretch>
                  <a:fillRect l="-119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/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blipFill>
                <a:blip r:embed="rId11"/>
                <a:stretch>
                  <a:fillRect l="-2597" r="-38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8297D96-B6B3-865C-A144-320C65BA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840"/>
          <a:stretch/>
        </p:blipFill>
        <p:spPr>
          <a:xfrm>
            <a:off x="710394" y="420909"/>
            <a:ext cx="3157357" cy="5930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89FAD5-B329-306B-321C-F15187080080}"/>
              </a:ext>
            </a:extLst>
          </p:cNvPr>
          <p:cNvSpPr/>
          <p:nvPr/>
        </p:nvSpPr>
        <p:spPr>
          <a:xfrm>
            <a:off x="674844" y="916635"/>
            <a:ext cx="2582788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/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/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13" grpId="0" animBg="1"/>
      <p:bldP spid="3" grpId="0" animBg="1"/>
      <p:bldP spid="4" grpId="0" animBg="1"/>
      <p:bldP spid="8" grpId="0" animBg="1"/>
      <p:bldP spid="10" grpId="0" animBg="1"/>
      <p:bldP spid="5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28613"/>
            <a:ext cx="50958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71750" y="3000375"/>
            <a:ext cx="4071938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2468" name="文字方塊 4"/>
          <p:cNvSpPr txBox="1">
            <a:spLocks noChangeArrowheads="1"/>
          </p:cNvSpPr>
          <p:nvPr/>
        </p:nvSpPr>
        <p:spPr bwMode="auto">
          <a:xfrm>
            <a:off x="6695729" y="3228945"/>
            <a:ext cx="2448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+mj-lt"/>
              </a:rPr>
              <a:t>Schrodinger Equation</a:t>
            </a:r>
            <a:endParaRPr lang="zh-TW" altLang="en-US" sz="1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E72D2CA4-09BF-CD47-BD57-8B7978C5D028}"/>
                  </a:ext>
                </a:extLst>
              </p:cNvPr>
              <p:cNvSpPr txBox="1"/>
              <p:nvPr/>
            </p:nvSpPr>
            <p:spPr bwMode="auto">
              <a:xfrm>
                <a:off x="6012160" y="2060848"/>
                <a:ext cx="295138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E72D2CA4-09BF-CD47-BD57-8B7978C5D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060848"/>
                <a:ext cx="2951385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587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5DDA62-E60C-58AD-C331-627752880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063511"/>
            <a:ext cx="7493000" cy="2146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A6C5D4-EC5D-97D1-50CB-1C9DFF500650}"/>
              </a:ext>
            </a:extLst>
          </p:cNvPr>
          <p:cNvSpPr txBox="1"/>
          <p:nvPr/>
        </p:nvSpPr>
        <p:spPr bwMode="auto">
          <a:xfrm>
            <a:off x="2240260" y="215869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還有另一個推導的辦法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F27092-A561-B73E-C6D9-723932FDF5C7}"/>
                  </a:ext>
                </a:extLst>
              </p:cNvPr>
              <p:cNvSpPr/>
              <p:nvPr/>
            </p:nvSpPr>
            <p:spPr>
              <a:xfrm>
                <a:off x="2244222" y="647917"/>
                <a:ext cx="133466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F27092-A561-B73E-C6D9-723932FDF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222" y="647917"/>
                <a:ext cx="1334660" cy="369332"/>
              </a:xfrm>
              <a:prstGeom prst="rect">
                <a:avLst/>
              </a:prstGeom>
              <a:blipFill>
                <a:blip r:embed="rId3"/>
                <a:stretch>
                  <a:fillRect l="-1887" t="-103226" b="-1645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04CAE477-4834-14EE-2937-612AD6CE3C52}"/>
                  </a:ext>
                </a:extLst>
              </p:cNvPr>
              <p:cNvSpPr txBox="1"/>
              <p:nvPr/>
            </p:nvSpPr>
            <p:spPr bwMode="auto">
              <a:xfrm>
                <a:off x="1580763" y="1948276"/>
                <a:ext cx="1982722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04CAE477-4834-14EE-2937-612AD6CE3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0763" y="1948276"/>
                <a:ext cx="1982722" cy="376770"/>
              </a:xfrm>
              <a:prstGeom prst="rect">
                <a:avLst/>
              </a:prstGeom>
              <a:blipFill>
                <a:blip r:embed="rId4"/>
                <a:stretch>
                  <a:fillRect t="-333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EAE01BF-AC64-E600-3316-1FBAA4A33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3212976"/>
            <a:ext cx="7543800" cy="334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17178F8C-D2BB-75F4-C04B-30CEFC0FA73C}"/>
                  </a:ext>
                </a:extLst>
              </p:cNvPr>
              <p:cNvSpPr txBox="1"/>
              <p:nvPr/>
            </p:nvSpPr>
            <p:spPr bwMode="auto">
              <a:xfrm>
                <a:off x="4355976" y="647917"/>
                <a:ext cx="1745478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17178F8C-D2BB-75F4-C04B-30CEFC0FA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647917"/>
                <a:ext cx="1745478" cy="376770"/>
              </a:xfrm>
              <a:prstGeom prst="rect">
                <a:avLst/>
              </a:prstGeom>
              <a:blipFill>
                <a:blip r:embed="rId6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044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E94CF-46F0-422B-A237-FF78B760C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508000"/>
            <a:ext cx="76835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7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0294F-C3A8-F252-C7F5-82C6C120A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22" b="23959"/>
          <a:stretch/>
        </p:blipFill>
        <p:spPr>
          <a:xfrm>
            <a:off x="1200042" y="4753725"/>
            <a:ext cx="2658684" cy="1599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2684B2-1E94-81A4-C92A-C0121EDEDB86}"/>
                  </a:ext>
                </a:extLst>
              </p:cNvPr>
              <p:cNvSpPr txBox="1"/>
              <p:nvPr/>
            </p:nvSpPr>
            <p:spPr bwMode="auto">
              <a:xfrm>
                <a:off x="1189313" y="192180"/>
                <a:ext cx="37370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接著來解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Radial Equation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2684B2-1E94-81A4-C92A-C0121EDED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313" y="192180"/>
                <a:ext cx="3737076" cy="369332"/>
              </a:xfrm>
              <a:prstGeom prst="rect">
                <a:avLst/>
              </a:prstGeom>
              <a:blipFill>
                <a:blip r:embed="rId3"/>
                <a:stretch>
                  <a:fillRect l="-135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C9F2BC-89E5-39A2-0A25-9B7A39313CBC}"/>
                  </a:ext>
                </a:extLst>
              </p:cNvPr>
              <p:cNvSpPr txBox="1"/>
              <p:nvPr/>
            </p:nvSpPr>
            <p:spPr bwMode="auto">
              <a:xfrm>
                <a:off x="1237218" y="3374469"/>
                <a:ext cx="77989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𝑟𝑅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視為一個函數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，這是一個一維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的位能本徵值問題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C9F2BC-89E5-39A2-0A25-9B7A39313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218" y="3374469"/>
                <a:ext cx="7798929" cy="369332"/>
              </a:xfrm>
              <a:prstGeom prst="rect">
                <a:avLst/>
              </a:prstGeom>
              <a:blipFill>
                <a:blip r:embed="rId4"/>
                <a:stretch>
                  <a:fillRect l="-6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81AB189B-01DB-FE79-C3BE-559C97FF5297}"/>
                  </a:ext>
                </a:extLst>
              </p:cNvPr>
              <p:cNvSpPr txBox="1"/>
              <p:nvPr/>
            </p:nvSpPr>
            <p:spPr bwMode="auto">
              <a:xfrm>
                <a:off x="1189312" y="547342"/>
                <a:ext cx="575895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81AB189B-01DB-FE79-C3BE-559C97FF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312" y="547342"/>
                <a:ext cx="575895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B925362C-AEB1-6AC2-5F45-094B50D9F1C0}"/>
                  </a:ext>
                </a:extLst>
              </p:cNvPr>
              <p:cNvSpPr txBox="1"/>
              <p:nvPr/>
            </p:nvSpPr>
            <p:spPr bwMode="auto">
              <a:xfrm>
                <a:off x="4774601" y="1306333"/>
                <a:ext cx="4261546" cy="6540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𝑟𝑅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B925362C-AEB1-6AC2-5F45-094B50D9F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4601" y="1306333"/>
                <a:ext cx="4261546" cy="654025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CC251E-F5C8-71AD-0909-48C9E6D8FF61}"/>
              </a:ext>
            </a:extLst>
          </p:cNvPr>
          <p:cNvSpPr txBox="1"/>
          <p:nvPr/>
        </p:nvSpPr>
        <p:spPr bwMode="auto">
          <a:xfrm>
            <a:off x="1189312" y="1290312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一般把第一項改寫為二次微分，用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DC7DF13-1BE1-813B-58F8-AE0F55AC297A}"/>
                  </a:ext>
                </a:extLst>
              </p:cNvPr>
              <p:cNvSpPr txBox="1"/>
              <p:nvPr/>
            </p:nvSpPr>
            <p:spPr bwMode="auto">
              <a:xfrm>
                <a:off x="1269835" y="2026626"/>
                <a:ext cx="567842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𝑟𝑅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DC7DF13-1BE1-813B-58F8-AE0F55AC2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9835" y="2026626"/>
                <a:ext cx="5678429" cy="648126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9CF507-3872-89DA-3DC0-7F1874975B16}"/>
              </a:ext>
            </a:extLst>
          </p:cNvPr>
          <p:cNvSpPr txBox="1"/>
          <p:nvPr/>
        </p:nvSpPr>
        <p:spPr bwMode="auto">
          <a:xfrm>
            <a:off x="1237218" y="3778538"/>
            <a:ext cx="4587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有效位能為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72BAC4F-740A-B463-A5FF-C832A6B3B5D7}"/>
                  </a:ext>
                </a:extLst>
              </p:cNvPr>
              <p:cNvSpPr txBox="1"/>
              <p:nvPr/>
            </p:nvSpPr>
            <p:spPr bwMode="auto">
              <a:xfrm>
                <a:off x="2725347" y="3766185"/>
                <a:ext cx="3214806" cy="6463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72BAC4F-740A-B463-A5FF-C832A6B3B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5347" y="3766185"/>
                <a:ext cx="3214806" cy="64633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EEB7128-ADD6-CFCE-4400-309DA5A3DFC8}"/>
              </a:ext>
            </a:extLst>
          </p:cNvPr>
          <p:cNvSpPr txBox="1"/>
          <p:nvPr/>
        </p:nvSpPr>
        <p:spPr bwMode="auto">
          <a:xfrm>
            <a:off x="3949136" y="4881957"/>
            <a:ext cx="3655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與古典的有效位能幾乎完全一致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30983-EB95-C8DC-32BA-4F683E9D231E}"/>
              </a:ext>
            </a:extLst>
          </p:cNvPr>
          <p:cNvSpPr txBox="1"/>
          <p:nvPr/>
        </p:nvSpPr>
        <p:spPr bwMode="auto">
          <a:xfrm>
            <a:off x="1197810" y="6404575"/>
            <a:ext cx="7611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能量若小於零，電子會被束縛，因此我們已經可以預期能量是量子化的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781577-D33D-49AA-5623-DBB7F6D19D32}"/>
                  </a:ext>
                </a:extLst>
              </p:cNvPr>
              <p:cNvSpPr txBox="1"/>
              <p:nvPr/>
            </p:nvSpPr>
            <p:spPr bwMode="auto">
              <a:xfrm>
                <a:off x="1195807" y="4424884"/>
                <a:ext cx="5184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原點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會如一個無限大位能的固定點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781577-D33D-49AA-5623-DBB7F6D19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5807" y="4424884"/>
                <a:ext cx="5184576" cy="369332"/>
              </a:xfrm>
              <a:prstGeom prst="rect">
                <a:avLst/>
              </a:prstGeom>
              <a:blipFill>
                <a:blip r:embed="rId9"/>
                <a:stretch>
                  <a:fillRect l="-9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7518E-5C61-7706-2026-7579EE6109CE}"/>
                  </a:ext>
                </a:extLst>
              </p:cNvPr>
              <p:cNvSpPr txBox="1"/>
              <p:nvPr/>
            </p:nvSpPr>
            <p:spPr bwMode="auto">
              <a:xfrm>
                <a:off x="3986751" y="5354160"/>
                <a:ext cx="35798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/>
                  <a:t>的具體細節會決定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7518E-5C61-7706-2026-7579EE610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751" y="5354160"/>
                <a:ext cx="3579805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574CA4-D013-31D4-B1CA-A43D34F85F6C}"/>
                  </a:ext>
                </a:extLst>
              </p:cNvPr>
              <p:cNvSpPr txBox="1"/>
              <p:nvPr/>
            </p:nvSpPr>
            <p:spPr bwMode="auto">
              <a:xfrm>
                <a:off x="1269836" y="2731226"/>
                <a:ext cx="455472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574CA4-D013-31D4-B1CA-A43D34F85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9836" y="2731226"/>
                <a:ext cx="4554724" cy="648126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8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/>
      <p:bldP spid="11" grpId="0" animBg="1"/>
      <p:bldP spid="12" grpId="0"/>
      <p:bldP spid="13" grpId="0"/>
      <p:bldP spid="15" grpId="0"/>
      <p:bldP spid="14" grpId="0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F39B8-2697-16C2-BF4D-BF66691A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50" y="-45931"/>
            <a:ext cx="6832009" cy="3051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2B8AE-E155-3C8C-63FA-66AE082D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50" y="3005257"/>
            <a:ext cx="6846299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B23986-811F-0C71-8A80-C5E76FBE84C6}"/>
                  </a:ext>
                </a:extLst>
              </p:cNvPr>
              <p:cNvSpPr txBox="1"/>
              <p:nvPr/>
            </p:nvSpPr>
            <p:spPr bwMode="auto">
              <a:xfrm>
                <a:off x="3131840" y="3886063"/>
                <a:ext cx="4608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 err="1">
                    <a:cs typeface="Times New Roman" pitchFamily="18" charset="0"/>
                  </a:rPr>
                  <a:t>只有在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時，三維球狀井變成一維井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B23986-811F-0C71-8A80-C5E76FBE8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3886063"/>
                <a:ext cx="4608512" cy="369332"/>
              </a:xfrm>
              <a:prstGeom prst="rect">
                <a:avLst/>
              </a:prstGeom>
              <a:blipFill>
                <a:blip r:embed="rId4"/>
                <a:stretch>
                  <a:fillRect l="-109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5088688-C411-1042-462B-4D3B14444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0" y="5587906"/>
            <a:ext cx="5232400" cy="123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75372-D91B-6350-113A-C72B45E8F458}"/>
              </a:ext>
            </a:extLst>
          </p:cNvPr>
          <p:cNvSpPr txBox="1"/>
          <p:nvPr/>
        </p:nvSpPr>
        <p:spPr bwMode="auto">
          <a:xfrm>
            <a:off x="3343488" y="2246402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角動量會貢獻一個位能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DC0DD-13AA-ED7A-C424-5336B99C6AD5}"/>
              </a:ext>
            </a:extLst>
          </p:cNvPr>
          <p:cNvSpPr txBox="1"/>
          <p:nvPr/>
        </p:nvSpPr>
        <p:spPr bwMode="auto">
          <a:xfrm>
            <a:off x="3779911" y="220823"/>
            <a:ext cx="3226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三維球狀無限位能井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B89EA17A-BD6E-9A41-9594-746CE369CCA1}"/>
                  </a:ext>
                </a:extLst>
              </p:cNvPr>
              <p:cNvSpPr txBox="1"/>
              <p:nvPr/>
            </p:nvSpPr>
            <p:spPr bwMode="auto">
              <a:xfrm>
                <a:off x="3322092" y="887078"/>
                <a:ext cx="341014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B89EA17A-BD6E-9A41-9594-746CE369C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2092" y="887078"/>
                <a:ext cx="3410148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8B9483CC-8FDD-FCEB-650F-A13C35933D81}"/>
                  </a:ext>
                </a:extLst>
              </p:cNvPr>
              <p:cNvSpPr txBox="1"/>
              <p:nvPr/>
            </p:nvSpPr>
            <p:spPr bwMode="auto">
              <a:xfrm>
                <a:off x="755576" y="1564468"/>
                <a:ext cx="5617220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8B9483CC-8FDD-FCEB-650F-A13C35933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564468"/>
                <a:ext cx="5617220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CBA928-4A9B-9448-8DD2-024A4918145A}"/>
                  </a:ext>
                </a:extLst>
              </p:cNvPr>
              <p:cNvSpPr txBox="1"/>
              <p:nvPr/>
            </p:nvSpPr>
            <p:spPr bwMode="auto">
              <a:xfrm>
                <a:off x="6012159" y="5855392"/>
                <a:ext cx="2160240" cy="6951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CBA928-4A9B-9448-8DD2-024A49181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59" y="5855392"/>
                <a:ext cx="2160240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79AAF55-1095-14F6-FA7A-C45FF7026AB3}"/>
              </a:ext>
            </a:extLst>
          </p:cNvPr>
          <p:cNvSpPr txBox="1"/>
          <p:nvPr/>
        </p:nvSpPr>
        <p:spPr bwMode="auto">
          <a:xfrm>
            <a:off x="4772680" y="6073705"/>
            <a:ext cx="1239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精細常數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5C32DD-82D8-A02A-580A-26A3F4F1F562}"/>
                  </a:ext>
                </a:extLst>
              </p:cNvPr>
              <p:cNvSpPr txBox="1"/>
              <p:nvPr/>
            </p:nvSpPr>
            <p:spPr bwMode="auto">
              <a:xfrm>
                <a:off x="731472" y="363522"/>
                <a:ext cx="26642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正式求解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5C32DD-82D8-A02A-580A-26A3F4F1F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472" y="363522"/>
                <a:ext cx="2664296" cy="369332"/>
              </a:xfrm>
              <a:prstGeom prst="rect">
                <a:avLst/>
              </a:prstGeom>
              <a:blipFill>
                <a:blip r:embed="rId4"/>
                <a:stretch>
                  <a:fillRect l="-18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8E8052-079D-20C3-5387-C3B9D9575ACF}"/>
                  </a:ext>
                </a:extLst>
              </p:cNvPr>
              <p:cNvSpPr txBox="1"/>
              <p:nvPr/>
            </p:nvSpPr>
            <p:spPr bwMode="auto">
              <a:xfrm>
                <a:off x="5911731" y="5292738"/>
                <a:ext cx="28083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就含能量本徵值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8E8052-079D-20C3-5387-C3B9D95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1731" y="5292738"/>
                <a:ext cx="2808312" cy="369332"/>
              </a:xfrm>
              <a:prstGeom prst="rect">
                <a:avLst/>
              </a:prstGeom>
              <a:blipFill>
                <a:blip r:embed="rId5"/>
                <a:stretch>
                  <a:fillRect l="-1802" t="-6667" r="-135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0163B8E-593B-CDCB-00D8-6409CABEC561}"/>
                  </a:ext>
                </a:extLst>
              </p:cNvPr>
              <p:cNvSpPr txBox="1"/>
              <p:nvPr/>
            </p:nvSpPr>
            <p:spPr bwMode="auto">
              <a:xfrm>
                <a:off x="755577" y="845062"/>
                <a:ext cx="576064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𝑟𝑅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0163B8E-593B-CDCB-00D8-6409CABEC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7" y="845062"/>
                <a:ext cx="5760640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76AAC4-7B6B-768D-38A9-37D1ADAD12CB}"/>
                  </a:ext>
                </a:extLst>
              </p:cNvPr>
              <p:cNvSpPr txBox="1"/>
              <p:nvPr/>
            </p:nvSpPr>
            <p:spPr bwMode="auto">
              <a:xfrm>
                <a:off x="755576" y="2709028"/>
                <a:ext cx="80648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前三項都正比於長度平方，可以選一長度單位，使第五項的係數簡化為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1/4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76AAC4-7B6B-768D-38A9-37D1ADAD1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709028"/>
                <a:ext cx="8064895" cy="369332"/>
              </a:xfrm>
              <a:prstGeom prst="rect">
                <a:avLst/>
              </a:prstGeom>
              <a:blipFill>
                <a:blip r:embed="rId7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18A228-9C19-B05B-63A3-B618D0BFB134}"/>
                  </a:ext>
                </a:extLst>
              </p:cNvPr>
              <p:cNvSpPr txBox="1"/>
              <p:nvPr/>
            </p:nvSpPr>
            <p:spPr bwMode="auto">
              <a:xfrm>
                <a:off x="864381" y="3142737"/>
                <a:ext cx="165618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18A228-9C19-B05B-63A3-B618D0BF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381" y="3142737"/>
                <a:ext cx="1656184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03EE1D31-85D5-3AF8-4BB8-1D5D5BFDC4E8}"/>
                  </a:ext>
                </a:extLst>
              </p:cNvPr>
              <p:cNvSpPr txBox="1"/>
              <p:nvPr/>
            </p:nvSpPr>
            <p:spPr bwMode="auto">
              <a:xfrm>
                <a:off x="828580" y="4478069"/>
                <a:ext cx="4608512" cy="6988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03EE1D31-85D5-3AF8-4BB8-1D5D5BFDC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580" y="4478069"/>
                <a:ext cx="4608512" cy="698846"/>
              </a:xfrm>
              <a:prstGeom prst="rect">
                <a:avLst/>
              </a:prstGeom>
              <a:blipFill>
                <a:blip r:embed="rId9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AA57A6-16DC-6839-DF19-54E1C01DA52F}"/>
                  </a:ext>
                </a:extLst>
              </p:cNvPr>
              <p:cNvSpPr txBox="1"/>
              <p:nvPr/>
            </p:nvSpPr>
            <p:spPr bwMode="auto">
              <a:xfrm>
                <a:off x="5940152" y="4478069"/>
                <a:ext cx="302433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AA57A6-16DC-6839-DF19-54E1C01DA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4478069"/>
                <a:ext cx="302433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A6FDEE5-142A-572F-2CE8-B5544305B32A}"/>
              </a:ext>
            </a:extLst>
          </p:cNvPr>
          <p:cNvSpPr txBox="1"/>
          <p:nvPr/>
        </p:nvSpPr>
        <p:spPr bwMode="auto">
          <a:xfrm>
            <a:off x="828580" y="4053436"/>
            <a:ext cx="2375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化簡得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6B3C7-4D86-6966-5F67-44256BC86770}"/>
                  </a:ext>
                </a:extLst>
              </p:cNvPr>
              <p:cNvSpPr txBox="1"/>
              <p:nvPr/>
            </p:nvSpPr>
            <p:spPr bwMode="auto">
              <a:xfrm>
                <a:off x="828580" y="5292738"/>
                <a:ext cx="4608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這樣的選擇，量子化的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會剛好是自然數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6B3C7-4D86-6966-5F67-44256BC8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580" y="5292738"/>
                <a:ext cx="4608512" cy="369332"/>
              </a:xfrm>
              <a:prstGeom prst="rect">
                <a:avLst/>
              </a:prstGeom>
              <a:blipFill>
                <a:blip r:embed="rId11"/>
                <a:stretch>
                  <a:fillRect l="-109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185F8D-6350-387E-A38D-06B338D0481F}"/>
                  </a:ext>
                </a:extLst>
              </p:cNvPr>
              <p:cNvSpPr txBox="1"/>
              <p:nvPr/>
            </p:nvSpPr>
            <p:spPr bwMode="auto">
              <a:xfrm>
                <a:off x="755726" y="2324035"/>
                <a:ext cx="44643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我們找負能量的解：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&lt;0,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185F8D-6350-387E-A38D-06B338D0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726" y="2324035"/>
                <a:ext cx="4464346" cy="369332"/>
              </a:xfrm>
              <a:prstGeom prst="rect">
                <a:avLst/>
              </a:prstGeom>
              <a:blipFill>
                <a:blip r:embed="rId12"/>
                <a:stretch>
                  <a:fillRect l="-113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" grpId="0"/>
      <p:bldP spid="6" grpId="0" animBg="1"/>
      <p:bldP spid="11" grpId="0"/>
      <p:bldP spid="13" grpId="0" animBg="1"/>
      <p:bldP spid="14" grpId="0" animBg="1"/>
      <p:bldP spid="15" grpId="0" animBg="1"/>
      <p:bldP spid="16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/>
              <p:nvPr/>
            </p:nvSpPr>
            <p:spPr bwMode="auto">
              <a:xfrm>
                <a:off x="2433933" y="2742000"/>
                <a:ext cx="70814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3933" y="2742000"/>
                <a:ext cx="708143" cy="276999"/>
              </a:xfrm>
              <a:prstGeom prst="rect">
                <a:avLst/>
              </a:prstGeom>
              <a:blipFill>
                <a:blip r:embed="rId2"/>
                <a:stretch>
                  <a:fillRect l="-7018" r="-3509"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/>
              <p:nvPr/>
            </p:nvSpPr>
            <p:spPr bwMode="auto">
              <a:xfrm>
                <a:off x="2428997" y="3964990"/>
                <a:ext cx="64081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8997" y="3964990"/>
                <a:ext cx="640816" cy="276999"/>
              </a:xfrm>
              <a:prstGeom prst="rect">
                <a:avLst/>
              </a:prstGeom>
              <a:blipFill>
                <a:blip r:embed="rId3"/>
                <a:stretch>
                  <a:fillRect l="-7843" r="-7843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5AEB23A1-6745-0E4B-67A1-A7E72CDFFA47}"/>
                  </a:ext>
                </a:extLst>
              </p:cNvPr>
              <p:cNvSpPr txBox="1"/>
              <p:nvPr/>
            </p:nvSpPr>
            <p:spPr bwMode="auto">
              <a:xfrm>
                <a:off x="3242209" y="2502826"/>
                <a:ext cx="1714761" cy="6988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5AEB23A1-6745-0E4B-67A1-A7E72CDFF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2209" y="2502826"/>
                <a:ext cx="1714761" cy="698846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/>
              <p:nvPr/>
            </p:nvSpPr>
            <p:spPr bwMode="auto">
              <a:xfrm>
                <a:off x="1070431" y="438753"/>
                <a:ext cx="4608512" cy="6988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431" y="438753"/>
                <a:ext cx="4608512" cy="698846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/>
              <p:nvPr/>
            </p:nvSpPr>
            <p:spPr bwMode="auto">
              <a:xfrm>
                <a:off x="3250347" y="3262543"/>
                <a:ext cx="902569" cy="4723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0347" y="3262543"/>
                <a:ext cx="902569" cy="4723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1">
                <a:extLst>
                  <a:ext uri="{FF2B5EF4-FFF2-40B4-BE49-F238E27FC236}">
                    <a16:creationId xmlns:a16="http://schemas.microsoft.com/office/drawing/2014/main" id="{7BB6F6AD-D4D5-6AB9-FE56-40C1A9C2E74B}"/>
                  </a:ext>
                </a:extLst>
              </p:cNvPr>
              <p:cNvSpPr txBox="1"/>
              <p:nvPr/>
            </p:nvSpPr>
            <p:spPr bwMode="auto">
              <a:xfrm>
                <a:off x="3195732" y="3938224"/>
                <a:ext cx="2878457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1">
                <a:extLst>
                  <a:ext uri="{FF2B5EF4-FFF2-40B4-BE49-F238E27FC236}">
                    <a16:creationId xmlns:a16="http://schemas.microsoft.com/office/drawing/2014/main" id="{7BB6F6AD-D4D5-6AB9-FE56-40C1A9C2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5732" y="3938224"/>
                <a:ext cx="2878457" cy="694998"/>
              </a:xfrm>
              <a:prstGeom prst="rect">
                <a:avLst/>
              </a:prstGeom>
              <a:blipFill>
                <a:blip r:embed="rId7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/>
              <p:nvPr/>
            </p:nvSpPr>
            <p:spPr bwMode="auto">
              <a:xfrm>
                <a:off x="3185547" y="4722595"/>
                <a:ext cx="974399" cy="374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5547" y="4722595"/>
                <a:ext cx="974399" cy="374270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/>
              <p:nvPr/>
            </p:nvSpPr>
            <p:spPr bwMode="auto">
              <a:xfrm>
                <a:off x="1088686" y="2094973"/>
                <a:ext cx="72997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讓我們先找出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在原點及無限遠處的極端行為，極端可以簡化方程式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686" y="2094973"/>
                <a:ext cx="7299738" cy="369332"/>
              </a:xfrm>
              <a:prstGeom prst="rect">
                <a:avLst/>
              </a:prstGeom>
              <a:blipFill>
                <a:blip r:embed="rId9"/>
                <a:stretch>
                  <a:fillRect l="-6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0985DE4-F01D-6CD6-23BA-834F67C07691}"/>
              </a:ext>
            </a:extLst>
          </p:cNvPr>
          <p:cNvSpPr txBox="1"/>
          <p:nvPr/>
        </p:nvSpPr>
        <p:spPr bwMode="auto">
          <a:xfrm>
            <a:off x="4206423" y="3342477"/>
            <a:ext cx="2494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無限遠處是指數遞減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30903D-F34F-DEF4-1489-8AAA04A8AA4B}"/>
                  </a:ext>
                </a:extLst>
              </p:cNvPr>
              <p:cNvSpPr txBox="1"/>
              <p:nvPr/>
            </p:nvSpPr>
            <p:spPr bwMode="auto">
              <a:xfrm>
                <a:off x="1161805" y="5240037"/>
                <a:ext cx="55727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在原點的行為，由量子數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30903D-F34F-DEF4-1489-8AAA04A8A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805" y="5240037"/>
                <a:ext cx="5572726" cy="369332"/>
              </a:xfrm>
              <a:prstGeom prst="rect">
                <a:avLst/>
              </a:prstGeom>
              <a:blipFill>
                <a:blip r:embed="rId10"/>
                <a:stretch>
                  <a:fillRect l="-90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9B5AE8-E455-4886-203D-1210F62B2D45}"/>
                  </a:ext>
                </a:extLst>
              </p:cNvPr>
              <p:cNvSpPr txBox="1"/>
              <p:nvPr/>
            </p:nvSpPr>
            <p:spPr bwMode="auto">
              <a:xfrm>
                <a:off x="1161804" y="5656565"/>
                <a:ext cx="68665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特別是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趨近一常數。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趨近零。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9B5AE8-E455-4886-203D-1210F62B2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804" y="5656565"/>
                <a:ext cx="6866579" cy="369332"/>
              </a:xfrm>
              <a:prstGeom prst="rect">
                <a:avLst/>
              </a:prstGeom>
              <a:blipFill>
                <a:blip r:embed="rId11"/>
                <a:stretch>
                  <a:fillRect l="-73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867010-9C88-2F38-7707-67219F2117D3}"/>
              </a:ext>
            </a:extLst>
          </p:cNvPr>
          <p:cNvSpPr txBox="1"/>
          <p:nvPr/>
        </p:nvSpPr>
        <p:spPr bwMode="auto">
          <a:xfrm>
            <a:off x="1081969" y="118164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此式並沒有有限次多項式解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577E3-CFC6-22F0-F545-866B49FCBC58}"/>
              </a:ext>
            </a:extLst>
          </p:cNvPr>
          <p:cNvSpPr txBox="1"/>
          <p:nvPr/>
        </p:nvSpPr>
        <p:spPr bwMode="auto">
          <a:xfrm>
            <a:off x="1070431" y="1547586"/>
            <a:ext cx="6664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趨近原點第三項獨大，趨近無限遠處第四項獨大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42336-4CAC-596F-6FD1-EE69BCCA2772}"/>
              </a:ext>
            </a:extLst>
          </p:cNvPr>
          <p:cNvSpPr txBox="1"/>
          <p:nvPr/>
        </p:nvSpPr>
        <p:spPr bwMode="auto">
          <a:xfrm>
            <a:off x="5057103" y="2688184"/>
            <a:ext cx="2587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第四項dominates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AD963-6E51-9AC8-924C-BC3156855A6E}"/>
              </a:ext>
            </a:extLst>
          </p:cNvPr>
          <p:cNvSpPr txBox="1"/>
          <p:nvPr/>
        </p:nvSpPr>
        <p:spPr bwMode="auto">
          <a:xfrm>
            <a:off x="4564059" y="4739846"/>
            <a:ext cx="2587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第三項dominates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118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7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/>
              <p:nvPr/>
            </p:nvSpPr>
            <p:spPr bwMode="auto">
              <a:xfrm>
                <a:off x="2641747" y="1354356"/>
                <a:ext cx="70814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1747" y="1354356"/>
                <a:ext cx="708143" cy="276999"/>
              </a:xfrm>
              <a:prstGeom prst="rect">
                <a:avLst/>
              </a:prstGeom>
              <a:blipFill>
                <a:blip r:embed="rId2"/>
                <a:stretch>
                  <a:fillRect l="-5263" r="-350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/>
              <p:nvPr/>
            </p:nvSpPr>
            <p:spPr bwMode="auto">
              <a:xfrm>
                <a:off x="2641747" y="2012429"/>
                <a:ext cx="64081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1747" y="2012429"/>
                <a:ext cx="640816" cy="276999"/>
              </a:xfrm>
              <a:prstGeom prst="rect">
                <a:avLst/>
              </a:prstGeom>
              <a:blipFill>
                <a:blip r:embed="rId3"/>
                <a:stretch>
                  <a:fillRect l="-7692" r="-7692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/>
              <p:nvPr/>
            </p:nvSpPr>
            <p:spPr bwMode="auto">
              <a:xfrm>
                <a:off x="1333901" y="2519465"/>
                <a:ext cx="4608512" cy="6988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901" y="2519465"/>
                <a:ext cx="4608512" cy="698846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/>
              <p:nvPr/>
            </p:nvSpPr>
            <p:spPr bwMode="auto">
              <a:xfrm>
                <a:off x="3511668" y="1252391"/>
                <a:ext cx="902569" cy="4723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1668" y="1252391"/>
                <a:ext cx="902569" cy="472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/>
              <p:nvPr/>
            </p:nvSpPr>
            <p:spPr bwMode="auto">
              <a:xfrm>
                <a:off x="3529018" y="1955220"/>
                <a:ext cx="974399" cy="374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018" y="1955220"/>
                <a:ext cx="974399" cy="37427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8020135-D2DD-4DB6-7ECC-389AAAD7CFAB}"/>
                  </a:ext>
                </a:extLst>
              </p:cNvPr>
              <p:cNvSpPr txBox="1"/>
              <p:nvPr/>
            </p:nvSpPr>
            <p:spPr bwMode="auto">
              <a:xfrm>
                <a:off x="1333901" y="4755621"/>
                <a:ext cx="2058034" cy="4723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8020135-D2DD-4DB6-7ECC-389AAAD7C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901" y="4755621"/>
                <a:ext cx="2058034" cy="472373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859C5F9-632D-720B-FD4A-3E941A28D887}"/>
                  </a:ext>
                </a:extLst>
              </p:cNvPr>
              <p:cNvSpPr txBox="1"/>
              <p:nvPr/>
            </p:nvSpPr>
            <p:spPr bwMode="auto">
              <a:xfrm>
                <a:off x="1333901" y="5366675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859C5F9-632D-720B-FD4A-3E941A28D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901" y="5366675"/>
                <a:ext cx="4608512" cy="694998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4F2E62-6C15-1482-3489-0B68B5D7BE68}"/>
              </a:ext>
            </a:extLst>
          </p:cNvPr>
          <p:cNvSpPr txBox="1"/>
          <p:nvPr/>
        </p:nvSpPr>
        <p:spPr bwMode="auto">
          <a:xfrm>
            <a:off x="1259632" y="3802300"/>
            <a:ext cx="6696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若把這兩個極端情況提出，剩餘的部分將可能是有限次多項式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4143EA-E062-3F0F-3E04-C87491BE6D10}"/>
              </a:ext>
            </a:extLst>
          </p:cNvPr>
          <p:cNvSpPr txBox="1"/>
          <p:nvPr/>
        </p:nvSpPr>
        <p:spPr bwMode="auto">
          <a:xfrm>
            <a:off x="1259632" y="4247608"/>
            <a:ext cx="2948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這與SHO非常類似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F03FB-77D2-D0ED-179F-92A4104FEE2C}"/>
              </a:ext>
            </a:extLst>
          </p:cNvPr>
          <p:cNvSpPr txBox="1"/>
          <p:nvPr/>
        </p:nvSpPr>
        <p:spPr bwMode="auto">
          <a:xfrm>
            <a:off x="1259632" y="3356992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此式並沒有有限次多項式解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9EA8F3-9C55-F746-DEA6-04CE32F53E39}"/>
                  </a:ext>
                </a:extLst>
              </p:cNvPr>
              <p:cNvSpPr txBox="1"/>
              <p:nvPr/>
            </p:nvSpPr>
            <p:spPr bwMode="auto">
              <a:xfrm>
                <a:off x="3373683" y="4790533"/>
                <a:ext cx="49862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期待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為有限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次多項式。代入前式：可得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9EA8F3-9C55-F746-DEA6-04CE32F5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683" y="4790533"/>
                <a:ext cx="4986235" cy="369332"/>
              </a:xfrm>
              <a:prstGeom prst="rect">
                <a:avLst/>
              </a:prstGeom>
              <a:blipFill>
                <a:blip r:embed="rId9"/>
                <a:stretch>
                  <a:fillRect l="-1015" t="-10000" r="-50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/>
              <p:nvPr/>
            </p:nvSpPr>
            <p:spPr bwMode="auto">
              <a:xfrm>
                <a:off x="1244598" y="74258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在原點及無限遠處的極端行為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598" y="742588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8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22E8397-9A8B-81DC-CB16-0C32B5156FDA}"/>
              </a:ext>
            </a:extLst>
          </p:cNvPr>
          <p:cNvSpPr txBox="1"/>
          <p:nvPr/>
        </p:nvSpPr>
        <p:spPr bwMode="auto">
          <a:xfrm>
            <a:off x="1333901" y="6115412"/>
            <a:ext cx="6664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原來有問題的第三項及第四項都消失了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5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6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/>
              <p:nvPr/>
            </p:nvSpPr>
            <p:spPr bwMode="auto">
              <a:xfrm>
                <a:off x="1351465" y="852548"/>
                <a:ext cx="4286885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465" y="852548"/>
                <a:ext cx="4286885" cy="694998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7A1660-DA74-5B23-59B6-D42E896219E0}"/>
                  </a:ext>
                </a:extLst>
              </p:cNvPr>
              <p:cNvSpPr txBox="1"/>
              <p:nvPr/>
            </p:nvSpPr>
            <p:spPr bwMode="auto">
              <a:xfrm>
                <a:off x="1351465" y="1995128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7A1660-DA74-5B23-59B6-D42E89621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465" y="1995128"/>
                <a:ext cx="1761622" cy="877100"/>
              </a:xfrm>
              <a:prstGeom prst="rect">
                <a:avLst/>
              </a:prstGeom>
              <a:blipFill>
                <a:blip r:embed="rId3"/>
                <a:stretch>
                  <a:fillRect t="-91549" r="-714" b="-1450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BAFDBC-6705-B011-CCE4-21A220594E29}"/>
                  </a:ext>
                </a:extLst>
              </p:cNvPr>
              <p:cNvSpPr txBox="1"/>
              <p:nvPr/>
            </p:nvSpPr>
            <p:spPr bwMode="auto">
              <a:xfrm>
                <a:off x="1302834" y="1601855"/>
                <a:ext cx="35481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為有限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BAFDBC-6705-B011-CCE4-21A22059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834" y="1601855"/>
                <a:ext cx="3548117" cy="369332"/>
              </a:xfrm>
              <a:prstGeom prst="rect">
                <a:avLst/>
              </a:prstGeom>
              <a:blipFill>
                <a:blip r:embed="rId4"/>
                <a:stretch>
                  <a:fillRect l="-142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2ACC2CE-46C5-0BE1-4AB5-441BE7F82455}"/>
              </a:ext>
            </a:extLst>
          </p:cNvPr>
          <p:cNvSpPr txBox="1"/>
          <p:nvPr/>
        </p:nvSpPr>
        <p:spPr bwMode="auto">
          <a:xfrm>
            <a:off x="1351465" y="2926285"/>
            <a:ext cx="3330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代入並取最高次項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B45F8F09-9143-FF5B-C0EC-7899A1E1A90D}"/>
                  </a:ext>
                </a:extLst>
              </p:cNvPr>
              <p:cNvSpPr txBox="1"/>
              <p:nvPr/>
            </p:nvSpPr>
            <p:spPr bwMode="auto">
              <a:xfrm>
                <a:off x="1323843" y="3343815"/>
                <a:ext cx="6992573" cy="6651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B45F8F09-9143-FF5B-C0EC-7899A1E1A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3843" y="3343815"/>
                <a:ext cx="6992573" cy="665118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9B38B16-F88D-A15A-3649-80C92B56E691}"/>
                  </a:ext>
                </a:extLst>
              </p:cNvPr>
              <p:cNvSpPr txBox="1"/>
              <p:nvPr/>
            </p:nvSpPr>
            <p:spPr bwMode="auto">
              <a:xfrm>
                <a:off x="1331640" y="4149080"/>
                <a:ext cx="38164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9B38B16-F88D-A15A-3649-80C92B56E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149080"/>
                <a:ext cx="38164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01ED6BCF-FF67-6126-D8FA-C29D1568FA90}"/>
                  </a:ext>
                </a:extLst>
              </p:cNvPr>
              <p:cNvSpPr txBox="1"/>
              <p:nvPr/>
            </p:nvSpPr>
            <p:spPr bwMode="auto">
              <a:xfrm>
                <a:off x="1331639" y="4745464"/>
                <a:ext cx="24404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01ED6BCF-FF67-6126-D8FA-C29D1568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39" y="4745464"/>
                <a:ext cx="24404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515E94C-58F7-500C-15F7-3877C90CCD0E}"/>
                  </a:ext>
                </a:extLst>
              </p:cNvPr>
              <p:cNvSpPr txBox="1"/>
              <p:nvPr/>
            </p:nvSpPr>
            <p:spPr bwMode="auto">
              <a:xfrm>
                <a:off x="1351465" y="5295407"/>
                <a:ext cx="162258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515E94C-58F7-500C-15F7-3877C90CC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465" y="5295407"/>
                <a:ext cx="16225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1244E7-AF34-CABC-A622-8BDEB610F50D}"/>
                  </a:ext>
                </a:extLst>
              </p:cNvPr>
              <p:cNvSpPr txBox="1"/>
              <p:nvPr/>
            </p:nvSpPr>
            <p:spPr bwMode="auto">
              <a:xfrm>
                <a:off x="6948264" y="5110012"/>
                <a:ext cx="18716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1244E7-AF34-CABC-A622-8BDEB610F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264" y="5110012"/>
                <a:ext cx="1871612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AE7EA9-4609-E373-88AC-9E5C01462CEF}"/>
                  </a:ext>
                </a:extLst>
              </p:cNvPr>
              <p:cNvSpPr txBox="1"/>
              <p:nvPr/>
            </p:nvSpPr>
            <p:spPr bwMode="auto">
              <a:xfrm>
                <a:off x="3113087" y="5295407"/>
                <a:ext cx="34751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包含能量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必須是自然數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AE7EA9-4609-E373-88AC-9E5C01462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3087" y="5295407"/>
                <a:ext cx="3475137" cy="369332"/>
              </a:xfrm>
              <a:prstGeom prst="rect">
                <a:avLst/>
              </a:prstGeom>
              <a:blipFill>
                <a:blip r:embed="rId10"/>
                <a:stretch>
                  <a:fillRect l="-182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CDFAEA1-CECD-BF65-6303-A3175FB7515A}"/>
              </a:ext>
            </a:extLst>
          </p:cNvPr>
          <p:cNvSpPr txBox="1"/>
          <p:nvPr/>
        </p:nvSpPr>
        <p:spPr bwMode="auto">
          <a:xfrm>
            <a:off x="1331639" y="5805202"/>
            <a:ext cx="3653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因此能量是量子化的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730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A727D8-1F34-3533-EB2A-8588506BA9AF}"/>
                  </a:ext>
                </a:extLst>
              </p:cNvPr>
              <p:cNvSpPr txBox="1"/>
              <p:nvPr/>
            </p:nvSpPr>
            <p:spPr bwMode="auto">
              <a:xfrm>
                <a:off x="1713882" y="3914944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A727D8-1F34-3533-EB2A-8588506BA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882" y="3914944"/>
                <a:ext cx="2330190" cy="682687"/>
              </a:xfrm>
              <a:prstGeom prst="rect">
                <a:avLst/>
              </a:prstGeom>
              <a:blipFill>
                <a:blip r:embed="rId2"/>
                <a:stretch>
                  <a:fillRect l="-1081" b="-37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B1F0B4DF-47E0-9BE8-3CC8-A96C16DE3B6A}"/>
                  </a:ext>
                </a:extLst>
              </p:cNvPr>
              <p:cNvSpPr txBox="1"/>
              <p:nvPr/>
            </p:nvSpPr>
            <p:spPr>
              <a:xfrm>
                <a:off x="1713882" y="4737589"/>
                <a:ext cx="2418606" cy="618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B1F0B4DF-47E0-9BE8-3CC8-A96C16DE3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82" y="4737589"/>
                <a:ext cx="2418606" cy="618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4F050B83-E35D-2B69-98E1-36BBADE361C8}"/>
                  </a:ext>
                </a:extLst>
              </p:cNvPr>
              <p:cNvSpPr txBox="1"/>
              <p:nvPr/>
            </p:nvSpPr>
            <p:spPr bwMode="auto">
              <a:xfrm>
                <a:off x="1681939" y="794246"/>
                <a:ext cx="162258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4F050B83-E35D-2B69-98E1-36BBADE36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1939" y="794246"/>
                <a:ext cx="16225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C17E2F4C-D596-AF49-F34B-D04EE7D404B6}"/>
                  </a:ext>
                </a:extLst>
              </p:cNvPr>
              <p:cNvSpPr txBox="1"/>
              <p:nvPr/>
            </p:nvSpPr>
            <p:spPr bwMode="auto">
              <a:xfrm>
                <a:off x="5088636" y="1151067"/>
                <a:ext cx="162258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C17E2F4C-D596-AF49-F34B-D04EE7D40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636" y="1151067"/>
                <a:ext cx="162258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4D6E3B-F633-7A8D-C2C6-65BAC308069C}"/>
                  </a:ext>
                </a:extLst>
              </p:cNvPr>
              <p:cNvSpPr txBox="1"/>
              <p:nvPr/>
            </p:nvSpPr>
            <p:spPr bwMode="auto">
              <a:xfrm>
                <a:off x="1687057" y="1178547"/>
                <a:ext cx="3475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重新命名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為自然數主量子數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4D6E3B-F633-7A8D-C2C6-65BAC3080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7057" y="1178547"/>
                <a:ext cx="3475136" cy="369332"/>
              </a:xfrm>
              <a:prstGeom prst="rect">
                <a:avLst/>
              </a:prstGeom>
              <a:blipFill>
                <a:blip r:embed="rId6"/>
                <a:stretch>
                  <a:fillRect l="-14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F30F98-2304-B6BB-7363-45D97CEBD618}"/>
                  </a:ext>
                </a:extLst>
              </p:cNvPr>
              <p:cNvSpPr txBox="1"/>
              <p:nvPr/>
            </p:nvSpPr>
            <p:spPr bwMode="auto">
              <a:xfrm>
                <a:off x="1687056" y="385164"/>
                <a:ext cx="58553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包含能量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必須是自然數，方程式才會有解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F30F98-2304-B6BB-7363-45D97CEBD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7056" y="385164"/>
                <a:ext cx="5855323" cy="369332"/>
              </a:xfrm>
              <a:prstGeom prst="rect">
                <a:avLst/>
              </a:prstGeom>
              <a:blipFill>
                <a:blip r:embed="rId7"/>
                <a:stretch>
                  <a:fillRect l="-8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B151A53A-41A0-B166-54F8-6C3DD4E5C068}"/>
                  </a:ext>
                </a:extLst>
              </p:cNvPr>
              <p:cNvSpPr txBox="1"/>
              <p:nvPr/>
            </p:nvSpPr>
            <p:spPr bwMode="auto">
              <a:xfrm>
                <a:off x="1714812" y="2473277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B151A53A-41A0-B166-54F8-6C3DD4E5C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4812" y="2473277"/>
                <a:ext cx="11641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8EC7E5-6999-8744-11C2-09359E33B47C}"/>
                  </a:ext>
                </a:extLst>
              </p:cNvPr>
              <p:cNvSpPr txBox="1"/>
              <p:nvPr/>
            </p:nvSpPr>
            <p:spPr bwMode="auto">
              <a:xfrm>
                <a:off x="1652528" y="2029957"/>
                <a:ext cx="66541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/>
                  <a:t>多項式冪次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err="1"/>
                  <a:t>必須大於等於零，因此對特定的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有最小值：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8EC7E5-6999-8744-11C2-09359E33B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2528" y="2029957"/>
                <a:ext cx="6654194" cy="369332"/>
              </a:xfrm>
              <a:prstGeom prst="rect">
                <a:avLst/>
              </a:prstGeom>
              <a:blipFill>
                <a:blip r:embed="rId9"/>
                <a:stretch>
                  <a:fillRect l="-7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422259-75A7-9A5F-3B23-2E0140A41A2C}"/>
                  </a:ext>
                </a:extLst>
              </p:cNvPr>
              <p:cNvSpPr txBox="1"/>
              <p:nvPr/>
            </p:nvSpPr>
            <p:spPr bwMode="auto">
              <a:xfrm>
                <a:off x="1705565" y="2943056"/>
                <a:ext cx="241860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422259-75A7-9A5F-3B23-2E0140A41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565" y="2943056"/>
                <a:ext cx="241860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8D2F00-1777-FBB3-5A8A-9F27C2F9961C}"/>
                  </a:ext>
                </a:extLst>
              </p:cNvPr>
              <p:cNvSpPr txBox="1"/>
              <p:nvPr/>
            </p:nvSpPr>
            <p:spPr bwMode="auto">
              <a:xfrm>
                <a:off x="1713882" y="5464620"/>
                <a:ext cx="60584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因此能量是量子化的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有關。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8D2F00-1777-FBB3-5A8A-9F27C2F99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882" y="5464620"/>
                <a:ext cx="6058413" cy="369332"/>
              </a:xfrm>
              <a:prstGeom prst="rect">
                <a:avLst/>
              </a:prstGeom>
              <a:blipFill>
                <a:blip r:embed="rId11"/>
                <a:stretch>
                  <a:fillRect l="-6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8" descr="F39_18">
            <a:extLst>
              <a:ext uri="{FF2B5EF4-FFF2-40B4-BE49-F238E27FC236}">
                <a16:creationId xmlns:a16="http://schemas.microsoft.com/office/drawing/2014/main" id="{7D911100-8942-176F-AF6E-6976E2DD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14" y="2623705"/>
            <a:ext cx="2418606" cy="308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406E49-B3BF-BD37-7C0E-B6DA31A1EE37}"/>
                  </a:ext>
                </a:extLst>
              </p:cNvPr>
              <p:cNvSpPr txBox="1"/>
              <p:nvPr/>
            </p:nvSpPr>
            <p:spPr bwMode="auto">
              <a:xfrm>
                <a:off x="1740382" y="1621867"/>
                <a:ext cx="434378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406E49-B3BF-BD37-7C0E-B6DA31A1E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0382" y="1621867"/>
                <a:ext cx="4343785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C96E22-95AB-F0A8-B432-B3FD106B6EE7}"/>
                  </a:ext>
                </a:extLst>
              </p:cNvPr>
              <p:cNvSpPr txBox="1"/>
              <p:nvPr/>
            </p:nvSpPr>
            <p:spPr bwMode="auto">
              <a:xfrm>
                <a:off x="1713882" y="5888152"/>
                <a:ext cx="46526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所以一般會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倒過來，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先固定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會有最大值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C96E22-95AB-F0A8-B432-B3FD106B6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882" y="5888152"/>
                <a:ext cx="4652635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2977A541-AB5E-D2FD-714E-66DC8D52DA38}"/>
                  </a:ext>
                </a:extLst>
              </p:cNvPr>
              <p:cNvSpPr txBox="1"/>
              <p:nvPr/>
            </p:nvSpPr>
            <p:spPr bwMode="auto">
              <a:xfrm>
                <a:off x="6378214" y="6311684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2977A541-AB5E-D2FD-714E-66DC8D52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214" y="6311684"/>
                <a:ext cx="191918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30DD6621-87DF-98DD-5E92-8C500B9C4B5C}"/>
                  </a:ext>
                </a:extLst>
              </p:cNvPr>
              <p:cNvSpPr txBox="1"/>
              <p:nvPr/>
            </p:nvSpPr>
            <p:spPr bwMode="auto">
              <a:xfrm>
                <a:off x="6378214" y="5865434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30DD6621-87DF-98DD-5E92-8C500B9C4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214" y="5865434"/>
                <a:ext cx="116416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6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3" grpId="0"/>
      <p:bldP spid="14" grpId="0" animBg="1"/>
      <p:bldP spid="15" grpId="0"/>
      <p:bldP spid="2" grpId="0"/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/>
              <p:nvPr/>
            </p:nvSpPr>
            <p:spPr bwMode="auto">
              <a:xfrm>
                <a:off x="1530873" y="1135701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0873" y="1135701"/>
                <a:ext cx="4608512" cy="694998"/>
              </a:xfrm>
              <a:prstGeom prst="rect">
                <a:avLst/>
              </a:prstGeom>
              <a:blipFill>
                <a:blip r:embed="rId3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B9A9E0-DEC2-4253-A004-45360DCBEFFA}"/>
                  </a:ext>
                </a:extLst>
              </p:cNvPr>
              <p:cNvSpPr txBox="1"/>
              <p:nvPr/>
            </p:nvSpPr>
            <p:spPr bwMode="auto">
              <a:xfrm>
                <a:off x="1538429" y="1914784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B9A9E0-DEC2-4253-A004-45360DCBE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1914784"/>
                <a:ext cx="1761622" cy="877100"/>
              </a:xfrm>
              <a:prstGeom prst="rect">
                <a:avLst/>
              </a:prstGeom>
              <a:blipFill>
                <a:blip r:embed="rId4"/>
                <a:stretch>
                  <a:fillRect t="-94286" r="-714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D36528-7A5C-D528-2E36-CDF0AEED28BC}"/>
                  </a:ext>
                </a:extLst>
              </p:cNvPr>
              <p:cNvSpPr txBox="1"/>
              <p:nvPr/>
            </p:nvSpPr>
            <p:spPr bwMode="auto">
              <a:xfrm>
                <a:off x="1538429" y="3429000"/>
                <a:ext cx="7265113" cy="87145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D36528-7A5C-D528-2E36-CDF0AEED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3429000"/>
                <a:ext cx="7265113" cy="871457"/>
              </a:xfrm>
              <a:prstGeom prst="rect">
                <a:avLst/>
              </a:prstGeom>
              <a:blipFill>
                <a:blip r:embed="rId5"/>
                <a:stretch>
                  <a:fillRect l="-9930" t="-95652" b="-15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767ACD-9C3A-B7E3-7084-1E379727E6B2}"/>
                  </a:ext>
                </a:extLst>
              </p:cNvPr>
              <p:cNvSpPr txBox="1"/>
              <p:nvPr/>
            </p:nvSpPr>
            <p:spPr bwMode="auto">
              <a:xfrm>
                <a:off x="1538429" y="4829242"/>
                <a:ext cx="5409835" cy="3742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767ACD-9C3A-B7E3-7084-1E379727E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4829242"/>
                <a:ext cx="5409835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F34BC0-2D9D-0973-F213-29933940EFA8}"/>
                  </a:ext>
                </a:extLst>
              </p:cNvPr>
              <p:cNvSpPr txBox="1"/>
              <p:nvPr/>
            </p:nvSpPr>
            <p:spPr bwMode="auto">
              <a:xfrm>
                <a:off x="1509080" y="692657"/>
                <a:ext cx="47818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有限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次</m:t>
                    </m:r>
                    <m:r>
                      <m:rPr>
                        <m:nor/>
                      </m:rPr>
                      <a:rPr lang="en-US" dirty="0" err="1">
                        <a:latin typeface="Times New Roman" pitchFamily="18" charset="0"/>
                        <a:cs typeface="Times New Roman" pitchFamily="18" charset="0"/>
                      </a:rPr>
                      <m:t>多項式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可以以遞迴關係解出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F34BC0-2D9D-0973-F213-29933940E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9080" y="692657"/>
                <a:ext cx="4781878" cy="369332"/>
              </a:xfrm>
              <a:prstGeom prst="rect">
                <a:avLst/>
              </a:prstGeom>
              <a:blipFill>
                <a:blip r:embed="rId7"/>
                <a:stretch>
                  <a:fillRect l="-5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B8F28C-0769-F8C8-2A29-ED7808242B0F}"/>
              </a:ext>
            </a:extLst>
          </p:cNvPr>
          <p:cNvSpPr txBox="1"/>
          <p:nvPr/>
        </p:nvSpPr>
        <p:spPr bwMode="auto">
          <a:xfrm>
            <a:off x="1538429" y="2925776"/>
            <a:ext cx="1953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85FD2-E3FD-1263-4A5C-7B8C0D390D90}"/>
                  </a:ext>
                </a:extLst>
              </p:cNvPr>
              <p:cNvSpPr txBox="1"/>
              <p:nvPr/>
            </p:nvSpPr>
            <p:spPr bwMode="auto">
              <a:xfrm>
                <a:off x="1567385" y="4401382"/>
                <a:ext cx="4572000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的係數必須為零：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85FD2-E3FD-1263-4A5C-7B8C0D390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7385" y="4401382"/>
                <a:ext cx="4572000" cy="374270"/>
              </a:xfrm>
              <a:prstGeom prst="rect">
                <a:avLst/>
              </a:prstGeom>
              <a:blipFill>
                <a:blip r:embed="rId8"/>
                <a:stretch>
                  <a:fillRect l="-1108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53A173-DA5C-5FAD-1138-A0A27434C4E9}"/>
                  </a:ext>
                </a:extLst>
              </p:cNvPr>
              <p:cNvSpPr txBox="1"/>
              <p:nvPr/>
            </p:nvSpPr>
            <p:spPr bwMode="auto">
              <a:xfrm>
                <a:off x="1567385" y="5517290"/>
                <a:ext cx="3076623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53A173-DA5C-5FAD-1138-A0A27434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7385" y="5517290"/>
                <a:ext cx="3076623" cy="665118"/>
              </a:xfrm>
              <a:prstGeom prst="rect">
                <a:avLst/>
              </a:prstGeom>
              <a:blipFill>
                <a:blip r:embed="rId9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BA436F-3019-8448-3D1E-BACAFD39CCC9}"/>
                  </a:ext>
                </a:extLst>
              </p:cNvPr>
              <p:cNvSpPr txBox="1"/>
              <p:nvPr/>
            </p:nvSpPr>
            <p:spPr bwMode="auto">
              <a:xfrm>
                <a:off x="5004048" y="5500225"/>
                <a:ext cx="3076623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BA436F-3019-8448-3D1E-BACAFD39C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5500225"/>
                <a:ext cx="3076623" cy="6651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6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/>
      <p:bldP spid="1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 bwMode="auto">
          <a:xfrm>
            <a:off x="482538" y="562220"/>
            <a:ext cx="5600700" cy="45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12764" y="1124744"/>
            <a:ext cx="150018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6633244" y="3962825"/>
            <a:ext cx="155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氫原子能階</a:t>
            </a:r>
          </a:p>
        </p:txBody>
      </p:sp>
      <p:sp>
        <p:nvSpPr>
          <p:cNvPr id="63493" name="文字方塊 4"/>
          <p:cNvSpPr txBox="1">
            <a:spLocks noChangeArrowheads="1"/>
          </p:cNvSpPr>
          <p:nvPr/>
        </p:nvSpPr>
        <p:spPr bwMode="auto">
          <a:xfrm>
            <a:off x="465176" y="5212557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薛丁格能嚴格地得到正確的氫原子能階是天大的成就！</a:t>
            </a:r>
          </a:p>
        </p:txBody>
      </p:sp>
      <p:sp>
        <p:nvSpPr>
          <p:cNvPr id="2" name="矩形 1"/>
          <p:cNvSpPr/>
          <p:nvPr/>
        </p:nvSpPr>
        <p:spPr>
          <a:xfrm>
            <a:off x="452389" y="5597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800" dirty="0">
                <a:latin typeface="Calibri" pitchFamily="34" charset="0"/>
              </a:rPr>
              <a:t>而且</a:t>
            </a: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完全只用大家所熟悉的波的概念！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9" name="Picture 10" descr="Schrodinger 1000 Austrian Schilli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13121"/>
            <a:ext cx="2718273" cy="133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此方程式只有對某些能量值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才有解！數學的本徵值問題。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73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461079" y="6373116"/>
            <a:ext cx="5191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能量的量子化原來是電子的波性的表現！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24833" y="5993223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這個方法到現在都是解氫原子能階最簡單的方法。</a:t>
            </a:r>
          </a:p>
        </p:txBody>
      </p:sp>
      <p:pic>
        <p:nvPicPr>
          <p:cNvPr id="6" name="圖片 14" descr="afg003.jpg">
            <a:extLst>
              <a:ext uri="{FF2B5EF4-FFF2-40B4-BE49-F238E27FC236}">
                <a16:creationId xmlns:a16="http://schemas.microsoft.com/office/drawing/2014/main" id="{C5B65042-951A-5DB1-A46F-448100729D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6364796" y="562220"/>
            <a:ext cx="2074009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9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8DCD6-E109-1DDB-0DA9-02C61A61D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146"/>
          <a:stretch/>
        </p:blipFill>
        <p:spPr>
          <a:xfrm>
            <a:off x="1293972" y="3135286"/>
            <a:ext cx="7193993" cy="1454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CD6CC-5121-5894-9764-CC54147A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72" y="506156"/>
            <a:ext cx="7180232" cy="26538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927D42-1ED8-1428-7C65-D436539031A1}"/>
              </a:ext>
            </a:extLst>
          </p:cNvPr>
          <p:cNvSpPr/>
          <p:nvPr/>
        </p:nvSpPr>
        <p:spPr>
          <a:xfrm>
            <a:off x="2871341" y="4098401"/>
            <a:ext cx="314348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34D7EA-A7F9-89F7-DF0A-D4765DEB308C}"/>
                  </a:ext>
                </a:extLst>
              </p:cNvPr>
              <p:cNvSpPr txBox="1"/>
              <p:nvPr/>
            </p:nvSpPr>
            <p:spPr bwMode="auto">
              <a:xfrm>
                <a:off x="1523109" y="5528130"/>
                <a:ext cx="40679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時上式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分子為零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34D7EA-A7F9-89F7-DF0A-D4765DEB3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109" y="5528130"/>
                <a:ext cx="4067944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F51996-7148-5F8E-77D0-0A6600168F8F}"/>
                  </a:ext>
                </a:extLst>
              </p:cNvPr>
              <p:cNvSpPr txBox="1"/>
              <p:nvPr/>
            </p:nvSpPr>
            <p:spPr bwMode="auto">
              <a:xfrm>
                <a:off x="4211605" y="5528130"/>
                <a:ext cx="174156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F51996-7148-5F8E-77D0-0A6600168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605" y="5528130"/>
                <a:ext cx="1741567" cy="276999"/>
              </a:xfrm>
              <a:prstGeom prst="rect">
                <a:avLst/>
              </a:prstGeom>
              <a:blipFill>
                <a:blip r:embed="rId5"/>
                <a:stretch>
                  <a:fillRect l="-1449" r="-2174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EE2E8A-B9ED-A5AC-10CD-8606A2684D45}"/>
                  </a:ext>
                </a:extLst>
              </p:cNvPr>
              <p:cNvSpPr txBox="1"/>
              <p:nvPr/>
            </p:nvSpPr>
            <p:spPr bwMode="auto">
              <a:xfrm>
                <a:off x="1523109" y="5983802"/>
                <a:ext cx="345638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EE2E8A-B9ED-A5AC-10CD-8606A2684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109" y="5983802"/>
                <a:ext cx="3456384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AA226D-9607-2DD3-1D68-E83D619EE2C9}"/>
                  </a:ext>
                </a:extLst>
              </p:cNvPr>
              <p:cNvSpPr txBox="1"/>
              <p:nvPr/>
            </p:nvSpPr>
            <p:spPr bwMode="auto">
              <a:xfrm>
                <a:off x="3557081" y="504866"/>
                <a:ext cx="3076623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AA226D-9607-2DD3-1D68-E83D619E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081" y="504866"/>
                <a:ext cx="3076623" cy="6651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657DD38-BE63-ADC0-54D7-82DBFDAFB8D7}"/>
                  </a:ext>
                </a:extLst>
              </p:cNvPr>
              <p:cNvSpPr txBox="1"/>
              <p:nvPr/>
            </p:nvSpPr>
            <p:spPr bwMode="auto">
              <a:xfrm>
                <a:off x="1523109" y="5076555"/>
                <a:ext cx="22217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657DD38-BE63-ADC0-54D7-82DBFDAFB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109" y="5076555"/>
                <a:ext cx="222179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70139AC-61F2-8746-262F-F3F88356478A}"/>
              </a:ext>
            </a:extLst>
          </p:cNvPr>
          <p:cNvSpPr txBox="1"/>
          <p:nvPr/>
        </p:nvSpPr>
        <p:spPr bwMode="auto">
          <a:xfrm>
            <a:off x="1403648" y="4624980"/>
            <a:ext cx="3653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若能量是量子化的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842B9-E9D5-609C-FD2C-0594C543F4CC}"/>
              </a:ext>
            </a:extLst>
          </p:cNvPr>
          <p:cNvSpPr txBox="1"/>
          <p:nvPr/>
        </p:nvSpPr>
        <p:spPr bwMode="auto">
          <a:xfrm>
            <a:off x="6014829" y="5528130"/>
            <a:ext cx="2264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遞迴就會中止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69820-C347-25C7-2104-ADE63B34C960}"/>
                  </a:ext>
                </a:extLst>
              </p:cNvPr>
              <p:cNvSpPr txBox="1"/>
              <p:nvPr/>
            </p:nvSpPr>
            <p:spPr bwMode="auto">
              <a:xfrm>
                <a:off x="4751512" y="2296748"/>
                <a:ext cx="43924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是無</m:t>
                    </m:r>
                    <m:r>
                      <m:rPr>
                        <m:nor/>
                      </m:rP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m:t>限</m:t>
                    </m:r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次</m:t>
                    </m:r>
                    <m:r>
                      <m:rPr>
                        <m:nor/>
                      </m:rPr>
                      <a:rPr lang="en-US" dirty="0" err="1">
                        <a:latin typeface="Times New Roman" pitchFamily="18" charset="0"/>
                        <a:cs typeface="Times New Roman" pitchFamily="18" charset="0"/>
                      </a:rPr>
                      <m:t>多項式</m:t>
                    </m:r>
                    <m:r>
                      <a:rPr lang="en-US" i="1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/>
                  <a:t>會無法歸一，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69820-C347-25C7-2104-ADE63B34C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1512" y="2296748"/>
                <a:ext cx="4392488" cy="369332"/>
              </a:xfrm>
              <a:prstGeom prst="rect">
                <a:avLst/>
              </a:prstGeom>
              <a:blipFill>
                <a:blip r:embed="rId9"/>
                <a:stretch>
                  <a:fillRect l="-8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447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25639-7823-164A-B392-692B610E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0" r="16921" b="46292"/>
          <a:stretch/>
        </p:blipFill>
        <p:spPr>
          <a:xfrm>
            <a:off x="395536" y="3341225"/>
            <a:ext cx="3803066" cy="2025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507BA8-181D-D529-685C-476920D83220}"/>
                  </a:ext>
                </a:extLst>
              </p:cNvPr>
              <p:cNvSpPr txBox="1"/>
              <p:nvPr/>
            </p:nvSpPr>
            <p:spPr bwMode="auto">
              <a:xfrm>
                <a:off x="4553416" y="4798851"/>
                <a:ext cx="2956364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507BA8-181D-D529-685C-476920D83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3416" y="4798851"/>
                <a:ext cx="2956364" cy="567463"/>
              </a:xfrm>
              <a:prstGeom prst="rect">
                <a:avLst/>
              </a:prstGeom>
              <a:blipFill>
                <a:blip r:embed="rId3"/>
                <a:stretch>
                  <a:fillRect l="-427"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C4BA3-F620-A7AE-3FB2-DB9A31BA58C4}"/>
                  </a:ext>
                </a:extLst>
              </p:cNvPr>
              <p:cNvSpPr txBox="1"/>
              <p:nvPr/>
            </p:nvSpPr>
            <p:spPr bwMode="auto">
              <a:xfrm>
                <a:off x="4529998" y="2759483"/>
                <a:ext cx="3971023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C4BA3-F620-A7AE-3FB2-DB9A31BA5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9998" y="2759483"/>
                <a:ext cx="3971023" cy="818366"/>
              </a:xfrm>
              <a:prstGeom prst="rect">
                <a:avLst/>
              </a:prstGeom>
              <a:blipFill>
                <a:blip r:embed="rId4"/>
                <a:stretch>
                  <a:fillRect l="-955" r="-3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0F9B2-DCE2-342D-F04A-280CE8D8E931}"/>
                  </a:ext>
                </a:extLst>
              </p:cNvPr>
              <p:cNvSpPr txBox="1"/>
              <p:nvPr/>
            </p:nvSpPr>
            <p:spPr bwMode="auto">
              <a:xfrm>
                <a:off x="4543557" y="3688897"/>
                <a:ext cx="1939826" cy="682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0F9B2-DCE2-342D-F04A-280CE8D8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3557" y="3688897"/>
                <a:ext cx="1939826" cy="682110"/>
              </a:xfrm>
              <a:prstGeom prst="rect">
                <a:avLst/>
              </a:prstGeom>
              <a:blipFill>
                <a:blip r:embed="rId5"/>
                <a:stretch>
                  <a:fillRect l="-649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39AF59D-CF36-CB1E-B9A7-0050FF67E89D}"/>
              </a:ext>
            </a:extLst>
          </p:cNvPr>
          <p:cNvSpPr txBox="1"/>
          <p:nvPr/>
        </p:nvSpPr>
        <p:spPr bwMode="auto">
          <a:xfrm>
            <a:off x="6483383" y="3874997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 Bohr radius.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30D353-DD6A-FC22-C099-CAE47E0308AD}"/>
              </a:ext>
            </a:extLst>
          </p:cNvPr>
          <p:cNvSpPr/>
          <p:nvPr/>
        </p:nvSpPr>
        <p:spPr>
          <a:xfrm>
            <a:off x="395536" y="3345491"/>
            <a:ext cx="3803066" cy="2025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14EEBF-6671-B4CD-D8A1-4BD3492BCACC}"/>
                  </a:ext>
                </a:extLst>
              </p:cNvPr>
              <p:cNvSpPr txBox="1"/>
              <p:nvPr/>
            </p:nvSpPr>
            <p:spPr bwMode="auto">
              <a:xfrm>
                <a:off x="755576" y="767540"/>
                <a:ext cx="3076623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14EEBF-6671-B4CD-D8A1-4BD3492BC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767540"/>
                <a:ext cx="3076623" cy="665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464FA6-5D4F-E77D-3E7C-2168547CDE72}"/>
                  </a:ext>
                </a:extLst>
              </p:cNvPr>
              <p:cNvSpPr txBox="1"/>
              <p:nvPr/>
            </p:nvSpPr>
            <p:spPr bwMode="auto">
              <a:xfrm>
                <a:off x="4562544" y="1595644"/>
                <a:ext cx="345638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464FA6-5D4F-E77D-3E7C-2168547CD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2544" y="1595644"/>
                <a:ext cx="3456384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897343-A5A0-A745-563C-3716F44C7925}"/>
                  </a:ext>
                </a:extLst>
              </p:cNvPr>
              <p:cNvSpPr txBox="1"/>
              <p:nvPr/>
            </p:nvSpPr>
            <p:spPr bwMode="auto">
              <a:xfrm>
                <a:off x="4543557" y="2202800"/>
                <a:ext cx="2471817" cy="380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897343-A5A0-A745-563C-3716F44C7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3557" y="2202800"/>
                <a:ext cx="2471817" cy="380040"/>
              </a:xfrm>
              <a:prstGeom prst="rect">
                <a:avLst/>
              </a:prstGeom>
              <a:blipFill>
                <a:blip r:embed="rId8"/>
                <a:stretch>
                  <a:fillRect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8DCE1D-0358-DAE5-1E8F-1AD4FE98EA2C}"/>
                  </a:ext>
                </a:extLst>
              </p:cNvPr>
              <p:cNvSpPr txBox="1"/>
              <p:nvPr/>
            </p:nvSpPr>
            <p:spPr bwMode="auto">
              <a:xfrm>
                <a:off x="755576" y="1609833"/>
                <a:ext cx="136815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8DCE1D-0358-DAE5-1E8F-1AD4FE98E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609833"/>
                <a:ext cx="1368152" cy="276999"/>
              </a:xfrm>
              <a:prstGeom prst="rect">
                <a:avLst/>
              </a:prstGeom>
              <a:blipFill>
                <a:blip r:embed="rId9"/>
                <a:stretch>
                  <a:fillRect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0F6D3B-DA53-9508-C1BE-5242CD43964C}"/>
                  </a:ext>
                </a:extLst>
              </p:cNvPr>
              <p:cNvSpPr txBox="1"/>
              <p:nvPr/>
            </p:nvSpPr>
            <p:spPr bwMode="auto">
              <a:xfrm>
                <a:off x="755576" y="2027464"/>
                <a:ext cx="2088232" cy="47250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0F6D3B-DA53-9508-C1BE-5242CD439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027464"/>
                <a:ext cx="2088232" cy="472502"/>
              </a:xfrm>
              <a:prstGeom prst="rect">
                <a:avLst/>
              </a:prstGeom>
              <a:blipFill>
                <a:blip r:embed="rId10"/>
                <a:stretch>
                  <a:fillRect t="-2632" b="-1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72B00E-B5DB-4872-B02E-634965656128}"/>
                  </a:ext>
                </a:extLst>
              </p:cNvPr>
              <p:cNvSpPr txBox="1"/>
              <p:nvPr/>
            </p:nvSpPr>
            <p:spPr bwMode="auto">
              <a:xfrm>
                <a:off x="755576" y="2643596"/>
                <a:ext cx="136815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72B00E-B5DB-4872-B02E-634965656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643596"/>
                <a:ext cx="1368152" cy="276999"/>
              </a:xfrm>
              <a:prstGeom prst="rect">
                <a:avLst/>
              </a:prstGeom>
              <a:blipFill>
                <a:blip r:embed="rId11"/>
                <a:stretch>
                  <a:fillRect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2C8F09-C848-5A52-D48F-76BFA6248018}"/>
                  </a:ext>
                </a:extLst>
              </p:cNvPr>
              <p:cNvSpPr txBox="1"/>
              <p:nvPr/>
            </p:nvSpPr>
            <p:spPr bwMode="auto">
              <a:xfrm>
                <a:off x="2128626" y="2597429"/>
                <a:ext cx="20699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/>
                  <a:t>決定了冪次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2C8F09-C848-5A52-D48F-76BFA624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8626" y="2597429"/>
                <a:ext cx="2069976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3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25639-7823-164A-B392-692B610E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30"/>
          <a:stretch/>
        </p:blipFill>
        <p:spPr>
          <a:xfrm>
            <a:off x="2638539" y="106799"/>
            <a:ext cx="3803066" cy="4263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507BA8-181D-D529-685C-476920D83220}"/>
                  </a:ext>
                </a:extLst>
              </p:cNvPr>
              <p:cNvSpPr txBox="1"/>
              <p:nvPr/>
            </p:nvSpPr>
            <p:spPr bwMode="auto">
              <a:xfrm>
                <a:off x="2640425" y="4419140"/>
                <a:ext cx="2955783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507BA8-181D-D529-685C-476920D83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0425" y="4419140"/>
                <a:ext cx="2955783" cy="567463"/>
              </a:xfrm>
              <a:prstGeom prst="rect">
                <a:avLst/>
              </a:prstGeom>
              <a:blipFill>
                <a:blip r:embed="rId3"/>
                <a:stretch>
                  <a:fillRect l="-427" t="-4444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8CEA40-EA46-D181-B497-09EFFF8AA5DD}"/>
                  </a:ext>
                </a:extLst>
              </p:cNvPr>
              <p:cNvSpPr txBox="1"/>
              <p:nvPr/>
            </p:nvSpPr>
            <p:spPr bwMode="auto">
              <a:xfrm>
                <a:off x="2638539" y="5051091"/>
                <a:ext cx="2957669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𝑚</m:t>
                                    </m:r>
                                  </m:e>
                                </m:mr>
                              </m:m>
                            </m:e>
                          </m:d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𝜌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8CEA40-EA46-D181-B497-09EFFF8AA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539" y="5051091"/>
                <a:ext cx="2957669" cy="784767"/>
              </a:xfrm>
              <a:prstGeom prst="rect">
                <a:avLst/>
              </a:prstGeom>
              <a:blipFill>
                <a:blip r:embed="rId4"/>
                <a:stretch>
                  <a:fillRect l="-1282" t="-109524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F18834-9536-B6E5-003F-EEB2D6F877E0}"/>
                  </a:ext>
                </a:extLst>
              </p:cNvPr>
              <p:cNvSpPr txBox="1"/>
              <p:nvPr/>
            </p:nvSpPr>
            <p:spPr bwMode="auto">
              <a:xfrm>
                <a:off x="2638539" y="5870491"/>
                <a:ext cx="4871590" cy="9488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𝑚</m:t>
                                    </m:r>
                                  </m:e>
                                </m:mr>
                              </m:m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F18834-9536-B6E5-003F-EEB2D6F87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539" y="5870491"/>
                <a:ext cx="4871590" cy="948849"/>
              </a:xfrm>
              <a:prstGeom prst="rect">
                <a:avLst/>
              </a:prstGeom>
              <a:blipFill>
                <a:blip r:embed="rId5"/>
                <a:stretch>
                  <a:fillRect l="-519" t="-73684" b="-140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8E127B0-76C5-F316-D9D8-EA85751527ED}"/>
              </a:ext>
            </a:extLst>
          </p:cNvPr>
          <p:cNvSpPr txBox="1"/>
          <p:nvPr/>
        </p:nvSpPr>
        <p:spPr bwMode="auto">
          <a:xfrm>
            <a:off x="1187624" y="6301842"/>
            <a:ext cx="1966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解可以寫成：</a:t>
            </a:r>
          </a:p>
        </p:txBody>
      </p:sp>
    </p:spTree>
    <p:extLst>
      <p:ext uri="{BB962C8B-B14F-4D97-AF65-F5344CB8AC3E}">
        <p14:creationId xmlns:p14="http://schemas.microsoft.com/office/powerpoint/2010/main" val="1447673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/>
                  <a:t>是常數，此函數就是一個單純的高斯分佈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/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此函數在遠處是高斯分佈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79191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處此解由高斯分佈控制，在原點附近則由多項式控制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7919193" cy="369332"/>
              </a:xfrm>
              <a:prstGeom prst="rect">
                <a:avLst/>
              </a:prstGeom>
              <a:blipFill>
                <a:blip r:embed="rId9"/>
                <a:stretch>
                  <a:fillRect l="-4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1542352" y="1952831"/>
                <a:ext cx="64807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處此解由遞減指數函數控制：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2352" y="1952831"/>
                <a:ext cx="6480720" cy="369332"/>
              </a:xfrm>
              <a:prstGeom prst="rect">
                <a:avLst/>
              </a:prstGeom>
              <a:blipFill>
                <a:blip r:embed="rId2"/>
                <a:stretch>
                  <a:fillRect l="-78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75FD6D-F935-A889-6C5F-C25971234E53}"/>
                  </a:ext>
                </a:extLst>
              </p:cNvPr>
              <p:cNvSpPr txBox="1"/>
              <p:nvPr/>
            </p:nvSpPr>
            <p:spPr bwMode="auto">
              <a:xfrm>
                <a:off x="1688826" y="1251240"/>
                <a:ext cx="2955783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75FD6D-F935-A889-6C5F-C25971234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826" y="1251240"/>
                <a:ext cx="2955783" cy="567463"/>
              </a:xfrm>
              <a:prstGeom prst="rect">
                <a:avLst/>
              </a:prstGeom>
              <a:blipFill>
                <a:blip r:embed="rId3"/>
                <a:stretch>
                  <a:fillRect l="-427"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DF1-B26D-CDCD-76F4-6EF746D6FABA}"/>
                  </a:ext>
                </a:extLst>
              </p:cNvPr>
              <p:cNvSpPr txBox="1"/>
              <p:nvPr/>
            </p:nvSpPr>
            <p:spPr bwMode="auto">
              <a:xfrm>
                <a:off x="1547664" y="2390827"/>
                <a:ext cx="7266162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在原點附近則由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US" dirty="0" err="1">
                    <a:solidFill>
                      <a:schemeClr val="tx1"/>
                    </a:solidFill>
                  </a:rPr>
                  <a:t>決定。角動量的量子數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決定了函數的行為。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DF1-B26D-CDCD-76F4-6EF746D6F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2390827"/>
                <a:ext cx="7266162" cy="374270"/>
              </a:xfrm>
              <a:prstGeom prst="rect">
                <a:avLst/>
              </a:prstGeom>
              <a:blipFill>
                <a:blip r:embed="rId4"/>
                <a:stretch>
                  <a:fillRect l="-697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B01C10-B004-0A87-B97A-AFE9DC92BDDA}"/>
                  </a:ext>
                </a:extLst>
              </p:cNvPr>
              <p:cNvSpPr txBox="1"/>
              <p:nvPr/>
            </p:nvSpPr>
            <p:spPr bwMode="auto">
              <a:xfrm>
                <a:off x="5574799" y="1930100"/>
                <a:ext cx="881043" cy="4147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B01C10-B004-0A87-B97A-AFE9DC92B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4799" y="1930100"/>
                <a:ext cx="881043" cy="414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AD96005E-471D-8088-BEF5-CC8EDE324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486" y="3068960"/>
            <a:ext cx="3859302" cy="2342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44E17C-01E0-B87C-87E4-8619BC21841D}"/>
                  </a:ext>
                </a:extLst>
              </p:cNvPr>
              <p:cNvSpPr txBox="1"/>
              <p:nvPr/>
            </p:nvSpPr>
            <p:spPr bwMode="auto">
              <a:xfrm>
                <a:off x="4652657" y="3435975"/>
                <a:ext cx="881043" cy="4147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44E17C-01E0-B87C-87E4-8619BC218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2657" y="3435975"/>
                <a:ext cx="881043" cy="4147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38C794-09E2-E164-6826-62E85AEBEE96}"/>
                  </a:ext>
                </a:extLst>
              </p:cNvPr>
              <p:cNvSpPr txBox="1"/>
              <p:nvPr/>
            </p:nvSpPr>
            <p:spPr bwMode="auto">
              <a:xfrm>
                <a:off x="3551570" y="3171571"/>
                <a:ext cx="341784" cy="3742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38C794-09E2-E164-6826-62E85AEBE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1570" y="3171571"/>
                <a:ext cx="341784" cy="374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E5797BD6-90CE-3390-3603-A2656F26D1B8}"/>
              </a:ext>
            </a:extLst>
          </p:cNvPr>
          <p:cNvSpPr/>
          <p:nvPr/>
        </p:nvSpPr>
        <p:spPr>
          <a:xfrm>
            <a:off x="3572537" y="4653136"/>
            <a:ext cx="432048" cy="244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FEC140-FA29-61D6-64A3-7F0FD1D4DACD}"/>
                  </a:ext>
                </a:extLst>
              </p:cNvPr>
              <p:cNvSpPr txBox="1"/>
              <p:nvPr/>
            </p:nvSpPr>
            <p:spPr bwMode="auto">
              <a:xfrm>
                <a:off x="2817120" y="3071371"/>
                <a:ext cx="7738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FEC140-FA29-61D6-64A3-7F0FD1D4D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7120" y="3071371"/>
                <a:ext cx="77383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8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92D18-EE81-E076-9853-16F6C86B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9015"/>
            <a:ext cx="2520280" cy="66399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2E4C09-1344-2BEB-7A8C-FCD1E4149ED5}"/>
                  </a:ext>
                </a:extLst>
              </p:cNvPr>
              <p:cNvSpPr txBox="1"/>
              <p:nvPr/>
            </p:nvSpPr>
            <p:spPr bwMode="auto">
              <a:xfrm>
                <a:off x="3563888" y="2852936"/>
                <a:ext cx="5005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在兩者之間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乘上一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次的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多項式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2E4C09-1344-2BEB-7A8C-FCD1E4149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2852936"/>
                <a:ext cx="5005064" cy="369332"/>
              </a:xfrm>
              <a:prstGeom prst="rect">
                <a:avLst/>
              </a:prstGeom>
              <a:blipFill>
                <a:blip r:embed="rId3"/>
                <a:stretch>
                  <a:fillRect l="-10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B70AD1-393B-763E-924C-33B63D7D38B6}"/>
                  </a:ext>
                </a:extLst>
              </p:cNvPr>
              <p:cNvSpPr txBox="1"/>
              <p:nvPr/>
            </p:nvSpPr>
            <p:spPr bwMode="auto">
              <a:xfrm>
                <a:off x="3563888" y="3276406"/>
                <a:ext cx="5580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會通過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  <m:r>
                      <a:rPr lang="zh-TW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次</m:t>
                    </m:r>
                    <m:r>
                      <a:rPr lang="zh-TW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。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也就是有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 err="1"/>
                  <a:t>個節點</a:t>
                </a:r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B70AD1-393B-763E-924C-33B63D7D3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3276406"/>
                <a:ext cx="5580112" cy="369332"/>
              </a:xfrm>
              <a:prstGeom prst="rect">
                <a:avLst/>
              </a:prstGeom>
              <a:blipFill>
                <a:blip r:embed="rId4"/>
                <a:stretch>
                  <a:fillRect l="-90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BF9996-7A82-B6B7-BA33-1F238BB5993B}"/>
                  </a:ext>
                </a:extLst>
              </p:cNvPr>
              <p:cNvSpPr txBox="1"/>
              <p:nvPr/>
            </p:nvSpPr>
            <p:spPr bwMode="auto">
              <a:xfrm>
                <a:off x="3634740" y="1480172"/>
                <a:ext cx="2955783" cy="56746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BF9996-7A82-B6B7-BA33-1F238BB5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4740" y="1480172"/>
                <a:ext cx="2955783" cy="567463"/>
              </a:xfrm>
              <a:prstGeom prst="rect">
                <a:avLst/>
              </a:prstGeom>
              <a:blipFill>
                <a:blip r:embed="rId5"/>
                <a:stretch>
                  <a:fillRect l="-858"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3EF5E5-2158-8D19-8DCA-D412AC53274E}"/>
                  </a:ext>
                </a:extLst>
              </p:cNvPr>
              <p:cNvSpPr txBox="1"/>
              <p:nvPr/>
            </p:nvSpPr>
            <p:spPr bwMode="auto">
              <a:xfrm>
                <a:off x="3635896" y="2192958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3EF5E5-2158-8D19-8DCA-D412AC532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2192958"/>
                <a:ext cx="3168352" cy="369332"/>
              </a:xfrm>
              <a:prstGeom prst="rect">
                <a:avLst/>
              </a:prstGeom>
              <a:blipFill>
                <a:blip r:embed="rId6"/>
                <a:stretch>
                  <a:fillRect t="-6667" r="-16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9ACEDB-33D6-A52A-6A00-7414AD3A867C}"/>
                  </a:ext>
                </a:extLst>
              </p:cNvPr>
              <p:cNvSpPr txBox="1"/>
              <p:nvPr/>
            </p:nvSpPr>
            <p:spPr bwMode="auto">
              <a:xfrm>
                <a:off x="3563888" y="3700518"/>
                <a:ext cx="482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>
                    <a:cs typeface="Times New Roman" pitchFamily="18" charset="0"/>
                  </a:rPr>
                  <a:t>例如：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有一個節點，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/>
                  <a:t>個節點。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9ACEDB-33D6-A52A-6A00-7414AD3A8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3700518"/>
                <a:ext cx="4824536" cy="369332"/>
              </a:xfrm>
              <a:prstGeom prst="rect">
                <a:avLst/>
              </a:prstGeom>
              <a:blipFill>
                <a:blip r:embed="rId7"/>
                <a:stretch>
                  <a:fillRect l="-10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1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219A4C-FEAE-BA0E-5441-F101743FE769}"/>
                  </a:ext>
                </a:extLst>
              </p:cNvPr>
              <p:cNvSpPr txBox="1"/>
              <p:nvPr/>
            </p:nvSpPr>
            <p:spPr bwMode="auto">
              <a:xfrm>
                <a:off x="1425357" y="1272399"/>
                <a:ext cx="59739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一個非常有趣的特例：</a:t>
                </a:r>
                <a:r>
                  <a:rPr lang="zh-TW" altLang="en-US" b="0" dirty="0"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都常數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219A4C-FEAE-BA0E-5441-F101743FE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357" y="1272399"/>
                <a:ext cx="5973908" cy="369332"/>
              </a:xfrm>
              <a:prstGeom prst="rect">
                <a:avLst/>
              </a:prstGeom>
              <a:blipFill>
                <a:blip r:embed="rId2"/>
                <a:stretch>
                  <a:fillRect l="-84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36910B-F0E2-4CD3-013C-C1B1C327B07B}"/>
                  </a:ext>
                </a:extLst>
              </p:cNvPr>
              <p:cNvSpPr txBox="1"/>
              <p:nvPr/>
            </p:nvSpPr>
            <p:spPr bwMode="auto">
              <a:xfrm>
                <a:off x="1425357" y="2115607"/>
                <a:ext cx="2376264" cy="4147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36910B-F0E2-4CD3-013C-C1B1C327B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357" y="2115607"/>
                <a:ext cx="2376264" cy="414794"/>
              </a:xfrm>
              <a:prstGeom prst="rect">
                <a:avLst/>
              </a:prstGeom>
              <a:blipFill>
                <a:blip r:embed="rId3"/>
                <a:stretch>
                  <a:fillRect l="-532" b="-88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21609BE4-D11B-6ECE-FE6F-75C850F2F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372" y="3639945"/>
            <a:ext cx="3859302" cy="2342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848954-E436-31AB-4402-C077B8EE3232}"/>
                  </a:ext>
                </a:extLst>
              </p:cNvPr>
              <p:cNvSpPr txBox="1"/>
              <p:nvPr/>
            </p:nvSpPr>
            <p:spPr bwMode="auto">
              <a:xfrm>
                <a:off x="3625543" y="4006960"/>
                <a:ext cx="881043" cy="4147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848954-E436-31AB-4402-C077B8EE3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5543" y="4006960"/>
                <a:ext cx="881043" cy="414794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8AAC70-3C14-10B3-7B36-F58597563091}"/>
                  </a:ext>
                </a:extLst>
              </p:cNvPr>
              <p:cNvSpPr txBox="1"/>
              <p:nvPr/>
            </p:nvSpPr>
            <p:spPr bwMode="auto">
              <a:xfrm>
                <a:off x="2524456" y="3742556"/>
                <a:ext cx="61810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8AAC70-3C14-10B3-7B36-F58597563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4456" y="3742556"/>
                <a:ext cx="6181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EA7557F-D409-412E-2233-A6293A00B066}"/>
              </a:ext>
            </a:extLst>
          </p:cNvPr>
          <p:cNvSpPr/>
          <p:nvPr/>
        </p:nvSpPr>
        <p:spPr>
          <a:xfrm>
            <a:off x="2545423" y="5224121"/>
            <a:ext cx="432048" cy="244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A98C57-E20E-EAE4-6577-64FF3F2FB18B}"/>
                  </a:ext>
                </a:extLst>
              </p:cNvPr>
              <p:cNvSpPr txBox="1"/>
              <p:nvPr/>
            </p:nvSpPr>
            <p:spPr bwMode="auto">
              <a:xfrm>
                <a:off x="1790006" y="3642356"/>
                <a:ext cx="7738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A98C57-E20E-EAE4-6577-64FF3F2FB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0006" y="3642356"/>
                <a:ext cx="773832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1D81EC-6AA1-CE54-7359-56A8AF277848}"/>
                  </a:ext>
                </a:extLst>
              </p:cNvPr>
              <p:cNvSpPr txBox="1"/>
              <p:nvPr/>
            </p:nvSpPr>
            <p:spPr bwMode="auto">
              <a:xfrm>
                <a:off x="1425357" y="1663137"/>
                <a:ext cx="17283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 err="1">
                    <a:cs typeface="Times New Roman" pitchFamily="18" charset="0"/>
                  </a:rPr>
                  <a:t>例如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1D81EC-6AA1-CE54-7359-56A8AF277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357" y="1663137"/>
                <a:ext cx="1728370" cy="369332"/>
              </a:xfrm>
              <a:prstGeom prst="rect">
                <a:avLst/>
              </a:prstGeom>
              <a:blipFill>
                <a:blip r:embed="rId8"/>
                <a:stretch>
                  <a:fillRect l="-29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422B95D-E595-36B2-A92F-20F0189853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719"/>
          <a:stretch/>
        </p:blipFill>
        <p:spPr>
          <a:xfrm>
            <a:off x="5635650" y="1847803"/>
            <a:ext cx="2520280" cy="41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6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04" y="983524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05311" y="3824266"/>
                <a:ext cx="34922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11" y="3824266"/>
                <a:ext cx="3492238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1083277" y="4331833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277" y="4331833"/>
                <a:ext cx="1368153" cy="369332"/>
              </a:xfrm>
              <a:prstGeom prst="rect">
                <a:avLst/>
              </a:prstGeom>
              <a:blipFill>
                <a:blip r:embed="rId4"/>
                <a:stretch>
                  <a:fillRect l="-37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607050" y="4331833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7050" y="4331833"/>
                <a:ext cx="1368153" cy="369332"/>
              </a:xfrm>
              <a:prstGeom prst="rect">
                <a:avLst/>
              </a:prstGeom>
              <a:blipFill>
                <a:blip r:embed="rId5"/>
                <a:stretch>
                  <a:fillRect l="-37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551329" y="4134277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667454" y="4177948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3249259" y="4134277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682284" y="4861836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84" y="4861836"/>
                <a:ext cx="4521734" cy="391774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672858" y="5873063"/>
                <a:ext cx="315939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8" y="5873063"/>
                <a:ext cx="31593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FF098B0-3494-D1E6-6C04-F3A8841346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840"/>
          <a:stretch/>
        </p:blipFill>
        <p:spPr>
          <a:xfrm>
            <a:off x="5334067" y="332656"/>
            <a:ext cx="3157357" cy="5930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902EDFD1-89C8-1EB0-27AF-7719A7218E6D}"/>
                  </a:ext>
                </a:extLst>
              </p:cNvPr>
              <p:cNvSpPr txBox="1"/>
              <p:nvPr/>
            </p:nvSpPr>
            <p:spPr bwMode="auto">
              <a:xfrm>
                <a:off x="672858" y="5373039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902EDFD1-89C8-1EB0-27AF-7719A721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8" y="5373039"/>
                <a:ext cx="1602169" cy="379976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691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97478" y="463794"/>
            <a:ext cx="3367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基態 </a:t>
            </a:r>
            <a:r>
              <a:rPr lang="en-US" altLang="zh-TW" dirty="0">
                <a:latin typeface="Times New Roman" charset="0"/>
                <a:cs typeface="Times New Roman" charset="0"/>
              </a:rPr>
              <a:t>Ground State</a:t>
            </a:r>
            <a:r>
              <a:rPr lang="zh-TW" altLang="en-US" dirty="0">
                <a:latin typeface="Times New Roman" charset="0"/>
                <a:cs typeface="Times New Roman" charset="0"/>
              </a:rPr>
              <a:t> </a:t>
            </a:r>
            <a:r>
              <a:rPr lang="en-US" altLang="zh-TW" dirty="0">
                <a:latin typeface="Times New Roman" charset="0"/>
                <a:cs typeface="Times New Roman" charset="0"/>
              </a:rPr>
              <a:t>1S</a:t>
            </a:r>
            <a:endParaRPr lang="zh-TW" alt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1269" name="Picture 8" descr="F39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>
            <a:fillRect/>
          </a:stretch>
        </p:blipFill>
        <p:spPr bwMode="auto">
          <a:xfrm>
            <a:off x="4916065" y="3914370"/>
            <a:ext cx="2291113" cy="23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1" y="3914370"/>
            <a:ext cx="3719569" cy="24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文字方塊 6"/>
              <p:cNvSpPr txBox="1">
                <a:spLocks noChangeArrowheads="1"/>
              </p:cNvSpPr>
              <p:nvPr/>
            </p:nvSpPr>
            <p:spPr bwMode="auto">
              <a:xfrm>
                <a:off x="862653" y="3416952"/>
                <a:ext cx="6671897" cy="37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b>
                      <m:sSub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都是常數，這是與角度無關，球對稱的波函數</a:t>
                </a:r>
              </a:p>
            </p:txBody>
          </p:sp>
        </mc:Choice>
        <mc:Fallback xmlns="">
          <p:sp>
            <p:nvSpPr>
              <p:cNvPr id="11271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653" y="3416952"/>
                <a:ext cx="6671897" cy="3765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2F5FD5-8D67-704B-EEB1-90739F1DB886}"/>
                  </a:ext>
                </a:extLst>
              </p:cNvPr>
              <p:cNvSpPr txBox="1"/>
              <p:nvPr/>
            </p:nvSpPr>
            <p:spPr>
              <a:xfrm>
                <a:off x="2631790" y="1510781"/>
                <a:ext cx="1553006" cy="5071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2F5FD5-8D67-704B-EEB1-90739F1DB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790" y="1510781"/>
                <a:ext cx="1553006" cy="507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136F17-7C23-7274-E2AB-F46A9AB60B57}"/>
                  </a:ext>
                </a:extLst>
              </p:cNvPr>
              <p:cNvSpPr txBox="1"/>
              <p:nvPr/>
            </p:nvSpPr>
            <p:spPr>
              <a:xfrm>
                <a:off x="3106392" y="463794"/>
                <a:ext cx="218347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136F17-7C23-7274-E2AB-F46A9AB60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392" y="463794"/>
                <a:ext cx="21834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D9A0F9-4362-4037-7B02-3676E2677FAA}"/>
              </a:ext>
            </a:extLst>
          </p:cNvPr>
          <p:cNvSpPr txBox="1"/>
          <p:nvPr/>
        </p:nvSpPr>
        <p:spPr bwMode="auto">
          <a:xfrm>
            <a:off x="863631" y="6361667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波函數在原點最大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1230F-5D61-ADB3-1AED-4E803F6993F7}"/>
                  </a:ext>
                </a:extLst>
              </p:cNvPr>
              <p:cNvSpPr txBox="1"/>
              <p:nvPr/>
            </p:nvSpPr>
            <p:spPr bwMode="auto">
              <a:xfrm>
                <a:off x="5634141" y="992036"/>
                <a:ext cx="1874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/>
                  <a:t>為一常數：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1230F-5D61-ADB3-1AED-4E803F699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4141" y="992036"/>
                <a:ext cx="1874648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F3287C-6969-C650-7AAC-8AA60D7190BD}"/>
                  </a:ext>
                </a:extLst>
              </p:cNvPr>
              <p:cNvSpPr txBox="1"/>
              <p:nvPr/>
            </p:nvSpPr>
            <p:spPr>
              <a:xfrm>
                <a:off x="863631" y="2378992"/>
                <a:ext cx="4493926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F3287C-6969-C650-7AAC-8AA60D71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31" y="2378992"/>
                <a:ext cx="4493926" cy="9573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8D124FE-BEAB-DF04-45C6-945855F4AE38}"/>
              </a:ext>
            </a:extLst>
          </p:cNvPr>
          <p:cNvSpPr txBox="1"/>
          <p:nvPr/>
        </p:nvSpPr>
        <p:spPr bwMode="auto">
          <a:xfrm>
            <a:off x="797478" y="2009660"/>
            <a:ext cx="3133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這是一個指數遞減函數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4C4E64-1010-FA60-DA15-CCEED9397E81}"/>
                  </a:ext>
                </a:extLst>
              </p:cNvPr>
              <p:cNvSpPr txBox="1"/>
              <p:nvPr/>
            </p:nvSpPr>
            <p:spPr bwMode="auto">
              <a:xfrm>
                <a:off x="2631790" y="892971"/>
                <a:ext cx="2956364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4C4E64-1010-FA60-DA15-CCEED9397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1790" y="892971"/>
                <a:ext cx="2956364" cy="567463"/>
              </a:xfrm>
              <a:prstGeom prst="rect">
                <a:avLst/>
              </a:prstGeom>
              <a:blipFill>
                <a:blip r:embed="rId12"/>
                <a:stretch>
                  <a:fillRect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1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0" grpId="0" animBg="1"/>
      <p:bldP spid="3" grpId="0"/>
      <p:bldP spid="8" grpId="0" animBg="1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5" descr="F39_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1370012" y="1912921"/>
            <a:ext cx="21272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Text Box 6"/>
              <p:cNvSpPr txBox="1">
                <a:spLocks noChangeArrowheads="1"/>
              </p:cNvSpPr>
              <p:nvPr/>
            </p:nvSpPr>
            <p:spPr bwMode="auto">
              <a:xfrm>
                <a:off x="1244595" y="733477"/>
                <a:ext cx="273526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a:rPr lang="en-US" altLang="zh-TW" i="1" dirty="0">
                        <a:latin typeface="Cambria Math"/>
                      </a:rPr>
                      <m:t>𝑠</m:t>
                    </m:r>
                  </m:oMath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1331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595" y="733477"/>
                <a:ext cx="2735262" cy="369887"/>
              </a:xfrm>
              <a:prstGeom prst="rect">
                <a:avLst/>
              </a:prstGeom>
              <a:blipFill>
                <a:blip r:embed="rId3"/>
                <a:stretch>
                  <a:fillRect l="-138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Text Box 7"/>
              <p:cNvSpPr txBox="1">
                <a:spLocks noChangeArrowheads="1"/>
              </p:cNvSpPr>
              <p:nvPr/>
            </p:nvSpPr>
            <p:spPr bwMode="auto">
              <a:xfrm>
                <a:off x="1370012" y="4273669"/>
                <a:ext cx="40860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TW" altLang="en-US" dirty="0"/>
                  <a:t>為一次多項式，因此有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個節點。</a:t>
                </a:r>
              </a:p>
            </p:txBody>
          </p:sp>
        </mc:Choice>
        <mc:Fallback xmlns="">
          <p:sp>
            <p:nvSpPr>
              <p:cNvPr id="1331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012" y="4273669"/>
                <a:ext cx="408602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9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57" y="1916113"/>
            <a:ext cx="3419666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9D1BC3-0C50-CF15-3CD1-816647962F22}"/>
                  </a:ext>
                </a:extLst>
              </p:cNvPr>
              <p:cNvSpPr txBox="1"/>
              <p:nvPr/>
            </p:nvSpPr>
            <p:spPr>
              <a:xfrm>
                <a:off x="1403648" y="4702436"/>
                <a:ext cx="3456384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9D1BC3-0C50-CF15-3CD1-816647962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702436"/>
                <a:ext cx="3456384" cy="9573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22A608-207A-7F6C-475C-3BC1CB2B03C4}"/>
                  </a:ext>
                </a:extLst>
              </p:cNvPr>
              <p:cNvSpPr txBox="1"/>
              <p:nvPr/>
            </p:nvSpPr>
            <p:spPr>
              <a:xfrm>
                <a:off x="2480139" y="725082"/>
                <a:ext cx="218347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=2,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22A608-207A-7F6C-475C-3BC1CB2B0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39" y="725082"/>
                <a:ext cx="21834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3CF2CF-340F-212A-4EC3-025740583FCD}"/>
                  </a:ext>
                </a:extLst>
              </p:cNvPr>
              <p:cNvSpPr txBox="1"/>
              <p:nvPr/>
            </p:nvSpPr>
            <p:spPr bwMode="auto">
              <a:xfrm>
                <a:off x="1314450" y="1199829"/>
                <a:ext cx="3997248" cy="5320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3CF2CF-340F-212A-4EC3-025740583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4450" y="1199829"/>
                <a:ext cx="3997248" cy="532005"/>
              </a:xfrm>
              <a:prstGeom prst="rect">
                <a:avLst/>
              </a:prstGeom>
              <a:blipFill>
                <a:blip r:embed="rId8"/>
                <a:stretch>
                  <a:fillRect l="-949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AE69FC06-E667-3421-03BE-B4165F109F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0012" y="5792907"/>
                <a:ext cx="6671897" cy="37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cs typeface="Times New Roman" pitchFamily="18" charset="0"/>
                      </a:rPr>
                      <m:t>依然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是與角度無關，球對稱的波函數</a:t>
                </a: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AE69FC06-E667-3421-03BE-B4165F109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012" y="5792907"/>
                <a:ext cx="6671897" cy="376513"/>
              </a:xfrm>
              <a:prstGeom prst="rect">
                <a:avLst/>
              </a:prstGeom>
              <a:blipFill>
                <a:blip r:embed="rId9"/>
                <a:stretch>
                  <a:fillRect l="-3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42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279733" y="450205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4997645" y="2095590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15" y="755965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的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blipFill>
                <a:blip r:embed="rId7"/>
                <a:stretch>
                  <a:fillRect t="-6667" r="-365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/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blipFill>
                <a:blip r:embed="rId8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/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blipFill>
                <a:blip r:embed="rId10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blipFill>
                <a:blip r:embed="rId11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17094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287065" y="3950389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286887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/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blipFill>
                <a:blip r:embed="rId14"/>
                <a:stretch>
                  <a:fillRect l="-1622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/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/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有關。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一般會先選定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blipFill>
                <a:blip r:embed="rId16"/>
                <a:stretch>
                  <a:fillRect l="-12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/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會有最大值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/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 err="1"/>
                  <a:t>會有最大值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blipFill>
                <a:blip r:embed="rId18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449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3B659D-509F-20CF-3220-7AB04BA8F247}"/>
                  </a:ext>
                </a:extLst>
              </p:cNvPr>
              <p:cNvSpPr txBox="1"/>
              <p:nvPr/>
            </p:nvSpPr>
            <p:spPr>
              <a:xfrm>
                <a:off x="1817676" y="803245"/>
                <a:ext cx="4052386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3B659D-509F-20CF-3220-7AB04BA8F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76" y="803245"/>
                <a:ext cx="4052386" cy="9573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AABE4-FCAC-9F6B-6085-2DD483636597}"/>
                  </a:ext>
                </a:extLst>
              </p:cNvPr>
              <p:cNvSpPr txBox="1"/>
              <p:nvPr/>
            </p:nvSpPr>
            <p:spPr>
              <a:xfrm>
                <a:off x="1817676" y="1798215"/>
                <a:ext cx="3585118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AABE4-FCAC-9F6B-6085-2DD483636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76" y="1798215"/>
                <a:ext cx="3585118" cy="9573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/>
              <p:nvPr/>
            </p:nvSpPr>
            <p:spPr>
              <a:xfrm>
                <a:off x="1817676" y="288219"/>
                <a:ext cx="26368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=2,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=0,±1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76" y="288219"/>
                <a:ext cx="2636838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602" y="289945"/>
                <a:ext cx="1499010" cy="37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02" y="289945"/>
                <a:ext cx="1499010" cy="379446"/>
              </a:xfrm>
              <a:prstGeom prst="rect">
                <a:avLst/>
              </a:prstGeom>
              <a:blipFill>
                <a:blip r:embed="rId5"/>
                <a:stretch>
                  <a:fillRect l="-336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4CF58-444B-8DEF-888D-EA867CC6BA52}"/>
                  </a:ext>
                </a:extLst>
              </p:cNvPr>
              <p:cNvSpPr txBox="1"/>
              <p:nvPr/>
            </p:nvSpPr>
            <p:spPr>
              <a:xfrm>
                <a:off x="6012160" y="2276872"/>
                <a:ext cx="110400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4CF58-444B-8DEF-888D-EA867CC6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2276872"/>
                <a:ext cx="110400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9BBF7A-28FF-5683-BCE5-CE101C0A0A48}"/>
                  </a:ext>
                </a:extLst>
              </p:cNvPr>
              <p:cNvSpPr txBox="1"/>
              <p:nvPr/>
            </p:nvSpPr>
            <p:spPr>
              <a:xfrm>
                <a:off x="6012160" y="1149074"/>
                <a:ext cx="13466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=±1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9BBF7A-28FF-5683-BCE5-CE101C0A0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149074"/>
                <a:ext cx="1346610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7D800A7-2D81-AACD-087D-A0DE73132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7676" y="2801795"/>
            <a:ext cx="4770548" cy="3898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F8CA6-EE85-7D99-1567-65AABA676AC9}"/>
                  </a:ext>
                </a:extLst>
              </p:cNvPr>
              <p:cNvSpPr txBox="1"/>
              <p:nvPr/>
            </p:nvSpPr>
            <p:spPr bwMode="auto">
              <a:xfrm>
                <a:off x="4612842" y="202913"/>
                <a:ext cx="3453446" cy="4147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F8CA6-EE85-7D99-1567-65AABA676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2842" y="202913"/>
                <a:ext cx="3453446" cy="414794"/>
              </a:xfrm>
              <a:prstGeom prst="rect">
                <a:avLst/>
              </a:prstGeom>
              <a:blipFill>
                <a:blip r:embed="rId9"/>
                <a:stretch>
                  <a:fillRect l="-1099"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699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279733" y="450205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4997645" y="2095590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15" y="755965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的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blipFill>
                <a:blip r:embed="rId7"/>
                <a:stretch>
                  <a:fillRect t="-6667" r="-365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/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blipFill>
                <a:blip r:embed="rId8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/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blipFill>
                <a:blip r:embed="rId10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blipFill>
                <a:blip r:embed="rId11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17094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287065" y="3950389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286887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/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blipFill>
                <a:blip r:embed="rId14"/>
                <a:stretch>
                  <a:fillRect l="-1622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/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/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有關。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一般會先選定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blipFill>
                <a:blip r:embed="rId16"/>
                <a:stretch>
                  <a:fillRect l="-12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/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會有最大值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/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 err="1"/>
                  <a:t>會有最大值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blipFill>
                <a:blip r:embed="rId18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85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17" grpId="0" animBg="1"/>
      <p:bldP spid="3" grpId="0" animBg="1"/>
      <p:bldP spid="19" grpId="0" animBg="1"/>
      <p:bldP spid="5" grpId="0" animBg="1"/>
      <p:bldP spid="8" grpId="0" animBg="1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17"/>
              <p:cNvSpPr txBox="1">
                <a:spLocks noChangeArrowheads="1"/>
              </p:cNvSpPr>
              <p:nvPr/>
            </p:nvSpPr>
            <p:spPr bwMode="auto">
              <a:xfrm>
                <a:off x="1043644" y="425773"/>
                <a:ext cx="23034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有關</a:t>
                </a:r>
              </a:p>
            </p:txBody>
          </p:sp>
        </mc:Choice>
        <mc:Fallback xmlns="">
          <p:sp>
            <p:nvSpPr>
              <p:cNvPr id="819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44" y="425773"/>
                <a:ext cx="2303462" cy="369332"/>
              </a:xfrm>
              <a:prstGeom prst="rect">
                <a:avLst/>
              </a:prstGeom>
              <a:blipFill>
                <a:blip r:embed="rId2"/>
                <a:stretch>
                  <a:fillRect l="-21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073605" y="2820323"/>
                <a:ext cx="339849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605" y="2820323"/>
                <a:ext cx="339849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/>
              <p:nvPr/>
            </p:nvSpPr>
            <p:spPr>
              <a:xfrm>
                <a:off x="1115081" y="908720"/>
                <a:ext cx="2330190" cy="618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1" y="908720"/>
                <a:ext cx="2330190" cy="618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BFD2D49-D5E7-A399-8FF7-CB3EBB1A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09" y="486638"/>
            <a:ext cx="4218271" cy="4577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EEA711-CC9B-8B37-E866-EB8EC8C480BF}"/>
                  </a:ext>
                </a:extLst>
              </p:cNvPr>
              <p:cNvSpPr txBox="1"/>
              <p:nvPr/>
            </p:nvSpPr>
            <p:spPr bwMode="auto">
              <a:xfrm>
                <a:off x="1115081" y="1771000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EEA711-CC9B-8B37-E866-EB8EC8C48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081" y="1771000"/>
                <a:ext cx="2330190" cy="682687"/>
              </a:xfrm>
              <a:prstGeom prst="rect">
                <a:avLst/>
              </a:prstGeom>
              <a:blipFill>
                <a:blip r:embed="rId6"/>
                <a:stretch>
                  <a:fillRect l="-1622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3">
            <a:extLst>
              <a:ext uri="{FF2B5EF4-FFF2-40B4-BE49-F238E27FC236}">
                <a16:creationId xmlns:a16="http://schemas.microsoft.com/office/drawing/2014/main" id="{A7725270-BF0D-092B-3A5D-1AC38B335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4407302"/>
            <a:ext cx="13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主量子數</a:t>
            </a:r>
            <a:endParaRPr lang="en-US" altLang="zh-TW" dirty="0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95033BE-B908-AFF4-FC37-7DC265E70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5121677"/>
            <a:ext cx="1604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軌道量子數</a:t>
            </a:r>
            <a:endParaRPr lang="en-US" altLang="zh-TW" dirty="0"/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819A1E62-6633-53A4-D13C-BAFBEE8EC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5764614"/>
            <a:ext cx="1928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軌道磁量子數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EA9CDDEE-780D-37E6-7CF8-645BE67A126F}"/>
                  </a:ext>
                </a:extLst>
              </p:cNvPr>
              <p:cNvSpPr txBox="1"/>
              <p:nvPr/>
            </p:nvSpPr>
            <p:spPr bwMode="auto">
              <a:xfrm>
                <a:off x="2005534" y="4418814"/>
                <a:ext cx="225444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positive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integer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EA9CDDEE-780D-37E6-7CF8-645BE67A1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5534" y="4418814"/>
                <a:ext cx="2254441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CC61006A-6333-4DAE-0036-A76BC621BED8}"/>
                  </a:ext>
                </a:extLst>
              </p:cNvPr>
              <p:cNvSpPr txBox="1"/>
              <p:nvPr/>
            </p:nvSpPr>
            <p:spPr bwMode="auto">
              <a:xfrm>
                <a:off x="2340796" y="5133052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CC61006A-6333-4DAE-0036-A76BC621B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0796" y="5133052"/>
                <a:ext cx="19191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8">
                <a:extLst>
                  <a:ext uri="{FF2B5EF4-FFF2-40B4-BE49-F238E27FC236}">
                    <a16:creationId xmlns:a16="http://schemas.microsoft.com/office/drawing/2014/main" id="{8C694BED-4C47-0717-6F02-77DA26EF7EB8}"/>
                  </a:ext>
                </a:extLst>
              </p:cNvPr>
              <p:cNvSpPr txBox="1"/>
              <p:nvPr/>
            </p:nvSpPr>
            <p:spPr bwMode="auto">
              <a:xfrm>
                <a:off x="2627784" y="5764614"/>
                <a:ext cx="32876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+1⋯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8">
                <a:extLst>
                  <a:ext uri="{FF2B5EF4-FFF2-40B4-BE49-F238E27FC236}">
                    <a16:creationId xmlns:a16="http://schemas.microsoft.com/office/drawing/2014/main" id="{8C694BED-4C47-0717-6F02-77DA26EF7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5764614"/>
                <a:ext cx="328763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EDF06906-F5A4-4A5A-25BF-A9CEB22FFC9B}"/>
              </a:ext>
            </a:extLst>
          </p:cNvPr>
          <p:cNvSpPr/>
          <p:nvPr/>
        </p:nvSpPr>
        <p:spPr>
          <a:xfrm>
            <a:off x="2987638" y="4868266"/>
            <a:ext cx="246969" cy="20196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95B1E83-9325-1B5C-9982-8DC92EE04678}"/>
              </a:ext>
            </a:extLst>
          </p:cNvPr>
          <p:cNvSpPr/>
          <p:nvPr/>
        </p:nvSpPr>
        <p:spPr>
          <a:xfrm>
            <a:off x="3176901" y="5555969"/>
            <a:ext cx="246969" cy="20196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Users\Chia-Hung Chang\Downloads\Data\Knight\Media\Chapter42\Images\42_Table01-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24" y="4380804"/>
            <a:ext cx="1439085" cy="200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033883" y="4512176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3883" y="4512176"/>
                <a:ext cx="191918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013157" y="5013176"/>
                <a:ext cx="32876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+1⋯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157" y="5013176"/>
                <a:ext cx="32876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42T03">
            <a:extLst>
              <a:ext uri="{FF2B5EF4-FFF2-40B4-BE49-F238E27FC236}">
                <a16:creationId xmlns:a16="http://schemas.microsoft.com/office/drawing/2014/main" id="{56E18C26-DEA1-5BBF-0801-4361615E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89" y="1332622"/>
            <a:ext cx="6912768" cy="28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002F48-ADD6-40D5-6B31-9D1598510C63}"/>
              </a:ext>
            </a:extLst>
          </p:cNvPr>
          <p:cNvSpPr txBox="1"/>
          <p:nvPr/>
        </p:nvSpPr>
        <p:spPr bwMode="auto">
          <a:xfrm>
            <a:off x="1310647" y="1335929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機率密度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/>
              <p:nvPr/>
            </p:nvSpPr>
            <p:spPr bwMode="auto">
              <a:xfrm>
                <a:off x="2557404" y="1335929"/>
                <a:ext cx="2941831" cy="36734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7404" y="1335929"/>
                <a:ext cx="2941831" cy="367345"/>
              </a:xfrm>
              <a:prstGeom prst="rect">
                <a:avLst/>
              </a:prstGeom>
              <a:blipFill>
                <a:blip r:embed="rId2"/>
                <a:stretch>
                  <a:fillRect l="-1293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3416A2-DB15-2631-ABF2-5C9CBE5E31A2}"/>
                  </a:ext>
                </a:extLst>
              </p:cNvPr>
              <p:cNvSpPr txBox="1"/>
              <p:nvPr/>
            </p:nvSpPr>
            <p:spPr bwMode="auto">
              <a:xfrm>
                <a:off x="1331640" y="1844824"/>
                <a:ext cx="3672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無關！這是因為選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3416A2-DB15-2631-ABF2-5C9CBE5E3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1844824"/>
                <a:ext cx="3672494" cy="369332"/>
              </a:xfrm>
              <a:prstGeom prst="rect">
                <a:avLst/>
              </a:prstGeom>
              <a:blipFill>
                <a:blip r:embed="rId3"/>
                <a:stretch>
                  <a:fillRect l="-1375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954E734-1951-B1C4-B7B1-5D43B4144669}"/>
              </a:ext>
            </a:extLst>
          </p:cNvPr>
          <p:cNvSpPr txBox="1"/>
          <p:nvPr/>
        </p:nvSpPr>
        <p:spPr bwMode="auto">
          <a:xfrm>
            <a:off x="1310647" y="852189"/>
            <a:ext cx="4614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定態波函數可以計算發現電子的機率密度。</a:t>
            </a:r>
          </a:p>
        </p:txBody>
      </p:sp>
      <p:pic>
        <p:nvPicPr>
          <p:cNvPr id="3" name="Picture 8" descr="F39_20">
            <a:extLst>
              <a:ext uri="{FF2B5EF4-FFF2-40B4-BE49-F238E27FC236}">
                <a16:creationId xmlns:a16="http://schemas.microsoft.com/office/drawing/2014/main" id="{24B3901F-E732-2761-2EF7-1E781F89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>
            <a:fillRect/>
          </a:stretch>
        </p:blipFill>
        <p:spPr bwMode="auto">
          <a:xfrm>
            <a:off x="1139254" y="3791249"/>
            <a:ext cx="214298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B4FEEEF5-26EC-169B-802F-5D66E3447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06" y="3283278"/>
            <a:ext cx="1033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基態 </a:t>
            </a:r>
            <a:r>
              <a:rPr lang="en-US" altLang="zh-TW" dirty="0">
                <a:latin typeface="Times New Roman" charset="0"/>
                <a:cs typeface="Times New Roman" charset="0"/>
              </a:rPr>
              <a:t>1s</a:t>
            </a:r>
            <a:endParaRPr lang="zh-TW" alt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6" name="Picture 5" descr="F39_21">
            <a:extLst>
              <a:ext uri="{FF2B5EF4-FFF2-40B4-BE49-F238E27FC236}">
                <a16:creationId xmlns:a16="http://schemas.microsoft.com/office/drawing/2014/main" id="{4C9394C1-525A-0C12-1867-9E265D9C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3393511" y="3791249"/>
            <a:ext cx="21272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Users\Chia-Hung Chang\Downloads\Data\Knight\Media\Chapter42\Images\42_06Figure-F.jpg">
            <a:extLst>
              <a:ext uri="{FF2B5EF4-FFF2-40B4-BE49-F238E27FC236}">
                <a16:creationId xmlns:a16="http://schemas.microsoft.com/office/drawing/2014/main" id="{125F3FE6-2292-0277-C906-EBE694CE9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73" y="3810029"/>
            <a:ext cx="3390792" cy="219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41D796-132D-5588-E2B0-64F8685E58D6}"/>
              </a:ext>
            </a:extLst>
          </p:cNvPr>
          <p:cNvSpPr txBox="1"/>
          <p:nvPr/>
        </p:nvSpPr>
        <p:spPr bwMode="auto">
          <a:xfrm>
            <a:off x="1331640" y="2289138"/>
            <a:ext cx="4969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可以以點的密度來代表機率密度的大小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Box 6">
                <a:extLst>
                  <a:ext uri="{FF2B5EF4-FFF2-40B4-BE49-F238E27FC236}">
                    <a16:creationId xmlns:a16="http://schemas.microsoft.com/office/drawing/2014/main" id="{D482561D-7417-15EF-01F5-2677A630FC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7864" y="3280367"/>
                <a:ext cx="138627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i="0" dirty="0">
                        <a:latin typeface="Cambria Math"/>
                      </a:rPr>
                      <m:t>s</m:t>
                    </m:r>
                  </m:oMath>
                </a14:m>
                <a:endParaRPr lang="en-US" altLang="zh-TW" dirty="0"/>
              </a:p>
            </p:txBody>
          </p:sp>
        </mc:Choice>
        <mc:Fallback>
          <p:sp>
            <p:nvSpPr>
              <p:cNvPr id="21" name="Text Box 6">
                <a:extLst>
                  <a:ext uri="{FF2B5EF4-FFF2-40B4-BE49-F238E27FC236}">
                    <a16:creationId xmlns:a16="http://schemas.microsoft.com/office/drawing/2014/main" id="{D482561D-7417-15EF-01F5-2677A630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7864" y="3280367"/>
                <a:ext cx="1386270" cy="369887"/>
              </a:xfrm>
              <a:prstGeom prst="rect">
                <a:avLst/>
              </a:prstGeom>
              <a:blipFill>
                <a:blip r:embed="rId7"/>
                <a:stretch>
                  <a:fillRect l="-360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3413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41\A_Images\A_Figures_and_Photos\41_09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510588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D7B796-BCCD-C67F-D1E3-4556884B5D67}"/>
                  </a:ext>
                </a:extLst>
              </p:cNvPr>
              <p:cNvSpPr txBox="1"/>
              <p:nvPr/>
            </p:nvSpPr>
            <p:spPr bwMode="auto">
              <a:xfrm>
                <a:off x="5504562" y="5806317"/>
                <a:ext cx="30957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注意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−1</m:t>
                    </m:r>
                  </m:oMath>
                </a14:m>
                <a:r>
                  <a:rPr lang="en-TW" dirty="0"/>
                  <a:t>個節點。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D7B796-BCCD-C67F-D1E3-4556884B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4562" y="5806317"/>
                <a:ext cx="3095765" cy="369332"/>
              </a:xfrm>
              <a:prstGeom prst="rect">
                <a:avLst/>
              </a:prstGeom>
              <a:blipFill>
                <a:blip r:embed="rId3"/>
                <a:stretch>
                  <a:fillRect l="-1633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1B5C4EF2-B387-74D2-5393-3D6895F95527}"/>
                  </a:ext>
                </a:extLst>
              </p:cNvPr>
              <p:cNvSpPr txBox="1"/>
              <p:nvPr/>
            </p:nvSpPr>
            <p:spPr bwMode="auto">
              <a:xfrm>
                <a:off x="539552" y="5707722"/>
                <a:ext cx="4955331" cy="5298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的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1B5C4EF2-B387-74D2-5393-3D6895F95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707722"/>
                <a:ext cx="4955331" cy="529825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/>
              <p:nvPr/>
            </p:nvSpPr>
            <p:spPr bwMode="auto">
              <a:xfrm>
                <a:off x="827584" y="1165652"/>
                <a:ext cx="4082913" cy="36734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165652"/>
                <a:ext cx="4082913" cy="367345"/>
              </a:xfrm>
              <a:prstGeom prst="rect">
                <a:avLst/>
              </a:prstGeom>
              <a:blipFill>
                <a:blip r:embed="rId2"/>
                <a:stretch>
                  <a:fillRect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33B43B-A858-7CF5-54A3-CB08BE01F729}"/>
                  </a:ext>
                </a:extLst>
              </p:cNvPr>
              <p:cNvSpPr txBox="1"/>
              <p:nvPr/>
            </p:nvSpPr>
            <p:spPr bwMode="auto">
              <a:xfrm>
                <a:off x="827584" y="1730507"/>
                <a:ext cx="3831177" cy="469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33B43B-A858-7CF5-54A3-CB08BE01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730507"/>
                <a:ext cx="3831177" cy="469231"/>
              </a:xfrm>
              <a:prstGeom prst="rect">
                <a:avLst/>
              </a:prstGeom>
              <a:blipFill>
                <a:blip r:embed="rId3"/>
                <a:stretch>
                  <a:fillRect r="-1656" b="-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D5FE17A-E03A-FE81-A0A8-66D3CDA17EAF}"/>
              </a:ext>
            </a:extLst>
          </p:cNvPr>
          <p:cNvSpPr/>
          <p:nvPr/>
        </p:nvSpPr>
        <p:spPr>
          <a:xfrm>
            <a:off x="2765905" y="1052462"/>
            <a:ext cx="2144592" cy="593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BB848-B9A7-9B8D-A59C-2BA4C3B9412D}"/>
              </a:ext>
            </a:extLst>
          </p:cNvPr>
          <p:cNvSpPr txBox="1"/>
          <p:nvPr/>
        </p:nvSpPr>
        <p:spPr bwMode="auto">
          <a:xfrm>
            <a:off x="4854454" y="1190942"/>
            <a:ext cx="166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極座標體積！</a:t>
            </a:r>
          </a:p>
        </p:txBody>
      </p:sp>
      <p:pic>
        <p:nvPicPr>
          <p:cNvPr id="11" name="Picture 6" descr="4211">
            <a:extLst>
              <a:ext uri="{FF2B5EF4-FFF2-40B4-BE49-F238E27FC236}">
                <a16:creationId xmlns:a16="http://schemas.microsoft.com/office/drawing/2014/main" id="{685B3E0E-09C1-0237-4909-664A18A9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51" y="4221088"/>
            <a:ext cx="1618186" cy="151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EE201AE0-1EA6-347D-2981-4381920A5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87" y="2743933"/>
            <a:ext cx="5202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charset="0"/>
                <a:cs typeface="Times New Roman" charset="0"/>
              </a:rPr>
              <a:t>稱為</a:t>
            </a:r>
            <a:r>
              <a:rPr lang="en-US" altLang="zh-TW" dirty="0">
                <a:latin typeface="Times New Roman" charset="0"/>
                <a:cs typeface="Times New Roman" charset="0"/>
              </a:rPr>
              <a:t>Radial probability density</a:t>
            </a:r>
            <a:r>
              <a:rPr lang="zh-TW" altLang="en-US" dirty="0">
                <a:latin typeface="Times New Roman" charset="0"/>
                <a:cs typeface="Times New Roman" charset="0"/>
              </a:rPr>
              <a:t> 徑向</a:t>
            </a:r>
            <a:r>
              <a:rPr lang="zh-TW" altLang="en-US" dirty="0"/>
              <a:t>機率密度：</a:t>
            </a:r>
            <a:endParaRPr lang="en-US" altLang="zh-TW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9E9E4F-9E05-3337-58B3-8AB10E5B972D}"/>
                  </a:ext>
                </a:extLst>
              </p:cNvPr>
              <p:cNvSpPr txBox="1"/>
              <p:nvPr/>
            </p:nvSpPr>
            <p:spPr>
              <a:xfrm>
                <a:off x="5436097" y="2730430"/>
                <a:ext cx="10800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𝑑𝑟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9E9E4F-9E05-3337-58B3-8AB10E5B9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7" y="2730430"/>
                <a:ext cx="108003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C523C9-456D-4E56-F85F-C9B7F7C34DE4}"/>
                  </a:ext>
                </a:extLst>
              </p:cNvPr>
              <p:cNvSpPr txBox="1"/>
              <p:nvPr/>
            </p:nvSpPr>
            <p:spPr bwMode="auto">
              <a:xfrm>
                <a:off x="791580" y="3212450"/>
                <a:ext cx="72680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那就要將半徑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/>
                  <a:t>厚度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𝑑𝑟</m:t>
                    </m:r>
                  </m:oMath>
                </a14:m>
                <a:r>
                  <a:rPr lang="zh-TW" altLang="en-US" dirty="0"/>
                  <a:t>的球殼內機率加起來：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也就是對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積分。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C523C9-456D-4E56-F85F-C9B7F7C34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80" y="3212450"/>
                <a:ext cx="7268026" cy="369332"/>
              </a:xfrm>
              <a:prstGeom prst="rect">
                <a:avLst/>
              </a:prstGeom>
              <a:blipFill>
                <a:blip r:embed="rId6"/>
                <a:stretch>
                  <a:fillRect l="-69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954E734-1951-B1C4-B7B1-5D43B4144669}"/>
              </a:ext>
            </a:extLst>
          </p:cNvPr>
          <p:cNvSpPr txBox="1"/>
          <p:nvPr/>
        </p:nvSpPr>
        <p:spPr bwMode="auto">
          <a:xfrm>
            <a:off x="755576" y="631420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電子的機率密度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就是在一個小的極座標體積內發現電子的機率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269036-C4EF-05A7-F9E3-7E04BCCDADAA}"/>
                  </a:ext>
                </a:extLst>
              </p:cNvPr>
              <p:cNvSpPr txBox="1"/>
              <p:nvPr/>
            </p:nvSpPr>
            <p:spPr bwMode="auto">
              <a:xfrm>
                <a:off x="791580" y="2325077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我們也可以問在距離為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𝑑𝑟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間，無論方向發現該電子的機率：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269036-C4EF-05A7-F9E3-7E04BCCDA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80" y="2325077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09BE5-C05A-BDB4-CC05-9F0CC10C6183}"/>
                  </a:ext>
                </a:extLst>
              </p:cNvPr>
              <p:cNvSpPr txBox="1"/>
              <p:nvPr/>
            </p:nvSpPr>
            <p:spPr bwMode="auto">
              <a:xfrm>
                <a:off x="823025" y="4099652"/>
                <a:ext cx="2917722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09BE5-C05A-BDB4-CC05-9F0CC10C6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5" y="4099652"/>
                <a:ext cx="2917722" cy="726481"/>
              </a:xfrm>
              <a:prstGeom prst="rect">
                <a:avLst/>
              </a:prstGeom>
              <a:blipFill>
                <a:blip r:embed="rId8"/>
                <a:stretch>
                  <a:fillRect l="-32468" t="-155172" r="-1299" b="-2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4D9B04-8E26-BD5F-BD96-049834210B3A}"/>
                  </a:ext>
                </a:extLst>
              </p:cNvPr>
              <p:cNvSpPr txBox="1"/>
              <p:nvPr/>
            </p:nvSpPr>
            <p:spPr bwMode="auto">
              <a:xfrm>
                <a:off x="823025" y="3631306"/>
                <a:ext cx="3244919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滿足歸一化：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4D9B04-8E26-BD5F-BD96-049834210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5" y="3631306"/>
                <a:ext cx="3244919" cy="374270"/>
              </a:xfrm>
              <a:prstGeom prst="rect">
                <a:avLst/>
              </a:prstGeom>
              <a:blipFill>
                <a:blip r:embed="rId9"/>
                <a:stretch>
                  <a:fillRect l="-15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75F596-F736-E86A-75E4-932AAC2BA722}"/>
                  </a:ext>
                </a:extLst>
              </p:cNvPr>
              <p:cNvSpPr txBox="1"/>
              <p:nvPr/>
            </p:nvSpPr>
            <p:spPr>
              <a:xfrm>
                <a:off x="834899" y="5355766"/>
                <a:ext cx="1931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75F596-F736-E86A-75E4-932AAC2BA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99" y="5355766"/>
                <a:ext cx="1931006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CDE3C0A-6DD3-EBBE-867C-DE1DFCA9278A}"/>
              </a:ext>
            </a:extLst>
          </p:cNvPr>
          <p:cNvSpPr txBox="1"/>
          <p:nvPr/>
        </p:nvSpPr>
        <p:spPr bwMode="auto">
          <a:xfrm>
            <a:off x="823025" y="4920209"/>
            <a:ext cx="1732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498210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42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80344"/>
            <a:ext cx="320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0344"/>
            <a:ext cx="3419666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60218-1687-AE8E-E391-07E93AE44273}"/>
              </a:ext>
            </a:extLst>
          </p:cNvPr>
          <p:cNvSpPr txBox="1"/>
          <p:nvPr/>
        </p:nvSpPr>
        <p:spPr bwMode="auto">
          <a:xfrm>
            <a:off x="1007604" y="5733256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儘管波函數在原點最大，但電子最可能發現的距離並不是在原點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hia-Hung Chang\Downloads\Data\Knight\Media\Chapter42\Images\42_08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61" y="2082286"/>
            <a:ext cx="4028481" cy="459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B2B88E-8B8C-5898-5028-FBF3D2B01F15}"/>
                  </a:ext>
                </a:extLst>
              </p:cNvPr>
              <p:cNvSpPr txBox="1"/>
              <p:nvPr/>
            </p:nvSpPr>
            <p:spPr bwMode="auto">
              <a:xfrm>
                <a:off x="4587595" y="1340768"/>
                <a:ext cx="30957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−1</m:t>
                    </m:r>
                  </m:oMath>
                </a14:m>
                <a:r>
                  <a:rPr lang="en-TW" dirty="0"/>
                  <a:t>個節點。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B2B88E-8B8C-5898-5028-FBF3D2B01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7595" y="1340768"/>
                <a:ext cx="3095765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D:\Dropbox\Documents\課程\YoungTextBook\Images\Chapter41\A_Images\A_Figures_and_Photos\41_08_Figure.jpg">
            <a:extLst>
              <a:ext uri="{FF2B5EF4-FFF2-40B4-BE49-F238E27FC236}">
                <a16:creationId xmlns:a16="http://schemas.microsoft.com/office/drawing/2014/main" id="{9FC7C3DC-F341-FBEA-6568-134B3254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575"/>
            <a:ext cx="3402012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2796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755576" y="168041"/>
                <a:ext cx="5328592" cy="561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以下是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代表各個方向的機率密度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𝑙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68041"/>
                <a:ext cx="5328592" cy="561564"/>
              </a:xfrm>
              <a:prstGeom prst="rect">
                <a:avLst/>
              </a:prstGeom>
              <a:blipFill>
                <a:blip r:embed="rId3"/>
                <a:stretch>
                  <a:fillRect l="-950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E2334-DC29-BCBD-E7AF-26F808B41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40"/>
          <a:stretch/>
        </p:blipFill>
        <p:spPr>
          <a:xfrm>
            <a:off x="5873641" y="731200"/>
            <a:ext cx="3157357" cy="593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691680" y="836712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3095836" y="860053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715387" y="836712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941129" y="1706150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3270699" y="1899367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800696" y="1899367"/>
            <a:ext cx="967298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8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679055" y="4528064"/>
            <a:ext cx="6164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位能只與距離有關，有球對稱性質，以極座標表示最方便：</a:t>
            </a:r>
          </a:p>
        </p:txBody>
      </p:sp>
      <p:sp>
        <p:nvSpPr>
          <p:cNvPr id="13" name="向下箭號 12"/>
          <p:cNvSpPr/>
          <p:nvPr/>
        </p:nvSpPr>
        <p:spPr>
          <a:xfrm>
            <a:off x="5154047" y="1685056"/>
            <a:ext cx="214312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5163760" y="3920067"/>
            <a:ext cx="214312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9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1" y="1230240"/>
            <a:ext cx="2580456" cy="30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850430" y="975866"/>
                <a:ext cx="300909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0430" y="975866"/>
                <a:ext cx="3009093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3774196" y="2938329"/>
                <a:ext cx="515521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196" y="2938329"/>
                <a:ext cx="5155213" cy="717312"/>
              </a:xfrm>
              <a:prstGeom prst="rect">
                <a:avLst/>
              </a:prstGeom>
              <a:blipFill>
                <a:blip r:embed="rId4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701826" y="5561965"/>
                <a:ext cx="113524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26" y="5561965"/>
                <a:ext cx="1135247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08C9983-C107-AAEF-FA9A-D8EEE3735AE9}"/>
              </a:ext>
            </a:extLst>
          </p:cNvPr>
          <p:cNvSpPr txBox="1"/>
          <p:nvPr/>
        </p:nvSpPr>
        <p:spPr bwMode="auto">
          <a:xfrm>
            <a:off x="3548369" y="2120219"/>
            <a:ext cx="4716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三度空間中、與時間無關的薛定格方程式：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F767D-E83A-43ED-6252-37F4DFF404C6}"/>
              </a:ext>
            </a:extLst>
          </p:cNvPr>
          <p:cNvSpPr txBox="1"/>
          <p:nvPr/>
        </p:nvSpPr>
        <p:spPr bwMode="auto">
          <a:xfrm>
            <a:off x="3548369" y="2487465"/>
            <a:ext cx="4716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三度空間中、能量本徵態的定態方程式。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75B40C-61F9-0183-C4E6-A3DB856BF0F3}"/>
                  </a:ext>
                </a:extLst>
              </p:cNvPr>
              <p:cNvSpPr txBox="1"/>
              <p:nvPr/>
            </p:nvSpPr>
            <p:spPr bwMode="auto">
              <a:xfrm>
                <a:off x="701826" y="5006916"/>
                <a:ext cx="482453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75B40C-61F9-0183-C4E6-A3DB856BF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26" y="5006916"/>
                <a:ext cx="482453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5A14C0-8F41-5E24-3A2F-DCCBDDBA04FE}"/>
                  </a:ext>
                </a:extLst>
              </p:cNvPr>
              <p:cNvSpPr txBox="1"/>
              <p:nvPr/>
            </p:nvSpPr>
            <p:spPr bwMode="auto">
              <a:xfrm>
                <a:off x="467544" y="476672"/>
                <a:ext cx="8388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假設原子核質量遠大於電子，否則以下質量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必須以reduced mass, 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取代：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5A14C0-8F41-5E24-3A2F-DCCBDDBA0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76672"/>
                <a:ext cx="8388424" cy="369332"/>
              </a:xfrm>
              <a:prstGeom prst="rect">
                <a:avLst/>
              </a:prstGeom>
              <a:blipFill>
                <a:blip r:embed="rId7"/>
                <a:stretch>
                  <a:fillRect l="-60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D9D886-B31C-C37E-2EEA-21B00AD03CC0}"/>
                  </a:ext>
                </a:extLst>
              </p:cNvPr>
              <p:cNvSpPr txBox="1"/>
              <p:nvPr/>
            </p:nvSpPr>
            <p:spPr bwMode="auto">
              <a:xfrm>
                <a:off x="7020272" y="1029611"/>
                <a:ext cx="1430737" cy="5888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𝜇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D9D886-B31C-C37E-2EEA-21B00AD0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0272" y="1029611"/>
                <a:ext cx="1430737" cy="5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0">
            <a:extLst>
              <a:ext uri="{FF2B5EF4-FFF2-40B4-BE49-F238E27FC236}">
                <a16:creationId xmlns:a16="http://schemas.microsoft.com/office/drawing/2014/main" id="{8A8A8997-623E-7FC6-E7EC-FDD6748F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561" y="5552126"/>
            <a:ext cx="3924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/>
              <a:t>在極座標如何寫？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9C593AD1-73BD-C1D6-3A29-0EE95D0C7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4166" y="6097336"/>
                <a:ext cx="4219333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Laplacian</a:t>
                </a:r>
                <a:r>
                  <a:rPr lang="zh-TW" altLang="en-US" dirty="0">
                    <a:cs typeface="Times New Roman" panose="02020603050405020304" pitchFamily="18" charset="0"/>
                  </a:rPr>
                  <a:t>以</a:t>
                </a:r>
                <a:r>
                  <a:rPr lang="zh-TW" altLang="en-US" dirty="0"/>
                  <a:t>極座標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dirty="0"/>
                  <a:t>的微分書寫。</a:t>
                </a:r>
              </a:p>
            </p:txBody>
          </p:sp>
        </mc:Choice>
        <mc:Fallback xmlns="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9C593AD1-73BD-C1D6-3A29-0EE95D0C7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4166" y="6097336"/>
                <a:ext cx="4219333" cy="369332"/>
              </a:xfrm>
              <a:prstGeom prst="rect">
                <a:avLst/>
              </a:prstGeom>
              <a:blipFill>
                <a:blip r:embed="rId9"/>
                <a:stretch>
                  <a:fillRect l="-896" t="-3226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4C86B398-F676-1C99-A369-743BC33D2CC2}"/>
                  </a:ext>
                </a:extLst>
              </p:cNvPr>
              <p:cNvSpPr txBox="1"/>
              <p:nvPr/>
            </p:nvSpPr>
            <p:spPr bwMode="auto">
              <a:xfrm>
                <a:off x="6984279" y="3680167"/>
                <a:ext cx="1945130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4C86B398-F676-1C99-A369-743BC33D2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4279" y="3680167"/>
                <a:ext cx="1945130" cy="7173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3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13" grpId="0" animBg="1"/>
      <p:bldP spid="14" grpId="0" animBg="1"/>
      <p:bldP spid="11" grpId="0" animBg="1"/>
      <p:bldP spid="12" grpId="0" animBg="1"/>
      <p:bldP spid="2" grpId="0"/>
      <p:bldP spid="3" grpId="0"/>
      <p:bldP spid="4" grpId="0" animBg="1"/>
      <p:bldP spid="8" grpId="0"/>
      <p:bldP spid="6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48F4D0-3016-700C-AA50-0A1238E97950}"/>
              </a:ext>
            </a:extLst>
          </p:cNvPr>
          <p:cNvSpPr/>
          <p:nvPr/>
        </p:nvSpPr>
        <p:spPr>
          <a:xfrm>
            <a:off x="555287" y="2930405"/>
            <a:ext cx="4578579" cy="34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3" name="Picture 2" descr="C:\Users\Chia-Hung Chang\Downloads\Data\Knight\Media\Chapter42\Images\42_0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/>
          <a:stretch>
            <a:fillRect/>
          </a:stretch>
        </p:blipFill>
        <p:spPr bwMode="auto">
          <a:xfrm>
            <a:off x="5917122" y="4745518"/>
            <a:ext cx="1895238" cy="200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C:\Users\Chia-Hung Chang\Downloads\Data\Knight\Media\Chapter42\Images\42_08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1" b="33736"/>
          <a:stretch>
            <a:fillRect/>
          </a:stretch>
        </p:blipFill>
        <p:spPr bwMode="auto">
          <a:xfrm>
            <a:off x="565382" y="3427051"/>
            <a:ext cx="4540937" cy="179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346" name="文字方塊 5"/>
              <p:cNvSpPr txBox="1">
                <a:spLocks noChangeArrowheads="1"/>
              </p:cNvSpPr>
              <p:nvPr/>
            </p:nvSpPr>
            <p:spPr bwMode="auto">
              <a:xfrm>
                <a:off x="2144858" y="1040354"/>
                <a:ext cx="5144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charset="0"/>
                    <a:cs typeface="Times New Roman" charset="0"/>
                  </a:rPr>
                  <a:t>波函數與角度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有關！但絕對值平方與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cs typeface="Times New Roman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無關。</a:t>
                </a:r>
              </a:p>
            </p:txBody>
          </p:sp>
        </mc:Choice>
        <mc:Fallback>
          <p:sp>
            <p:nvSpPr>
              <p:cNvPr id="1434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858" y="1040354"/>
                <a:ext cx="5144840" cy="369332"/>
              </a:xfrm>
              <a:prstGeom prst="rect">
                <a:avLst/>
              </a:prstGeom>
              <a:blipFill>
                <a:blip r:embed="rId4"/>
                <a:stretch>
                  <a:fillRect l="-983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/>
              <p:nvPr/>
            </p:nvSpPr>
            <p:spPr>
              <a:xfrm>
                <a:off x="3874845" y="558766"/>
                <a:ext cx="26368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=2,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=0,±1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845" y="558766"/>
                <a:ext cx="2636838" cy="369332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0182" y="558766"/>
                <a:ext cx="1499010" cy="37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TW" i="1" dirty="0"/>
              </a:p>
            </p:txBody>
          </p:sp>
        </mc:Choice>
        <mc:Fallback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0182" y="558766"/>
                <a:ext cx="1499010" cy="379446"/>
              </a:xfrm>
              <a:prstGeom prst="rect">
                <a:avLst/>
              </a:prstGeom>
              <a:blipFill>
                <a:blip r:embed="rId6"/>
                <a:stretch>
                  <a:fillRect l="-336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 descr="F39_23">
            <a:extLst>
              <a:ext uri="{FF2B5EF4-FFF2-40B4-BE49-F238E27FC236}">
                <a16:creationId xmlns:a16="http://schemas.microsoft.com/office/drawing/2014/main" id="{CAC3A3AC-B90C-69E9-B756-FFB5398B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6"/>
          <a:stretch>
            <a:fillRect/>
          </a:stretch>
        </p:blipFill>
        <p:spPr bwMode="auto">
          <a:xfrm>
            <a:off x="5917122" y="2060848"/>
            <a:ext cx="2745152" cy="209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F8F75D-30CF-A6BD-E977-782F24D4B1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66" b="77864"/>
          <a:stretch/>
        </p:blipFill>
        <p:spPr>
          <a:xfrm>
            <a:off x="555287" y="1629483"/>
            <a:ext cx="4578579" cy="1308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19B79-4E33-7873-5573-9A39FDC0EB2D}"/>
              </a:ext>
            </a:extLst>
          </p:cNvPr>
          <p:cNvSpPr txBox="1"/>
          <p:nvPr/>
        </p:nvSpPr>
        <p:spPr bwMode="auto">
          <a:xfrm>
            <a:off x="1491391" y="1729730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FA477-57D6-469D-0622-8A7E157453B6}"/>
              </a:ext>
            </a:extLst>
          </p:cNvPr>
          <p:cNvSpPr txBox="1"/>
          <p:nvPr/>
        </p:nvSpPr>
        <p:spPr bwMode="auto">
          <a:xfrm>
            <a:off x="2895547" y="1753071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2563F-C72A-5B4E-5318-814EC2FC60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87" t="10164" r="66054" b="82551"/>
          <a:stretch/>
        </p:blipFill>
        <p:spPr>
          <a:xfrm>
            <a:off x="1740840" y="2599168"/>
            <a:ext cx="828093" cy="331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4C972D-35F1-0C13-B3CA-C12A635421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98" t="17448" r="45948" b="74053"/>
          <a:stretch/>
        </p:blipFill>
        <p:spPr>
          <a:xfrm>
            <a:off x="2738666" y="2937967"/>
            <a:ext cx="1157286" cy="337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EFFE4-9580-0907-6A12-9E5E9802AD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7" t="25947" r="53990" b="65555"/>
          <a:stretch/>
        </p:blipFill>
        <p:spPr>
          <a:xfrm>
            <a:off x="4166568" y="2935394"/>
            <a:ext cx="967298" cy="307777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D5BBE02-A4B5-15CE-6D3F-A22A98C43864}"/>
              </a:ext>
            </a:extLst>
          </p:cNvPr>
          <p:cNvSpPr/>
          <p:nvPr/>
        </p:nvSpPr>
        <p:spPr>
          <a:xfrm rot="1611236">
            <a:off x="5330909" y="2857219"/>
            <a:ext cx="502794" cy="28791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3FF7410-79C0-ADD5-1CAA-723F19D80034}"/>
              </a:ext>
            </a:extLst>
          </p:cNvPr>
          <p:cNvSpPr/>
          <p:nvPr/>
        </p:nvSpPr>
        <p:spPr>
          <a:xfrm rot="19667803">
            <a:off x="5329018" y="3722762"/>
            <a:ext cx="502794" cy="28791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4F052-EDBC-6C95-11D4-6AC263B2E905}"/>
              </a:ext>
            </a:extLst>
          </p:cNvPr>
          <p:cNvSpPr txBox="1"/>
          <p:nvPr/>
        </p:nvSpPr>
        <p:spPr bwMode="auto">
          <a:xfrm>
            <a:off x="5917122" y="1556792"/>
            <a:ext cx="1679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點密度圖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DB7372-3686-044A-727E-D83A8A4F6905}"/>
              </a:ext>
            </a:extLst>
          </p:cNvPr>
          <p:cNvSpPr txBox="1"/>
          <p:nvPr/>
        </p:nvSpPr>
        <p:spPr bwMode="auto">
          <a:xfrm>
            <a:off x="107504" y="5589240"/>
            <a:ext cx="5762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有時候會以陰影區域來標定一定大小以上的機率密度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3A06D-7134-7B4E-53EC-09559564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0647"/>
            <a:ext cx="7632848" cy="6287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9CBCE3-8DFE-66C1-2396-F1F852ECBF5D}"/>
              </a:ext>
            </a:extLst>
          </p:cNvPr>
          <p:cNvSpPr/>
          <p:nvPr/>
        </p:nvSpPr>
        <p:spPr>
          <a:xfrm>
            <a:off x="1187624" y="1988840"/>
            <a:ext cx="1656184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Chia-Hung Chang\Downloads\Data\Knight\Media\Chapter42\Images\42_05Figure-F.jpg">
            <a:extLst>
              <a:ext uri="{FF2B5EF4-FFF2-40B4-BE49-F238E27FC236}">
                <a16:creationId xmlns:a16="http://schemas.microsoft.com/office/drawing/2014/main" id="{B084D033-829B-593E-1C62-AF301C74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/>
          <a:stretch>
            <a:fillRect/>
          </a:stretch>
        </p:blipFill>
        <p:spPr bwMode="auto">
          <a:xfrm>
            <a:off x="6709210" y="3799347"/>
            <a:ext cx="1895238" cy="200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92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D75BC-11CC-EA7A-CFB3-897A6574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7460737" cy="4923482"/>
          </a:xfrm>
          <a:prstGeom prst="rect">
            <a:avLst/>
          </a:prstGeom>
        </p:spPr>
      </p:pic>
      <p:pic>
        <p:nvPicPr>
          <p:cNvPr id="3" name="Picture 5" descr="F39_21">
            <a:extLst>
              <a:ext uri="{FF2B5EF4-FFF2-40B4-BE49-F238E27FC236}">
                <a16:creationId xmlns:a16="http://schemas.microsoft.com/office/drawing/2014/main" id="{27F75B6E-6D07-272E-B9E4-751C754A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7020272" y="1196752"/>
            <a:ext cx="1263154" cy="13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0007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Dropbox\Documents\課程\YoungTextBook\Images\Chapter41\A_Images\A_Figures_and_Photos\41_10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478838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2796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4139952" y="4941168"/>
                <a:ext cx="5004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𝑙𝑙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水平面最大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，而且越來越扁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4941168"/>
                <a:ext cx="5004048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691680" y="836712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3095836" y="860053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715387" y="836712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941129" y="1706150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3270699" y="1899367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800696" y="1899367"/>
            <a:ext cx="967298" cy="3077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20CD17B-CAD8-2CC9-AC31-D9513ED594EA}"/>
              </a:ext>
            </a:extLst>
          </p:cNvPr>
          <p:cNvSpPr/>
          <p:nvPr/>
        </p:nvSpPr>
        <p:spPr>
          <a:xfrm>
            <a:off x="827584" y="2037387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559857-B5E0-56AE-2EEA-A965F27C6D91}"/>
              </a:ext>
            </a:extLst>
          </p:cNvPr>
          <p:cNvSpPr/>
          <p:nvPr/>
        </p:nvSpPr>
        <p:spPr>
          <a:xfrm>
            <a:off x="745921" y="3349861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31ADAF-7A93-FA10-B81B-54060813C22C}"/>
              </a:ext>
            </a:extLst>
          </p:cNvPr>
          <p:cNvSpPr/>
          <p:nvPr/>
        </p:nvSpPr>
        <p:spPr>
          <a:xfrm>
            <a:off x="2321750" y="4730756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F81B1-7E4A-90D1-C2FD-49554CB6736B}"/>
              </a:ext>
            </a:extLst>
          </p:cNvPr>
          <p:cNvSpPr/>
          <p:nvPr/>
        </p:nvSpPr>
        <p:spPr>
          <a:xfrm>
            <a:off x="2483138" y="596198"/>
            <a:ext cx="1800829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53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F39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8"/>
          <a:stretch>
            <a:fillRect/>
          </a:stretch>
        </p:blipFill>
        <p:spPr bwMode="auto">
          <a:xfrm>
            <a:off x="827584" y="1567157"/>
            <a:ext cx="2957513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3C4E8F-8C43-17E9-CB76-05FAA7F909F7}"/>
                  </a:ext>
                </a:extLst>
              </p:cNvPr>
              <p:cNvSpPr txBox="1"/>
              <p:nvPr/>
            </p:nvSpPr>
            <p:spPr>
              <a:xfrm>
                <a:off x="1907704" y="858362"/>
                <a:ext cx="242887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=45,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=44, 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=44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3C4E8F-8C43-17E9-CB76-05FAA7F90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858362"/>
                <a:ext cx="24288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A9EB447-622C-CD3F-5CB6-53DEA257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01" t="66894" r="29918" b="-192"/>
          <a:stretch/>
        </p:blipFill>
        <p:spPr>
          <a:xfrm>
            <a:off x="3910730" y="3919530"/>
            <a:ext cx="4022196" cy="2377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5CE8ED-0CB7-1172-103D-DB567A3B0DB2}"/>
                  </a:ext>
                </a:extLst>
              </p:cNvPr>
              <p:cNvSpPr txBox="1"/>
              <p:nvPr/>
            </p:nvSpPr>
            <p:spPr bwMode="auto">
              <a:xfrm>
                <a:off x="1979712" y="6307523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當量子數很大時，機率密度會集中於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平面上。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5CE8ED-0CB7-1172-103D-DB567A3B0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9712" y="6307523"/>
                <a:ext cx="5544616" cy="369332"/>
              </a:xfrm>
              <a:prstGeom prst="rect">
                <a:avLst/>
              </a:prstGeom>
              <a:blipFill>
                <a:blip r:embed="rId5"/>
                <a:stretch>
                  <a:fillRect l="-11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4BD95CEC-210B-2775-81FF-87291E979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446125"/>
            <a:ext cx="3916175" cy="23772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CD54CC-BB6D-47D6-6EDE-4998166CC05C}"/>
                  </a:ext>
                </a:extLst>
              </p:cNvPr>
              <p:cNvSpPr txBox="1"/>
              <p:nvPr/>
            </p:nvSpPr>
            <p:spPr bwMode="auto">
              <a:xfrm>
                <a:off x="1899297" y="364307"/>
                <a:ext cx="5976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同時也是最大值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，機率密度會集中於一個圓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CD54CC-BB6D-47D6-6EDE-4998166CC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9297" y="364307"/>
                <a:ext cx="5976664" cy="369332"/>
              </a:xfrm>
              <a:prstGeom prst="rect">
                <a:avLst/>
              </a:prstGeom>
              <a:blipFill>
                <a:blip r:embed="rId7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CBE026-8CF9-9AC8-564B-82D78C69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94" y="1301558"/>
            <a:ext cx="6478264" cy="5112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B2A4-3A15-A0BC-A3D4-18A972EDB323}"/>
              </a:ext>
            </a:extLst>
          </p:cNvPr>
          <p:cNvSpPr txBox="1"/>
          <p:nvPr/>
        </p:nvSpPr>
        <p:spPr bwMode="auto">
          <a:xfrm>
            <a:off x="1152674" y="784815"/>
            <a:ext cx="6921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基底向量在每一點都彼此垂直，只是在不同點不是互相平行！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8D27D-C01D-6937-878F-BA6CD3B0D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2"/>
          <a:stretch/>
        </p:blipFill>
        <p:spPr>
          <a:xfrm>
            <a:off x="5652120" y="4021759"/>
            <a:ext cx="3301488" cy="283624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A6E46A-857A-0E35-3CE4-2F43505A7B36}"/>
              </a:ext>
            </a:extLst>
          </p:cNvPr>
          <p:cNvCxnSpPr>
            <a:cxnSpLocks/>
          </p:cNvCxnSpPr>
          <p:nvPr/>
        </p:nvCxnSpPr>
        <p:spPr>
          <a:xfrm flipV="1">
            <a:off x="7520942" y="4592516"/>
            <a:ext cx="564314" cy="542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51A329-CA83-C003-F882-488D691A8249}"/>
                  </a:ext>
                </a:extLst>
              </p:cNvPr>
              <p:cNvSpPr txBox="1"/>
              <p:nvPr/>
            </p:nvSpPr>
            <p:spPr bwMode="auto">
              <a:xfrm>
                <a:off x="8085256" y="4346295"/>
                <a:ext cx="23968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51A329-CA83-C003-F882-488D691A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5256" y="4346295"/>
                <a:ext cx="239681" cy="246221"/>
              </a:xfrm>
              <a:prstGeom prst="rect">
                <a:avLst/>
              </a:prstGeom>
              <a:blipFill>
                <a:blip r:embed="rId4"/>
                <a:stretch>
                  <a:fillRect l="-10000" t="-20000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F5F6EE-36D0-91A3-8827-F1A570B8DD71}"/>
              </a:ext>
            </a:extLst>
          </p:cNvPr>
          <p:cNvCxnSpPr>
            <a:cxnSpLocks/>
          </p:cNvCxnSpPr>
          <p:nvPr/>
        </p:nvCxnSpPr>
        <p:spPr>
          <a:xfrm>
            <a:off x="7513673" y="5122130"/>
            <a:ext cx="289426" cy="449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27301-5493-D96E-FC3B-086F3A70CFB0}"/>
              </a:ext>
            </a:extLst>
          </p:cNvPr>
          <p:cNvCxnSpPr>
            <a:cxnSpLocks/>
          </p:cNvCxnSpPr>
          <p:nvPr/>
        </p:nvCxnSpPr>
        <p:spPr>
          <a:xfrm flipV="1">
            <a:off x="7488834" y="4917052"/>
            <a:ext cx="611558" cy="22173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9DCA40-1591-093B-E8BB-006C776E102F}"/>
                  </a:ext>
                </a:extLst>
              </p:cNvPr>
              <p:cNvSpPr txBox="1"/>
              <p:nvPr/>
            </p:nvSpPr>
            <p:spPr bwMode="auto">
              <a:xfrm>
                <a:off x="8091828" y="4792603"/>
                <a:ext cx="273408" cy="268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9DCA40-1591-093B-E8BB-006C776E1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1828" y="4792603"/>
                <a:ext cx="273408" cy="268150"/>
              </a:xfrm>
              <a:prstGeom prst="rect">
                <a:avLst/>
              </a:prstGeom>
              <a:blipFill>
                <a:blip r:embed="rId5"/>
                <a:stretch>
                  <a:fillRect l="-4348" t="-18182" r="-8696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8D4F28-4B0C-D91F-1AF3-BA34C81A1E69}"/>
                  </a:ext>
                </a:extLst>
              </p:cNvPr>
              <p:cNvSpPr txBox="1"/>
              <p:nvPr/>
            </p:nvSpPr>
            <p:spPr bwMode="auto">
              <a:xfrm>
                <a:off x="7809072" y="5310221"/>
                <a:ext cx="2553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8D4F28-4B0C-D91F-1AF3-BA34C81A1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9072" y="5310221"/>
                <a:ext cx="255326" cy="246221"/>
              </a:xfrm>
              <a:prstGeom prst="rect">
                <a:avLst/>
              </a:prstGeom>
              <a:blipFill>
                <a:blip r:embed="rId6"/>
                <a:stretch>
                  <a:fillRect l="-9091" t="-20000" r="-4545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892A2-93AB-5BED-2910-D2A64E3B8E28}"/>
                  </a:ext>
                </a:extLst>
              </p:cNvPr>
              <p:cNvSpPr txBox="1"/>
              <p:nvPr/>
            </p:nvSpPr>
            <p:spPr bwMode="auto">
              <a:xfrm>
                <a:off x="7262297" y="5099486"/>
                <a:ext cx="133819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892A2-93AB-5BED-2910-D2A64E3B8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2297" y="5099486"/>
                <a:ext cx="133819" cy="215444"/>
              </a:xfrm>
              <a:prstGeom prst="rect">
                <a:avLst/>
              </a:prstGeom>
              <a:blipFill>
                <a:blip r:embed="rId7"/>
                <a:stretch>
                  <a:fillRect l="-16667" r="-16667"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C8BB9D-E98E-ACA7-C63D-12384B29E021}"/>
                  </a:ext>
                </a:extLst>
              </p:cNvPr>
              <p:cNvSpPr txBox="1"/>
              <p:nvPr/>
            </p:nvSpPr>
            <p:spPr bwMode="auto">
              <a:xfrm flipH="1">
                <a:off x="6957712" y="5371776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C8BB9D-E98E-ACA7-C63D-12384B29E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957712" y="5371776"/>
                <a:ext cx="187028" cy="184666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BC10C-F53B-7D7F-5469-61CB960D6CF0}"/>
                  </a:ext>
                </a:extLst>
              </p:cNvPr>
              <p:cNvSpPr txBox="1"/>
              <p:nvPr/>
            </p:nvSpPr>
            <p:spPr bwMode="auto">
              <a:xfrm flipH="1">
                <a:off x="6864198" y="5684239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BC10C-F53B-7D7F-5469-61CB960D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64198" y="5684239"/>
                <a:ext cx="187028" cy="184666"/>
              </a:xfrm>
              <a:prstGeom prst="rect">
                <a:avLst/>
              </a:prstGeom>
              <a:blipFill>
                <a:blip r:embed="rId9"/>
                <a:stretch>
                  <a:fillRect l="-18750" r="-12500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A7D7A6-D7F2-C92F-1565-97D4D86517C4}"/>
                  </a:ext>
                </a:extLst>
              </p:cNvPr>
              <p:cNvSpPr txBox="1"/>
              <p:nvPr/>
            </p:nvSpPr>
            <p:spPr bwMode="auto">
              <a:xfrm>
                <a:off x="1111101" y="380670"/>
                <a:ext cx="69217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極座標的基底對應每一個極座標的變化，例如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變化的方向！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A7D7A6-D7F2-C92F-1565-97D4D8651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1101" y="380670"/>
                <a:ext cx="6921798" cy="369332"/>
              </a:xfrm>
              <a:prstGeom prst="rect">
                <a:avLst/>
              </a:prstGeom>
              <a:blipFill>
                <a:blip r:embed="rId10"/>
                <a:stretch>
                  <a:fillRect l="-73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2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A9DBF-E5C1-F7AF-4365-B6564436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836712"/>
            <a:ext cx="6780827" cy="482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8BDBF-894F-AAEF-AD20-45B3ABD44F96}"/>
              </a:ext>
            </a:extLst>
          </p:cNvPr>
          <p:cNvSpPr txBox="1"/>
          <p:nvPr/>
        </p:nvSpPr>
        <p:spPr bwMode="auto">
          <a:xfrm>
            <a:off x="2669825" y="5836622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大家熟悉的內積與分量關係還是成立。</a:t>
            </a:r>
          </a:p>
        </p:txBody>
      </p:sp>
    </p:spTree>
    <p:extLst>
      <p:ext uri="{BB962C8B-B14F-4D97-AF65-F5344CB8AC3E}">
        <p14:creationId xmlns:p14="http://schemas.microsoft.com/office/powerpoint/2010/main" val="4077127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10650</TotalTime>
  <Words>3896</Words>
  <Application>Microsoft Macintosh PowerPoint</Application>
  <PresentationFormat>On-screen Show (4:3)</PresentationFormat>
  <Paragraphs>583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508</cp:revision>
  <cp:lastPrinted>2024-03-26T06:15:29Z</cp:lastPrinted>
  <dcterms:created xsi:type="dcterms:W3CDTF">2008-03-17T12:32:20Z</dcterms:created>
  <dcterms:modified xsi:type="dcterms:W3CDTF">2024-04-02T13:22:34Z</dcterms:modified>
</cp:coreProperties>
</file>