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31" r:id="rId2"/>
    <p:sldId id="477" r:id="rId3"/>
    <p:sldId id="475" r:id="rId4"/>
    <p:sldId id="476" r:id="rId5"/>
    <p:sldId id="436" r:id="rId6"/>
    <p:sldId id="1111" r:id="rId7"/>
    <p:sldId id="1018" r:id="rId8"/>
    <p:sldId id="433" r:id="rId9"/>
    <p:sldId id="1110" r:id="rId10"/>
    <p:sldId id="1116" r:id="rId11"/>
    <p:sldId id="1117" r:id="rId12"/>
    <p:sldId id="1082" r:id="rId13"/>
    <p:sldId id="1109" r:id="rId14"/>
    <p:sldId id="1084" r:id="rId15"/>
    <p:sldId id="1108" r:id="rId16"/>
    <p:sldId id="430" r:id="rId17"/>
    <p:sldId id="1115" r:id="rId18"/>
    <p:sldId id="435" r:id="rId1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FF"/>
    <a:srgbClr val="FF3300"/>
    <a:srgbClr val="33CC33"/>
    <a:srgbClr val="FFFF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/>
    <p:restoredTop sz="94660"/>
  </p:normalViewPr>
  <p:slideViewPr>
    <p:cSldViewPr>
      <p:cViewPr varScale="1">
        <p:scale>
          <a:sx n="124" d="100"/>
          <a:sy n="124" d="100"/>
        </p:scale>
        <p:origin x="9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5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E6D94F1-40E0-4B2C-A682-0C538A41D9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2452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CC227-A06E-4045-969E-8215EA5DAF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74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18888-5E35-4699-940E-B2FE5F12B4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76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B1832-6C3B-4051-BE9D-61CFC95E10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942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5346E-6623-4D8D-928F-7E41E3AC25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11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388AF-86EB-4D3D-A2EF-E8C94E07D1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010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7F68-513E-4E10-A163-7FE3D86DB1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52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7F72-01CE-4BE7-8D01-AF6BC60BC1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557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D01E-C4B5-4106-9B03-7D4C4EAE78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058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0B03-B977-4CA5-9F41-744F78FE49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1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6330-8267-4AAB-BAF7-62CB9E785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107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A26CB-7821-4E54-A076-9E08975941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76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C40E-B24E-4909-BF50-5D68274CE4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535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7FEF-2984-4CA0-97AF-B5C1C09031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484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C982-535D-49AB-881E-9636999D97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818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53A1-616E-492E-9FEF-F56A93BB67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820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F38E31F-2BA2-4AD8-9169-E98D49DB39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HVincentChang" TargetMode="External"/><Relationship Id="rId2" Type="http://schemas.openxmlformats.org/officeDocument/2006/relationships/hyperlink" Target="mailto:chvchang@hotmai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hy.ntnu.edu.tw/~chchang/MP.htm" TargetMode="External"/><Relationship Id="rId4" Type="http://schemas.openxmlformats.org/officeDocument/2006/relationships/hyperlink" Target="http://phy.ntnu.edu.tw/~chcha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cw.mit.edu/courses/8-04-quantum-physics-i-spring-2016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cw.mit.edu/courses/8-04-quantum-physics-i-spring-2016/resources/quantum-mechanics-as-a-framework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rrorvoice.com.tw/podcasts/14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as.wiley.com/WileyCDA/WileyTitle/productCd-1118230744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850357" y="1268760"/>
            <a:ext cx="546284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老師：張嘉泓                 物理系</a:t>
            </a:r>
            <a:endParaRPr lang="en-US" altLang="zh-TW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                        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Office:   A213     Phone #: 7749-6038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手機：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0922-492150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E-mail: 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2"/>
              </a:rPr>
              <a:t>chvchang@hotmail.com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FB: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3"/>
              </a:rPr>
              <a:t>https://www.facebook.com/CHVincentChang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個人網址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4"/>
              </a:rPr>
              <a:t>http://phy.ntnu.edu.tw/~chchang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     課程網址：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5"/>
              </a:rPr>
              <a:t>http://phy.ntnu.edu.tw/~chchang/MP.htm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1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10484F4-0E66-E802-560C-1751CD31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772400" cy="39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9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473264E-164A-4925-104E-0F7AA684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21790"/>
            <a:ext cx="7772400" cy="48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15935"/>
          <a:stretch/>
        </p:blipFill>
        <p:spPr bwMode="auto">
          <a:xfrm>
            <a:off x="2411760" y="404664"/>
            <a:ext cx="3744416" cy="569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A6602A-DA38-17A2-CEFA-DD462738EFE5}"/>
              </a:ext>
            </a:extLst>
          </p:cNvPr>
          <p:cNvSpPr txBox="1"/>
          <p:nvPr/>
        </p:nvSpPr>
        <p:spPr>
          <a:xfrm>
            <a:off x="3131840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標準教科書，可以參考。</a:t>
            </a:r>
          </a:p>
        </p:txBody>
      </p:sp>
    </p:spTree>
    <p:extLst>
      <p:ext uri="{BB962C8B-B14F-4D97-AF65-F5344CB8AC3E}">
        <p14:creationId xmlns:p14="http://schemas.microsoft.com/office/powerpoint/2010/main" val="329706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EDF7791E-BC69-5C16-D801-2B18EDF4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848305" y="53916"/>
            <a:ext cx="7447389" cy="2952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B6E33-B500-9FDA-C082-01A716D36B44}"/>
              </a:ext>
            </a:extLst>
          </p:cNvPr>
          <p:cNvSpPr txBox="1"/>
          <p:nvPr/>
        </p:nvSpPr>
        <p:spPr>
          <a:xfrm>
            <a:off x="3347864" y="3059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大四</a:t>
            </a:r>
            <a:r>
              <a:rPr lang="zh-TW" altLang="en-US" dirty="0"/>
              <a:t> 量子力學導論</a:t>
            </a:r>
            <a:endParaRPr lang="en-TW" dirty="0"/>
          </a:p>
        </p:txBody>
      </p:sp>
      <p:pic>
        <p:nvPicPr>
          <p:cNvPr id="6" name="Picture 5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450D51D6-D81D-C125-7661-B031C83D7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8" y="2636912"/>
            <a:ext cx="3097666" cy="400506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1867A24-C4F3-36FC-CEA3-372B5A080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6177"/>
            <a:ext cx="3082022" cy="4005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41DA2-0C29-2427-7C08-9A10AE70170D}"/>
              </a:ext>
            </a:extLst>
          </p:cNvPr>
          <p:cNvSpPr txBox="1"/>
          <p:nvPr/>
        </p:nvSpPr>
        <p:spPr>
          <a:xfrm>
            <a:off x="3347864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清晰好懂</a:t>
            </a:r>
            <a:r>
              <a:rPr lang="en-GB" dirty="0"/>
              <a:t>，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F8F40-C793-72E2-434C-BC98FA7FA647}"/>
              </a:ext>
            </a:extLst>
          </p:cNvPr>
          <p:cNvSpPr txBox="1"/>
          <p:nvPr/>
        </p:nvSpPr>
        <p:spPr>
          <a:xfrm>
            <a:off x="3367612" y="40863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又有貓…….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66CC1-D778-EC44-FC99-42A6099FC69B}"/>
              </a:ext>
            </a:extLst>
          </p:cNvPr>
          <p:cNvSpPr txBox="1"/>
          <p:nvPr/>
        </p:nvSpPr>
        <p:spPr>
          <a:xfrm>
            <a:off x="3367612" y="4614421"/>
            <a:ext cx="329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大推</a:t>
            </a:r>
            <a:r>
              <a:rPr lang="en-GB" dirty="0"/>
              <a:t>……</a:t>
            </a:r>
            <a:r>
              <a:rPr lang="en-GB" dirty="0" err="1"/>
              <a:t>也會置入</a:t>
            </a:r>
            <a:r>
              <a:rPr lang="en-GB" dirty="0"/>
              <a:t>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74807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513"/>
            <a:ext cx="33337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B1307B-F51A-05A9-06CE-11439490F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69337"/>
            <a:ext cx="3650284" cy="4752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A75946-8A99-0569-0C40-A277B777292B}"/>
              </a:ext>
            </a:extLst>
          </p:cNvPr>
          <p:cNvSpPr txBox="1"/>
          <p:nvPr/>
        </p:nvSpPr>
        <p:spPr>
          <a:xfrm>
            <a:off x="2915816" y="6021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研一量子力學，很棒，但再說吧…..</a:t>
            </a:r>
          </a:p>
        </p:txBody>
      </p:sp>
    </p:spTree>
    <p:extLst>
      <p:ext uri="{BB962C8B-B14F-4D97-AF65-F5344CB8AC3E}">
        <p14:creationId xmlns:p14="http://schemas.microsoft.com/office/powerpoint/2010/main" val="414569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76A87F-AA73-481D-9362-2DF661C5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310770" cy="4869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70A6E-1314-8404-65FC-A5D0AE2B75B4}"/>
              </a:ext>
            </a:extLst>
          </p:cNvPr>
          <p:cNvSpPr txBox="1"/>
          <p:nvPr/>
        </p:nvSpPr>
        <p:spPr>
          <a:xfrm>
            <a:off x="1187624" y="6093296"/>
            <a:ext cx="733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電機系用的，實驗的討論很多，對物理系有點太簡單了！但可以參考。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754EA-7DB6-0CB5-001B-6357F242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44" y="1124744"/>
            <a:ext cx="3900861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5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ABF406-B4EC-0F13-EA41-974EA7028FFE}"/>
              </a:ext>
            </a:extLst>
          </p:cNvPr>
          <p:cNvSpPr txBox="1"/>
          <p:nvPr/>
        </p:nvSpPr>
        <p:spPr>
          <a:xfrm>
            <a:off x="323528" y="288076"/>
            <a:ext cx="8712968" cy="62818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50000"/>
              </a:lnSpc>
              <a:defRPr sz="180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defRPr>
            </a:lvl1pPr>
          </a:lstStyle>
          <a:p>
            <a:r>
              <a:rPr lang="en-TW" dirty="0"/>
              <a:t>week 1 Special Relativity (</a:t>
            </a:r>
            <a:r>
              <a:rPr lang="en-TW" dirty="0">
                <a:solidFill>
                  <a:srgbClr val="FF0000"/>
                </a:solidFill>
              </a:rPr>
              <a:t>Oppenheimer and Einstein</a:t>
            </a:r>
            <a:r>
              <a:rPr lang="en-TW" dirty="0"/>
              <a:t>)</a:t>
            </a:r>
          </a:p>
          <a:p>
            <a:r>
              <a:rPr lang="en-TW" dirty="0"/>
              <a:t>week 2 簡介</a:t>
            </a:r>
            <a:r>
              <a:rPr lang="en-US" altLang="zh-TW" dirty="0"/>
              <a:t>Particle and Waves, </a:t>
            </a:r>
            <a:r>
              <a:rPr lang="en-US" dirty="0"/>
              <a:t>Probability interpretation, Quantum Mechanics </a:t>
            </a:r>
          </a:p>
          <a:p>
            <a:r>
              <a:rPr lang="en-TW" dirty="0"/>
              <a:t>week 3 </a:t>
            </a:r>
            <a:r>
              <a:rPr lang="en-US" dirty="0"/>
              <a:t>Photoelectric Effects,</a:t>
            </a:r>
            <a:r>
              <a:rPr lang="en-TW" dirty="0"/>
              <a:t> Photons, Borh’s Model of The Atom</a:t>
            </a:r>
            <a:r>
              <a:rPr lang="en-US" dirty="0"/>
              <a:t>, Matter Wave (Where Quantum Mechanics was from)</a:t>
            </a:r>
            <a:endParaRPr lang="en-TW" dirty="0"/>
          </a:p>
          <a:p>
            <a:r>
              <a:rPr lang="en-TW" dirty="0">
                <a:solidFill>
                  <a:srgbClr val="00B050"/>
                </a:solidFill>
              </a:rPr>
              <a:t>week 4</a:t>
            </a:r>
            <a:r>
              <a:rPr lang="en-US" dirty="0">
                <a:solidFill>
                  <a:srgbClr val="00B050"/>
                </a:solidFill>
              </a:rPr>
              <a:t> Wave function and </a:t>
            </a:r>
            <a:r>
              <a:rPr lang="en-TW" dirty="0">
                <a:solidFill>
                  <a:srgbClr val="00B050"/>
                </a:solidFill>
              </a:rPr>
              <a:t>Schrodinger's equations</a:t>
            </a:r>
          </a:p>
          <a:p>
            <a:r>
              <a:rPr lang="en-TW" dirty="0">
                <a:solidFill>
                  <a:srgbClr val="00B050"/>
                </a:solidFill>
              </a:rPr>
              <a:t>week 5 </a:t>
            </a:r>
            <a:r>
              <a:rPr lang="en-US" dirty="0">
                <a:solidFill>
                  <a:srgbClr val="00B050"/>
                </a:solidFill>
              </a:rPr>
              <a:t>Wave Packet, Expectation Values </a:t>
            </a:r>
            <a:endParaRPr lang="en-TW" dirty="0">
              <a:solidFill>
                <a:srgbClr val="00B050"/>
              </a:solidFill>
            </a:endParaRPr>
          </a:p>
          <a:p>
            <a:r>
              <a:rPr lang="en-TW" dirty="0">
                <a:solidFill>
                  <a:srgbClr val="00B050"/>
                </a:solidFill>
              </a:rPr>
              <a:t>week 6</a:t>
            </a:r>
            <a:r>
              <a:rPr lang="en-US" dirty="0">
                <a:solidFill>
                  <a:srgbClr val="00B050"/>
                </a:solidFill>
              </a:rPr>
              <a:t> Stationary State, Eigenvalues, Eigenfunctions (QM as Wave Mechanics)</a:t>
            </a:r>
            <a:endParaRPr lang="en-TW" dirty="0">
              <a:solidFill>
                <a:srgbClr val="00B050"/>
              </a:solidFill>
            </a:endParaRPr>
          </a:p>
          <a:p>
            <a:r>
              <a:rPr lang="en-TW" dirty="0">
                <a:solidFill>
                  <a:srgbClr val="00B050"/>
                </a:solidFill>
              </a:rPr>
              <a:t>week </a:t>
            </a:r>
            <a:r>
              <a:rPr lang="en-US" dirty="0">
                <a:solidFill>
                  <a:srgbClr val="00B050"/>
                </a:solidFill>
              </a:rPr>
              <a:t>7 Eigenvalues, Eigenfunctions (QM as Wave Mechanics)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>
                <a:solidFill>
                  <a:srgbClr val="FF0000"/>
                </a:solidFill>
              </a:rPr>
              <a:t>week </a:t>
            </a:r>
            <a:r>
              <a:rPr lang="en-US" dirty="0">
                <a:solidFill>
                  <a:srgbClr val="FF0000"/>
                </a:solidFill>
              </a:rPr>
              <a:t>8 One-dimensional Potentials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/>
              <a:t>week 9 Mid-term exam</a:t>
            </a:r>
          </a:p>
          <a:p>
            <a:r>
              <a:rPr lang="en-TW" dirty="0">
                <a:solidFill>
                  <a:srgbClr val="FF0000"/>
                </a:solidFill>
              </a:rPr>
              <a:t>week 10</a:t>
            </a:r>
            <a:r>
              <a:rPr lang="en-US" dirty="0">
                <a:solidFill>
                  <a:srgbClr val="FF0000"/>
                </a:solidFill>
              </a:rPr>
              <a:t> General Structures of Wave Mechanics</a:t>
            </a:r>
            <a:r>
              <a:rPr lang="en-TW" dirty="0">
                <a:solidFill>
                  <a:srgbClr val="FF0000"/>
                </a:solidFill>
              </a:rPr>
              <a:t>   </a:t>
            </a:r>
            <a:r>
              <a:rPr lang="en-US" dirty="0">
                <a:solidFill>
                  <a:srgbClr val="FF0000"/>
                </a:solidFill>
              </a:rPr>
              <a:t>(Examples of Wave Mechanics)</a:t>
            </a:r>
          </a:p>
          <a:p>
            <a:r>
              <a:rPr lang="en-TW" dirty="0">
                <a:solidFill>
                  <a:srgbClr val="FF0000"/>
                </a:solidFill>
              </a:rPr>
              <a:t>week </a:t>
            </a:r>
            <a:r>
              <a:rPr lang="en-US" dirty="0">
                <a:solidFill>
                  <a:srgbClr val="FF0000"/>
                </a:solidFill>
              </a:rPr>
              <a:t>11-12</a:t>
            </a:r>
            <a:r>
              <a:rPr lang="en-TW" dirty="0">
                <a:solidFill>
                  <a:srgbClr val="FF0000"/>
                </a:solidFill>
              </a:rPr>
              <a:t> Schrodinger's equations</a:t>
            </a:r>
            <a:r>
              <a:rPr lang="en-US" dirty="0">
                <a:solidFill>
                  <a:srgbClr val="FF0000"/>
                </a:solidFill>
              </a:rPr>
              <a:t> in 3D, Hydrogen (</a:t>
            </a:r>
            <a:r>
              <a:rPr lang="en-TW" dirty="0">
                <a:solidFill>
                  <a:srgbClr val="FF0000"/>
                </a:solidFill>
              </a:rPr>
              <a:t>Schrodinger's equations in </a:t>
            </a:r>
            <a:r>
              <a:rPr lang="en-US" dirty="0">
                <a:solidFill>
                  <a:srgbClr val="FF0000"/>
                </a:solidFill>
              </a:rPr>
              <a:t>3D) 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>
                <a:solidFill>
                  <a:srgbClr val="990099"/>
                </a:solidFill>
              </a:rPr>
              <a:t>week 13</a:t>
            </a:r>
            <a:r>
              <a:rPr lang="en-US" dirty="0">
                <a:solidFill>
                  <a:srgbClr val="990099"/>
                </a:solidFill>
              </a:rPr>
              <a:t> Operator Methods, Simple Harmonic Motion-Quantum Spring</a:t>
            </a:r>
            <a:endParaRPr lang="en-TW" dirty="0">
              <a:solidFill>
                <a:srgbClr val="990099"/>
              </a:solidFill>
            </a:endParaRPr>
          </a:p>
          <a:p>
            <a:r>
              <a:rPr lang="en-TW" dirty="0">
                <a:solidFill>
                  <a:srgbClr val="990099"/>
                </a:solidFill>
              </a:rPr>
              <a:t>week 1</a:t>
            </a:r>
            <a:r>
              <a:rPr lang="en-US" dirty="0">
                <a:solidFill>
                  <a:srgbClr val="990099"/>
                </a:solidFill>
              </a:rPr>
              <a:t>4-15 Angular Momentum, </a:t>
            </a:r>
          </a:p>
          <a:p>
            <a:r>
              <a:rPr lang="en-TW" dirty="0"/>
              <a:t>week 1</a:t>
            </a:r>
            <a:r>
              <a:rPr lang="en-US" dirty="0"/>
              <a:t>6</a:t>
            </a:r>
            <a:r>
              <a:rPr lang="en-TW" dirty="0"/>
              <a:t> Final exam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ABF406-B4EC-0F13-EA41-974EA7028FFE}"/>
              </a:ext>
            </a:extLst>
          </p:cNvPr>
          <p:cNvSpPr txBox="1"/>
          <p:nvPr/>
        </p:nvSpPr>
        <p:spPr>
          <a:xfrm>
            <a:off x="323528" y="288076"/>
            <a:ext cx="7884876" cy="62818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50000"/>
              </a:lnSpc>
              <a:defRPr sz="180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Semester</a:t>
            </a:r>
          </a:p>
          <a:p>
            <a:r>
              <a:rPr lang="en-TW" dirty="0">
                <a:solidFill>
                  <a:srgbClr val="00B050"/>
                </a:solidFill>
              </a:rPr>
              <a:t>week 1 </a:t>
            </a:r>
            <a:r>
              <a:rPr lang="en-US" dirty="0">
                <a:solidFill>
                  <a:srgbClr val="00B050"/>
                </a:solidFill>
              </a:rPr>
              <a:t>Electron Spin</a:t>
            </a:r>
            <a:r>
              <a:rPr lang="en-TW" dirty="0">
                <a:solidFill>
                  <a:srgbClr val="00B050"/>
                </a:solidFill>
              </a:rPr>
              <a:t>, </a:t>
            </a:r>
          </a:p>
          <a:p>
            <a:r>
              <a:rPr lang="en-GB" dirty="0">
                <a:solidFill>
                  <a:srgbClr val="00B050"/>
                </a:solidFill>
              </a:rPr>
              <a:t>W</a:t>
            </a:r>
            <a:r>
              <a:rPr lang="en-TW" dirty="0">
                <a:solidFill>
                  <a:srgbClr val="00B050"/>
                </a:solidFill>
              </a:rPr>
              <a:t>eek 2 </a:t>
            </a:r>
            <a:r>
              <a:rPr lang="en-US" dirty="0">
                <a:solidFill>
                  <a:srgbClr val="00B050"/>
                </a:solidFill>
              </a:rPr>
              <a:t>Matrix Formulation (Ready to upgrade)</a:t>
            </a:r>
            <a:r>
              <a:rPr lang="en-TW" dirty="0">
                <a:solidFill>
                  <a:srgbClr val="00B050"/>
                </a:solidFill>
              </a:rPr>
              <a:t>, Dynamics of QM, Resonance</a:t>
            </a:r>
          </a:p>
          <a:p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TW" dirty="0">
                <a:solidFill>
                  <a:srgbClr val="FF0000"/>
                </a:solidFill>
              </a:rPr>
              <a:t>eek 3 </a:t>
            </a:r>
            <a:r>
              <a:rPr lang="en-US" dirty="0">
                <a:solidFill>
                  <a:srgbClr val="FF0000"/>
                </a:solidFill>
              </a:rPr>
              <a:t>Time-Independent Perturbation, 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>
                <a:solidFill>
                  <a:srgbClr val="FF0000"/>
                </a:solidFill>
              </a:rPr>
              <a:t>Week 4</a:t>
            </a:r>
            <a:r>
              <a:rPr lang="en-US" dirty="0">
                <a:solidFill>
                  <a:srgbClr val="FF0000"/>
                </a:solidFill>
              </a:rPr>
              <a:t> Stark Effect, Perturbation with degeneracy</a:t>
            </a:r>
          </a:p>
          <a:p>
            <a:r>
              <a:rPr lang="en-TW" dirty="0">
                <a:solidFill>
                  <a:srgbClr val="FF0000"/>
                </a:solidFill>
              </a:rPr>
              <a:t>Week 5</a:t>
            </a:r>
            <a:r>
              <a:rPr lang="en-US" dirty="0">
                <a:solidFill>
                  <a:srgbClr val="FF0000"/>
                </a:solidFill>
              </a:rPr>
              <a:t> Periodic Potential </a:t>
            </a:r>
          </a:p>
          <a:p>
            <a:r>
              <a:rPr lang="en-TW" dirty="0">
                <a:solidFill>
                  <a:srgbClr val="FF0000"/>
                </a:solidFill>
              </a:rPr>
              <a:t>Week 6</a:t>
            </a:r>
            <a:r>
              <a:rPr lang="en-US" dirty="0">
                <a:solidFill>
                  <a:srgbClr val="FF0000"/>
                </a:solidFill>
              </a:rPr>
              <a:t> Real Hydrogen Atom</a:t>
            </a:r>
          </a:p>
          <a:p>
            <a:r>
              <a:rPr lang="en-US" dirty="0">
                <a:solidFill>
                  <a:srgbClr val="990099"/>
                </a:solidFill>
              </a:rPr>
              <a:t>Week 7 Identical Particles, Many Particle System</a:t>
            </a:r>
          </a:p>
          <a:p>
            <a:r>
              <a:rPr lang="en-US" dirty="0">
                <a:solidFill>
                  <a:srgbClr val="990099"/>
                </a:solidFill>
              </a:rPr>
              <a:t>Week 8 Bloch Equation, Solid State Physics, Semiconductor (Application of QM)</a:t>
            </a:r>
          </a:p>
          <a:p>
            <a:r>
              <a:rPr lang="en-TW" dirty="0"/>
              <a:t>week 9 Mid-term exam</a:t>
            </a:r>
          </a:p>
          <a:p>
            <a:r>
              <a:rPr lang="en-US" dirty="0"/>
              <a:t>Molecules</a:t>
            </a:r>
          </a:p>
          <a:p>
            <a:r>
              <a:rPr lang="en-US" dirty="0"/>
              <a:t>Semiconductor again</a:t>
            </a:r>
          </a:p>
          <a:p>
            <a:r>
              <a:rPr lang="en-US" dirty="0"/>
              <a:t>Nuclear Physics </a:t>
            </a:r>
          </a:p>
          <a:p>
            <a:r>
              <a:rPr lang="en-US" dirty="0">
                <a:solidFill>
                  <a:srgbClr val="FF0000"/>
                </a:solidFill>
              </a:rPr>
              <a:t>Time-dependent Perturbation</a:t>
            </a:r>
          </a:p>
          <a:p>
            <a:r>
              <a:rPr lang="en-US" dirty="0">
                <a:solidFill>
                  <a:srgbClr val="FF0000"/>
                </a:solidFill>
              </a:rPr>
              <a:t>Interaction of electron with Electromagnetic Field, Radiation (Laser)</a:t>
            </a:r>
          </a:p>
        </p:txBody>
      </p:sp>
    </p:spTree>
    <p:extLst>
      <p:ext uri="{BB962C8B-B14F-4D97-AF65-F5344CB8AC3E}">
        <p14:creationId xmlns:p14="http://schemas.microsoft.com/office/powerpoint/2010/main" val="286062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2800" b="1" dirty="0">
              <a:solidFill>
                <a:schemeClr val="bg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It is an exciting time to be a scientist!</a:t>
            </a:r>
          </a:p>
          <a:p>
            <a:endParaRPr lang="zh-TW" altLang="en-US" sz="2800" b="1" dirty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339752" y="8994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+mn-lt"/>
              </a:rPr>
              <a:t>做科學很令人興奮</a:t>
            </a:r>
            <a:r>
              <a:rPr lang="en-US" altLang="zh-TW" b="1" dirty="0">
                <a:latin typeface="+mn-lt"/>
              </a:rPr>
              <a:t>!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08D3014-A8A4-BAB1-D0EE-07491118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/>
        </p:blipFill>
        <p:spPr>
          <a:xfrm>
            <a:off x="1919284" y="1831092"/>
            <a:ext cx="5305431" cy="4680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D71CD-8D83-615C-ED4F-E65B5628C8FE}"/>
              </a:ext>
            </a:extLst>
          </p:cNvPr>
          <p:cNvSpPr txBox="1"/>
          <p:nvPr/>
        </p:nvSpPr>
        <p:spPr>
          <a:xfrm>
            <a:off x="2411760" y="12550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Webb Space Telescope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韋伯太空望遠鏡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8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9E34FD-D3D1-4BF6-D3EF-A4E5DCB7E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6"/>
            <a:ext cx="9144000" cy="3785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3B295-00D6-6191-241E-8CD29BA010F3}"/>
              </a:ext>
            </a:extLst>
          </p:cNvPr>
          <p:cNvSpPr txBox="1"/>
          <p:nvPr/>
        </p:nvSpPr>
        <p:spPr>
          <a:xfrm>
            <a:off x="2195736" y="5373216"/>
            <a:ext cx="453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https://www.mirrorvoice.com.tw/podcasts/140</a:t>
            </a:r>
            <a:endParaRPr lang="en-TW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3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47664" y="1315912"/>
            <a:ext cx="5832648" cy="961770"/>
            <a:chOff x="443932" y="838200"/>
            <a:chExt cx="7776864" cy="1282360"/>
          </a:xfrm>
        </p:grpSpPr>
        <p:sp>
          <p:nvSpPr>
            <p:cNvPr id="3" name="矩形 2"/>
            <p:cNvSpPr/>
            <p:nvPr/>
          </p:nvSpPr>
          <p:spPr>
            <a:xfrm>
              <a:off x="489488" y="1474272"/>
              <a:ext cx="4404015" cy="646288"/>
            </a:xfrm>
            <a:prstGeom prst="rect">
              <a:avLst/>
            </a:prstGeom>
            <a:noFill/>
          </p:spPr>
          <p:txBody>
            <a:bodyPr wrap="square" lIns="68547" tIns="34274" rIns="68547" bIns="34274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知識已經太過複雜，但容易取得，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而且許多人未來的發展還有各式的可能！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43932" y="838200"/>
              <a:ext cx="7776864" cy="636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ts val="3000"/>
                </a:lnSpc>
                <a:defRPr/>
              </a:pPr>
              <a:r>
                <a:rPr lang="zh-TW" altLang="en-US" sz="3000" b="1" spc="-225" dirty="0">
                  <a:ln w="3175">
                    <a:noFill/>
                  </a:ln>
                  <a:solidFill>
                    <a:srgbClr val="000000"/>
                  </a:solidFill>
                  <a:latin typeface="Agency FB" panose="020B0503020202020204" pitchFamily="34" charset="0"/>
                  <a:ea typeface="微軟正黑體"/>
                  <a:cs typeface="Arial"/>
                </a:rPr>
                <a:t>大學學習的重點是能力，不是知識</a:t>
              </a:r>
              <a:endParaRPr lang="en-US" altLang="zh-TW" sz="3000" b="1" spc="-225" dirty="0">
                <a:ln w="3175">
                  <a:noFill/>
                </a:ln>
                <a:solidFill>
                  <a:srgbClr val="000000"/>
                </a:solidFill>
                <a:latin typeface="Agency FB" panose="020B0503020202020204" pitchFamily="34" charset="0"/>
                <a:ea typeface="微軟正黑體"/>
                <a:cs typeface="Arial"/>
              </a:endParaRPr>
            </a:p>
          </p:txBody>
        </p:sp>
      </p:grpSp>
      <p:sp>
        <p:nvSpPr>
          <p:cNvPr id="5" name="手繪多邊形 4"/>
          <p:cNvSpPr/>
          <p:nvPr/>
        </p:nvSpPr>
        <p:spPr>
          <a:xfrm>
            <a:off x="1996478" y="630112"/>
            <a:ext cx="34289" cy="571500"/>
          </a:xfrm>
          <a:custGeom>
            <a:avLst/>
            <a:gdLst>
              <a:gd name="connsiteX0" fmla="*/ 0 w 0"/>
              <a:gd name="connsiteY0" fmla="*/ 0 h 1850572"/>
              <a:gd name="connsiteX1" fmla="*/ 0 w 0"/>
              <a:gd name="connsiteY1" fmla="*/ 1850572 h 185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0572">
                <a:moveTo>
                  <a:pt x="0" y="0"/>
                </a:moveTo>
                <a:lnTo>
                  <a:pt x="0" y="1850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624900" y="323053"/>
            <a:ext cx="778513" cy="778511"/>
            <a:chOff x="1675607" y="1096631"/>
            <a:chExt cx="732170" cy="732170"/>
          </a:xfrm>
        </p:grpSpPr>
        <p:sp>
          <p:nvSpPr>
            <p:cNvPr id="7" name="文字方塊 6"/>
            <p:cNvSpPr txBox="1"/>
            <p:nvPr/>
          </p:nvSpPr>
          <p:spPr>
            <a:xfrm>
              <a:off x="1698792" y="1251872"/>
              <a:ext cx="685798" cy="3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/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能力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1675607" y="1096631"/>
              <a:ext cx="732170" cy="732170"/>
              <a:chOff x="1746269" y="879893"/>
              <a:chExt cx="892247" cy="892247"/>
            </a:xfrm>
          </p:grpSpPr>
          <p:sp>
            <p:nvSpPr>
              <p:cNvPr id="9" name="弧形 8"/>
              <p:cNvSpPr/>
              <p:nvPr/>
            </p:nvSpPr>
            <p:spPr>
              <a:xfrm>
                <a:off x="1746269" y="879893"/>
                <a:ext cx="892247" cy="892247"/>
              </a:xfrm>
              <a:prstGeom prst="arc">
                <a:avLst>
                  <a:gd name="adj1" fmla="val 14592305"/>
                  <a:gd name="adj2" fmla="val 12875246"/>
                </a:avLst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1887365" y="9723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</p:grpSp>
      </p:grpSp>
      <p:grpSp>
        <p:nvGrpSpPr>
          <p:cNvPr id="11" name="群組 10"/>
          <p:cNvGrpSpPr/>
          <p:nvPr/>
        </p:nvGrpSpPr>
        <p:grpSpPr>
          <a:xfrm>
            <a:off x="1519266" y="3837993"/>
            <a:ext cx="6234628" cy="1071636"/>
            <a:chOff x="443932" y="838200"/>
            <a:chExt cx="8312836" cy="1428848"/>
          </a:xfrm>
        </p:grpSpPr>
        <p:sp>
          <p:nvSpPr>
            <p:cNvPr id="12" name="矩形 11"/>
            <p:cNvSpPr/>
            <p:nvPr/>
          </p:nvSpPr>
          <p:spPr>
            <a:xfrm>
              <a:off x="481609" y="1620760"/>
              <a:ext cx="5088751" cy="646288"/>
            </a:xfrm>
            <a:prstGeom prst="rect">
              <a:avLst/>
            </a:prstGeom>
            <a:noFill/>
          </p:spPr>
          <p:txBody>
            <a:bodyPr wrap="square" lIns="68547" tIns="34274" rIns="68547" bIns="34274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只有透過知識的學習、思考、討論、掙扎、挫折，才能培養思考與解決問題的能力！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43932" y="838200"/>
              <a:ext cx="8312836" cy="636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ts val="3000"/>
                </a:lnSpc>
                <a:defRPr/>
              </a:pPr>
              <a:r>
                <a:rPr lang="zh-TW" altLang="en-US" sz="3000" b="1" spc="-225" dirty="0">
                  <a:ln w="3175">
                    <a:noFill/>
                  </a:ln>
                  <a:solidFill>
                    <a:srgbClr val="000000"/>
                  </a:solidFill>
                  <a:latin typeface="Agency FB" panose="020B0503020202020204" pitchFamily="34" charset="0"/>
                  <a:ea typeface="微軟正黑體"/>
                  <a:cs typeface="Arial"/>
                </a:rPr>
                <a:t>但培養能力，必須透過知識的學習</a:t>
              </a:r>
              <a:endParaRPr lang="en-US" altLang="zh-TW" sz="3000" b="1" spc="-225" dirty="0">
                <a:ln w="3175">
                  <a:noFill/>
                </a:ln>
                <a:solidFill>
                  <a:srgbClr val="000000"/>
                </a:solidFill>
                <a:latin typeface="Agency FB" panose="020B0503020202020204" pitchFamily="34" charset="0"/>
                <a:ea typeface="微軟正黑體"/>
                <a:cs typeface="Arial"/>
              </a:endParaRPr>
            </a:p>
          </p:txBody>
        </p:sp>
      </p:grpSp>
      <p:sp>
        <p:nvSpPr>
          <p:cNvPr id="14" name="手繪多邊形 13"/>
          <p:cNvSpPr/>
          <p:nvPr/>
        </p:nvSpPr>
        <p:spPr>
          <a:xfrm>
            <a:off x="1968080" y="3152193"/>
            <a:ext cx="34289" cy="571500"/>
          </a:xfrm>
          <a:custGeom>
            <a:avLst/>
            <a:gdLst>
              <a:gd name="connsiteX0" fmla="*/ 0 w 0"/>
              <a:gd name="connsiteY0" fmla="*/ 0 h 1850572"/>
              <a:gd name="connsiteX1" fmla="*/ 0 w 0"/>
              <a:gd name="connsiteY1" fmla="*/ 1850572 h 185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0572">
                <a:moveTo>
                  <a:pt x="0" y="0"/>
                </a:moveTo>
                <a:lnTo>
                  <a:pt x="0" y="1850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617778" y="6381328"/>
            <a:ext cx="203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思考力的重訓！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11143"/>
            <a:ext cx="2971059" cy="1898177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5649553" y="2726708"/>
            <a:ext cx="778513" cy="778511"/>
            <a:chOff x="1675607" y="1096631"/>
            <a:chExt cx="732170" cy="732170"/>
          </a:xfrm>
        </p:grpSpPr>
        <p:sp>
          <p:nvSpPr>
            <p:cNvPr id="23" name="文字方塊 22"/>
            <p:cNvSpPr txBox="1"/>
            <p:nvPr/>
          </p:nvSpPr>
          <p:spPr>
            <a:xfrm>
              <a:off x="1698792" y="1251872"/>
              <a:ext cx="685798" cy="3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/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知識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1675607" y="1096631"/>
              <a:ext cx="732170" cy="732170"/>
              <a:chOff x="1746269" y="879893"/>
              <a:chExt cx="892247" cy="892247"/>
            </a:xfrm>
          </p:grpSpPr>
          <p:sp>
            <p:nvSpPr>
              <p:cNvPr id="25" name="弧形 24"/>
              <p:cNvSpPr/>
              <p:nvPr/>
            </p:nvSpPr>
            <p:spPr>
              <a:xfrm>
                <a:off x="1746269" y="879893"/>
                <a:ext cx="892247" cy="892247"/>
              </a:xfrm>
              <a:prstGeom prst="arc">
                <a:avLst>
                  <a:gd name="adj1" fmla="val 14592305"/>
                  <a:gd name="adj2" fmla="val 12875246"/>
                </a:avLst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1887365" y="9723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87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95F75-A590-FA46-BAB5-41817078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78196"/>
            <a:ext cx="6273800" cy="337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3A9223-2E64-5D43-BD9A-0FF6374ECA42}"/>
              </a:ext>
            </a:extLst>
          </p:cNvPr>
          <p:cNvSpPr txBox="1"/>
          <p:nvPr/>
        </p:nvSpPr>
        <p:spPr>
          <a:xfrm>
            <a:off x="2027456" y="4590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競爭是殘酷的！ 你競爭的利基是什麼？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B3B68-02C3-274A-AA3B-CD0B3AD72D49}"/>
              </a:ext>
            </a:extLst>
          </p:cNvPr>
          <p:cNvSpPr txBox="1"/>
          <p:nvPr/>
        </p:nvSpPr>
        <p:spPr>
          <a:xfrm>
            <a:off x="2027456" y="41490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收入的分配是越來越不平均，報酬集中在頂端。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322CB-F1BF-D54B-8E31-7C869DAA4BC8}"/>
              </a:ext>
            </a:extLst>
          </p:cNvPr>
          <p:cNvSpPr txBox="1"/>
          <p:nvPr/>
        </p:nvSpPr>
        <p:spPr>
          <a:xfrm>
            <a:off x="2027456" y="5038786"/>
            <a:ext cx="64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如果你的志向就是尋找臉書上評分最高，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en-TW" dirty="0"/>
              <a:t>上追隨者最多的，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F51D7-A548-9E44-8952-9954860A1837}"/>
              </a:ext>
            </a:extLst>
          </p:cNvPr>
          <p:cNvSpPr/>
          <p:nvPr/>
        </p:nvSpPr>
        <p:spPr>
          <a:xfrm>
            <a:off x="2027456" y="5475364"/>
            <a:ext cx="3840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dirty="0"/>
              <a:t>你註定就是與平均值對齊。</a:t>
            </a:r>
          </a:p>
        </p:txBody>
      </p:sp>
    </p:spTree>
    <p:extLst>
      <p:ext uri="{BB962C8B-B14F-4D97-AF65-F5344CB8AC3E}">
        <p14:creationId xmlns:p14="http://schemas.microsoft.com/office/powerpoint/2010/main" val="27850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346019" y="2260322"/>
            <a:ext cx="611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希望能在這個課程中，讓你感覺到物理思考的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en-US" altLang="zh-TW" sz="1800" b="1" dirty="0">
                <a:solidFill>
                  <a:srgbClr val="FF0000"/>
                </a:solidFill>
              </a:rPr>
              <a:t>─</a:t>
            </a:r>
            <a:r>
              <a:rPr lang="zh-TW" altLang="en-US" sz="1800" b="1" dirty="0">
                <a:solidFill>
                  <a:srgbClr val="FF0000"/>
                </a:solidFill>
              </a:rPr>
              <a:t>樂趣。 </a:t>
            </a: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346019" y="2908394"/>
            <a:ext cx="68405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了解物理是一種有系統而且理性的思考方式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提供了我們面對自然世界，一個珍貴而不可或缺的觀點。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346019" y="3988514"/>
            <a:ext cx="5040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以這個觀點來了解自然，是充滿了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zh-TW" altLang="en-US" sz="1800" b="1" dirty="0">
                <a:solidFill>
                  <a:srgbClr val="FF0000"/>
                </a:solidFill>
              </a:rPr>
              <a:t> 樂趣。</a:t>
            </a:r>
          </a:p>
        </p:txBody>
      </p:sp>
    </p:spTree>
    <p:extLst>
      <p:ext uri="{BB962C8B-B14F-4D97-AF65-F5344CB8AC3E}">
        <p14:creationId xmlns:p14="http://schemas.microsoft.com/office/powerpoint/2010/main" val="26068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A4949-C38B-5939-BA04-8CD76B04E808}"/>
              </a:ext>
            </a:extLst>
          </p:cNvPr>
          <p:cNvSpPr txBox="1"/>
          <p:nvPr/>
        </p:nvSpPr>
        <p:spPr>
          <a:xfrm>
            <a:off x="3347864" y="7611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這是一個補習班！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5099E-FC15-8FD1-85B5-DC4B29C3D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2892"/>
            <a:ext cx="7772400" cy="62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home.vicnet.net.au/~richard/raczr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23" y="858161"/>
            <a:ext cx="364331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http://images2.layoutsparks.com/1/3094/Alice-wonderland-paradise-tre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3" y="858161"/>
            <a:ext cx="3513457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文字方塊 5"/>
          <p:cNvSpPr txBox="1">
            <a:spLocks noChangeArrowheads="1"/>
          </p:cNvSpPr>
          <p:nvPr/>
        </p:nvSpPr>
        <p:spPr bwMode="auto">
          <a:xfrm>
            <a:off x="1269551" y="3699879"/>
            <a:ext cx="7532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微觀的世界的物理定律竟然與巨觀世界有截然的差異！</a:t>
            </a:r>
          </a:p>
        </p:txBody>
      </p:sp>
      <p:sp>
        <p:nvSpPr>
          <p:cNvPr id="75781" name="文字方塊 6"/>
          <p:cNvSpPr txBox="1">
            <a:spLocks noChangeArrowheads="1"/>
          </p:cNvSpPr>
          <p:nvPr/>
        </p:nvSpPr>
        <p:spPr bwMode="auto">
          <a:xfrm>
            <a:off x="1259632" y="4797152"/>
            <a:ext cx="6381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這個微觀的世界是物理學家的私人後花園。</a:t>
            </a:r>
          </a:p>
        </p:txBody>
      </p:sp>
      <p:sp>
        <p:nvSpPr>
          <p:cNvPr id="75782" name="文字方塊 7"/>
          <p:cNvSpPr txBox="1">
            <a:spLocks noChangeArrowheads="1"/>
          </p:cNvSpPr>
          <p:nvPr/>
        </p:nvSpPr>
        <p:spPr bwMode="auto">
          <a:xfrm>
            <a:off x="1269551" y="4099710"/>
            <a:ext cx="6668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在近代物理學課，我們將幾乎從</a:t>
            </a:r>
            <a:r>
              <a:rPr lang="zh-TW" altLang="en-US" sz="1800" dirty="0">
                <a:solidFill>
                  <a:srgbClr val="FF0000"/>
                </a:solidFill>
              </a:rPr>
              <a:t>基礎開始重新學習物理</a:t>
            </a:r>
            <a:r>
              <a:rPr lang="zh-TW" altLang="en-US" sz="1800" dirty="0"/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D1240-6B0A-565B-C6E0-E5457277B2BB}"/>
              </a:ext>
            </a:extLst>
          </p:cNvPr>
          <p:cNvSpPr txBox="1"/>
          <p:nvPr/>
        </p:nvSpPr>
        <p:spPr>
          <a:xfrm>
            <a:off x="1259631" y="5589705"/>
            <a:ext cx="77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拋棄牛頓力學，</a:t>
            </a:r>
            <a:r>
              <a:rPr lang="en-TW" dirty="0">
                <a:solidFill>
                  <a:srgbClr val="FF0000"/>
                </a:solidFill>
              </a:rPr>
              <a:t>粒子竟然要用波來了解</a:t>
            </a:r>
            <a:r>
              <a:rPr lang="en-TW" dirty="0"/>
              <a:t>！簡言之這是波動力學。不只…..</a:t>
            </a:r>
          </a:p>
        </p:txBody>
      </p:sp>
    </p:spTree>
    <p:extLst>
      <p:ext uri="{BB962C8B-B14F-4D97-AF65-F5344CB8AC3E}">
        <p14:creationId xmlns:p14="http://schemas.microsoft.com/office/powerpoint/2010/main" val="31367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3599" y="5877272"/>
            <a:ext cx="501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課本：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Physics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3/E, S.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Gasiorowicz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edia.wiley.com/product_data/coverImage300/44/11182307/111823074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975" y="-26008013"/>
            <a:ext cx="28575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0041473-71C5-A4E5-886F-DB112DDFE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6564465" cy="52059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5EC486B-5453-2EF3-92F1-44AB0E12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1"/>
            <a:ext cx="3432385" cy="5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5EA40-C350-902E-F3BD-3055C422C73C}"/>
              </a:ext>
            </a:extLst>
          </p:cNvPr>
          <p:cNvSpPr txBox="1"/>
          <p:nvPr/>
        </p:nvSpPr>
        <p:spPr>
          <a:xfrm>
            <a:off x="3203848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我會偷偷置入…….</a:t>
            </a:r>
          </a:p>
        </p:txBody>
      </p:sp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44450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8903</TotalTime>
  <Words>575</Words>
  <Application>Microsoft Macintosh PowerPoint</Application>
  <PresentationFormat>On-screen Show (4:3)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-webkit-standard</vt:lpstr>
      <vt:lpstr>微軟正黑體</vt:lpstr>
      <vt:lpstr>Agency FB</vt:lpstr>
      <vt:lpstr>Arial</vt:lpstr>
      <vt:lpstr>Cambria Math</vt:lpstr>
      <vt:lpstr>Times New Roman</vt:lpstr>
      <vt:lpstr>預設簡報設計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706</cp:revision>
  <dcterms:created xsi:type="dcterms:W3CDTF">2005-09-09T06:37:29Z</dcterms:created>
  <dcterms:modified xsi:type="dcterms:W3CDTF">2023-09-04T11:05:50Z</dcterms:modified>
</cp:coreProperties>
</file>